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85" r:id="rId9"/>
    <p:sldId id="265" r:id="rId10"/>
    <p:sldId id="286" r:id="rId11"/>
    <p:sldId id="287" r:id="rId12"/>
    <p:sldId id="288" r:id="rId13"/>
    <p:sldId id="268" r:id="rId14"/>
    <p:sldId id="273" r:id="rId15"/>
    <p:sldId id="271" r:id="rId16"/>
    <p:sldId id="270" r:id="rId17"/>
    <p:sldId id="264" r:id="rId18"/>
    <p:sldId id="269" r:id="rId19"/>
    <p:sldId id="272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C0000"/>
    <a:srgbClr val="3EAF7C"/>
    <a:srgbClr val="323232"/>
    <a:srgbClr val="B2B2B2"/>
    <a:srgbClr val="202020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5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392410" y="499554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" name="文本框 1"/>
          <p:cNvSpPr txBox="true"/>
          <p:nvPr/>
        </p:nvSpPr>
        <p:spPr>
          <a:xfrm>
            <a:off x="593090" y="66865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E1000State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245" y="9988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245" y="12884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245" y="15779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conf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245" y="18675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245" y="21647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0245" y="2454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245" y="27438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4380" y="9912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PCIDevice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6465" y="831215"/>
            <a:ext cx="1431290" cy="1173480"/>
            <a:chOff x="5772" y="1573"/>
            <a:chExt cx="2254" cy="1848"/>
          </a:xfrm>
        </p:grpSpPr>
        <p:sp>
          <p:nvSpPr>
            <p:cNvPr id="12" name="文本框 11"/>
            <p:cNvSpPr txBox="true"/>
            <p:nvPr/>
          </p:nvSpPr>
          <p:spPr>
            <a:xfrm>
              <a:off x="5772" y="1573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868670" y="171513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ncs[MAX_QUEUE_NUM]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670" y="201231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queues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5868670" y="143192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NICPeers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275840" y="2471420"/>
            <a:ext cx="11201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virtio  </a:t>
            </a:r>
            <a:endParaRPr lang="en-US" altLang="zh-CN" sz="2000" b="1">
              <a:solidFill>
                <a:srgbClr val="2C3E50"/>
              </a:solidFill>
            </a:endParaRPr>
          </a:p>
          <a:p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2210435" y="4167505"/>
            <a:ext cx="9004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CC0000"/>
                </a:solidFill>
                <a:sym typeface="+mn-ea"/>
              </a:rPr>
              <a:t>GUEST OS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物理地址（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GPA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）可直接被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QEMU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的访问（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HVA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），因为在同一个进程中</a:t>
            </a:r>
            <a:endParaRPr lang="zh-CN" altLang="en-US" b="1">
              <a:solidFill>
                <a:srgbClr val="CC0000"/>
              </a:solidFill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210435" y="3588385"/>
            <a:ext cx="2933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CC0000"/>
                </a:solidFill>
                <a:sym typeface="+mn-ea"/>
              </a:rPr>
              <a:t>本质上是内存虚拟化的应用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065" y="123126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5065" y="40411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1412875" y="127381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460500" y="5297170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58290" y="1671320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e1000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64840" y="1385570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1786890" y="203263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1" name="单圆角矩形 10"/>
          <p:cNvSpPr/>
          <p:nvPr/>
        </p:nvSpPr>
        <p:spPr>
          <a:xfrm>
            <a:off x="1786890" y="239014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2" name="单圆角矩形 11"/>
          <p:cNvSpPr/>
          <p:nvPr/>
        </p:nvSpPr>
        <p:spPr>
          <a:xfrm>
            <a:off x="3316605" y="1891665"/>
            <a:ext cx="1123315" cy="35941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e1000driver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212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tap/tun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4614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4" idx="0"/>
          </p:cNvCxnSpPr>
          <p:nvPr/>
        </p:nvCxnSpPr>
        <p:spPr>
          <a:xfrm>
            <a:off x="3878580" y="2251075"/>
            <a:ext cx="635" cy="2242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1"/>
            <a:endCxn id="11" idx="0"/>
          </p:cNvCxnSpPr>
          <p:nvPr/>
        </p:nvCxnSpPr>
        <p:spPr>
          <a:xfrm rot="10800000">
            <a:off x="2491105" y="2498725"/>
            <a:ext cx="955040" cy="23107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9" idx="2"/>
          </p:cNvCxnSpPr>
          <p:nvPr/>
        </p:nvCxnSpPr>
        <p:spPr>
          <a:xfrm rot="10800000" flipV="true">
            <a:off x="2423795" y="2071370"/>
            <a:ext cx="892810" cy="3054985"/>
          </a:xfrm>
          <a:prstGeom prst="bentConnector4">
            <a:avLst>
              <a:gd name="adj1" fmla="val 25747"/>
              <a:gd name="adj2" fmla="val 107795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99072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19" idx="1"/>
            <a:endCxn id="10" idx="2"/>
          </p:cNvCxnSpPr>
          <p:nvPr/>
        </p:nvCxnSpPr>
        <p:spPr>
          <a:xfrm rot="10800000">
            <a:off x="1786255" y="2141855"/>
            <a:ext cx="203835" cy="2668270"/>
          </a:xfrm>
          <a:prstGeom prst="bentConnector3">
            <a:avLst>
              <a:gd name="adj1" fmla="val 2551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60500" y="6201410"/>
            <a:ext cx="450850" cy="635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60500" y="6577330"/>
            <a:ext cx="450850" cy="635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2037715" y="6020435"/>
            <a:ext cx="10128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2037715" y="6427470"/>
            <a:ext cx="13227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no </a:t>
            </a:r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1786255" y="77025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完全虚拟化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969000" y="703580"/>
            <a:ext cx="41910" cy="555942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88150" y="12090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88150" y="401891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045960" y="1251585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7093585" y="5274945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91375" y="1649095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net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97925" y="1363345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7419975" y="201041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7419975" y="236791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8949690" y="1869440"/>
            <a:ext cx="1123315" cy="4978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virtio net</a:t>
            </a:r>
            <a:endParaRPr lang="en-US" altLang="en-US" sz="1000" b="1">
              <a:solidFill>
                <a:srgbClr val="2C3E50"/>
              </a:solidFill>
            </a:endParaRPr>
          </a:p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298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tap/tun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07923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37" idx="0"/>
          </p:cNvCxnSpPr>
          <p:nvPr/>
        </p:nvCxnSpPr>
        <p:spPr>
          <a:xfrm>
            <a:off x="9511665" y="2367280"/>
            <a:ext cx="635" cy="21037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1"/>
            <a:endCxn id="31" idx="3"/>
          </p:cNvCxnSpPr>
          <p:nvPr/>
        </p:nvCxnSpPr>
        <p:spPr>
          <a:xfrm rot="10800000">
            <a:off x="8340090" y="2176780"/>
            <a:ext cx="739140" cy="26111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62381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7093585" y="6555105"/>
            <a:ext cx="450850" cy="635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true"/>
          <p:nvPr/>
        </p:nvSpPr>
        <p:spPr>
          <a:xfrm>
            <a:off x="7670800" y="6405245"/>
            <a:ext cx="13227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no </a:t>
            </a:r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7419340" y="748030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8" name="直接箭头连接符 47"/>
          <p:cNvCxnSpPr>
            <a:stCxn id="8" idx="2"/>
            <a:endCxn id="13" idx="0"/>
          </p:cNvCxnSpPr>
          <p:nvPr/>
        </p:nvCxnSpPr>
        <p:spPr>
          <a:xfrm>
            <a:off x="2132965" y="2726055"/>
            <a:ext cx="22225" cy="987425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  <a:endCxn id="36" idx="0"/>
          </p:cNvCxnSpPr>
          <p:nvPr/>
        </p:nvCxnSpPr>
        <p:spPr>
          <a:xfrm>
            <a:off x="7766050" y="2703830"/>
            <a:ext cx="0" cy="1009650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true"/>
          <p:nvPr/>
        </p:nvSpPr>
        <p:spPr>
          <a:xfrm>
            <a:off x="7202805" y="6014085"/>
            <a:ext cx="200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CC0000"/>
                </a:solidFill>
              </a:rPr>
              <a:t>转化</a:t>
            </a:r>
            <a:r>
              <a:rPr lang="en-US" altLang="zh-CN" sz="1400" b="1">
                <a:solidFill>
                  <a:srgbClr val="CC0000"/>
                </a:solidFill>
              </a:rPr>
              <a:t>IO</a:t>
            </a:r>
            <a:r>
              <a:rPr lang="zh-CN" altLang="en-US" sz="1400" b="1">
                <a:solidFill>
                  <a:srgbClr val="CC0000"/>
                </a:solidFill>
              </a:rPr>
              <a:t>操作为内存操作</a:t>
            </a:r>
            <a:endParaRPr lang="zh-CN" altLang="en-US" sz="1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526540" y="2560320"/>
            <a:ext cx="1428750" cy="1030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 pci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945" y="1661160"/>
            <a:ext cx="5153660" cy="4180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70070" y="3463290"/>
            <a:ext cx="1730375" cy="143192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 net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54550" y="4066540"/>
            <a:ext cx="1020445" cy="53911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424815" y="422275"/>
            <a:ext cx="1473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VirtIO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170" y="1170940"/>
            <a:ext cx="8388985" cy="5152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3510" y="1407795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1350" y="1776095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8790" y="2560320"/>
            <a:ext cx="1892935" cy="2783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virtio_pci_comment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0080" y="2560320"/>
            <a:ext cx="1790700" cy="10299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virtio_net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7" name="肘形连接符 6"/>
          <p:cNvCxnSpPr>
            <a:stCxn id="63" idx="3"/>
            <a:endCxn id="5" idx="1"/>
          </p:cNvCxnSpPr>
          <p:nvPr/>
        </p:nvCxnSpPr>
        <p:spPr>
          <a:xfrm>
            <a:off x="2955290" y="3075940"/>
            <a:ext cx="1333500" cy="876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5" idx="2"/>
            <a:endCxn id="6" idx="1"/>
          </p:cNvCxnSpPr>
          <p:nvPr/>
        </p:nvCxnSpPr>
        <p:spPr>
          <a:xfrm rot="5400000" flipH="true" flipV="true">
            <a:off x="5202873" y="3108008"/>
            <a:ext cx="1819910" cy="1754505"/>
          </a:xfrm>
          <a:prstGeom prst="bentConnector4">
            <a:avLst>
              <a:gd name="adj1" fmla="val -13067"/>
              <a:gd name="adj2" fmla="val 746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75525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1010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9" idx="2"/>
            <a:endCxn id="66" idx="3"/>
          </p:cNvCxnSpPr>
          <p:nvPr/>
        </p:nvCxnSpPr>
        <p:spPr>
          <a:xfrm rot="5400000">
            <a:off x="6344285" y="2794000"/>
            <a:ext cx="873125" cy="2211070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6" idx="1"/>
            <a:endCxn id="10" idx="2"/>
          </p:cNvCxnSpPr>
          <p:nvPr/>
        </p:nvCxnSpPr>
        <p:spPr>
          <a:xfrm rot="10800000">
            <a:off x="2241550" y="3462655"/>
            <a:ext cx="2413000" cy="873125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70815" y="330200"/>
            <a:ext cx="14687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virtio_pci_device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4970" y="752475"/>
            <a:ext cx="1019810" cy="3497580"/>
            <a:chOff x="622" y="1185"/>
            <a:chExt cx="1606" cy="5508"/>
          </a:xfrm>
        </p:grpSpPr>
        <p:sp>
          <p:nvSpPr>
            <p:cNvPr id="4" name="矩形 3"/>
            <p:cNvSpPr/>
            <p:nvPr/>
          </p:nvSpPr>
          <p:spPr>
            <a:xfrm>
              <a:off x="622" y="11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22" y="16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22" y="20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isr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2" y="25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common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2" y="30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device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2" y="34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notify_base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2" y="393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" y="438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virtqueues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2" y="485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2" y="531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2" y="576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setup_vq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2" y="622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0" name="文本框 19"/>
          <p:cNvSpPr txBox="true"/>
          <p:nvPr/>
        </p:nvSpPr>
        <p:spPr>
          <a:xfrm>
            <a:off x="2408555" y="207645"/>
            <a:ext cx="11080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08555" y="466090"/>
            <a:ext cx="1019810" cy="2331720"/>
            <a:chOff x="3862" y="1173"/>
            <a:chExt cx="1606" cy="3672"/>
          </a:xfrm>
        </p:grpSpPr>
        <p:sp>
          <p:nvSpPr>
            <p:cNvPr id="22" name="矩形 21"/>
            <p:cNvSpPr/>
            <p:nvPr/>
          </p:nvSpPr>
          <p:spPr>
            <a:xfrm>
              <a:off x="3862" y="300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vringh_config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62" y="346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62" y="39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62" y="43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62" y="117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2" y="162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62" y="20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62" y="25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688840" y="683895"/>
            <a:ext cx="2540000" cy="2621915"/>
            <a:chOff x="6602" y="3724"/>
            <a:chExt cx="4000" cy="4129"/>
          </a:xfrm>
        </p:grpSpPr>
        <p:grpSp>
          <p:nvGrpSpPr>
            <p:cNvPr id="47" name="组合 46"/>
            <p:cNvGrpSpPr/>
            <p:nvPr/>
          </p:nvGrpSpPr>
          <p:grpSpPr>
            <a:xfrm>
              <a:off x="6763" y="4181"/>
              <a:ext cx="1606" cy="3672"/>
              <a:chOff x="7550" y="3842"/>
              <a:chExt cx="1606" cy="36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550" y="384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550" y="42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50" y="47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deflate_vq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550" y="52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stats_vq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50" y="567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free_page_vq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550" y="613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balloon_wq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550" y="659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work_struct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550" y="704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48" name="文本框 47"/>
            <p:cNvSpPr txBox="true"/>
            <p:nvPr/>
          </p:nvSpPr>
          <p:spPr>
            <a:xfrm>
              <a:off x="6602" y="3724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virtio_balloon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93100" y="441325"/>
            <a:ext cx="2540000" cy="2449195"/>
            <a:chOff x="9684" y="326"/>
            <a:chExt cx="4000" cy="385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7" name="文本框 56"/>
            <p:cNvSpPr txBox="true"/>
            <p:nvPr/>
          </p:nvSpPr>
          <p:spPr>
            <a:xfrm>
              <a:off x="9684" y="326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304415" y="4483100"/>
            <a:ext cx="1560830" cy="1446530"/>
            <a:chOff x="3724" y="7853"/>
            <a:chExt cx="2458" cy="2278"/>
          </a:xfrm>
        </p:grpSpPr>
        <p:sp>
          <p:nvSpPr>
            <p:cNvPr id="59" name="文本框 58"/>
            <p:cNvSpPr txBox="true"/>
            <p:nvPr/>
          </p:nvSpPr>
          <p:spPr>
            <a:xfrm>
              <a:off x="3724" y="7853"/>
              <a:ext cx="245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r>
                <a:rPr lang="en-US" altLang="zh-CN" sz="1000" b="1">
                  <a:solidFill>
                    <a:srgbClr val="2C3E50"/>
                  </a:solidFill>
                </a:rPr>
                <a:t> *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57" y="829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vqs[0]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57" y="875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vqs[1]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57" y="920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...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57" y="96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vqs[n]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009640" y="3345815"/>
            <a:ext cx="1546860" cy="1201420"/>
            <a:chOff x="9464" y="5091"/>
            <a:chExt cx="2436" cy="1892"/>
          </a:xfrm>
        </p:grpSpPr>
        <p:sp>
          <p:nvSpPr>
            <p:cNvPr id="70" name="文本框 69"/>
            <p:cNvSpPr txBox="true"/>
            <p:nvPr/>
          </p:nvSpPr>
          <p:spPr>
            <a:xfrm>
              <a:off x="9464" y="5091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464" y="56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464" y="60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9464" y="65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939790" y="5090795"/>
            <a:ext cx="1546860" cy="1276985"/>
            <a:chOff x="9574" y="5037"/>
            <a:chExt cx="2436" cy="2011"/>
          </a:xfrm>
        </p:grpSpPr>
        <p:sp>
          <p:nvSpPr>
            <p:cNvPr id="76" name="文本框 75"/>
            <p:cNvSpPr txBox="true"/>
            <p:nvPr/>
          </p:nvSpPr>
          <p:spPr>
            <a:xfrm>
              <a:off x="9574" y="5037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684" y="5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684" y="6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9684" y="65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93100" y="3796665"/>
            <a:ext cx="1078230" cy="2449195"/>
            <a:chOff x="9684" y="326"/>
            <a:chExt cx="1698" cy="3857"/>
          </a:xfrm>
        </p:grpSpPr>
        <p:grpSp>
          <p:nvGrpSpPr>
            <p:cNvPr id="81" name="组合 80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89" name="文本框 88"/>
            <p:cNvSpPr txBox="true"/>
            <p:nvPr/>
          </p:nvSpPr>
          <p:spPr>
            <a:xfrm>
              <a:off x="9684" y="326"/>
              <a:ext cx="169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0" name="肘形连接符 89"/>
          <p:cNvCxnSpPr>
            <a:stCxn id="4" idx="3"/>
            <a:endCxn id="20" idx="1"/>
          </p:cNvCxnSpPr>
          <p:nvPr/>
        </p:nvCxnSpPr>
        <p:spPr>
          <a:xfrm flipV="true">
            <a:off x="1415415" y="330200"/>
            <a:ext cx="993140" cy="5708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4" idx="3"/>
            <a:endCxn id="59" idx="1"/>
          </p:cNvCxnSpPr>
          <p:nvPr/>
        </p:nvCxnSpPr>
        <p:spPr>
          <a:xfrm>
            <a:off x="1415415" y="3232785"/>
            <a:ext cx="889000" cy="13728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2" idx="3"/>
            <a:endCxn id="72" idx="1"/>
          </p:cNvCxnSpPr>
          <p:nvPr/>
        </p:nvCxnSpPr>
        <p:spPr>
          <a:xfrm>
            <a:off x="1415415" y="2935605"/>
            <a:ext cx="4594225" cy="1173480"/>
          </a:xfrm>
          <a:prstGeom prst="bentConnector3">
            <a:avLst>
              <a:gd name="adj1" fmla="val 5000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72" idx="3"/>
            <a:endCxn id="78" idx="3"/>
          </p:cNvCxnSpPr>
          <p:nvPr/>
        </p:nvCxnSpPr>
        <p:spPr>
          <a:xfrm>
            <a:off x="7030085" y="4109085"/>
            <a:ext cx="3175" cy="1820545"/>
          </a:xfrm>
          <a:prstGeom prst="bentConnector3">
            <a:avLst>
              <a:gd name="adj1" fmla="val 75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60" idx="3"/>
            <a:endCxn id="70" idx="1"/>
          </p:cNvCxnSpPr>
          <p:nvPr/>
        </p:nvCxnSpPr>
        <p:spPr>
          <a:xfrm flipV="true">
            <a:off x="3472815" y="3468370"/>
            <a:ext cx="2536825" cy="144399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7" idx="3"/>
            <a:endCxn id="76" idx="1"/>
          </p:cNvCxnSpPr>
          <p:nvPr/>
        </p:nvCxnSpPr>
        <p:spPr>
          <a:xfrm flipV="true">
            <a:off x="3472815" y="5213350"/>
            <a:ext cx="2466975" cy="27813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71" idx="3"/>
            <a:endCxn id="49" idx="1"/>
          </p:cNvCxnSpPr>
          <p:nvPr/>
        </p:nvCxnSpPr>
        <p:spPr>
          <a:xfrm flipV="true">
            <a:off x="7030085" y="996950"/>
            <a:ext cx="1263015" cy="282257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7" idx="3"/>
            <a:endCxn id="89" idx="1"/>
          </p:cNvCxnSpPr>
          <p:nvPr/>
        </p:nvCxnSpPr>
        <p:spPr>
          <a:xfrm flipV="true">
            <a:off x="7030085" y="3919220"/>
            <a:ext cx="1263015" cy="1720850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5" idx="3"/>
            <a:endCxn id="48" idx="1"/>
          </p:cNvCxnSpPr>
          <p:nvPr/>
        </p:nvCxnSpPr>
        <p:spPr>
          <a:xfrm flipV="true">
            <a:off x="3429000" y="806450"/>
            <a:ext cx="1259840" cy="184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52" idx="3"/>
            <a:endCxn id="20" idx="3"/>
          </p:cNvCxnSpPr>
          <p:nvPr/>
        </p:nvCxnSpPr>
        <p:spPr>
          <a:xfrm flipH="true" flipV="true">
            <a:off x="3516630" y="330200"/>
            <a:ext cx="5796915" cy="1535430"/>
          </a:xfrm>
          <a:prstGeom prst="bentConnector3">
            <a:avLst>
              <a:gd name="adj1" fmla="val -410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10524490" y="1724660"/>
            <a:ext cx="1426210" cy="1463040"/>
            <a:chOff x="15873" y="1792"/>
            <a:chExt cx="2246" cy="2304"/>
          </a:xfrm>
        </p:grpSpPr>
        <p:sp>
          <p:nvSpPr>
            <p:cNvPr id="108" name="文本框 107"/>
            <p:cNvSpPr txBox="true"/>
            <p:nvPr/>
          </p:nvSpPr>
          <p:spPr>
            <a:xfrm>
              <a:off x="15873" y="1792"/>
              <a:ext cx="22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vring_virtqueue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6024" y="22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0" name="矩形 109">
              <a:hlinkClick r:id="rId1" action="ppaction://hlinksldjump"/>
            </p:cNvPr>
            <p:cNvSpPr/>
            <p:nvPr/>
          </p:nvSpPr>
          <p:spPr>
            <a:xfrm>
              <a:off x="16024" y="2716"/>
              <a:ext cx="1607" cy="468"/>
            </a:xfrm>
            <a:prstGeom prst="rect">
              <a:avLst/>
            </a:prstGeom>
            <a:solidFill>
              <a:srgbClr val="B2B2B2"/>
            </a:solidFill>
            <a:ln w="28575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024" y="31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6024" y="36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we_own_ring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115" name="肘形连接符 114"/>
          <p:cNvCxnSpPr>
            <a:stCxn id="109" idx="1"/>
            <a:endCxn id="89" idx="3"/>
          </p:cNvCxnSpPr>
          <p:nvPr/>
        </p:nvCxnSpPr>
        <p:spPr>
          <a:xfrm rot="10800000" flipV="true">
            <a:off x="9371330" y="2170430"/>
            <a:ext cx="1249045" cy="1748790"/>
          </a:xfrm>
          <a:prstGeom prst="bentConnector3">
            <a:avLst>
              <a:gd name="adj1" fmla="val 4997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70815" y="536956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endParaRPr lang="en-US" altLang="en-US" b="1">
              <a:solidFill>
                <a:srgbClr val="2C3E50"/>
              </a:solidFill>
            </a:endParaRPr>
          </a:p>
          <a:p>
            <a:r>
              <a:rPr lang="en-US" altLang="en-US" b="1">
                <a:solidFill>
                  <a:srgbClr val="2C3E50"/>
                </a:solidFill>
              </a:rPr>
              <a:t>datastruct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716915" y="939800"/>
            <a:ext cx="829310" cy="1532255"/>
            <a:chOff x="1690" y="3245"/>
            <a:chExt cx="1306" cy="2413"/>
          </a:xfrm>
        </p:grpSpPr>
        <p:grpSp>
          <p:nvGrpSpPr>
            <p:cNvPr id="16" name="组合 15"/>
            <p:cNvGrpSpPr/>
            <p:nvPr/>
          </p:nvGrpSpPr>
          <p:grpSpPr>
            <a:xfrm>
              <a:off x="1690" y="3822"/>
              <a:ext cx="1306" cy="1836"/>
              <a:chOff x="1690" y="3822"/>
              <a:chExt cx="1306" cy="183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90" y="3822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num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0" y="4278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desc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690" y="4734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avail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90" y="5190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used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15" name="文本框 14"/>
            <p:cNvSpPr txBox="true"/>
            <p:nvPr/>
          </p:nvSpPr>
          <p:spPr>
            <a:xfrm>
              <a:off x="1690" y="3245"/>
              <a:ext cx="110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933190" y="2898140"/>
            <a:ext cx="1268095" cy="2701290"/>
            <a:chOff x="5256" y="496"/>
            <a:chExt cx="1997" cy="4254"/>
          </a:xfrm>
        </p:grpSpPr>
        <p:grpSp>
          <p:nvGrpSpPr>
            <p:cNvPr id="45" name="组合 44"/>
            <p:cNvGrpSpPr/>
            <p:nvPr/>
          </p:nvGrpSpPr>
          <p:grpSpPr>
            <a:xfrm>
              <a:off x="5256" y="1098"/>
              <a:ext cx="1607" cy="3652"/>
              <a:chOff x="5256" y="1098"/>
              <a:chExt cx="1607" cy="365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4" name="文本框 53"/>
            <p:cNvSpPr txBox="true"/>
            <p:nvPr/>
          </p:nvSpPr>
          <p:spPr>
            <a:xfrm>
              <a:off x="5257" y="496"/>
              <a:ext cx="19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_avail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334895" y="3981450"/>
            <a:ext cx="1270000" cy="2652395"/>
            <a:chOff x="5254" y="5658"/>
            <a:chExt cx="2000" cy="4177"/>
          </a:xfrm>
        </p:grpSpPr>
        <p:grpSp>
          <p:nvGrpSpPr>
            <p:cNvPr id="46" name="组合 45"/>
            <p:cNvGrpSpPr/>
            <p:nvPr/>
          </p:nvGrpSpPr>
          <p:grpSpPr>
            <a:xfrm>
              <a:off x="5256" y="6183"/>
              <a:ext cx="1607" cy="3652"/>
              <a:chOff x="5256" y="1098"/>
              <a:chExt cx="1607" cy="365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5" name="文本框 54"/>
            <p:cNvSpPr txBox="true"/>
            <p:nvPr/>
          </p:nvSpPr>
          <p:spPr>
            <a:xfrm>
              <a:off x="5254" y="5658"/>
              <a:ext cx="20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_used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63895" y="1012190"/>
            <a:ext cx="1411605" cy="2423795"/>
            <a:chOff x="9208" y="2042"/>
            <a:chExt cx="2223" cy="3817"/>
          </a:xfrm>
        </p:grpSpPr>
        <p:sp>
          <p:nvSpPr>
            <p:cNvPr id="8" name="矩形 7"/>
            <p:cNvSpPr/>
            <p:nvPr/>
          </p:nvSpPr>
          <p:spPr>
            <a:xfrm>
              <a:off x="9208" y="26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desc[0]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08" y="309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08" y="355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desc[2]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08" y="401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desc[3]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9" y="4479"/>
              <a:ext cx="1607" cy="91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209" y="53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desc[num-1]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67" name="文本框 66"/>
            <p:cNvSpPr txBox="true"/>
            <p:nvPr/>
          </p:nvSpPr>
          <p:spPr>
            <a:xfrm>
              <a:off x="9209" y="2042"/>
              <a:ext cx="222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_desc[]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60970" y="1275080"/>
            <a:ext cx="1248410" cy="1472565"/>
            <a:chOff x="12902" y="3052"/>
            <a:chExt cx="1966" cy="2319"/>
          </a:xfrm>
        </p:grpSpPr>
        <p:grpSp>
          <p:nvGrpSpPr>
            <p:cNvPr id="73" name="组合 72"/>
            <p:cNvGrpSpPr/>
            <p:nvPr/>
          </p:nvGrpSpPr>
          <p:grpSpPr>
            <a:xfrm>
              <a:off x="13010" y="3535"/>
              <a:ext cx="1606" cy="1836"/>
              <a:chOff x="13852" y="1864"/>
              <a:chExt cx="1606" cy="183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3852" y="186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addr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3852" y="232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len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852" y="277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3852" y="323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next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75" name="文本框 74"/>
            <p:cNvSpPr txBox="true"/>
            <p:nvPr/>
          </p:nvSpPr>
          <p:spPr>
            <a:xfrm>
              <a:off x="12902" y="3052"/>
              <a:ext cx="19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018395" y="831850"/>
            <a:ext cx="1068070" cy="4738370"/>
            <a:chOff x="16048" y="1896"/>
            <a:chExt cx="1682" cy="7462"/>
          </a:xfrm>
        </p:grpSpPr>
        <p:sp>
          <p:nvSpPr>
            <p:cNvPr id="69" name="矩形 68"/>
            <p:cNvSpPr/>
            <p:nvPr/>
          </p:nvSpPr>
          <p:spPr>
            <a:xfrm>
              <a:off x="16124" y="2440"/>
              <a:ext cx="1607" cy="691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6124" y="4724"/>
              <a:ext cx="1607" cy="2132"/>
            </a:xfrm>
            <a:prstGeom prst="rect">
              <a:avLst/>
            </a:prstGeom>
            <a:noFill/>
            <a:ln w="28575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7" name="文本框 76"/>
            <p:cNvSpPr txBox="true"/>
            <p:nvPr/>
          </p:nvSpPr>
          <p:spPr>
            <a:xfrm>
              <a:off x="16048" y="1896"/>
              <a:ext cx="15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memory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3" name="肘形连接符 82"/>
          <p:cNvCxnSpPr>
            <a:stCxn id="5" idx="3"/>
            <a:endCxn id="67" idx="1"/>
          </p:cNvCxnSpPr>
          <p:nvPr/>
        </p:nvCxnSpPr>
        <p:spPr>
          <a:xfrm flipV="true">
            <a:off x="1546860" y="1165860"/>
            <a:ext cx="4217670" cy="5784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" idx="3"/>
            <a:endCxn id="54" idx="1"/>
          </p:cNvCxnSpPr>
          <p:nvPr/>
        </p:nvCxnSpPr>
        <p:spPr>
          <a:xfrm>
            <a:off x="1546860" y="2033905"/>
            <a:ext cx="2386965" cy="1017905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" idx="3"/>
            <a:endCxn id="55" idx="1"/>
          </p:cNvCxnSpPr>
          <p:nvPr/>
        </p:nvCxnSpPr>
        <p:spPr>
          <a:xfrm>
            <a:off x="1546860" y="2323465"/>
            <a:ext cx="788035" cy="1811655"/>
          </a:xfrm>
          <a:prstGeom prst="bentConnector3">
            <a:avLst>
              <a:gd name="adj1" fmla="val 5004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39" idx="3"/>
            <a:endCxn id="11" idx="1"/>
          </p:cNvCxnSpPr>
          <p:nvPr/>
        </p:nvCxnSpPr>
        <p:spPr>
          <a:xfrm flipV="true">
            <a:off x="4953635" y="2411095"/>
            <a:ext cx="810260" cy="18865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2" idx="3"/>
            <a:endCxn id="18" idx="3"/>
          </p:cNvCxnSpPr>
          <p:nvPr/>
        </p:nvCxnSpPr>
        <p:spPr>
          <a:xfrm flipV="true">
            <a:off x="3357245" y="2849880"/>
            <a:ext cx="3427730" cy="3345815"/>
          </a:xfrm>
          <a:prstGeom prst="bentConnector3">
            <a:avLst>
              <a:gd name="adj1" fmla="val 1069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9" idx="3"/>
            <a:endCxn id="75" idx="1"/>
          </p:cNvCxnSpPr>
          <p:nvPr/>
        </p:nvCxnSpPr>
        <p:spPr>
          <a:xfrm flipV="true">
            <a:off x="6784340" y="1428750"/>
            <a:ext cx="976630" cy="40322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58" idx="3"/>
          </p:cNvCxnSpPr>
          <p:nvPr/>
        </p:nvCxnSpPr>
        <p:spPr>
          <a:xfrm>
            <a:off x="8849995" y="1730375"/>
            <a:ext cx="1204595" cy="896620"/>
          </a:xfrm>
          <a:prstGeom prst="bentConnector3">
            <a:avLst>
              <a:gd name="adj1" fmla="val 5002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59" idx="3"/>
            <a:endCxn id="70" idx="1"/>
          </p:cNvCxnSpPr>
          <p:nvPr/>
        </p:nvCxnSpPr>
        <p:spPr>
          <a:xfrm>
            <a:off x="8849995" y="2019935"/>
            <a:ext cx="1216660" cy="1284605"/>
          </a:xfrm>
          <a:prstGeom prst="bentConnector3">
            <a:avLst>
              <a:gd name="adj1" fmla="val 2750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65"/>
          <p:cNvSpPr/>
          <p:nvPr/>
        </p:nvSpPr>
        <p:spPr>
          <a:xfrm>
            <a:off x="4380230" y="32131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VirtioBusState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31520" y="981075"/>
            <a:ext cx="14719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</a:t>
            </a:r>
            <a:r>
              <a:rPr lang="en-US" altLang="zh-CN" sz="1000" b="1">
                <a:solidFill>
                  <a:srgbClr val="2C3E50"/>
                </a:solidFill>
              </a:rPr>
              <a:t>XXX</a:t>
            </a:r>
            <a:r>
              <a:rPr lang="zh-CN" altLang="en-US" sz="1000" b="1">
                <a:solidFill>
                  <a:srgbClr val="2C3E50"/>
                </a:solidFill>
              </a:rPr>
              <a:t>PCI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0420" y="12261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420" y="15157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51430" y="873760"/>
            <a:ext cx="1198245" cy="2636520"/>
            <a:chOff x="5413" y="1376"/>
            <a:chExt cx="1606" cy="4152"/>
          </a:xfrm>
        </p:grpSpPr>
        <p:sp>
          <p:nvSpPr>
            <p:cNvPr id="63" name="矩形 62"/>
            <p:cNvSpPr/>
            <p:nvPr/>
          </p:nvSpPr>
          <p:spPr>
            <a:xfrm>
              <a:off x="5413" y="459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vector_irqfd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13" y="137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" y="18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3" y="22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VirtIOPCIRegion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3" y="27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modern_bar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13" y="321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io_bar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13" y="3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13" y="4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13" y="50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bus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30" name="文本框 29"/>
          <p:cNvSpPr txBox="true"/>
          <p:nvPr/>
        </p:nvSpPr>
        <p:spPr>
          <a:xfrm>
            <a:off x="2487930" y="59245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VirtIOPCIProxy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95550" y="3832860"/>
            <a:ext cx="3326765" cy="2616200"/>
            <a:chOff x="5486" y="6091"/>
            <a:chExt cx="4000" cy="4120"/>
          </a:xfrm>
        </p:grpSpPr>
        <p:sp>
          <p:nvSpPr>
            <p:cNvPr id="21" name="矩形 20"/>
            <p:cNvSpPr/>
            <p:nvPr/>
          </p:nvSpPr>
          <p:spPr>
            <a:xfrm>
              <a:off x="5553" y="928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53" y="97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53" y="65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53" y="7015"/>
              <a:ext cx="1607" cy="134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54" y="83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54" y="881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文本框 31"/>
            <p:cNvSpPr txBox="true"/>
            <p:nvPr/>
          </p:nvSpPr>
          <p:spPr>
            <a:xfrm>
              <a:off x="5486" y="6091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</a:t>
              </a:r>
              <a:r>
                <a:rPr lang="en-US" altLang="zh-CN" sz="1000" b="1">
                  <a:solidFill>
                    <a:srgbClr val="2C3E50"/>
                  </a:solidFill>
                </a:rPr>
                <a:t>XXX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380230" y="291592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VirtIOIRQFD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80225" y="23215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80230" y="41300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0230" y="87376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PCIDevice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80230" y="177038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MemoryRegion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80230" y="14605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0230" y="26187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41" name="肘形连接符 40"/>
          <p:cNvCxnSpPr>
            <a:stCxn id="5" idx="3"/>
            <a:endCxn id="30" idx="1"/>
          </p:cNvCxnSpPr>
          <p:nvPr/>
        </p:nvCxnSpPr>
        <p:spPr>
          <a:xfrm flipV="true">
            <a:off x="1840865" y="715010"/>
            <a:ext cx="647065" cy="65976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2" idx="1"/>
          </p:cNvCxnSpPr>
          <p:nvPr/>
        </p:nvCxnSpPr>
        <p:spPr>
          <a:xfrm>
            <a:off x="1840865" y="1664335"/>
            <a:ext cx="654685" cy="2291080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36" idx="1"/>
          </p:cNvCxnSpPr>
          <p:nvPr/>
        </p:nvCxnSpPr>
        <p:spPr>
          <a:xfrm>
            <a:off x="3756025" y="102235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3"/>
            <a:endCxn id="38" idx="1"/>
          </p:cNvCxnSpPr>
          <p:nvPr/>
        </p:nvCxnSpPr>
        <p:spPr>
          <a:xfrm>
            <a:off x="3756025" y="1311910"/>
            <a:ext cx="629920" cy="6070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" idx="3"/>
            <a:endCxn id="38" idx="1"/>
          </p:cNvCxnSpPr>
          <p:nvPr/>
        </p:nvCxnSpPr>
        <p:spPr>
          <a:xfrm>
            <a:off x="3756025" y="1891030"/>
            <a:ext cx="629920" cy="27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5" idx="3"/>
            <a:endCxn id="38" idx="1"/>
          </p:cNvCxnSpPr>
          <p:nvPr/>
        </p:nvCxnSpPr>
        <p:spPr>
          <a:xfrm flipV="true">
            <a:off x="3756025" y="1918970"/>
            <a:ext cx="629920" cy="2692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39" idx="1"/>
          </p:cNvCxnSpPr>
          <p:nvPr/>
        </p:nvCxnSpPr>
        <p:spPr>
          <a:xfrm>
            <a:off x="3756025" y="1601470"/>
            <a:ext cx="629920" cy="76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3"/>
            <a:endCxn id="40" idx="1"/>
          </p:cNvCxnSpPr>
          <p:nvPr/>
        </p:nvCxnSpPr>
        <p:spPr>
          <a:xfrm>
            <a:off x="3756025" y="276733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63" idx="3"/>
            <a:endCxn id="35" idx="1"/>
          </p:cNvCxnSpPr>
          <p:nvPr/>
        </p:nvCxnSpPr>
        <p:spPr>
          <a:xfrm>
            <a:off x="3756025" y="306451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3"/>
            <a:endCxn id="66" idx="1"/>
          </p:cNvCxnSpPr>
          <p:nvPr/>
        </p:nvCxnSpPr>
        <p:spPr>
          <a:xfrm>
            <a:off x="3756025" y="336169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3"/>
            <a:endCxn id="65" idx="1"/>
          </p:cNvCxnSpPr>
          <p:nvPr/>
        </p:nvCxnSpPr>
        <p:spPr>
          <a:xfrm>
            <a:off x="3893820" y="4278630"/>
            <a:ext cx="492125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5" idx="3"/>
            <a:endCxn id="64" idx="1"/>
          </p:cNvCxnSpPr>
          <p:nvPr/>
        </p:nvCxnSpPr>
        <p:spPr>
          <a:xfrm flipV="true">
            <a:off x="6066155" y="2470150"/>
            <a:ext cx="814070" cy="18084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true"/>
          <p:nvPr/>
        </p:nvSpPr>
        <p:spPr>
          <a:xfrm>
            <a:off x="107315" y="-10795"/>
            <a:ext cx="271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 VirtIO Device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0225" y="26263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last_avail_idx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80225" y="292100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shadow_avail_idx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80225" y="32156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notification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80225" y="351028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80225" y="380492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handle_output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5940" y="409956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80225" y="439420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80225" y="46888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116" name="文本框 115"/>
          <p:cNvSpPr txBox="true"/>
          <p:nvPr/>
        </p:nvSpPr>
        <p:spPr>
          <a:xfrm>
            <a:off x="123825" y="5380990"/>
            <a:ext cx="1778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84555" y="981075"/>
            <a:ext cx="13373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VirtQueue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243459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39435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67385" y="636270"/>
            <a:ext cx="217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ioeventfd </a:t>
            </a:r>
            <a:r>
              <a:rPr lang="zh-CN" altLang="en-US" sz="1600" b="1">
                <a:solidFill>
                  <a:srgbClr val="2C3E50"/>
                </a:solidFill>
              </a:rPr>
              <a:t>与</a:t>
            </a:r>
            <a:r>
              <a:rPr lang="en-US" altLang="zh-CN" sz="1600" b="1">
                <a:solidFill>
                  <a:srgbClr val="2C3E50"/>
                </a:solidFill>
              </a:rPr>
              <a:t> 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irqfd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4428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125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095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094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3" idx="3"/>
            <a:endCxn id="64" idx="1"/>
          </p:cNvCxnSpPr>
          <p:nvPr/>
        </p:nvCxnSpPr>
        <p:spPr>
          <a:xfrm>
            <a:off x="3455035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4" idx="3"/>
            <a:endCxn id="3" idx="1"/>
          </p:cNvCxnSpPr>
          <p:nvPr/>
        </p:nvCxnSpPr>
        <p:spPr>
          <a:xfrm>
            <a:off x="6659880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1"/>
            <a:endCxn id="6" idx="3"/>
          </p:cNvCxnSpPr>
          <p:nvPr/>
        </p:nvCxnSpPr>
        <p:spPr>
          <a:xfrm rot="10800000">
            <a:off x="6606540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1"/>
            <a:endCxn id="5" idx="3"/>
          </p:cNvCxnSpPr>
          <p:nvPr/>
        </p:nvCxnSpPr>
        <p:spPr>
          <a:xfrm rot="10800000">
            <a:off x="3401695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5390515" y="3739515"/>
            <a:ext cx="14122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ioeventfd</a:t>
            </a:r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707380" y="1297305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irqfd</a:t>
            </a:r>
            <a:endParaRPr lang="zh-CN" altLang="en-US"/>
          </a:p>
        </p:txBody>
      </p:sp>
      <p:cxnSp>
        <p:nvCxnSpPr>
          <p:cNvPr id="14" name="肘形连接符 13"/>
          <p:cNvCxnSpPr>
            <a:stCxn id="63" idx="2"/>
            <a:endCxn id="3" idx="2"/>
          </p:cNvCxnSpPr>
          <p:nvPr/>
        </p:nvCxnSpPr>
        <p:spPr>
          <a:xfrm rot="5400000" flipV="true">
            <a:off x="6149975" y="-1099185"/>
            <a:ext cx="3175" cy="6409690"/>
          </a:xfrm>
          <a:prstGeom prst="bentConnector3">
            <a:avLst>
              <a:gd name="adj1" fmla="val 1981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5" idx="2"/>
          </p:cNvCxnSpPr>
          <p:nvPr/>
        </p:nvCxnSpPr>
        <p:spPr>
          <a:xfrm rot="5400000">
            <a:off x="6096635" y="1398270"/>
            <a:ext cx="3175" cy="6409690"/>
          </a:xfrm>
          <a:prstGeom prst="bentConnector3">
            <a:avLst>
              <a:gd name="adj1" fmla="val 2153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4786630" y="2457450"/>
            <a:ext cx="288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快速注入中断到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en-US" altLang="en-US" sz="1200" b="1">
                <a:solidFill>
                  <a:srgbClr val="2C3E50"/>
                </a:solidFill>
              </a:rPr>
              <a:t>   </a:t>
            </a:r>
            <a:r>
              <a:rPr lang="zh-CN" altLang="en-US" sz="1200" b="1">
                <a:solidFill>
                  <a:srgbClr val="2C3E50"/>
                </a:solidFill>
              </a:rPr>
              <a:t>简化路径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45355" y="5030470"/>
            <a:ext cx="3342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向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发送通知</a:t>
            </a:r>
            <a:r>
              <a:rPr lang="en-US" altLang="zh-CN" sz="1200" b="1">
                <a:solidFill>
                  <a:srgbClr val="2C3E50"/>
                </a:solidFill>
              </a:rPr>
              <a:t>  </a:t>
            </a:r>
            <a:r>
              <a:rPr lang="zh-CN" altLang="en-US" sz="1200" b="1">
                <a:solidFill>
                  <a:srgbClr val="2C3E50"/>
                </a:solidFill>
              </a:rPr>
              <a:t>避免内存分发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965325" y="1560195"/>
            <a:ext cx="6369685" cy="262699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5470" y="1924050"/>
            <a:ext cx="2350770" cy="15957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65960" y="4761865"/>
            <a:ext cx="6369050" cy="12484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97150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网桥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vhost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240280" y="1778000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809615" y="2044700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7150" y="6010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物理网卡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102485" y="4897120"/>
            <a:ext cx="833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0315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vhost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115" y="2512060"/>
            <a:ext cx="1387475" cy="100711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64" idx="2"/>
            <a:endCxn id="7" idx="0"/>
          </p:cNvCxnSpPr>
          <p:nvPr/>
        </p:nvCxnSpPr>
        <p:spPr>
          <a:xfrm>
            <a:off x="6840855" y="3519805"/>
            <a:ext cx="0" cy="17754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  <a:endCxn id="66" idx="3"/>
          </p:cNvCxnSpPr>
          <p:nvPr/>
        </p:nvCxnSpPr>
        <p:spPr>
          <a:xfrm flipH="true">
            <a:off x="3617595" y="5443855"/>
            <a:ext cx="271272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5" idx="0"/>
          </p:cNvCxnSpPr>
          <p:nvPr/>
        </p:nvCxnSpPr>
        <p:spPr>
          <a:xfrm>
            <a:off x="3107690" y="5592445"/>
            <a:ext cx="0" cy="4178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8" idx="3"/>
            <a:endCxn id="7" idx="2"/>
          </p:cNvCxnSpPr>
          <p:nvPr/>
        </p:nvCxnSpPr>
        <p:spPr>
          <a:xfrm>
            <a:off x="4466590" y="3015615"/>
            <a:ext cx="2374265" cy="2576830"/>
          </a:xfrm>
          <a:prstGeom prst="bentConnector4">
            <a:avLst>
              <a:gd name="adj1" fmla="val 26343"/>
              <a:gd name="adj2" fmla="val 10924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4584700" y="273558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转移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15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60625" y="3321685"/>
            <a:ext cx="1637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GMainLoop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1475" y="3321685"/>
            <a:ext cx="1293495" cy="1529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GSource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idel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I/O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Timeout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自定义事件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415" y="2446655"/>
            <a:ext cx="2252980" cy="2682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GMainContext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" name="肘形连接符 11"/>
          <p:cNvCxnSpPr>
            <a:stCxn id="3" idx="0"/>
            <a:endCxn id="11" idx="0"/>
          </p:cNvCxnSpPr>
          <p:nvPr/>
        </p:nvCxnSpPr>
        <p:spPr>
          <a:xfrm rot="16200000">
            <a:off x="4886008" y="839788"/>
            <a:ext cx="875030" cy="4088765"/>
          </a:xfrm>
          <a:prstGeom prst="bentConnector3">
            <a:avLst>
              <a:gd name="adj1" fmla="val 1272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3" idx="2"/>
          </p:cNvCxnSpPr>
          <p:nvPr/>
        </p:nvCxnSpPr>
        <p:spPr>
          <a:xfrm rot="5400000" flipH="true">
            <a:off x="4603750" y="2365375"/>
            <a:ext cx="1439545" cy="4088765"/>
          </a:xfrm>
          <a:prstGeom prst="bentConnector3">
            <a:avLst>
              <a:gd name="adj1" fmla="val -165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83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事件循环机制状态图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0850" y="4577715"/>
            <a:ext cx="1236345" cy="1224280"/>
            <a:chOff x="5312" y="2711"/>
            <a:chExt cx="1947" cy="1928"/>
          </a:xfrm>
        </p:grpSpPr>
        <p:sp>
          <p:nvSpPr>
            <p:cNvPr id="3" name="椭圆 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5312" y="3410"/>
              <a:ext cx="194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b="1">
                  <a:solidFill>
                    <a:srgbClr val="2C3E50"/>
                  </a:solidFill>
                </a:rPr>
                <a:t>Prepared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6625" y="1845310"/>
            <a:ext cx="1256030" cy="1224280"/>
            <a:chOff x="5333" y="2711"/>
            <a:chExt cx="1978" cy="1928"/>
          </a:xfrm>
        </p:grpSpPr>
        <p:sp>
          <p:nvSpPr>
            <p:cNvPr id="7" name="椭圆 6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441" y="3385"/>
              <a:ext cx="187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Dispatch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86625" y="4537075"/>
            <a:ext cx="1209675" cy="1224280"/>
            <a:chOff x="5333" y="2711"/>
            <a:chExt cx="1905" cy="1928"/>
          </a:xfrm>
        </p:grpSpPr>
        <p:sp>
          <p:nvSpPr>
            <p:cNvPr id="10" name="椭圆 9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5520" y="3410"/>
              <a:ext cx="15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Polling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0850" y="1809750"/>
            <a:ext cx="1209675" cy="1224280"/>
            <a:chOff x="5333" y="2711"/>
            <a:chExt cx="1905" cy="1928"/>
          </a:xfrm>
        </p:grpSpPr>
        <p:sp>
          <p:nvSpPr>
            <p:cNvPr id="13" name="椭圆 1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384" y="3410"/>
              <a:ext cx="18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Initial[n]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文本框 20"/>
          <p:cNvSpPr txBox="true"/>
          <p:nvPr/>
        </p:nvSpPr>
        <p:spPr>
          <a:xfrm>
            <a:off x="1724660" y="35763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prepare()/FALSE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5288915" y="4778375"/>
            <a:ext cx="923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query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3" idx="0"/>
          </p:cNvCxnSpPr>
          <p:nvPr/>
        </p:nvCxnSpPr>
        <p:spPr>
          <a:xfrm>
            <a:off x="3596005" y="3034030"/>
            <a:ext cx="13335" cy="1543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 flipV="true">
            <a:off x="4227195" y="5165725"/>
            <a:ext cx="3054985" cy="24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7" idx="4"/>
          </p:cNvCxnSpPr>
          <p:nvPr/>
        </p:nvCxnSpPr>
        <p:spPr>
          <a:xfrm flipV="true">
            <a:off x="7891780" y="3069590"/>
            <a:ext cx="0" cy="1467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14" idx="3"/>
          </p:cNvCxnSpPr>
          <p:nvPr/>
        </p:nvCxnSpPr>
        <p:spPr>
          <a:xfrm flipH="true" flipV="true">
            <a:off x="4200525" y="2422525"/>
            <a:ext cx="3154680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true"/>
          <p:nvPr/>
        </p:nvSpPr>
        <p:spPr>
          <a:xfrm>
            <a:off x="8053070" y="3576320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176520" y="2059305"/>
            <a:ext cx="1203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dispatch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2259965" y="3883025"/>
            <a:ext cx="12661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rgbClr val="2C3E50"/>
                </a:solidFill>
              </a:rPr>
              <a:t>设置</a:t>
            </a:r>
            <a:r>
              <a:rPr lang="en-US" altLang="zh-CN" sz="800" b="1">
                <a:solidFill>
                  <a:srgbClr val="2C3E50"/>
                </a:solidFill>
              </a:rPr>
              <a:t>Polling </a:t>
            </a:r>
            <a:r>
              <a:rPr lang="en-US" altLang="en-US" sz="800" b="1">
                <a:solidFill>
                  <a:srgbClr val="2C3E50"/>
                </a:solidFill>
              </a:rPr>
              <a:t>timeout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  <a:endCxn id="13" idx="5"/>
          </p:cNvCxnSpPr>
          <p:nvPr/>
        </p:nvCxnSpPr>
        <p:spPr>
          <a:xfrm flipH="true" flipV="true">
            <a:off x="4023360" y="2854960"/>
            <a:ext cx="3440430" cy="1861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true"/>
          <p:nvPr/>
        </p:nvSpPr>
        <p:spPr>
          <a:xfrm>
            <a:off x="5515610" y="3338195"/>
            <a:ext cx="1586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/FALSE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肘形连接符 35"/>
          <p:cNvCxnSpPr>
            <a:stCxn id="13" idx="0"/>
            <a:endCxn id="7" idx="0"/>
          </p:cNvCxnSpPr>
          <p:nvPr/>
        </p:nvCxnSpPr>
        <p:spPr>
          <a:xfrm rot="16200000" flipH="true">
            <a:off x="5726113" y="-320357"/>
            <a:ext cx="35560" cy="4295775"/>
          </a:xfrm>
          <a:prstGeom prst="bentConnector3">
            <a:avLst>
              <a:gd name="adj1" fmla="val -6705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4877435" y="1171575"/>
            <a:ext cx="172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</a:t>
            </a:r>
            <a:r>
              <a:rPr lang="en-US" altLang="en-US" sz="1400" b="1">
                <a:solidFill>
                  <a:srgbClr val="2C3E50"/>
                </a:solidFill>
              </a:rPr>
              <a:t>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5865" y="4391660"/>
          <a:ext cx="9958070" cy="5486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467485"/>
                <a:gridCol w="734695"/>
                <a:gridCol w="714375"/>
                <a:gridCol w="302260"/>
                <a:gridCol w="748030"/>
                <a:gridCol w="690245"/>
                <a:gridCol w="196850"/>
                <a:gridCol w="703580"/>
                <a:gridCol w="1421765"/>
                <a:gridCol w="1468120"/>
                <a:gridCol w="249555"/>
                <a:gridCol w="12611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pc.bios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vga.vram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e100.rom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/rom@/etc/apci/table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/rom@etc/table-loader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/rom@etc/acpi/rdsp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459480" y="2597150"/>
            <a:ext cx="402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前后端设备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532255" y="882650"/>
            <a:ext cx="1038860" cy="2048510"/>
            <a:chOff x="1152" y="1346"/>
            <a:chExt cx="1636" cy="3226"/>
          </a:xfrm>
        </p:grpSpPr>
        <p:sp>
          <p:nvSpPr>
            <p:cNvPr id="2" name="矩形 1"/>
            <p:cNvSpPr/>
            <p:nvPr/>
          </p:nvSpPr>
          <p:spPr>
            <a:xfrm>
              <a:off x="1152" y="1926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NICInfo[0]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52" y="24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NICInfo[1]</a:t>
              </a:r>
              <a:endParaRPr lang="en-US" altLang="en-US" sz="8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152" y="2900"/>
              <a:ext cx="1607" cy="120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800" b="1">
                  <a:solidFill>
                    <a:srgbClr val="2C3E50"/>
                  </a:solidFill>
                </a:rPr>
                <a:t>.</a:t>
              </a:r>
              <a:endParaRPr lang="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" altLang="zh-CN" sz="800" b="1">
                  <a:solidFill>
                    <a:srgbClr val="2C3E50"/>
                  </a:solidFill>
                </a:rPr>
                <a:t>.</a:t>
              </a:r>
              <a:endParaRPr lang="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" altLang="zh-CN" sz="800" b="1">
                  <a:solidFill>
                    <a:srgbClr val="2C3E50"/>
                  </a:solidFill>
                </a:rPr>
                <a:t>.</a:t>
              </a:r>
              <a:endParaRPr lang="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52" y="41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</a:t>
              </a:r>
              <a:r>
                <a:rPr lang="" altLang="en-US" sz="800" b="1">
                  <a:solidFill>
                    <a:srgbClr val="2C3E50"/>
                  </a:solidFill>
                  <a:sym typeface="+mn-ea"/>
                </a:rPr>
                <a:t>7</a:t>
              </a:r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1152" y="1346"/>
              <a:ext cx="163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 sz="1400" b="1">
                  <a:solidFill>
                    <a:srgbClr val="2C3E50"/>
                  </a:solidFill>
                </a:rPr>
                <a:t>nd_table</a:t>
              </a:r>
              <a:endParaRPr lang="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30320" y="944245"/>
            <a:ext cx="1038225" cy="2073275"/>
            <a:chOff x="4355" y="1937"/>
            <a:chExt cx="1635" cy="3265"/>
          </a:xfrm>
        </p:grpSpPr>
        <p:sp>
          <p:nvSpPr>
            <p:cNvPr id="12" name="矩形 11"/>
            <p:cNvSpPr/>
            <p:nvPr/>
          </p:nvSpPr>
          <p:spPr>
            <a:xfrm>
              <a:off x="4384" y="2443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macaddr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84" y="294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model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84" y="341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netdev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84" y="3885"/>
              <a:ext cx="1607" cy="84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.</a:t>
              </a:r>
              <a:endParaRPr lang="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.</a:t>
              </a:r>
              <a:endParaRPr lang="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.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84" y="473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0" name="文本框 19"/>
            <p:cNvSpPr txBox="true"/>
            <p:nvPr/>
          </p:nvSpPr>
          <p:spPr>
            <a:xfrm>
              <a:off x="4355" y="1937"/>
              <a:ext cx="14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400" b="1">
                  <a:solidFill>
                    <a:srgbClr val="2C3E50"/>
                  </a:solidFill>
                </a:rPr>
                <a:t>NICInfo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43064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3064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3064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3064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model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6304280" y="944245"/>
            <a:ext cx="1660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>
                <a:solidFill>
                  <a:srgbClr val="2C3E50"/>
                </a:solidFill>
              </a:rPr>
              <a:t>NetClientState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肘形连接符 28"/>
          <p:cNvCxnSpPr>
            <a:stCxn id="3" idx="3"/>
            <a:endCxn id="20" idx="1"/>
          </p:cNvCxnSpPr>
          <p:nvPr/>
        </p:nvCxnSpPr>
        <p:spPr>
          <a:xfrm flipV="true">
            <a:off x="2552700" y="1097915"/>
            <a:ext cx="1277620" cy="62293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3"/>
            <a:endCxn id="26" idx="1"/>
          </p:cNvCxnSpPr>
          <p:nvPr/>
        </p:nvCxnSpPr>
        <p:spPr>
          <a:xfrm flipV="true">
            <a:off x="4869180" y="1097915"/>
            <a:ext cx="1435100" cy="9347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30645" y="248539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name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30645" y="28067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destructor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30645" y="31038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is_netdev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30645" y="34010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9061450" y="965835"/>
            <a:ext cx="1513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NetClientInfo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7638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7638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7638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7638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7635" y="2848610"/>
            <a:ext cx="1019810" cy="1335405"/>
            <a:chOff x="912" y="5931"/>
            <a:chExt cx="1606" cy="2103"/>
          </a:xfrm>
        </p:grpSpPr>
        <p:sp>
          <p:nvSpPr>
            <p:cNvPr id="40" name="文本框 39"/>
            <p:cNvSpPr txBox="true"/>
            <p:nvPr/>
          </p:nvSpPr>
          <p:spPr>
            <a:xfrm>
              <a:off x="912" y="5931"/>
              <a:ext cx="141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Netdev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12" y="6592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2" y="709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type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12" y="756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u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46" name="文本框 45"/>
          <p:cNvSpPr txBox="true"/>
          <p:nvPr/>
        </p:nvSpPr>
        <p:spPr>
          <a:xfrm>
            <a:off x="187960" y="4961255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371090" y="4056380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71090" y="436308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71090" y="46843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71090" y="49815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1090" y="52787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71090" y="557657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437890" y="4360545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616960" y="4617720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694815" y="5130165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391535" y="5109845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42715" y="49612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69" name="肘形连接符 68"/>
          <p:cNvCxnSpPr>
            <a:stCxn id="22" idx="3"/>
            <a:endCxn id="35" idx="1"/>
          </p:cNvCxnSpPr>
          <p:nvPr/>
        </p:nvCxnSpPr>
        <p:spPr>
          <a:xfrm flipV="true">
            <a:off x="7451090" y="1119505"/>
            <a:ext cx="1610360" cy="3136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0" idx="0"/>
            <a:endCxn id="10" idx="1"/>
          </p:cNvCxnSpPr>
          <p:nvPr/>
        </p:nvCxnSpPr>
        <p:spPr>
          <a:xfrm rot="16200000">
            <a:off x="149225" y="1465580"/>
            <a:ext cx="1812290" cy="953770"/>
          </a:xfrm>
          <a:prstGeom prst="bentConnector2">
            <a:avLst/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0" idx="3"/>
            <a:endCxn id="47" idx="1"/>
          </p:cNvCxnSpPr>
          <p:nvPr/>
        </p:nvCxnSpPr>
        <p:spPr>
          <a:xfrm>
            <a:off x="1028700" y="3002280"/>
            <a:ext cx="1342390" cy="1207770"/>
          </a:xfrm>
          <a:prstGeom prst="bentConnector3">
            <a:avLst>
              <a:gd name="adj1" fmla="val 50000"/>
            </a:avLst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10196830" y="4087495"/>
            <a:ext cx="1431290" cy="2322830"/>
            <a:chOff x="15454" y="6437"/>
            <a:chExt cx="2254" cy="3658"/>
          </a:xfrm>
        </p:grpSpPr>
        <p:sp>
          <p:nvSpPr>
            <p:cNvPr id="72" name="文本框 71"/>
            <p:cNvSpPr txBox="true"/>
            <p:nvPr/>
          </p:nvSpPr>
          <p:spPr>
            <a:xfrm>
              <a:off x="15454" y="6437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E1000State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5454" y="686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454" y="733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nic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5454" y="77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454" y="824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5454" y="87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5454" y="917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5454" y="962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185150" y="4387215"/>
            <a:ext cx="1073150" cy="1173480"/>
            <a:chOff x="5772" y="1573"/>
            <a:chExt cx="1690" cy="1848"/>
          </a:xfrm>
        </p:grpSpPr>
        <p:sp>
          <p:nvSpPr>
            <p:cNvPr id="82" name="文本框 81"/>
            <p:cNvSpPr txBox="true"/>
            <p:nvPr/>
          </p:nvSpPr>
          <p:spPr>
            <a:xfrm>
              <a:off x="5772" y="1573"/>
              <a:ext cx="1561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163310" y="4320540"/>
            <a:ext cx="1555115" cy="891540"/>
            <a:chOff x="16166" y="7155"/>
            <a:chExt cx="2449" cy="1404"/>
          </a:xfrm>
        </p:grpSpPr>
        <p:sp>
          <p:nvSpPr>
            <p:cNvPr id="86" name="矩形 85"/>
            <p:cNvSpPr/>
            <p:nvPr/>
          </p:nvSpPr>
          <p:spPr>
            <a:xfrm>
              <a:off x="16253" y="7623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ncs[MAX_QUEUE_NUM]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6253" y="8091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8" name="文本框 87"/>
            <p:cNvSpPr txBox="true"/>
            <p:nvPr/>
          </p:nvSpPr>
          <p:spPr>
            <a:xfrm>
              <a:off x="16166" y="7155"/>
              <a:ext cx="2448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NICPeers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1" name="肘形连接符 90"/>
          <p:cNvCxnSpPr>
            <a:stCxn id="75" idx="1"/>
            <a:endCxn id="82" idx="3"/>
          </p:cNvCxnSpPr>
          <p:nvPr/>
        </p:nvCxnSpPr>
        <p:spPr>
          <a:xfrm rot="10800000">
            <a:off x="9176385" y="4525010"/>
            <a:ext cx="1020445" cy="570865"/>
          </a:xfrm>
          <a:prstGeom prst="bentConnector3">
            <a:avLst>
              <a:gd name="adj1" fmla="val 4996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4" idx="1"/>
            <a:endCxn id="88" idx="3"/>
          </p:cNvCxnSpPr>
          <p:nvPr/>
        </p:nvCxnSpPr>
        <p:spPr>
          <a:xfrm rot="10800000">
            <a:off x="7717790" y="4458335"/>
            <a:ext cx="520065" cy="664210"/>
          </a:xfrm>
          <a:prstGeom prst="bentConnector3">
            <a:avLst>
              <a:gd name="adj1" fmla="val 4993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1"/>
            <a:endCxn id="59" idx="3"/>
          </p:cNvCxnSpPr>
          <p:nvPr/>
        </p:nvCxnSpPr>
        <p:spPr>
          <a:xfrm flipH="true">
            <a:off x="5488940" y="4766310"/>
            <a:ext cx="729615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253490" y="882650"/>
            <a:ext cx="9685020" cy="288798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true"/>
          <p:nvPr/>
        </p:nvSpPr>
        <p:spPr>
          <a:xfrm>
            <a:off x="8294370" y="3155315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000" b="1">
                <a:solidFill>
                  <a:srgbClr val="2C3E50"/>
                </a:solidFill>
              </a:rPr>
              <a:t>虚线框内的结构体重要性不大，只是为了</a:t>
            </a:r>
            <a:endParaRPr lang="zh-CN" altLang="" sz="1000" b="1">
              <a:solidFill>
                <a:srgbClr val="2C3E50"/>
              </a:solidFill>
            </a:endParaRPr>
          </a:p>
          <a:p>
            <a:r>
              <a:rPr lang="zh-CN" altLang="" sz="1000" b="1">
                <a:solidFill>
                  <a:srgbClr val="2C3E50"/>
                </a:solidFill>
              </a:rPr>
              <a:t>保存参数信息，用于创建</a:t>
            </a:r>
            <a:r>
              <a:rPr lang="en-US" altLang="zh-CN" sz="1000" b="1">
                <a:solidFill>
                  <a:srgbClr val="2C3E50"/>
                </a:solidFill>
              </a:rPr>
              <a:t> </a:t>
            </a:r>
            <a:r>
              <a:rPr lang="" altLang="en-US" sz="1000" b="1">
                <a:solidFill>
                  <a:srgbClr val="2C3E50"/>
                </a:solidFill>
              </a:rPr>
              <a:t>E1000State</a:t>
            </a:r>
            <a:endParaRPr lang="" alt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2439</Words>
  <Application>WPS 演示</Application>
  <PresentationFormat>宽屏</PresentationFormat>
  <Paragraphs>597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微软雅黑</vt:lpstr>
      <vt:lpstr>文泉驿微米黑</vt:lpstr>
      <vt:lpstr>宋体</vt:lpstr>
      <vt:lpstr>Arial Unicode MS</vt:lpstr>
      <vt:lpstr>Arial Black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34</cp:revision>
  <dcterms:created xsi:type="dcterms:W3CDTF">2021-04-27T09:54:14Z</dcterms:created>
  <dcterms:modified xsi:type="dcterms:W3CDTF">2021-04-27T09:54:14Z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