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5" r:id="rId4"/>
    <p:sldId id="266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1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3222625" y="2951480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2499043" y="1043305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42460" y="4588510"/>
            <a:ext cx="1589405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VIOAPIC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82440" y="1139190"/>
            <a:ext cx="1019810" cy="994410"/>
            <a:chOff x="10418" y="3301"/>
            <a:chExt cx="1606" cy="1566"/>
          </a:xfrm>
        </p:grpSpPr>
        <p:sp>
          <p:nvSpPr>
            <p:cNvPr id="37" name="矩形 36"/>
            <p:cNvSpPr/>
            <p:nvPr/>
          </p:nvSpPr>
          <p:spPr>
            <a:xfrm>
              <a:off x="10418" y="3301"/>
              <a:ext cx="1607" cy="156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VMCS</a:t>
              </a:r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418" y="397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Interrupt</a:t>
              </a:r>
              <a:br>
                <a:rPr lang="en-US" altLang="en-US" sz="800" b="1">
                  <a:solidFill>
                    <a:srgbClr val="2C3E50"/>
                  </a:solidFill>
                </a:rPr>
              </a:br>
              <a:r>
                <a:rPr lang="en-US" altLang="en-US" sz="800" b="1">
                  <a:solidFill>
                    <a:srgbClr val="2C3E50"/>
                  </a:solidFill>
                </a:rPr>
                <a:t>info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500313" y="2488565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08990" y="2014855"/>
            <a:ext cx="9439275" cy="13335"/>
          </a:xfrm>
          <a:prstGeom prst="lin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808990" y="1646555"/>
            <a:ext cx="9575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mode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10260" y="2087880"/>
            <a:ext cx="919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Host </a:t>
            </a:r>
            <a:r>
              <a:rPr lang="en-US" altLang="zh-CN" sz="1200" b="1">
                <a:solidFill>
                  <a:srgbClr val="2C3E50"/>
                </a:solidFill>
              </a:rPr>
              <a:t> mode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35" idx="2"/>
            <a:endCxn id="2" idx="0"/>
          </p:cNvCxnSpPr>
          <p:nvPr/>
        </p:nvCxnSpPr>
        <p:spPr>
          <a:xfrm>
            <a:off x="2959100" y="1463040"/>
            <a:ext cx="1270" cy="1025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" idx="3"/>
            <a:endCxn id="37" idx="2"/>
          </p:cNvCxnSpPr>
          <p:nvPr/>
        </p:nvCxnSpPr>
        <p:spPr>
          <a:xfrm flipV="true">
            <a:off x="3431540" y="2134235"/>
            <a:ext cx="1361440" cy="564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" idx="3"/>
            <a:endCxn id="35" idx="3"/>
          </p:cNvCxnSpPr>
          <p:nvPr/>
        </p:nvCxnSpPr>
        <p:spPr>
          <a:xfrm flipH="true" flipV="true">
            <a:off x="3424555" y="1253490"/>
            <a:ext cx="1270" cy="1445260"/>
          </a:xfrm>
          <a:prstGeom prst="bentConnector3">
            <a:avLst>
              <a:gd name="adj1" fmla="val -187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16200000" flipH="true">
            <a:off x="3286125" y="721360"/>
            <a:ext cx="674370" cy="1317625"/>
          </a:xfrm>
          <a:prstGeom prst="bentConnector4">
            <a:avLst>
              <a:gd name="adj1" fmla="val -35358"/>
              <a:gd name="adj2" fmla="val 75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9" idx="0"/>
            <a:endCxn id="36" idx="2"/>
          </p:cNvCxnSpPr>
          <p:nvPr/>
        </p:nvCxnSpPr>
        <p:spPr>
          <a:xfrm flipV="true">
            <a:off x="5237480" y="5114925"/>
            <a:ext cx="0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499043" y="1049020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42460" y="4594225"/>
            <a:ext cx="1589405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VIOAPIC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282440" y="1144905"/>
            <a:ext cx="1019810" cy="994410"/>
            <a:chOff x="10418" y="3301"/>
            <a:chExt cx="1606" cy="1566"/>
          </a:xfrm>
        </p:grpSpPr>
        <p:sp>
          <p:nvSpPr>
            <p:cNvPr id="76" name="矩形 75"/>
            <p:cNvSpPr/>
            <p:nvPr/>
          </p:nvSpPr>
          <p:spPr>
            <a:xfrm>
              <a:off x="10418" y="3301"/>
              <a:ext cx="1607" cy="156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VMCS</a:t>
              </a:r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418" y="397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Interrupt</a:t>
              </a:r>
              <a:br>
                <a:rPr lang="en-US" altLang="en-US" sz="800" b="1">
                  <a:solidFill>
                    <a:srgbClr val="2C3E50"/>
                  </a:solidFill>
                </a:rPr>
              </a:br>
              <a:r>
                <a:rPr lang="en-US" altLang="en-US" sz="800" b="1">
                  <a:solidFill>
                    <a:srgbClr val="2C3E50"/>
                  </a:solidFill>
                </a:rPr>
                <a:t>info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031865" y="1574800"/>
            <a:ext cx="913130" cy="29718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IDT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033395" y="5786120"/>
            <a:ext cx="7950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49195" y="3513455"/>
            <a:ext cx="1020445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VLAPIC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903720" y="5786120"/>
            <a:ext cx="7943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3" name="肘形连接符 82"/>
          <p:cNvCxnSpPr>
            <a:stCxn id="80" idx="0"/>
            <a:endCxn id="74" idx="2"/>
          </p:cNvCxnSpPr>
          <p:nvPr/>
        </p:nvCxnSpPr>
        <p:spPr>
          <a:xfrm rot="16200000">
            <a:off x="4001453" y="4550093"/>
            <a:ext cx="665480" cy="1806575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82" idx="0"/>
            <a:endCxn id="74" idx="2"/>
          </p:cNvCxnSpPr>
          <p:nvPr/>
        </p:nvCxnSpPr>
        <p:spPr>
          <a:xfrm rot="16200000" flipV="true">
            <a:off x="5936615" y="4421505"/>
            <a:ext cx="665480" cy="20637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81" idx="1"/>
            <a:endCxn id="73" idx="1"/>
          </p:cNvCxnSpPr>
          <p:nvPr/>
        </p:nvCxnSpPr>
        <p:spPr>
          <a:xfrm rot="10800000" flipH="true">
            <a:off x="2449195" y="1259205"/>
            <a:ext cx="50165" cy="2517775"/>
          </a:xfrm>
          <a:prstGeom prst="bentConnector3">
            <a:avLst>
              <a:gd name="adj1" fmla="val -47468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2"/>
            <a:endCxn id="79" idx="0"/>
          </p:cNvCxnSpPr>
          <p:nvPr/>
        </p:nvCxnSpPr>
        <p:spPr>
          <a:xfrm>
            <a:off x="2964815" y="1468755"/>
            <a:ext cx="1270" cy="1025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79" idx="3"/>
            <a:endCxn id="76" idx="2"/>
          </p:cNvCxnSpPr>
          <p:nvPr/>
        </p:nvCxnSpPr>
        <p:spPr>
          <a:xfrm flipV="true">
            <a:off x="3431540" y="2139950"/>
            <a:ext cx="1361440" cy="5645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9" idx="3"/>
            <a:endCxn id="73" idx="3"/>
          </p:cNvCxnSpPr>
          <p:nvPr/>
        </p:nvCxnSpPr>
        <p:spPr>
          <a:xfrm flipH="true" flipV="true">
            <a:off x="3430270" y="1259205"/>
            <a:ext cx="1270" cy="1445260"/>
          </a:xfrm>
          <a:prstGeom prst="bentConnector3">
            <a:avLst>
              <a:gd name="adj1" fmla="val -187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/>
          <p:nvPr/>
        </p:nvCxnSpPr>
        <p:spPr>
          <a:xfrm rot="16200000" flipH="true">
            <a:off x="3286125" y="727075"/>
            <a:ext cx="674370" cy="1317625"/>
          </a:xfrm>
          <a:prstGeom prst="bentConnector4">
            <a:avLst>
              <a:gd name="adj1" fmla="val -35358"/>
              <a:gd name="adj2" fmla="val 7587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5302885" y="1723390"/>
            <a:ext cx="7289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2" idx="2"/>
            <a:endCxn id="81" idx="0"/>
          </p:cNvCxnSpPr>
          <p:nvPr/>
        </p:nvCxnSpPr>
        <p:spPr>
          <a:xfrm flipH="true">
            <a:off x="2959735" y="2908300"/>
            <a:ext cx="6350" cy="605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839335" y="5829935"/>
            <a:ext cx="7950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74" idx="2"/>
          </p:cNvCxnSpPr>
          <p:nvPr/>
        </p:nvCxnSpPr>
        <p:spPr>
          <a:xfrm flipV="true">
            <a:off x="5236845" y="5120640"/>
            <a:ext cx="635" cy="7092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74" idx="0"/>
            <a:endCxn id="81" idx="2"/>
          </p:cNvCxnSpPr>
          <p:nvPr/>
        </p:nvCxnSpPr>
        <p:spPr>
          <a:xfrm rot="16200000" flipV="true">
            <a:off x="3821430" y="3178175"/>
            <a:ext cx="554355" cy="2277745"/>
          </a:xfrm>
          <a:prstGeom prst="bentConnector3">
            <a:avLst>
              <a:gd name="adj1" fmla="val 4994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true"/>
          <p:nvPr/>
        </p:nvSpPr>
        <p:spPr>
          <a:xfrm>
            <a:off x="5363845" y="5179060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1 </a:t>
            </a:r>
            <a:r>
              <a:rPr lang="zh-CN" altLang="en-US" sz="800" b="1">
                <a:solidFill>
                  <a:srgbClr val="2C3E50"/>
                </a:solidFill>
              </a:rPr>
              <a:t>产生中断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05" name="文本框 104"/>
          <p:cNvSpPr txBox="true"/>
          <p:nvPr/>
        </p:nvSpPr>
        <p:spPr>
          <a:xfrm>
            <a:off x="1146175" y="2363470"/>
            <a:ext cx="9512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3 </a:t>
            </a:r>
            <a:r>
              <a:rPr lang="zh-CN" altLang="en-US" sz="800" b="1">
                <a:solidFill>
                  <a:srgbClr val="2C3E50"/>
                </a:solidFill>
              </a:rPr>
              <a:t>唤醒</a:t>
            </a:r>
            <a:r>
              <a:rPr lang="en-US" altLang="zh-CN" sz="800" b="1">
                <a:solidFill>
                  <a:srgbClr val="2C3E50"/>
                </a:solidFill>
              </a:rPr>
              <a:t>VCPU</a:t>
            </a:r>
            <a:r>
              <a:rPr lang="zh-CN" altLang="en-US" sz="800" b="1">
                <a:solidFill>
                  <a:srgbClr val="2C3E50"/>
                </a:solidFill>
              </a:rPr>
              <a:t>线程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08" name="文本框 107"/>
          <p:cNvSpPr txBox="true"/>
          <p:nvPr/>
        </p:nvSpPr>
        <p:spPr>
          <a:xfrm>
            <a:off x="2331720" y="1708150"/>
            <a:ext cx="634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5 VM Exit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09" name="文本框 108"/>
          <p:cNvSpPr txBox="true"/>
          <p:nvPr/>
        </p:nvSpPr>
        <p:spPr>
          <a:xfrm>
            <a:off x="2249805" y="2997200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6 </a:t>
            </a:r>
            <a:r>
              <a:rPr lang="zh-CN" altLang="en-US" sz="800" b="1">
                <a:solidFill>
                  <a:srgbClr val="2C3E50"/>
                </a:solidFill>
              </a:rPr>
              <a:t>查询中断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0" name="文本框 109"/>
          <p:cNvSpPr txBox="true"/>
          <p:nvPr/>
        </p:nvSpPr>
        <p:spPr>
          <a:xfrm>
            <a:off x="3886835" y="2439035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7 </a:t>
            </a:r>
            <a:r>
              <a:rPr lang="zh-CN" altLang="en-US" sz="800" b="1">
                <a:solidFill>
                  <a:srgbClr val="2C3E50"/>
                </a:solidFill>
              </a:rPr>
              <a:t>注入中断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1" name="文本框 110"/>
          <p:cNvSpPr txBox="true"/>
          <p:nvPr/>
        </p:nvSpPr>
        <p:spPr>
          <a:xfrm>
            <a:off x="3033395" y="1708150"/>
            <a:ext cx="7080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8 VM Entry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2" name="文本框 111"/>
          <p:cNvSpPr txBox="true"/>
          <p:nvPr/>
        </p:nvSpPr>
        <p:spPr>
          <a:xfrm>
            <a:off x="2841625" y="525145"/>
            <a:ext cx="11791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9 </a:t>
            </a:r>
            <a:r>
              <a:rPr lang="zh-CN" altLang="en-US" sz="800" b="1">
                <a:solidFill>
                  <a:srgbClr val="2C3E50"/>
                </a:solidFill>
              </a:rPr>
              <a:t>检测是否有中断注入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3" name="文本框 112"/>
          <p:cNvSpPr txBox="true"/>
          <p:nvPr/>
        </p:nvSpPr>
        <p:spPr>
          <a:xfrm>
            <a:off x="5237480" y="1494155"/>
            <a:ext cx="7442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 10 </a:t>
            </a:r>
            <a:r>
              <a:rPr lang="zh-CN" altLang="en-US" sz="800" b="1">
                <a:solidFill>
                  <a:srgbClr val="2C3E50"/>
                </a:solidFill>
              </a:rPr>
              <a:t>处理中断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537258" y="2488565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562100" y="3313430"/>
            <a:ext cx="6575425" cy="319913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5" name="肘形连接符 114"/>
          <p:cNvCxnSpPr>
            <a:stCxn id="114" idx="3"/>
            <a:endCxn id="117" idx="3"/>
          </p:cNvCxnSpPr>
          <p:nvPr/>
        </p:nvCxnSpPr>
        <p:spPr>
          <a:xfrm flipH="true">
            <a:off x="8137525" y="2698750"/>
            <a:ext cx="1330960" cy="2214245"/>
          </a:xfrm>
          <a:prstGeom prst="bentConnector3">
            <a:avLst>
              <a:gd name="adj1" fmla="val -1789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true"/>
          <p:nvPr/>
        </p:nvSpPr>
        <p:spPr>
          <a:xfrm>
            <a:off x="8001000" y="2908300"/>
            <a:ext cx="16033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CC3300"/>
                </a:solidFill>
              </a:rPr>
              <a:t>由</a:t>
            </a:r>
            <a:r>
              <a:rPr lang="en-US" altLang="zh-CN" sz="1000" b="1">
                <a:solidFill>
                  <a:srgbClr val="CC3300"/>
                </a:solidFill>
              </a:rPr>
              <a:t>CPU1</a:t>
            </a:r>
            <a:r>
              <a:rPr lang="zh-CN" altLang="en-US" sz="1000" b="1">
                <a:solidFill>
                  <a:srgbClr val="CC3300"/>
                </a:solidFill>
              </a:rPr>
              <a:t>运行</a:t>
            </a:r>
            <a:r>
              <a:rPr lang="en-US" altLang="zh-CN" sz="1000" b="1">
                <a:solidFill>
                  <a:srgbClr val="CC3300"/>
                </a:solidFill>
              </a:rPr>
              <a:t>VIOPIC</a:t>
            </a:r>
            <a:r>
              <a:rPr lang="zh-CN" altLang="en-US" sz="1000" b="1">
                <a:solidFill>
                  <a:srgbClr val="CC3300"/>
                </a:solidFill>
              </a:rPr>
              <a:t>逻辑</a:t>
            </a:r>
            <a:endParaRPr lang="zh-CN" altLang="en-US" sz="1000" b="1">
              <a:solidFill>
                <a:srgbClr val="CC330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3886835" y="4279265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2</a:t>
            </a:r>
            <a:r>
              <a:rPr lang="en-US" altLang="zh-CN" sz="800" b="1">
                <a:solidFill>
                  <a:srgbClr val="2C3E50"/>
                </a:solidFill>
              </a:rPr>
              <a:t> </a:t>
            </a:r>
            <a:r>
              <a:rPr lang="zh-CN" altLang="en-US" sz="800" b="1">
                <a:solidFill>
                  <a:srgbClr val="2C3E50"/>
                </a:solidFill>
              </a:rPr>
              <a:t>转发中断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693795" y="2834005"/>
            <a:ext cx="40595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4 IPI posted interrupt notification</a:t>
            </a:r>
            <a:r>
              <a:rPr lang="zh-CN" altLang="en-US" sz="1000" b="1">
                <a:solidFill>
                  <a:srgbClr val="2C3E50"/>
                </a:solidFill>
              </a:rPr>
              <a:t>（避免中断延迟尽快执行</a:t>
            </a:r>
            <a:r>
              <a:rPr lang="en-US" altLang="zh-CN" sz="1000" b="1">
                <a:solidFill>
                  <a:srgbClr val="2C3E50"/>
                </a:solidFill>
              </a:rPr>
              <a:t> VM Exit</a:t>
            </a:r>
            <a:r>
              <a:rPr lang="zh-CN" altLang="en-US" sz="1000" b="1">
                <a:solidFill>
                  <a:srgbClr val="2C3E50"/>
                </a:solidFill>
              </a:rPr>
              <a:t>）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true" flipV="true">
            <a:off x="3410585" y="2827020"/>
            <a:ext cx="5123180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2499043" y="1043305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08825" y="4214495"/>
            <a:ext cx="1589405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VIOAPIC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08990" y="2014855"/>
            <a:ext cx="11252835" cy="7620"/>
          </a:xfrm>
          <a:prstGeom prst="lin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808990" y="1646555"/>
            <a:ext cx="9575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mode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10260" y="2087880"/>
            <a:ext cx="919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Host </a:t>
            </a:r>
            <a:r>
              <a:rPr lang="en-US" altLang="zh-CN" sz="1200" b="1">
                <a:solidFill>
                  <a:srgbClr val="2C3E50"/>
                </a:solidFill>
              </a:rPr>
              <a:t> mode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70" name="直接箭头连接符 69"/>
          <p:cNvCxnSpPr>
            <a:stCxn id="69" idx="0"/>
            <a:endCxn id="36" idx="2"/>
          </p:cNvCxnSpPr>
          <p:nvPr/>
        </p:nvCxnSpPr>
        <p:spPr>
          <a:xfrm flipV="true">
            <a:off x="7903845" y="4740910"/>
            <a:ext cx="0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499043" y="1049020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108825" y="4220210"/>
            <a:ext cx="1589405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VIOAPIC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7900" y="1104265"/>
            <a:ext cx="913130" cy="2971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IDT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99760" y="5412105"/>
            <a:ext cx="7950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570085" y="5412105"/>
            <a:ext cx="7943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3" name="肘形连接符 82"/>
          <p:cNvCxnSpPr>
            <a:stCxn id="80" idx="0"/>
            <a:endCxn id="74" idx="2"/>
          </p:cNvCxnSpPr>
          <p:nvPr/>
        </p:nvCxnSpPr>
        <p:spPr>
          <a:xfrm rot="16200000">
            <a:off x="6667818" y="4176078"/>
            <a:ext cx="665480" cy="1806575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82" idx="0"/>
            <a:endCxn id="74" idx="2"/>
          </p:cNvCxnSpPr>
          <p:nvPr/>
        </p:nvCxnSpPr>
        <p:spPr>
          <a:xfrm rot="16200000" flipV="true">
            <a:off x="8602980" y="4047490"/>
            <a:ext cx="665480" cy="20637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4" idx="1"/>
            <a:endCxn id="73" idx="1"/>
          </p:cNvCxnSpPr>
          <p:nvPr/>
        </p:nvCxnSpPr>
        <p:spPr>
          <a:xfrm rot="10800000">
            <a:off x="2498725" y="1259205"/>
            <a:ext cx="4609465" cy="3224530"/>
          </a:xfrm>
          <a:prstGeom prst="bentConnector3">
            <a:avLst>
              <a:gd name="adj1" fmla="val 10516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5380355" y="1252855"/>
            <a:ext cx="7289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505700" y="5455920"/>
            <a:ext cx="7950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74" idx="2"/>
          </p:cNvCxnSpPr>
          <p:nvPr/>
        </p:nvCxnSpPr>
        <p:spPr>
          <a:xfrm flipV="true">
            <a:off x="7903210" y="4746625"/>
            <a:ext cx="635" cy="7092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true"/>
          <p:nvPr/>
        </p:nvSpPr>
        <p:spPr>
          <a:xfrm>
            <a:off x="8030210" y="4805045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1 </a:t>
            </a:r>
            <a:r>
              <a:rPr lang="zh-CN" altLang="en-US" sz="800" b="1">
                <a:solidFill>
                  <a:srgbClr val="2C3E50"/>
                </a:solidFill>
              </a:rPr>
              <a:t>产生中断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05" name="文本框 104"/>
          <p:cNvSpPr txBox="true"/>
          <p:nvPr/>
        </p:nvSpPr>
        <p:spPr>
          <a:xfrm>
            <a:off x="4645025" y="4175125"/>
            <a:ext cx="9258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2</a:t>
            </a:r>
            <a:r>
              <a:rPr lang="zh-CN" altLang="en-US" sz="800" b="1">
                <a:solidFill>
                  <a:srgbClr val="2C3E50"/>
                </a:solidFill>
              </a:rPr>
              <a:t>唤醒</a:t>
            </a:r>
            <a:r>
              <a:rPr lang="en-US" altLang="zh-CN" sz="800" b="1">
                <a:solidFill>
                  <a:srgbClr val="2C3E50"/>
                </a:solidFill>
              </a:rPr>
              <a:t>VCPU</a:t>
            </a:r>
            <a:r>
              <a:rPr lang="zh-CN" altLang="en-US" sz="800" b="1">
                <a:solidFill>
                  <a:srgbClr val="2C3E50"/>
                </a:solidFill>
              </a:rPr>
              <a:t>线程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0" name="文本框 109"/>
          <p:cNvSpPr txBox="true"/>
          <p:nvPr/>
        </p:nvSpPr>
        <p:spPr>
          <a:xfrm>
            <a:off x="5946775" y="2494280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3</a:t>
            </a:r>
            <a:r>
              <a:rPr lang="en-US" altLang="zh-CN" sz="800" b="1">
                <a:solidFill>
                  <a:srgbClr val="2C3E50"/>
                </a:solidFill>
              </a:rPr>
              <a:t> </a:t>
            </a:r>
            <a:r>
              <a:rPr lang="zh-CN" altLang="en-US" sz="800" b="1">
                <a:solidFill>
                  <a:srgbClr val="2C3E50"/>
                </a:solidFill>
              </a:rPr>
              <a:t>注入中断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2" name="文本框 111"/>
          <p:cNvSpPr txBox="true"/>
          <p:nvPr/>
        </p:nvSpPr>
        <p:spPr>
          <a:xfrm>
            <a:off x="3145155" y="835025"/>
            <a:ext cx="11791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5</a:t>
            </a:r>
            <a:r>
              <a:rPr lang="en-US" altLang="zh-CN" sz="800" b="1">
                <a:solidFill>
                  <a:srgbClr val="2C3E50"/>
                </a:solidFill>
              </a:rPr>
              <a:t> </a:t>
            </a:r>
            <a:r>
              <a:rPr lang="zh-CN" altLang="en-US" sz="800" b="1">
                <a:solidFill>
                  <a:srgbClr val="2C3E50"/>
                </a:solidFill>
              </a:rPr>
              <a:t>检测是否有中断注入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3" name="文本框 112"/>
          <p:cNvSpPr txBox="true"/>
          <p:nvPr/>
        </p:nvSpPr>
        <p:spPr>
          <a:xfrm>
            <a:off x="5314950" y="1023620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6</a:t>
            </a:r>
            <a:r>
              <a:rPr lang="en-US" altLang="zh-CN" sz="800" b="1">
                <a:solidFill>
                  <a:srgbClr val="2C3E50"/>
                </a:solidFill>
              </a:rPr>
              <a:t> </a:t>
            </a:r>
            <a:r>
              <a:rPr lang="zh-CN" altLang="en-US" sz="800" b="1">
                <a:solidFill>
                  <a:srgbClr val="2C3E50"/>
                </a:solidFill>
              </a:rPr>
              <a:t>处理中断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5290" y="2488565"/>
            <a:ext cx="95504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posted-interrupt</a:t>
            </a:r>
            <a:br>
              <a:rPr lang="en-US" altLang="en-US" sz="800" b="1">
                <a:solidFill>
                  <a:srgbClr val="2C3E50"/>
                </a:solidFill>
              </a:rPr>
            </a:br>
            <a:r>
              <a:rPr lang="en-US" altLang="en-US" sz="800" b="1">
                <a:solidFill>
                  <a:srgbClr val="2C3E50"/>
                </a:solidFill>
              </a:rPr>
              <a:t>descriptor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8600" y="1043305"/>
            <a:ext cx="1325245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07890" y="1109980"/>
            <a:ext cx="6553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virtual-APIC</a:t>
            </a:r>
            <a:br>
              <a:rPr lang="en-US" altLang="en-US" sz="600" b="1">
                <a:solidFill>
                  <a:srgbClr val="2C3E50"/>
                </a:solidFill>
              </a:rPr>
            </a:br>
            <a:r>
              <a:rPr lang="en-US" altLang="en-US" sz="600" b="1">
                <a:solidFill>
                  <a:srgbClr val="2C3E50"/>
                </a:solidFill>
              </a:rPr>
              <a:t>logic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8600" y="1110615"/>
            <a:ext cx="6686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virtual-APIC page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>
            <a:stCxn id="73" idx="3"/>
            <a:endCxn id="7" idx="1"/>
          </p:cNvCxnSpPr>
          <p:nvPr/>
        </p:nvCxnSpPr>
        <p:spPr>
          <a:xfrm>
            <a:off x="3430270" y="1259205"/>
            <a:ext cx="608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2"/>
            <a:endCxn id="3" idx="0"/>
          </p:cNvCxnSpPr>
          <p:nvPr/>
        </p:nvCxnSpPr>
        <p:spPr>
          <a:xfrm rot="5400000" flipV="true">
            <a:off x="4189095" y="1974850"/>
            <a:ext cx="1026160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300720" y="3300730"/>
            <a:ext cx="1020445" cy="5143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LAPIC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45488" y="2494280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50" name="肘形连接符 49"/>
          <p:cNvCxnSpPr>
            <a:stCxn id="74" idx="0"/>
            <a:endCxn id="3" idx="3"/>
          </p:cNvCxnSpPr>
          <p:nvPr/>
        </p:nvCxnSpPr>
        <p:spPr>
          <a:xfrm rot="16200000" flipV="true">
            <a:off x="5781040" y="2098040"/>
            <a:ext cx="1521460" cy="27235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2"/>
            <a:endCxn id="17" idx="0"/>
          </p:cNvCxnSpPr>
          <p:nvPr/>
        </p:nvCxnSpPr>
        <p:spPr>
          <a:xfrm>
            <a:off x="8811260" y="2914015"/>
            <a:ext cx="0" cy="38671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453640" y="3295015"/>
            <a:ext cx="1020445" cy="5143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LAPIC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98408" y="2488565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69" name="直接箭头连接符 68"/>
          <p:cNvCxnSpPr>
            <a:stCxn id="17" idx="1"/>
            <a:endCxn id="52" idx="3"/>
          </p:cNvCxnSpPr>
          <p:nvPr/>
        </p:nvCxnSpPr>
        <p:spPr>
          <a:xfrm flipH="true" flipV="true">
            <a:off x="3474085" y="3552190"/>
            <a:ext cx="4826635" cy="57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true"/>
          <p:nvPr/>
        </p:nvSpPr>
        <p:spPr>
          <a:xfrm>
            <a:off x="4748530" y="3194685"/>
            <a:ext cx="236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4</a:t>
            </a:r>
            <a:r>
              <a:rPr lang="en-US" altLang="zh-CN" sz="1200" b="1">
                <a:solidFill>
                  <a:srgbClr val="2C3E50"/>
                </a:solidFill>
              </a:rPr>
              <a:t> IPI posted interrupt notification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5" name="直接箭头连接符 114"/>
          <p:cNvCxnSpPr>
            <a:stCxn id="53" idx="0"/>
            <a:endCxn id="73" idx="2"/>
          </p:cNvCxnSpPr>
          <p:nvPr/>
        </p:nvCxnSpPr>
        <p:spPr>
          <a:xfrm flipV="true">
            <a:off x="2964180" y="1468755"/>
            <a:ext cx="635" cy="1019810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2" idx="0"/>
            <a:endCxn id="53" idx="2"/>
          </p:cNvCxnSpPr>
          <p:nvPr/>
        </p:nvCxnSpPr>
        <p:spPr>
          <a:xfrm flipV="true">
            <a:off x="2964180" y="2908300"/>
            <a:ext cx="0" cy="3867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5502910" y="3881120"/>
            <a:ext cx="5266055" cy="235394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8" name="肘形连接符 117"/>
          <p:cNvCxnSpPr>
            <a:stCxn id="49" idx="3"/>
            <a:endCxn id="117" idx="3"/>
          </p:cNvCxnSpPr>
          <p:nvPr/>
        </p:nvCxnSpPr>
        <p:spPr>
          <a:xfrm>
            <a:off x="9276715" y="2704465"/>
            <a:ext cx="1492250" cy="2353945"/>
          </a:xfrm>
          <a:prstGeom prst="bentConnector3">
            <a:avLst>
              <a:gd name="adj1" fmla="val 11595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true"/>
          <p:nvPr/>
        </p:nvSpPr>
        <p:spPr>
          <a:xfrm>
            <a:off x="9404985" y="2414270"/>
            <a:ext cx="16033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CC3300"/>
                </a:solidFill>
              </a:rPr>
              <a:t>由</a:t>
            </a:r>
            <a:r>
              <a:rPr lang="en-US" altLang="zh-CN" sz="1000" b="1">
                <a:solidFill>
                  <a:srgbClr val="CC3300"/>
                </a:solidFill>
              </a:rPr>
              <a:t>CPU1</a:t>
            </a:r>
            <a:r>
              <a:rPr lang="zh-CN" altLang="en-US" sz="1000" b="1">
                <a:solidFill>
                  <a:srgbClr val="CC3300"/>
                </a:solidFill>
              </a:rPr>
              <a:t>运行</a:t>
            </a:r>
            <a:r>
              <a:rPr lang="en-US" altLang="zh-CN" sz="1000" b="1">
                <a:solidFill>
                  <a:srgbClr val="CC3300"/>
                </a:solidFill>
              </a:rPr>
              <a:t>VIOPIC</a:t>
            </a:r>
            <a:r>
              <a:rPr lang="zh-CN" altLang="en-US" sz="1000" b="1">
                <a:solidFill>
                  <a:srgbClr val="CC3300"/>
                </a:solidFill>
              </a:rPr>
              <a:t>逻辑</a:t>
            </a:r>
            <a:endParaRPr lang="zh-CN" altLang="en-US" sz="1000" b="1">
              <a:solidFill>
                <a:srgbClr val="CC330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13055" y="395605"/>
            <a:ext cx="3211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b="1">
                <a:solidFill>
                  <a:srgbClr val="2C3E50"/>
                </a:solidFill>
              </a:rPr>
              <a:t>硬件辅助的中断虚拟化</a:t>
            </a:r>
            <a:r>
              <a:rPr lang="en-US" altLang="zh-CN" b="1">
                <a:solidFill>
                  <a:srgbClr val="2C3E50"/>
                </a:solidFill>
              </a:rPr>
              <a:t> APICv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51280" y="10287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1280" y="13265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irq_routing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1280" y="16243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280160" y="66040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kvm</a:t>
            </a:r>
            <a:endParaRPr lang="" altLang="zh-CN" b="1">
              <a:solidFill>
                <a:srgbClr val="2C3E5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584575" y="1336040"/>
            <a:ext cx="1835150" cy="1190625"/>
            <a:chOff x="5678" y="2088"/>
            <a:chExt cx="2890" cy="1875"/>
          </a:xfrm>
        </p:grpSpPr>
        <p:sp>
          <p:nvSpPr>
            <p:cNvPr id="6" name="矩形 5"/>
            <p:cNvSpPr/>
            <p:nvPr/>
          </p:nvSpPr>
          <p:spPr>
            <a:xfrm>
              <a:off x="5678" y="2557"/>
              <a:ext cx="245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chip</a:t>
              </a:r>
              <a:r>
                <a:rPr lang="" altLang="en-US" sz="1200" b="1">
                  <a:solidFill>
                    <a:srgbClr val="2C3E50"/>
                  </a:solidFill>
                </a:rPr>
                <a:t>[][]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78" y="3026"/>
              <a:ext cx="245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nr_rt_entries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" y="3495"/>
              <a:ext cx="245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map</a:t>
              </a:r>
              <a:r>
                <a:rPr lang="" altLang="en-US" sz="1200" b="1">
                  <a:solidFill>
                    <a:srgbClr val="2C3E50"/>
                  </a:solidFill>
                </a:rPr>
                <a:t>[]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5678" y="2088"/>
              <a:ext cx="289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kvm_irq_routing_table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文本框 14"/>
          <p:cNvSpPr txBox="true"/>
          <p:nvPr/>
        </p:nvSpPr>
        <p:spPr>
          <a:xfrm>
            <a:off x="5840095" y="319341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kvm_kernel_irq_routing_entry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13755" y="3526155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gsi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3755" y="3823970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type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13755" y="4121785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set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13755" y="4419600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irqchip</a:t>
            </a:r>
            <a:r>
              <a:rPr lang="" altLang="en-US" sz="1200" b="1">
                <a:solidFill>
                  <a:srgbClr val="2C3E50"/>
                </a:solidFill>
              </a:rPr>
              <a:t>/msi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3755" y="4717415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link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618615" y="3249295"/>
            <a:ext cx="1751330" cy="1764030"/>
            <a:chOff x="1923" y="5118"/>
            <a:chExt cx="2758" cy="2778"/>
          </a:xfrm>
        </p:grpSpPr>
        <p:sp>
          <p:nvSpPr>
            <p:cNvPr id="21" name="矩形 20"/>
            <p:cNvSpPr/>
            <p:nvPr/>
          </p:nvSpPr>
          <p:spPr>
            <a:xfrm>
              <a:off x="2128" y="555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gsi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28" y="60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type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8" y="649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flags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28" y="69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pad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28" y="74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7" name="文本框 26"/>
            <p:cNvSpPr txBox="true"/>
            <p:nvPr/>
          </p:nvSpPr>
          <p:spPr>
            <a:xfrm>
              <a:off x="1923" y="5118"/>
              <a:ext cx="27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kvm_irq_routing_entry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文本框 27"/>
          <p:cNvSpPr txBox="true"/>
          <p:nvPr/>
        </p:nvSpPr>
        <p:spPr>
          <a:xfrm>
            <a:off x="8768715" y="319278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kvm_kernel_irq_routing_entry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42375" y="3525520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gsi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42375" y="3823335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type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42375" y="4121150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set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42375" y="4418965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irqchip</a:t>
            </a:r>
            <a:r>
              <a:rPr lang="en-US" altLang="en-US" sz="1200" b="1">
                <a:solidFill>
                  <a:srgbClr val="2C3E50"/>
                </a:solidFill>
              </a:rPr>
              <a:t>/msi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42375" y="4716780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link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39" name="直接箭头连接符 38"/>
          <p:cNvCxnSpPr>
            <a:stCxn id="3" idx="3"/>
            <a:endCxn id="13" idx="1"/>
          </p:cNvCxnSpPr>
          <p:nvPr/>
        </p:nvCxnSpPr>
        <p:spPr>
          <a:xfrm flipV="true">
            <a:off x="2371725" y="1473835"/>
            <a:ext cx="1212850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8" idx="3"/>
          </p:cNvCxnSpPr>
          <p:nvPr/>
        </p:nvCxnSpPr>
        <p:spPr>
          <a:xfrm flipV="true">
            <a:off x="5145405" y="2371090"/>
            <a:ext cx="6025515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20" idx="1"/>
          </p:cNvCxnSpPr>
          <p:nvPr/>
        </p:nvCxnSpPr>
        <p:spPr>
          <a:xfrm rot="5400000" flipV="true">
            <a:off x="4434840" y="3387090"/>
            <a:ext cx="2487930" cy="4692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33" idx="1"/>
          </p:cNvCxnSpPr>
          <p:nvPr/>
        </p:nvCxnSpPr>
        <p:spPr>
          <a:xfrm rot="5400000" flipV="true">
            <a:off x="7352030" y="3375025"/>
            <a:ext cx="2494280" cy="4864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423920" y="3524885"/>
            <a:ext cx="2315210" cy="0"/>
          </a:xfrm>
          <a:prstGeom prst="lin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370580" y="5014595"/>
            <a:ext cx="2315210" cy="0"/>
          </a:xfrm>
          <a:prstGeom prst="lin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true"/>
          <p:nvPr/>
        </p:nvSpPr>
        <p:spPr>
          <a:xfrm>
            <a:off x="725170" y="319405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b="1">
                <a:solidFill>
                  <a:srgbClr val="2C3E50"/>
                </a:solidFill>
              </a:rPr>
              <a:t>路由表</a:t>
            </a:r>
            <a:endParaRPr lang="zh-CN" altLang="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演示</Application>
  <PresentationFormat>宽屏</PresentationFormat>
  <Paragraphs>164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13</cp:revision>
  <dcterms:created xsi:type="dcterms:W3CDTF">2021-06-11T12:31:31Z</dcterms:created>
  <dcterms:modified xsi:type="dcterms:W3CDTF">2021-06-11T12:31:31Z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