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8" r:id="rId11"/>
    <p:sldId id="273" r:id="rId12"/>
    <p:sldId id="271" r:id="rId13"/>
    <p:sldId id="270" r:id="rId14"/>
    <p:sldId id="264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C0000"/>
    <a:srgbClr val="3EAF7C"/>
    <a:srgbClr val="323232"/>
    <a:srgbClr val="B2B2B2"/>
    <a:srgbClr val="202020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qemu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2C3E50"/>
                </a:solidFill>
              </a:rPr>
              <a:t>vmm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" altLang="zh-CN" sz="1200" b="1">
                <a:solidFill>
                  <a:srgbClr val="2C3E50"/>
                </a:solidFill>
              </a:rPr>
              <a:t>e1000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" altLang="en-US" sz="1200" b="1">
                <a:solidFill>
                  <a:srgbClr val="2C3E50"/>
                </a:solidFill>
              </a:rPr>
              <a:t>guest os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000" b="1">
                <a:solidFill>
                  <a:srgbClr val="2C3E50"/>
                </a:solidFill>
              </a:rPr>
              <a:t>IO</a:t>
            </a:r>
            <a:endParaRPr lang="" altLang="zh-CN" sz="1000" b="1">
              <a:solidFill>
                <a:srgbClr val="2C3E5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 b="1">
                <a:solidFill>
                  <a:srgbClr val="2C3E50"/>
                </a:solidFill>
              </a:rPr>
              <a:t>MMIO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 b="1">
                <a:solidFill>
                  <a:srgbClr val="2C3E50"/>
                </a:solidFill>
              </a:rPr>
              <a:t>e1000driver</a:t>
            </a:r>
            <a:endParaRPr lang="zh-CN" altLang="" sz="10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" altLang="en-US" sz="1200" b="1">
                <a:solidFill>
                  <a:srgbClr val="2C3E50"/>
                </a:solidFill>
              </a:rPr>
              <a:t>EPT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4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1"/>
            <a:endCxn id="11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9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" altLang="en-US" sz="1200" b="1">
                <a:solidFill>
                  <a:srgbClr val="2C3E50"/>
                </a:solidFill>
              </a:rPr>
              <a:t>CPU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9" idx="1"/>
            <a:endCxn id="10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60500" y="6201410"/>
            <a:ext cx="450850" cy="635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60500" y="6577330"/>
            <a:ext cx="450850" cy="635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2037715" y="6020435"/>
            <a:ext cx="1012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vm extit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2037715" y="6427470"/>
            <a:ext cx="13227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2C3E50"/>
                </a:solidFill>
              </a:rPr>
              <a:t>no </a:t>
            </a:r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400" b="1">
                <a:solidFill>
                  <a:srgbClr val="2C3E50"/>
                </a:solidFill>
              </a:rPr>
              <a:t>完全虚拟化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69000" y="703580"/>
            <a:ext cx="41910" cy="555942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virtio net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49690" y="186944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000" b="1">
                <a:solidFill>
                  <a:srgbClr val="2C3E50"/>
                </a:solidFill>
              </a:rPr>
              <a:t>virtio net</a:t>
            </a:r>
            <a:endParaRPr lang="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" altLang="en-US" sz="1200" b="1">
                <a:solidFill>
                  <a:srgbClr val="2C3E50"/>
                </a:solidFill>
              </a:rPr>
              <a:t>tap/tun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>
            <a:off x="9511665" y="2367280"/>
            <a:ext cx="635" cy="21037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1" idx="3"/>
          </p:cNvCxnSpPr>
          <p:nvPr/>
        </p:nvCxnSpPr>
        <p:spPr>
          <a:xfrm rot="10800000">
            <a:off x="8340090" y="2176780"/>
            <a:ext cx="739140" cy="26111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62381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093585" y="6555105"/>
            <a:ext cx="450850" cy="635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true"/>
          <p:nvPr/>
        </p:nvSpPr>
        <p:spPr>
          <a:xfrm>
            <a:off x="7670800" y="6405245"/>
            <a:ext cx="13227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no </a:t>
            </a:r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8" idx="2"/>
            <a:endCxn id="13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true"/>
          <p:nvPr/>
        </p:nvSpPr>
        <p:spPr>
          <a:xfrm>
            <a:off x="7202805" y="6014085"/>
            <a:ext cx="200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400" b="1">
                <a:solidFill>
                  <a:srgbClr val="CC0000"/>
                </a:solidFill>
              </a:rPr>
              <a:t>转化</a:t>
            </a:r>
            <a:r>
              <a:rPr lang="" altLang="zh-CN" sz="1400" b="1">
                <a:solidFill>
                  <a:srgbClr val="CC0000"/>
                </a:solidFill>
              </a:rPr>
              <a:t>IO</a:t>
            </a:r>
            <a:r>
              <a:rPr lang="zh-CN" altLang="" sz="1400" b="1">
                <a:solidFill>
                  <a:srgbClr val="CC0000"/>
                </a:solidFill>
              </a:rPr>
              <a:t>操作为内存操作</a:t>
            </a:r>
            <a:endParaRPr lang="zh-CN" altLang="" sz="1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" altLang="zh-CN" sz="1200" b="1">
                <a:solidFill>
                  <a:srgbClr val="2C3E50"/>
                </a:solidFill>
              </a:rPr>
              <a:t>virtio</a:t>
            </a:r>
            <a:r>
              <a:rPr lang="en-US" altLang="" sz="1200" b="1">
                <a:solidFill>
                  <a:srgbClr val="2C3E50"/>
                </a:solidFill>
              </a:rPr>
              <a:t> </a:t>
            </a:r>
            <a:r>
              <a:rPr lang="" altLang="en-US" sz="1200" b="1">
                <a:solidFill>
                  <a:srgbClr val="2C3E50"/>
                </a:solidFill>
              </a:rPr>
              <a:t>pci </a:t>
            </a:r>
            <a:r>
              <a:rPr lang="zh-CN" altLang="" sz="1200" b="1">
                <a:solidFill>
                  <a:srgbClr val="2C3E50"/>
                </a:solidFill>
              </a:rPr>
              <a:t>设备</a:t>
            </a:r>
            <a:endParaRPr lang="zh-CN" altLang="" sz="1200" b="1">
              <a:solidFill>
                <a:srgbClr val="2C3E50"/>
              </a:solidFill>
            </a:endParaRPr>
          </a:p>
          <a:p>
            <a:pPr algn="ctr"/>
            <a:endParaRPr lang="zh-CN" altLang="" sz="1200" b="1">
              <a:solidFill>
                <a:srgbClr val="2C3E50"/>
              </a:solidFill>
            </a:endParaRPr>
          </a:p>
          <a:p>
            <a:pPr algn="ctr"/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" sz="1200" b="1">
                <a:solidFill>
                  <a:srgbClr val="2C3E50"/>
                </a:solidFill>
              </a:rPr>
              <a:t>设备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vring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" altLang="en-US" b="1">
                <a:solidFill>
                  <a:srgbClr val="2C3E50"/>
                </a:solidFill>
              </a:rPr>
              <a:t> </a:t>
            </a:r>
            <a:r>
              <a:rPr lang="zh-CN" altLang="" b="1">
                <a:solidFill>
                  <a:srgbClr val="2C3E50"/>
                </a:solidFill>
              </a:rPr>
              <a:t>设备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" altLang="en-US" sz="1200" b="1">
              <a:solidFill>
                <a:srgbClr val="2C3E50"/>
              </a:solidFill>
            </a:endParaRPr>
          </a:p>
          <a:p>
            <a:pPr algn="ctr"/>
            <a:r>
              <a:rPr lang="" altLang="en-US" sz="1200" b="1">
                <a:solidFill>
                  <a:srgbClr val="2C3E50"/>
                </a:solidFill>
              </a:rPr>
              <a:t>virtio_pci_comment</a:t>
            </a:r>
            <a:endParaRPr lang="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" sz="1200" b="1">
                <a:solidFill>
                  <a:srgbClr val="2C3E50"/>
                </a:solidFill>
              </a:rPr>
              <a:t>驱动加载</a:t>
            </a:r>
            <a:endParaRPr lang="zh-CN" altLang="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virtio_net</a:t>
            </a:r>
            <a:endParaRPr lang="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" sz="1200" b="1">
                <a:solidFill>
                  <a:srgbClr val="2C3E50"/>
                </a:solidFill>
              </a:rPr>
              <a:t>驱动加载</a:t>
            </a:r>
            <a:endParaRPr lang="zh-CN" altLang="" sz="1200" b="1">
              <a:solidFill>
                <a:srgbClr val="2C3E50"/>
              </a:solidFill>
            </a:endParaRPr>
          </a:p>
          <a:p>
            <a:pPr algn="ctr"/>
            <a:endParaRPr lang="zh-CN" altLang="" sz="1200" b="1">
              <a:solidFill>
                <a:srgbClr val="2C3E50"/>
              </a:solidFill>
            </a:endParaRPr>
          </a:p>
          <a:p>
            <a:pPr algn="ctr"/>
            <a:endParaRPr lang="zh-CN" altLang="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vring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vring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" altLang="zh-CN" sz="1000" b="1">
                  <a:solidFill>
                    <a:srgbClr val="2C3E50"/>
                  </a:solidFill>
                </a:rPr>
                <a:t> *</a:t>
              </a:r>
              <a:endParaRPr lang="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vqs[0]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</a:t>
              </a:r>
              <a:r>
                <a:rPr lang="" altLang="en-US" sz="800" b="1">
                  <a:solidFill>
                    <a:srgbClr val="2C3E50"/>
                  </a:solidFill>
                  <a:sym typeface="+mn-ea"/>
                </a:rPr>
                <a:t>1</a:t>
              </a:r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...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</a:t>
              </a:r>
              <a:r>
                <a:rPr lang="" altLang="en-US" sz="800" b="1">
                  <a:solidFill>
                    <a:srgbClr val="2C3E50"/>
                  </a:solidFill>
                  <a:sym typeface="+mn-ea"/>
                </a:rPr>
                <a:t>n</a:t>
              </a:r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>
              <a:hlinkClick r:id="rId1" tooltip="" action="ppaction://hlinksldjump"/>
            </p:cNvPr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solidFill>
              <a:srgbClr val="B2B2B2"/>
            </a:solidFill>
            <a:ln w="28575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70815" y="536956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endParaRPr lang="" altLang="en-US" b="1">
              <a:solidFill>
                <a:srgbClr val="2C3E50"/>
              </a:solidFill>
            </a:endParaRPr>
          </a:p>
          <a:p>
            <a:r>
              <a:rPr lang="" altLang="en-US" b="1">
                <a:solidFill>
                  <a:srgbClr val="2C3E50"/>
                </a:solidFill>
              </a:rPr>
              <a:t>datastruct</a:t>
            </a:r>
            <a:endParaRPr lang="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zh-CN" sz="1200" b="1">
                    <a:solidFill>
                      <a:srgbClr val="2C3E50"/>
                    </a:solidFill>
                  </a:rPr>
                  <a:t>num</a:t>
                </a:r>
                <a:endParaRPr lang="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1200" b="1">
                    <a:solidFill>
                      <a:srgbClr val="2C3E50"/>
                    </a:solidFill>
                  </a:rPr>
                  <a:t>desc</a:t>
                </a:r>
                <a:endParaRPr lang="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1200" b="1">
                    <a:solidFill>
                      <a:srgbClr val="2C3E50"/>
                    </a:solidFill>
                  </a:rPr>
                  <a:t>avail</a:t>
                </a:r>
                <a:endParaRPr lang="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1200" b="1">
                    <a:solidFill>
                      <a:srgbClr val="2C3E50"/>
                    </a:solidFill>
                  </a:rPr>
                  <a:t>used</a:t>
                </a:r>
                <a:endParaRPr lang="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400" b="1">
                  <a:solidFill>
                    <a:srgbClr val="2C3E50"/>
                  </a:solidFill>
                </a:rPr>
                <a:t>vring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flags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idx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ring[0]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.</a:t>
                </a:r>
                <a:endParaRPr lang="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.</a:t>
                </a:r>
                <a:endParaRPr lang="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.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num-1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used_event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" altLang="en-US" sz="1400" b="1">
                  <a:solidFill>
                    <a:srgbClr val="2C3E50"/>
                  </a:solidFill>
                </a:rPr>
                <a:t>_avail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</a:t>
                </a:r>
                <a:r>
                  <a:rPr lang="" altLang="en-US" sz="900" b="1">
                    <a:solidFill>
                      <a:srgbClr val="2C3E50"/>
                    </a:solidFill>
                    <a:sym typeface="+mn-ea"/>
                  </a:rPr>
                  <a:t>num-1</a:t>
                </a:r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" altLang="en-US" sz="1400" b="1">
                  <a:solidFill>
                    <a:srgbClr val="2C3E50"/>
                  </a:solidFill>
                </a:rPr>
                <a:t>_used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desc[0]</a:t>
              </a:r>
              <a:endParaRPr lang="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1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2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3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.</a:t>
              </a:r>
              <a:endParaRPr lang="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.</a:t>
              </a:r>
              <a:endParaRPr lang="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900" b="1">
                  <a:solidFill>
                    <a:srgbClr val="2C3E50"/>
                  </a:solidFill>
                </a:rPr>
                <a:t>.</a:t>
              </a:r>
              <a:endParaRPr lang="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</a:t>
              </a:r>
              <a:r>
                <a:rPr lang="" altLang="en-US" sz="900" b="1">
                  <a:solidFill>
                    <a:srgbClr val="2C3E50"/>
                  </a:solidFill>
                  <a:sym typeface="+mn-ea"/>
                </a:rPr>
                <a:t>num-1</a:t>
              </a:r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</a:t>
              </a:r>
              <a:r>
                <a:rPr lang="" altLang="en-US" sz="1400" b="1">
                  <a:solidFill>
                    <a:srgbClr val="2C3E50"/>
                  </a:solidFill>
                </a:rPr>
                <a:t>desc[]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addr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len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flag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900" b="1">
                    <a:solidFill>
                      <a:srgbClr val="2C3E50"/>
                    </a:solidFill>
                  </a:rPr>
                  <a:t>next</a:t>
                </a:r>
                <a:endParaRPr lang="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400" b="1">
                  <a:solidFill>
                    <a:srgbClr val="2C3E50"/>
                  </a:solidFill>
                </a:rPr>
                <a:t>memory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</a:t>
              </a:r>
              <a:endParaRPr lang="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</a:t>
              </a:r>
              <a:endParaRPr lang="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800" b="1">
                  <a:solidFill>
                    <a:srgbClr val="2C3E50"/>
                  </a:solidFill>
                </a:rPr>
                <a:t>.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" altLang="zh-CN" sz="1000" b="1">
                  <a:solidFill>
                    <a:srgbClr val="2C3E50"/>
                  </a:solidFill>
                </a:rPr>
                <a:t>XXX</a:t>
              </a:r>
              <a:endParaRPr lang="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QEMU VirtIO Device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16" name="文本框 115"/>
          <p:cNvSpPr txBox="true"/>
          <p:nvPr/>
        </p:nvSpPr>
        <p:spPr>
          <a:xfrm>
            <a:off x="123825" y="5380990"/>
            <a:ext cx="1778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84555" y="981075"/>
            <a:ext cx="1337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VirtQueue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5288915" y="4778375"/>
            <a:ext cx="923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2C3E50"/>
                </a:solidFill>
              </a:rPr>
              <a:t>设置</a:t>
            </a:r>
            <a:r>
              <a:rPr lang="en-US" altLang="zh-CN" sz="800" b="1">
                <a:solidFill>
                  <a:srgbClr val="2C3E50"/>
                </a:solidFill>
              </a:rPr>
              <a:t>Polling </a:t>
            </a:r>
            <a:r>
              <a:rPr lang="en-US" altLang="en-US" sz="800" b="1">
                <a:solidFill>
                  <a:srgbClr val="2C3E50"/>
                </a:solidFill>
              </a:rPr>
              <a:t>timeout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实现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18310" y="1504315"/>
          <a:ext cx="1226185" cy="17373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2618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0 NICInfo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1 NICInfo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7 NICInfo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656715" y="1136015"/>
            <a:ext cx="1386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nid_table[8]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4112260" y="1136015"/>
            <a:ext cx="919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NICInfo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985895" y="1504315"/>
          <a:ext cx="1172210" cy="18288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722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macaddr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model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netdev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999730" y="1431290"/>
          <a:ext cx="1282065" cy="201485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820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28575" cmpd="sng">
                      <a:solidFill>
                        <a:srgbClr val="2C3E50"/>
                      </a:solidFill>
                      <a:prstDash val="solid"/>
                    </a:lnL>
                    <a:lnR w="28575" cmpd="sng">
                      <a:solidFill>
                        <a:srgbClr val="2C3E50"/>
                      </a:solidFill>
                      <a:prstDash val="solid"/>
                    </a:lnR>
                    <a:lnT w="28575" cmpd="sng">
                      <a:solidFill>
                        <a:srgbClr val="2C3E50"/>
                      </a:solidFill>
                      <a:prstDash val="solid"/>
                    </a:lnT>
                    <a:lnB w="28575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true"/>
          <p:nvPr/>
        </p:nvSpPr>
        <p:spPr>
          <a:xfrm>
            <a:off x="7868920" y="1088390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NetClientState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/>
          <p:nvPr/>
        </p:nvCxnSpPr>
        <p:spPr>
          <a:xfrm flipV="true">
            <a:off x="2951480" y="1645920"/>
            <a:ext cx="1020445" cy="386715"/>
          </a:xfrm>
          <a:prstGeom prst="bentConnector3">
            <a:avLst>
              <a:gd name="adj1" fmla="val 5003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</p:cNvCxnSpPr>
          <p:nvPr/>
        </p:nvCxnSpPr>
        <p:spPr>
          <a:xfrm flipV="true">
            <a:off x="5158105" y="1535430"/>
            <a:ext cx="2834005" cy="883285"/>
          </a:xfrm>
          <a:prstGeom prst="bentConnector3">
            <a:avLst>
              <a:gd name="adj1" fmla="val 5001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136525" y="3642360"/>
            <a:ext cx="12693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net_clients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3958590" y="4265295"/>
          <a:ext cx="1200150" cy="193103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00150"/>
              </a:tblGrid>
              <a:tr h="810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NetClientState nc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next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fd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086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7" name="文本框 16"/>
          <p:cNvSpPr txBox="true"/>
          <p:nvPr/>
        </p:nvSpPr>
        <p:spPr>
          <a:xfrm>
            <a:off x="3958590" y="384746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TAPState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18" name="肘形连接符 17"/>
          <p:cNvCxnSpPr>
            <a:stCxn id="13" idx="2"/>
            <a:endCxn id="21" idx="1"/>
          </p:cNvCxnSpPr>
          <p:nvPr/>
        </p:nvCxnSpPr>
        <p:spPr>
          <a:xfrm rot="5400000" flipV="true">
            <a:off x="594995" y="4125595"/>
            <a:ext cx="1272540" cy="9194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/>
          <p:nvPr/>
        </p:nvGraphicFramePr>
        <p:xfrm>
          <a:off x="1691005" y="4255770"/>
          <a:ext cx="1200150" cy="193103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00150"/>
              </a:tblGrid>
              <a:tr h="810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NetClientState nc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next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fd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086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2" name="文本框 21"/>
          <p:cNvSpPr txBox="true"/>
          <p:nvPr/>
        </p:nvSpPr>
        <p:spPr>
          <a:xfrm>
            <a:off x="1691005" y="383794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TAPState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3" name="直接箭头连接符 22"/>
          <p:cNvCxnSpPr>
            <a:stCxn id="21" idx="3"/>
            <a:endCxn id="16" idx="1"/>
          </p:cNvCxnSpPr>
          <p:nvPr/>
        </p:nvCxnSpPr>
        <p:spPr>
          <a:xfrm>
            <a:off x="2891155" y="5221605"/>
            <a:ext cx="1067435" cy="9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</p:cNvCxnSpPr>
          <p:nvPr/>
        </p:nvCxnSpPr>
        <p:spPr>
          <a:xfrm>
            <a:off x="5158740" y="5231130"/>
            <a:ext cx="1553210" cy="209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9043035" y="4603115"/>
            <a:ext cx="2797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set_netdev() </a:t>
            </a:r>
            <a:r>
              <a:rPr lang="zh-CN" altLang="en-US" b="1">
                <a:solidFill>
                  <a:srgbClr val="2C3E50"/>
                </a:solidFill>
              </a:rPr>
              <a:t>建立关系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711950" y="5057775"/>
            <a:ext cx="1570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new TAPState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25" idx="0"/>
            <a:endCxn id="7" idx="3"/>
          </p:cNvCxnSpPr>
          <p:nvPr/>
        </p:nvCxnSpPr>
        <p:spPr>
          <a:xfrm rot="16200000" flipV="true">
            <a:off x="8779828" y="2941003"/>
            <a:ext cx="2164080" cy="1160145"/>
          </a:xfrm>
          <a:prstGeom prst="bentConnector2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5" idx="2"/>
            <a:endCxn id="16" idx="2"/>
          </p:cNvCxnSpPr>
          <p:nvPr/>
        </p:nvCxnSpPr>
        <p:spPr>
          <a:xfrm rot="5400000">
            <a:off x="6887845" y="2642235"/>
            <a:ext cx="1224915" cy="5883275"/>
          </a:xfrm>
          <a:prstGeom prst="bentConnector3">
            <a:avLst>
              <a:gd name="adj1" fmla="val 1194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75840" y="2471420"/>
            <a:ext cx="11201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000" b="1">
                <a:solidFill>
                  <a:srgbClr val="2C3E50"/>
                </a:solidFill>
              </a:rPr>
              <a:t>virtio  </a:t>
            </a:r>
            <a:endParaRPr lang="" altLang="zh-CN" sz="2000" b="1">
              <a:solidFill>
                <a:srgbClr val="2C3E50"/>
              </a:solidFill>
            </a:endParaRPr>
          </a:p>
          <a:p>
            <a:endParaRPr lang="zh-CN" altLang="" sz="2000" b="1">
              <a:solidFill>
                <a:srgbClr val="CC000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10435" y="4167505"/>
            <a:ext cx="900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zh-CN" b="1">
                <a:solidFill>
                  <a:srgbClr val="CC0000"/>
                </a:solidFill>
                <a:sym typeface="+mn-ea"/>
              </a:rPr>
              <a:t>GUEST OS</a:t>
            </a:r>
            <a:r>
              <a:rPr lang="zh-CN" altLang="" b="1">
                <a:solidFill>
                  <a:srgbClr val="CC0000"/>
                </a:solidFill>
                <a:sym typeface="+mn-ea"/>
              </a:rPr>
              <a:t>物理地址（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GPA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</a:t>
            </a:r>
            <a:r>
              <a:rPr lang="zh-CN" altLang="" b="1">
                <a:solidFill>
                  <a:srgbClr val="CC0000"/>
                </a:solidFill>
                <a:sym typeface="+mn-ea"/>
              </a:rPr>
              <a:t>可直接被</a:t>
            </a:r>
            <a:r>
              <a:rPr lang="" altLang="zh-CN" b="1">
                <a:solidFill>
                  <a:srgbClr val="CC0000"/>
                </a:solidFill>
                <a:sym typeface="+mn-ea"/>
              </a:rPr>
              <a:t>QEMU</a:t>
            </a:r>
            <a:r>
              <a:rPr lang="zh-CN" altLang="" b="1">
                <a:solidFill>
                  <a:srgbClr val="CC0000"/>
                </a:solidFill>
                <a:sym typeface="+mn-ea"/>
              </a:rPr>
              <a:t>的访问（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HVA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</a:t>
            </a:r>
            <a:r>
              <a:rPr lang="zh-CN" altLang="" b="1">
                <a:solidFill>
                  <a:srgbClr val="CC0000"/>
                </a:solidFill>
                <a:sym typeface="+mn-ea"/>
              </a:rPr>
              <a:t>，因为在同一个进程中</a:t>
            </a:r>
            <a:endParaRPr lang="zh-CN" altLang="" b="1">
              <a:solidFill>
                <a:srgbClr val="CC000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210435" y="3588385"/>
            <a:ext cx="2933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本质上是内存虚拟化的应用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2064</Words>
  <Application>WPS 演示</Application>
  <PresentationFormat>宽屏</PresentationFormat>
  <Paragraphs>494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26</cp:revision>
  <dcterms:created xsi:type="dcterms:W3CDTF">2021-04-26T07:33:24Z</dcterms:created>
  <dcterms:modified xsi:type="dcterms:W3CDTF">2021-04-26T07:33:24Z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