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323232"/>
    <a:srgbClr val="B2B2B2"/>
    <a:srgbClr val="202020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true"/>
          <p:nvPr/>
        </p:nvSpPr>
        <p:spPr>
          <a:xfrm>
            <a:off x="3630930" y="1873885"/>
            <a:ext cx="3267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>
                <a:solidFill>
                  <a:srgbClr val="2C3E50"/>
                </a:solidFill>
              </a:rPr>
              <a:t>qemu</a:t>
            </a:r>
            <a:endParaRPr lang="en-US" altLang="zh-CN" sz="5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069975" y="55245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线程模型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3280" y="1568450"/>
            <a:ext cx="7094220" cy="407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8572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045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...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370" y="2152650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VCPU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5720" y="4253865"/>
            <a:ext cx="6275070" cy="10852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主线程</a:t>
            </a:r>
            <a:r>
              <a:rPr lang="en-US" altLang="zh-CN" sz="1400" b="1">
                <a:solidFill>
                  <a:srgbClr val="2C3E50"/>
                </a:solidFill>
              </a:rPr>
              <a:t>(</a:t>
            </a:r>
            <a:r>
              <a:rPr lang="zh-CN" altLang="en-US" sz="1400" b="1">
                <a:solidFill>
                  <a:srgbClr val="2C3E50"/>
                </a:solidFill>
              </a:rPr>
              <a:t>由于一直监听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事件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也称为</a:t>
            </a:r>
            <a:r>
              <a:rPr lang="en-US" altLang="zh-CN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r>
              <a:rPr lang="en-US" altLang="zh-CN" sz="1400" b="1">
                <a:solidFill>
                  <a:srgbClr val="2C3E50"/>
                </a:solidFill>
              </a:rPr>
              <a:t>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572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VNC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24370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热迁移线程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5045" y="3203575"/>
            <a:ext cx="1836420" cy="5422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SPICE</a:t>
            </a:r>
            <a:r>
              <a:rPr lang="zh-CN" altLang="en-US" sz="1400" b="1">
                <a:solidFill>
                  <a:srgbClr val="2C3E50"/>
                </a:solidFill>
              </a:rPr>
              <a:t>线程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0720" y="1271270"/>
            <a:ext cx="55022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static QemuOptsList *vm_config_groups[48];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150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GLIB</a:t>
            </a:r>
            <a:r>
              <a:rPr lang="zh-CN" altLang="" b="1">
                <a:solidFill>
                  <a:srgbClr val="2C3E50"/>
                </a:solidFill>
              </a:rPr>
              <a:t>事件循环机制</a:t>
            </a:r>
            <a:endParaRPr lang="zh-CN" altLang="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460625" y="3321685"/>
            <a:ext cx="1637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GMainLoop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1475" y="3321685"/>
            <a:ext cx="1293495" cy="1529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  <a:sym typeface="+mn-ea"/>
              </a:rPr>
              <a:t>GSource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" altLang="zh-CN" sz="1400" b="1">
                <a:solidFill>
                  <a:srgbClr val="2C3E50"/>
                </a:solidFill>
                <a:sym typeface="+mn-ea"/>
              </a:rPr>
              <a:t>idel</a:t>
            </a:r>
            <a:endParaRPr lang="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" altLang="zh-CN" sz="1400" b="1">
                <a:solidFill>
                  <a:srgbClr val="2C3E50"/>
                </a:solidFill>
                <a:sym typeface="+mn-ea"/>
              </a:rPr>
              <a:t>I/O</a:t>
            </a:r>
            <a:endParaRPr lang="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" altLang="zh-CN" sz="1400" b="1">
                <a:solidFill>
                  <a:srgbClr val="2C3E50"/>
                </a:solidFill>
                <a:sym typeface="+mn-ea"/>
              </a:rPr>
              <a:t>Timeout</a:t>
            </a:r>
            <a:endParaRPr lang="" altLang="zh-CN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" sz="1400" b="1">
                <a:solidFill>
                  <a:srgbClr val="2C3E50"/>
                </a:solidFill>
                <a:sym typeface="+mn-ea"/>
              </a:rPr>
              <a:t>自定义事件</a:t>
            </a:r>
            <a:endParaRPr lang="zh-CN" altLang="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1415" y="2446655"/>
            <a:ext cx="2252980" cy="2682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GMainContext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pPr algn="ctr"/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cxnSp>
        <p:nvCxnSpPr>
          <p:cNvPr id="12" name="肘形连接符 11"/>
          <p:cNvCxnSpPr>
            <a:stCxn id="3" idx="0"/>
            <a:endCxn id="11" idx="0"/>
          </p:cNvCxnSpPr>
          <p:nvPr/>
        </p:nvCxnSpPr>
        <p:spPr>
          <a:xfrm rot="16200000">
            <a:off x="4886008" y="839788"/>
            <a:ext cx="875030" cy="4088765"/>
          </a:xfrm>
          <a:prstGeom prst="bentConnector3">
            <a:avLst>
              <a:gd name="adj1" fmla="val 1272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1" idx="2"/>
            <a:endCxn id="3" idx="2"/>
          </p:cNvCxnSpPr>
          <p:nvPr/>
        </p:nvCxnSpPr>
        <p:spPr>
          <a:xfrm rot="5400000" flipH="true">
            <a:off x="4603750" y="2365375"/>
            <a:ext cx="1439545" cy="4088765"/>
          </a:xfrm>
          <a:prstGeom prst="bentConnector3">
            <a:avLst>
              <a:gd name="adj1" fmla="val -1654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88340" y="851535"/>
            <a:ext cx="283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GLIB</a:t>
            </a:r>
            <a:r>
              <a:rPr lang="zh-CN" altLang="en-US" b="1">
                <a:solidFill>
                  <a:srgbClr val="2C3E50"/>
                </a:solidFill>
              </a:rPr>
              <a:t>事件循环机制状态图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0850" y="4577715"/>
            <a:ext cx="1236345" cy="1224280"/>
            <a:chOff x="5312" y="2711"/>
            <a:chExt cx="1947" cy="1928"/>
          </a:xfrm>
        </p:grpSpPr>
        <p:sp>
          <p:nvSpPr>
            <p:cNvPr id="3" name="椭圆 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5312" y="3410"/>
              <a:ext cx="194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1600" b="1">
                  <a:solidFill>
                    <a:srgbClr val="2C3E50"/>
                  </a:solidFill>
                </a:rPr>
                <a:t>Prepared</a:t>
              </a:r>
              <a:endParaRPr lang="" altLang="zh-CN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86625" y="1845310"/>
            <a:ext cx="1256030" cy="1224280"/>
            <a:chOff x="5333" y="2711"/>
            <a:chExt cx="1978" cy="1928"/>
          </a:xfrm>
        </p:grpSpPr>
        <p:sp>
          <p:nvSpPr>
            <p:cNvPr id="7" name="椭圆 6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5441" y="3385"/>
              <a:ext cx="187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600" b="1">
                  <a:solidFill>
                    <a:srgbClr val="2C3E50"/>
                  </a:solidFill>
                </a:rPr>
                <a:t>Dispatch</a:t>
              </a:r>
              <a:endParaRPr lang="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86625" y="4537075"/>
            <a:ext cx="1209675" cy="1224280"/>
            <a:chOff x="5333" y="2711"/>
            <a:chExt cx="1905" cy="1928"/>
          </a:xfrm>
        </p:grpSpPr>
        <p:sp>
          <p:nvSpPr>
            <p:cNvPr id="10" name="椭圆 9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文本框 10"/>
            <p:cNvSpPr txBox="true"/>
            <p:nvPr/>
          </p:nvSpPr>
          <p:spPr>
            <a:xfrm>
              <a:off x="5520" y="3410"/>
              <a:ext cx="15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600" b="1">
                  <a:solidFill>
                    <a:srgbClr val="2C3E50"/>
                  </a:solidFill>
                </a:rPr>
                <a:t>Polling</a:t>
              </a:r>
              <a:endParaRPr lang="" altLang="en-US" sz="16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90850" y="1809750"/>
            <a:ext cx="1209675" cy="1224280"/>
            <a:chOff x="5333" y="2711"/>
            <a:chExt cx="1905" cy="1928"/>
          </a:xfrm>
        </p:grpSpPr>
        <p:sp>
          <p:nvSpPr>
            <p:cNvPr id="13" name="椭圆 12"/>
            <p:cNvSpPr/>
            <p:nvPr/>
          </p:nvSpPr>
          <p:spPr>
            <a:xfrm>
              <a:off x="5333" y="2711"/>
              <a:ext cx="1905" cy="19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C3E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5384" y="3410"/>
              <a:ext cx="1854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600" b="1">
                  <a:solidFill>
                    <a:srgbClr val="2C3E50"/>
                  </a:solidFill>
                </a:rPr>
                <a:t>Initial[n]</a:t>
              </a:r>
              <a:endParaRPr lang="" altLang="en-US" sz="1600" b="1">
                <a:solidFill>
                  <a:srgbClr val="2C3E50"/>
                </a:solidFill>
              </a:endParaRPr>
            </a:p>
          </p:txBody>
        </p:sp>
      </p:grpSp>
      <p:sp>
        <p:nvSpPr>
          <p:cNvPr id="21" name="文本框 20"/>
          <p:cNvSpPr txBox="true"/>
          <p:nvPr/>
        </p:nvSpPr>
        <p:spPr>
          <a:xfrm>
            <a:off x="1724660" y="3576320"/>
            <a:ext cx="1801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prepare()/FALSE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5288915" y="4778375"/>
            <a:ext cx="923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>
                <a:solidFill>
                  <a:srgbClr val="2C3E50"/>
                </a:solidFill>
              </a:rPr>
              <a:t>query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26" name="直接箭头连接符 25"/>
          <p:cNvCxnSpPr>
            <a:stCxn id="13" idx="4"/>
            <a:endCxn id="3" idx="0"/>
          </p:cNvCxnSpPr>
          <p:nvPr/>
        </p:nvCxnSpPr>
        <p:spPr>
          <a:xfrm>
            <a:off x="3596005" y="3034030"/>
            <a:ext cx="13335" cy="1543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 flipV="true">
            <a:off x="4227195" y="5165725"/>
            <a:ext cx="3054985" cy="24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7" idx="4"/>
          </p:cNvCxnSpPr>
          <p:nvPr/>
        </p:nvCxnSpPr>
        <p:spPr>
          <a:xfrm flipV="true">
            <a:off x="7891780" y="3069590"/>
            <a:ext cx="0" cy="1467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1"/>
            <a:endCxn id="14" idx="3"/>
          </p:cNvCxnSpPr>
          <p:nvPr/>
        </p:nvCxnSpPr>
        <p:spPr>
          <a:xfrm flipH="true" flipV="true">
            <a:off x="4200525" y="2422525"/>
            <a:ext cx="3154680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true"/>
          <p:nvPr/>
        </p:nvSpPr>
        <p:spPr>
          <a:xfrm>
            <a:off x="8053070" y="3576320"/>
            <a:ext cx="1510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" altLang="en-US" sz="1400" b="1">
                <a:solidFill>
                  <a:srgbClr val="2C3E50"/>
                </a:solidFill>
              </a:rPr>
              <a:t>/TRUE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5176520" y="2059305"/>
            <a:ext cx="12033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400" b="1">
                <a:solidFill>
                  <a:srgbClr val="2C3E50"/>
                </a:solidFill>
              </a:rPr>
              <a:t>dispatch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2259965" y="3883025"/>
            <a:ext cx="126619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800" b="1">
                <a:solidFill>
                  <a:srgbClr val="2C3E50"/>
                </a:solidFill>
              </a:rPr>
              <a:t>设置</a:t>
            </a:r>
            <a:r>
              <a:rPr lang="" altLang="zh-CN" sz="800" b="1">
                <a:solidFill>
                  <a:srgbClr val="2C3E50"/>
                </a:solidFill>
              </a:rPr>
              <a:t>Polling </a:t>
            </a:r>
            <a:r>
              <a:rPr lang="" altLang="en-US" sz="800" b="1">
                <a:solidFill>
                  <a:srgbClr val="2C3E50"/>
                </a:solidFill>
              </a:rPr>
              <a:t>timeout</a:t>
            </a:r>
            <a:endParaRPr lang="" altLang="en-US" sz="800" b="1">
              <a:solidFill>
                <a:srgbClr val="2C3E50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  <a:endCxn id="13" idx="5"/>
          </p:cNvCxnSpPr>
          <p:nvPr/>
        </p:nvCxnSpPr>
        <p:spPr>
          <a:xfrm flipH="true" flipV="true">
            <a:off x="4023360" y="2854960"/>
            <a:ext cx="3440430" cy="1861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true"/>
          <p:nvPr/>
        </p:nvSpPr>
        <p:spPr>
          <a:xfrm>
            <a:off x="5515610" y="3338195"/>
            <a:ext cx="15868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</a:rPr>
              <a:t>check</a:t>
            </a:r>
            <a:r>
              <a:rPr lang="en-US" altLang="zh-CN" sz="1400" b="1">
                <a:solidFill>
                  <a:srgbClr val="2C3E50"/>
                </a:solidFill>
              </a:rPr>
              <a:t>()</a:t>
            </a:r>
            <a:r>
              <a:rPr lang="en-US" altLang="en-US" sz="1400" b="1">
                <a:solidFill>
                  <a:srgbClr val="2C3E50"/>
                </a:solidFill>
              </a:rPr>
              <a:t>/</a:t>
            </a:r>
            <a:r>
              <a:rPr lang="" altLang="en-US" sz="1400" b="1">
                <a:solidFill>
                  <a:srgbClr val="2C3E50"/>
                </a:solidFill>
              </a:rPr>
              <a:t>FALSE</a:t>
            </a:r>
            <a:endParaRPr lang="" altLang="en-US" sz="1400" b="1">
              <a:solidFill>
                <a:srgbClr val="2C3E50"/>
              </a:solidFill>
            </a:endParaRPr>
          </a:p>
        </p:txBody>
      </p:sp>
      <p:cxnSp>
        <p:nvCxnSpPr>
          <p:cNvPr id="36" name="肘形连接符 35"/>
          <p:cNvCxnSpPr>
            <a:stCxn id="13" idx="0"/>
            <a:endCxn id="7" idx="0"/>
          </p:cNvCxnSpPr>
          <p:nvPr/>
        </p:nvCxnSpPr>
        <p:spPr>
          <a:xfrm rot="16200000" flipH="true">
            <a:off x="5726113" y="-320357"/>
            <a:ext cx="35560" cy="4295775"/>
          </a:xfrm>
          <a:prstGeom prst="bentConnector3">
            <a:avLst>
              <a:gd name="adj1" fmla="val -67053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4877435" y="1171575"/>
            <a:ext cx="1724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prepare()/</a:t>
            </a:r>
            <a:r>
              <a:rPr lang="" altLang="en-US" sz="1400" b="1">
                <a:solidFill>
                  <a:srgbClr val="2C3E50"/>
                </a:solidFill>
              </a:rPr>
              <a:t>TRUE</a:t>
            </a:r>
            <a:endParaRPr lang="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WPS 演示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微软雅黑</vt:lpstr>
      <vt:lpstr>文泉驿微米黑</vt:lpstr>
      <vt:lpstr>宋体</vt:lpstr>
      <vt:lpstr>Arial Unicode MS</vt:lpstr>
      <vt:lpstr>Arial Black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7</cp:revision>
  <dcterms:created xsi:type="dcterms:W3CDTF">2021-03-25T12:46:49Z</dcterms:created>
  <dcterms:modified xsi:type="dcterms:W3CDTF">2021-03-25T12:46:49Z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