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7" r:id="rId11"/>
    <p:sldId id="272" r:id="rId12"/>
    <p:sldId id="273" r:id="rId13"/>
    <p:sldId id="274" r:id="rId14"/>
    <p:sldId id="275" r:id="rId15"/>
    <p:sldId id="269" r:id="rId16"/>
    <p:sldId id="270" r:id="rId17"/>
    <p:sldId id="271" r:id="rId18"/>
  </p:sldIdLst>
  <p:sldSz cx="9903460" cy="685800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00000"/>
    <a:srgbClr val="E7C000"/>
    <a:srgbClr val="3EAF7C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5"/>
        <p:guide pos="31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058584" y="1279525"/>
            <a:ext cx="498848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237950" y="1322981"/>
            <a:ext cx="7427700" cy="218703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237950" y="3602089"/>
            <a:ext cx="7427700" cy="165578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680873" y="551551"/>
            <a:ext cx="8541855" cy="55590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26128" y="1825651"/>
            <a:ext cx="8541855" cy="435139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75715" y="3751170"/>
            <a:ext cx="5947318" cy="811368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75715" y="4610093"/>
            <a:ext cx="5947318" cy="64756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6128" y="258449"/>
            <a:ext cx="8541855" cy="1325582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526128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858953" y="1825651"/>
            <a:ext cx="4209030" cy="43513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2163" y="365130"/>
            <a:ext cx="8541855" cy="13255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82163" y="1744986"/>
            <a:ext cx="4189686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82163" y="2615646"/>
            <a:ext cx="4189686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5013698" y="1744986"/>
            <a:ext cx="4210320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5013698" y="2615646"/>
            <a:ext cx="4210320" cy="35741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0873" y="2766258"/>
            <a:ext cx="8541855" cy="1325582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525354" y="127002"/>
            <a:ext cx="3383405" cy="160022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4210980" y="766365"/>
            <a:ext cx="4725471" cy="50945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529482" y="2057429"/>
            <a:ext cx="3383405" cy="381164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7980459" y="365130"/>
            <a:ext cx="1242268" cy="581192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80873" y="365130"/>
            <a:ext cx="7213217" cy="581192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680873" y="365130"/>
            <a:ext cx="8541855" cy="132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80873" y="1825651"/>
            <a:ext cx="8541855" cy="435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680873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3280568" y="6356440"/>
            <a:ext cx="3342465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994418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27200" y="1134110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CPU0</a:t>
            </a:r>
            <a:endParaRPr lang="en-US" altLang="zh-CN" sz="1245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5520" y="1149985"/>
            <a:ext cx="116205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1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0140" y="1754505"/>
            <a:ext cx="5924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7200" y="2343785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9865" y="1770380"/>
            <a:ext cx="5924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6315" y="2359660"/>
            <a:ext cx="115062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7200" y="3516630"/>
            <a:ext cx="2960370" cy="2178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70" b="1">
                <a:ln>
                  <a:noFill/>
                </a:ln>
              </a:rPr>
              <a:t>互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1960" y="4606290"/>
            <a:ext cx="635317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n>
                  <a:noFill/>
                </a:ln>
              </a:rPr>
              <a:t>r</a:t>
            </a:r>
            <a:r>
              <a:rPr lang="en-US" altLang="en-US" b="1">
                <a:ln>
                  <a:noFill/>
                </a:ln>
                <a:solidFill>
                  <a:srgbClr val="2C3E50"/>
                </a:solidFill>
              </a:rPr>
              <a:t>Memory</a:t>
            </a:r>
            <a:endParaRPr lang="en-US" altLang="en-US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19" name="直接箭头连接符 18"/>
          <p:cNvCxnSpPr>
            <a:stCxn id="59" idx="0"/>
            <a:endCxn id="7" idx="2"/>
          </p:cNvCxnSpPr>
          <p:nvPr/>
        </p:nvCxnSpPr>
        <p:spPr>
          <a:xfrm flipH="true" flipV="true">
            <a:off x="2293620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true" flipV="true">
            <a:off x="4105910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true">
            <a:off x="218948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true">
            <a:off x="3803650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6" idx="0"/>
          </p:cNvCxnSpPr>
          <p:nvPr/>
        </p:nvCxnSpPr>
        <p:spPr>
          <a:xfrm>
            <a:off x="2684145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32910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5090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31005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true" flipV="true">
            <a:off x="2189480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true" flipV="true">
            <a:off x="3808730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89480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98570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27200" y="4087495"/>
            <a:ext cx="6323330" cy="2362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ln>
                  <a:noFill/>
                </a:ln>
                <a:solidFill>
                  <a:srgbClr val="2C3E50"/>
                </a:solidFill>
                <a:sym typeface="+mn-ea"/>
              </a:rPr>
              <a:t>System Interconnect</a:t>
            </a:r>
            <a:endParaRPr lang="en-US" altLang="zh-CN" sz="1000">
              <a:solidFill>
                <a:srgbClr val="2C3E50"/>
              </a:solidFill>
            </a:endParaRPr>
          </a:p>
        </p:txBody>
      </p:sp>
      <p:cxnSp>
        <p:nvCxnSpPr>
          <p:cNvPr id="55" name="直接箭头连接符 54"/>
          <p:cNvCxnSpPr>
            <a:endCxn id="10" idx="2"/>
          </p:cNvCxnSpPr>
          <p:nvPr/>
        </p:nvCxnSpPr>
        <p:spPr>
          <a:xfrm flipH="true" flipV="true">
            <a:off x="3207385" y="3734435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0"/>
            <a:endCxn id="54" idx="2"/>
          </p:cNvCxnSpPr>
          <p:nvPr/>
        </p:nvCxnSpPr>
        <p:spPr>
          <a:xfrm flipV="true">
            <a:off x="4888865" y="4323715"/>
            <a:ext cx="0" cy="2825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27200" y="288353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36315" y="293306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true">
            <a:off x="2284095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true">
            <a:off x="4105910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104765" y="1134110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3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903085" y="1149985"/>
            <a:ext cx="116205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45" b="1">
                <a:solidFill>
                  <a:srgbClr val="2C3E50"/>
                </a:solidFill>
              </a:rPr>
              <a:t>CPU</a:t>
            </a:r>
            <a:r>
              <a:rPr lang="en-US" altLang="en-US" sz="1245" b="1">
                <a:solidFill>
                  <a:srgbClr val="2C3E50"/>
                </a:solidFill>
              </a:rPr>
              <a:t>4</a:t>
            </a:r>
            <a:endParaRPr lang="en-US" altLang="en-US" sz="1245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67705" y="1754505"/>
            <a:ext cx="63309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04765" y="2343785"/>
            <a:ext cx="113220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77430" y="1770380"/>
            <a:ext cx="62103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Store</a:t>
            </a:r>
            <a:endParaRPr lang="en-US" altLang="zh-CN" sz="800" b="1">
              <a:solidFill>
                <a:srgbClr val="2C3E50"/>
              </a:solidFill>
            </a:endParaRPr>
          </a:p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buffer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3880" y="2359660"/>
            <a:ext cx="1150620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</a:rPr>
              <a:t>r</a:t>
            </a:r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catch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04765" y="3513455"/>
            <a:ext cx="2960370" cy="2178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70" b="1">
                <a:ln>
                  <a:noFill/>
                </a:ln>
              </a:rPr>
              <a:t>互</a:t>
            </a:r>
            <a:r>
              <a:rPr lang="en-US" altLang="en-US" sz="970" b="1">
                <a:ln>
                  <a:noFill/>
                </a:ln>
                <a:solidFill>
                  <a:srgbClr val="2C3E50"/>
                </a:solidFill>
              </a:rPr>
              <a:t>Interconnect</a:t>
            </a:r>
            <a:endParaRPr lang="en-US" altLang="en-US" sz="97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83" idx="0"/>
            <a:endCxn id="66" idx="2"/>
          </p:cNvCxnSpPr>
          <p:nvPr/>
        </p:nvCxnSpPr>
        <p:spPr>
          <a:xfrm flipH="true" flipV="true">
            <a:off x="5671185" y="2659380"/>
            <a:ext cx="9525" cy="22415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 flipV="true">
            <a:off x="7483475" y="2675255"/>
            <a:ext cx="635" cy="27368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true">
            <a:off x="556704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true">
            <a:off x="7181215" y="1465580"/>
            <a:ext cx="0" cy="87820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5" idx="0"/>
          </p:cNvCxnSpPr>
          <p:nvPr/>
        </p:nvCxnSpPr>
        <p:spPr>
          <a:xfrm>
            <a:off x="6082030" y="146558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610475" y="148145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002655" y="2054860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608570" y="2085975"/>
            <a:ext cx="2540" cy="28892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true" flipV="true">
            <a:off x="5567045" y="1823085"/>
            <a:ext cx="20574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true" flipV="true">
            <a:off x="7186295" y="1833880"/>
            <a:ext cx="190500" cy="44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567045" y="1986280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176135" y="2002155"/>
            <a:ext cx="201295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69" idx="2"/>
          </p:cNvCxnSpPr>
          <p:nvPr/>
        </p:nvCxnSpPr>
        <p:spPr>
          <a:xfrm flipH="true" flipV="true">
            <a:off x="6584950" y="3731260"/>
            <a:ext cx="9525" cy="3479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104765" y="288353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913880" y="2933065"/>
            <a:ext cx="1151255" cy="315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Invalidate</a:t>
            </a:r>
            <a:endParaRPr lang="en-US" altLang="zh-CN" sz="970" b="1">
              <a:ln>
                <a:noFill/>
              </a:ln>
              <a:solidFill>
                <a:srgbClr val="2C3E50"/>
              </a:solidFill>
            </a:endParaRPr>
          </a:p>
          <a:p>
            <a:pPr algn="ctr"/>
            <a:r>
              <a:rPr lang="en-US" altLang="zh-CN" sz="970" b="1">
                <a:ln>
                  <a:noFill/>
                </a:ln>
                <a:solidFill>
                  <a:srgbClr val="2C3E50"/>
                </a:solidFill>
              </a:rPr>
              <a:t>Queu</a:t>
            </a:r>
            <a:r>
              <a:rPr lang="en-US" altLang="zh-CN" sz="970" b="1">
                <a:ln>
                  <a:noFill/>
                </a:ln>
              </a:rPr>
              <a:t>e</a:t>
            </a:r>
            <a:endParaRPr lang="en-US" altLang="zh-CN" sz="970" b="1">
              <a:ln>
                <a:noFill/>
              </a:ln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V="true">
            <a:off x="5661660" y="320421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true">
            <a:off x="7483475" y="3247390"/>
            <a:ext cx="0" cy="3124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038860" y="5578475"/>
            <a:ext cx="7334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static DEFINE_PER_CPU_SHARED_ALIGNED(struct optimistic_spin_node, osq_node);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989965" y="4711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2C3E50"/>
                </a:solidFill>
              </a:rPr>
              <a:t>osq_lock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965" y="1598295"/>
            <a:ext cx="2085975" cy="775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2C3E50"/>
                </a:solidFill>
                <a:sym typeface="+mn-ea"/>
              </a:rPr>
              <a:t>optimistic_spin_queue</a:t>
            </a:r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.tail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8860" y="4435475"/>
            <a:ext cx="1558290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osq_node0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55820" y="4435475"/>
            <a:ext cx="1558290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osq_node2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2847340" y="4435475"/>
            <a:ext cx="1558290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osq_node1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464300" y="4435475"/>
            <a:ext cx="1558290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osq_node3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98234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770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cpu2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002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6681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cpu3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5" name="Elbow Connector 24"/>
          <p:cNvCxnSpPr>
            <a:endCxn id="23" idx="0"/>
          </p:cNvCxnSpPr>
          <p:nvPr/>
        </p:nvCxnSpPr>
        <p:spPr>
          <a:xfrm>
            <a:off x="2219960" y="2155825"/>
            <a:ext cx="1375410" cy="6597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nip Same Side Corner Rectangle 3"/>
          <p:cNvSpPr/>
          <p:nvPr/>
        </p:nvSpPr>
        <p:spPr>
          <a:xfrm>
            <a:off x="3192780" y="3489960"/>
            <a:ext cx="805180" cy="358140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持有锁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23" idx="2"/>
          </p:cNvCxnSpPr>
          <p:nvPr/>
        </p:nvCxnSpPr>
        <p:spPr>
          <a:xfrm flipV="true">
            <a:off x="3595370" y="3162935"/>
            <a:ext cx="0" cy="3270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038860" y="5578475"/>
            <a:ext cx="7334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static DEFINE_PER_CPU_SHARED_ALIGNED(struct optimistic_spin_node, osq_node);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989965" y="4711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2C3E50"/>
                </a:solidFill>
              </a:rPr>
              <a:t>osq_lock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965" y="1598295"/>
            <a:ext cx="2085975" cy="775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2C3E50"/>
                </a:solidFill>
                <a:sym typeface="+mn-ea"/>
              </a:rPr>
              <a:t>optimistic_spin_queue</a:t>
            </a:r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.tail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996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osq_node0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3994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osq_node2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281495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osq_node1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46493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osq_node3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98234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770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cpu2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002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6681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cpu3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5" name="Elbow Connector 24"/>
          <p:cNvCxnSpPr>
            <a:endCxn id="22" idx="0"/>
          </p:cNvCxnSpPr>
          <p:nvPr/>
        </p:nvCxnSpPr>
        <p:spPr>
          <a:xfrm>
            <a:off x="2219960" y="2155825"/>
            <a:ext cx="3133090" cy="659765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nip Same Side Corner Rectangle 3"/>
          <p:cNvSpPr/>
          <p:nvPr/>
        </p:nvSpPr>
        <p:spPr>
          <a:xfrm>
            <a:off x="3192780" y="3489960"/>
            <a:ext cx="805180" cy="358140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持有锁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23" idx="2"/>
          </p:cNvCxnSpPr>
          <p:nvPr/>
        </p:nvCxnSpPr>
        <p:spPr>
          <a:xfrm flipV="true">
            <a:off x="3595370" y="3162935"/>
            <a:ext cx="0" cy="3270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86300" y="3489960"/>
            <a:ext cx="1334135" cy="26416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new request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>
            <a:stCxn id="22" idx="2"/>
            <a:endCxn id="7" idx="0"/>
          </p:cNvCxnSpPr>
          <p:nvPr/>
        </p:nvCxnSpPr>
        <p:spPr>
          <a:xfrm>
            <a:off x="5353050" y="3162935"/>
            <a:ext cx="635" cy="32702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true" flipV="true">
            <a:off x="4384040" y="4873625"/>
            <a:ext cx="769620" cy="8890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96360" y="5106035"/>
            <a:ext cx="740410" cy="571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989965" y="6007735"/>
            <a:ext cx="7334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static DEFINE_PER_CPU_SHARED_ALIGNED(struct optimistic_spin_node, osq_node);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989965" y="4711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2C3E50"/>
                </a:solidFill>
              </a:rPr>
              <a:t>osq_lock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965" y="1598295"/>
            <a:ext cx="2085975" cy="775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2C3E50"/>
                </a:solidFill>
                <a:sym typeface="+mn-ea"/>
              </a:rPr>
              <a:t>optimistic_spin_queue</a:t>
            </a:r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.tail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996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osq_node0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3994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osq_node2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281495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osq_node1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46493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osq_node3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98234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770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cpu2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002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6681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cpu3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5" name="Elbow Connector 24"/>
          <p:cNvCxnSpPr>
            <a:endCxn id="21" idx="0"/>
          </p:cNvCxnSpPr>
          <p:nvPr/>
        </p:nvCxnSpPr>
        <p:spPr>
          <a:xfrm rot="5400000">
            <a:off x="1644015" y="2425700"/>
            <a:ext cx="583565" cy="19558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nip Same Side Corner Rectangle 3"/>
          <p:cNvSpPr/>
          <p:nvPr/>
        </p:nvSpPr>
        <p:spPr>
          <a:xfrm>
            <a:off x="3192780" y="3489960"/>
            <a:ext cx="805180" cy="358140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持有锁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23" idx="2"/>
          </p:cNvCxnSpPr>
          <p:nvPr/>
        </p:nvCxnSpPr>
        <p:spPr>
          <a:xfrm flipV="true">
            <a:off x="3595370" y="3162935"/>
            <a:ext cx="0" cy="3270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70305" y="3583940"/>
            <a:ext cx="1334135" cy="26416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new request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>
            <a:stCxn id="21" idx="2"/>
            <a:endCxn id="7" idx="0"/>
          </p:cNvCxnSpPr>
          <p:nvPr/>
        </p:nvCxnSpPr>
        <p:spPr>
          <a:xfrm>
            <a:off x="1837690" y="3162935"/>
            <a:ext cx="0" cy="42100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true" flipV="true">
            <a:off x="4384040" y="4873625"/>
            <a:ext cx="769620" cy="8890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96360" y="5106035"/>
            <a:ext cx="740410" cy="571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0" idx="2"/>
          </p:cNvCxnSpPr>
          <p:nvPr/>
        </p:nvCxnSpPr>
        <p:spPr>
          <a:xfrm>
            <a:off x="2045335" y="4888230"/>
            <a:ext cx="3379470" cy="423545"/>
          </a:xfrm>
          <a:prstGeom prst="bentConnector4">
            <a:avLst>
              <a:gd name="adj1" fmla="val 19635"/>
              <a:gd name="adj2" fmla="val 15622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9" idx="2"/>
          </p:cNvCxnSpPr>
          <p:nvPr/>
        </p:nvCxnSpPr>
        <p:spPr>
          <a:xfrm rot="10800000" flipV="true">
            <a:off x="1774190" y="5106035"/>
            <a:ext cx="3919855" cy="205740"/>
          </a:xfrm>
          <a:prstGeom prst="bentConnector4">
            <a:avLst>
              <a:gd name="adj1" fmla="val -8277"/>
              <a:gd name="adj2" fmla="val 30432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989965" y="6007735"/>
            <a:ext cx="7334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static DEFINE_PER_CPU_SHARED_ALIGNED(struct optimistic_spin_node, osq_node);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989965" y="4711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2C3E50"/>
                </a:solidFill>
              </a:rPr>
              <a:t>osq_lock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965" y="1598295"/>
            <a:ext cx="2085975" cy="775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2C3E50"/>
                </a:solidFill>
                <a:sym typeface="+mn-ea"/>
              </a:rPr>
              <a:t>optimistic_spin_queue</a:t>
            </a:r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2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.tail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996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osq_node0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3994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osq_node2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281495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osq_node1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464935" y="4435475"/>
            <a:ext cx="1569085" cy="876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b="1">
                <a:solidFill>
                  <a:srgbClr val="2C3E50"/>
                </a:solidFill>
                <a:sym typeface="+mn-ea"/>
              </a:rPr>
              <a:t>osq_node3</a:t>
            </a:r>
            <a:endParaRPr lang="en-US" altLang="en-US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.prev</a:t>
            </a:r>
            <a:endParaRPr lang="en-US" altLang="en-US" sz="1400" b="1">
              <a:solidFill>
                <a:srgbClr val="2C3E50"/>
              </a:solidFill>
            </a:endParaRPr>
          </a:p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  <a:sym typeface="+mn-ea"/>
              </a:rPr>
              <a:t>.next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98234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770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cpu2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002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66815" y="2815590"/>
            <a:ext cx="1710690" cy="3473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en-US" sz="1400" b="1">
                <a:solidFill>
                  <a:srgbClr val="2C3E50"/>
                </a:solidFill>
              </a:rPr>
              <a:t>cpu3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5" name="Elbow Connector 24"/>
          <p:cNvCxnSpPr>
            <a:endCxn id="21" idx="0"/>
          </p:cNvCxnSpPr>
          <p:nvPr/>
        </p:nvCxnSpPr>
        <p:spPr>
          <a:xfrm rot="5400000">
            <a:off x="1644015" y="2425700"/>
            <a:ext cx="583565" cy="19558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nip Same Side Corner Rectangle 3"/>
          <p:cNvSpPr/>
          <p:nvPr/>
        </p:nvSpPr>
        <p:spPr>
          <a:xfrm>
            <a:off x="4950460" y="3536950"/>
            <a:ext cx="805180" cy="358140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持有锁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22" idx="2"/>
          </p:cNvCxnSpPr>
          <p:nvPr/>
        </p:nvCxnSpPr>
        <p:spPr>
          <a:xfrm flipV="true">
            <a:off x="5353050" y="3162935"/>
            <a:ext cx="0" cy="3740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70305" y="3583940"/>
            <a:ext cx="1334135" cy="26416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new request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>
            <a:stCxn id="21" idx="2"/>
            <a:endCxn id="7" idx="0"/>
          </p:cNvCxnSpPr>
          <p:nvPr/>
        </p:nvCxnSpPr>
        <p:spPr>
          <a:xfrm>
            <a:off x="1837690" y="3162935"/>
            <a:ext cx="0" cy="42100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0" idx="2"/>
          </p:cNvCxnSpPr>
          <p:nvPr/>
        </p:nvCxnSpPr>
        <p:spPr>
          <a:xfrm>
            <a:off x="2045335" y="4888230"/>
            <a:ext cx="3379470" cy="423545"/>
          </a:xfrm>
          <a:prstGeom prst="bentConnector4">
            <a:avLst>
              <a:gd name="adj1" fmla="val 19635"/>
              <a:gd name="adj2" fmla="val 15622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9" idx="2"/>
          </p:cNvCxnSpPr>
          <p:nvPr/>
        </p:nvCxnSpPr>
        <p:spPr>
          <a:xfrm rot="10800000" flipV="true">
            <a:off x="1774190" y="5106035"/>
            <a:ext cx="3919855" cy="205740"/>
          </a:xfrm>
          <a:prstGeom prst="bentConnector4">
            <a:avLst>
              <a:gd name="adj1" fmla="val -8277"/>
              <a:gd name="adj2" fmla="val 30432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174240" y="2748915"/>
            <a:ext cx="1241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 b="1">
                <a:solidFill>
                  <a:srgbClr val="2C3E50"/>
                </a:solidFill>
              </a:rPr>
              <a:t>RCU</a:t>
            </a:r>
            <a:endParaRPr lang="en-US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1392555" y="2994025"/>
            <a:ext cx="71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RCU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291715" y="2408555"/>
            <a:ext cx="165100" cy="15392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420620" y="2494280"/>
            <a:ext cx="1254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按功能属性分类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420620" y="3625215"/>
            <a:ext cx="1254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按数据结构分类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3938270" y="1885315"/>
            <a:ext cx="140335" cy="137477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000" b="1"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79570" y="1923415"/>
            <a:ext cx="939800" cy="1298575"/>
            <a:chOff x="6923" y="3182"/>
            <a:chExt cx="1480" cy="2045"/>
          </a:xfrm>
        </p:grpSpPr>
        <p:sp>
          <p:nvSpPr>
            <p:cNvPr id="8" name="Text Box 7"/>
            <p:cNvSpPr txBox="true"/>
            <p:nvPr/>
          </p:nvSpPr>
          <p:spPr>
            <a:xfrm>
              <a:off x="6923" y="3182"/>
              <a:ext cx="115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经典</a:t>
              </a:r>
              <a:r>
                <a:rPr lang="en-US" altLang="zh-CN" sz="1000" b="1">
                  <a:solidFill>
                    <a:srgbClr val="2C3E50"/>
                  </a:solidFill>
                </a:rPr>
                <a:t>RCU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6923" y="3735"/>
              <a:ext cx="114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 b="1">
                  <a:solidFill>
                    <a:srgbClr val="2C3E50"/>
                  </a:solidFill>
                </a:rPr>
                <a:t>RCU BH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" name="Text Box 9"/>
            <p:cNvSpPr txBox="true"/>
            <p:nvPr/>
          </p:nvSpPr>
          <p:spPr>
            <a:xfrm>
              <a:off x="6923" y="4288"/>
              <a:ext cx="148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 b="1">
                  <a:solidFill>
                    <a:srgbClr val="2C3E50"/>
                  </a:solidFill>
                </a:rPr>
                <a:t>RCU sched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6923" y="4841"/>
              <a:ext cx="122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实时</a:t>
              </a:r>
              <a:r>
                <a:rPr lang="en-US" altLang="zh-CN" sz="1000" b="1">
                  <a:solidFill>
                    <a:srgbClr val="2C3E50"/>
                  </a:solidFill>
                </a:rPr>
                <a:t> RCU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12" name="Text Box 11"/>
          <p:cNvSpPr txBox="true"/>
          <p:nvPr/>
        </p:nvSpPr>
        <p:spPr>
          <a:xfrm>
            <a:off x="4149725" y="3510915"/>
            <a:ext cx="754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solidFill>
                  <a:srgbClr val="2C3E50"/>
                </a:solidFill>
              </a:rPr>
              <a:t>tiny</a:t>
            </a:r>
            <a:r>
              <a:rPr lang="en-US" altLang="zh-CN" sz="1000" b="1">
                <a:solidFill>
                  <a:srgbClr val="2C3E50"/>
                </a:solidFill>
              </a:rPr>
              <a:t>RCU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4149725" y="3756025"/>
            <a:ext cx="7988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2C3E50"/>
                </a:solidFill>
              </a:rPr>
              <a:t>T</a:t>
            </a:r>
            <a:r>
              <a:rPr lang="en-US" altLang="en-US" sz="1000" b="1">
                <a:solidFill>
                  <a:srgbClr val="2C3E50"/>
                </a:solidFill>
              </a:rPr>
              <a:t>reeRCU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961130" y="3446145"/>
            <a:ext cx="95250" cy="63436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 Single Corner Rectangle 3"/>
          <p:cNvSpPr/>
          <p:nvPr/>
        </p:nvSpPr>
        <p:spPr>
          <a:xfrm>
            <a:off x="2898140" y="2731770"/>
            <a:ext cx="1052195" cy="41275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内存屏障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5" name="Round Single Corner Rectangle 4"/>
          <p:cNvSpPr/>
          <p:nvPr/>
        </p:nvSpPr>
        <p:spPr>
          <a:xfrm>
            <a:off x="4861560" y="2755900"/>
            <a:ext cx="1052195" cy="41275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原子操作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93285" y="4781550"/>
            <a:ext cx="1398905" cy="118681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rgbClr val="2C3E50"/>
                </a:solidFill>
              </a:rPr>
              <a:t>CPU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5520" y="4000500"/>
            <a:ext cx="6275070" cy="288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汇编指令集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 flipH="true">
            <a:off x="3420110" y="3144520"/>
            <a:ext cx="4445" cy="8623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86705" y="3168650"/>
            <a:ext cx="20320" cy="83883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>
            <a:off x="5393055" y="4288790"/>
            <a:ext cx="0" cy="4927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03830" y="1912620"/>
            <a:ext cx="1374775" cy="1485797"/>
            <a:chOff x="3518" y="3040"/>
            <a:chExt cx="2165" cy="2793"/>
          </a:xfrm>
        </p:grpSpPr>
        <p:sp>
          <p:nvSpPr>
            <p:cNvPr id="13" name="Rectangle 12"/>
            <p:cNvSpPr/>
            <p:nvPr/>
          </p:nvSpPr>
          <p:spPr>
            <a:xfrm>
              <a:off x="3518" y="3040"/>
              <a:ext cx="2165" cy="2793"/>
            </a:xfrm>
            <a:prstGeom prst="rect">
              <a:avLst/>
            </a:prstGeom>
            <a:noFill/>
            <a:ln w="38100">
              <a:solidFill>
                <a:srgbClr val="3EAF7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1" name="Text Box 20"/>
            <p:cNvSpPr txBox="true"/>
            <p:nvPr/>
          </p:nvSpPr>
          <p:spPr>
            <a:xfrm>
              <a:off x="3656" y="3201"/>
              <a:ext cx="929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A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03805" y="1187450"/>
            <a:ext cx="1874520" cy="2473919"/>
            <a:chOff x="3203" y="1898"/>
            <a:chExt cx="2952" cy="4163"/>
          </a:xfrm>
        </p:grpSpPr>
        <p:sp>
          <p:nvSpPr>
            <p:cNvPr id="14" name="Rectangle 13"/>
            <p:cNvSpPr/>
            <p:nvPr/>
          </p:nvSpPr>
          <p:spPr>
            <a:xfrm>
              <a:off x="3203" y="1898"/>
              <a:ext cx="2952" cy="4163"/>
            </a:xfrm>
            <a:prstGeom prst="rect">
              <a:avLst/>
            </a:prstGeom>
            <a:noFill/>
            <a:ln w="38100">
              <a:solidFill>
                <a:srgbClr val="3EAF7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2" name="Text Box 21"/>
            <p:cNvSpPr txBox="true"/>
            <p:nvPr/>
          </p:nvSpPr>
          <p:spPr>
            <a:xfrm>
              <a:off x="4988" y="1989"/>
              <a:ext cx="924" cy="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B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698615" y="1998345"/>
            <a:ext cx="1458595" cy="166306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7138035" y="2523490"/>
            <a:ext cx="580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锁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28230" y="3268345"/>
            <a:ext cx="0" cy="6934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602480" y="1477645"/>
            <a:ext cx="1631315" cy="2183130"/>
            <a:chOff x="824" y="2270"/>
            <a:chExt cx="5201" cy="3868"/>
          </a:xfrm>
        </p:grpSpPr>
        <p:sp>
          <p:nvSpPr>
            <p:cNvPr id="26" name="Rectangle 25"/>
            <p:cNvSpPr/>
            <p:nvPr/>
          </p:nvSpPr>
          <p:spPr>
            <a:xfrm>
              <a:off x="824" y="2270"/>
              <a:ext cx="5201" cy="3868"/>
            </a:xfrm>
            <a:prstGeom prst="rect">
              <a:avLst/>
            </a:prstGeom>
            <a:noFill/>
            <a:ln w="38100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>
                <a:solidFill>
                  <a:srgbClr val="2C3E50"/>
                </a:solidFill>
              </a:endParaRPr>
            </a:p>
          </p:txBody>
        </p:sp>
        <p:sp>
          <p:nvSpPr>
            <p:cNvPr id="27" name="Text Box 26"/>
            <p:cNvSpPr txBox="true"/>
            <p:nvPr/>
          </p:nvSpPr>
          <p:spPr>
            <a:xfrm>
              <a:off x="3348" y="2270"/>
              <a:ext cx="2385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2C3E50"/>
                  </a:solidFill>
                </a:rPr>
                <a:t>锁</a:t>
              </a:r>
              <a:r>
                <a:rPr lang="en-US" altLang="zh-CN" b="1">
                  <a:solidFill>
                    <a:srgbClr val="2C3E50"/>
                  </a:solidFill>
                </a:rPr>
                <a:t>D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367915" y="2443480"/>
            <a:ext cx="25400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 b="1">
                <a:solidFill>
                  <a:srgbClr val="2C3E50"/>
                </a:solidFill>
              </a:rPr>
              <a:t>spin_lock</a:t>
            </a:r>
            <a:endParaRPr lang="en-US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7289165" y="29273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75" y="5700395"/>
            <a:ext cx="2145030" cy="93726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在A进程获取spin lock的时候，禁止本CPU上的抢占</a:t>
            </a:r>
            <a:endParaRPr lang="en-US" sz="1000" b="1">
              <a:solidFill>
                <a:srgbClr val="2C3E50"/>
              </a:solidFill>
            </a:endParaRPr>
          </a:p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带</a:t>
            </a:r>
            <a:r>
              <a:rPr lang="en-US" altLang="zh-CN" sz="1000" b="1">
                <a:solidFill>
                  <a:srgbClr val="2C3E50"/>
                </a:solidFill>
              </a:rPr>
              <a:t>raw_</a:t>
            </a:r>
            <a:r>
              <a:rPr lang="zh-CN" altLang="en-US" sz="1000" b="1">
                <a:solidFill>
                  <a:srgbClr val="2C3E50"/>
                </a:solidFill>
              </a:rPr>
              <a:t>的都是禁止抢占的</a:t>
            </a:r>
            <a:endParaRPr lang="zh-CN" altLang="en-US" sz="1000" b="1">
              <a:solidFill>
                <a:srgbClr val="2C3E50"/>
              </a:solidFill>
            </a:endParaRPr>
          </a:p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如</a:t>
            </a:r>
            <a:r>
              <a:rPr lang="en-US" altLang="zh-CN" sz="1000" b="1">
                <a:solidFill>
                  <a:srgbClr val="2C3E50"/>
                </a:solidFill>
              </a:rPr>
              <a:t>raw_spin_lock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6150" y="3030220"/>
            <a:ext cx="2433320" cy="162814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spin_lock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临界资源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spin_unlock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10410" y="393700"/>
            <a:ext cx="1078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多进程并发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05155" y="363220"/>
            <a:ext cx="135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08343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575627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nice=-20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4815" y="2854960"/>
            <a:ext cx="6626225" cy="206311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 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4314825" y="5889625"/>
            <a:ext cx="1386840" cy="42291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外部中断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2" idx="2"/>
          </p:cNvCxnSpPr>
          <p:nvPr/>
        </p:nvCxnSpPr>
        <p:spPr>
          <a:xfrm rot="5400000" flipV="true">
            <a:off x="2313940" y="2672080"/>
            <a:ext cx="1623695" cy="72072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56230" y="2284730"/>
            <a:ext cx="22282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3EAF7C"/>
                </a:solidFill>
              </a:rPr>
              <a:t>1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上首先访问临界资源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访问时未关闭强占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762885" y="461200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true">
            <a:off x="5008245" y="4918075"/>
            <a:ext cx="0" cy="9715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5172710" y="5150485"/>
            <a:ext cx="303276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2 </a:t>
            </a:r>
            <a:r>
              <a:rPr lang="zh-CN" altLang="en-US" sz="900" b="1">
                <a:solidFill>
                  <a:srgbClr val="2C3E50"/>
                </a:solidFill>
              </a:rPr>
              <a:t>在进程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访问临界资源时发生中断分配到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执行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 </a:t>
            </a:r>
            <a:r>
              <a:rPr lang="zh-CN" altLang="en-US" sz="900" b="1">
                <a:solidFill>
                  <a:srgbClr val="2C3E50"/>
                </a:solidFill>
              </a:rPr>
              <a:t>中断结束时触发调度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2" idx="6"/>
          </p:cNvCxnSpPr>
          <p:nvPr/>
        </p:nvCxnSpPr>
        <p:spPr>
          <a:xfrm rot="5400000">
            <a:off x="5367020" y="2773045"/>
            <a:ext cx="1623695" cy="5187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406515" y="2284730"/>
            <a:ext cx="2545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3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B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上强占进程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发生</a:t>
            </a:r>
            <a:r>
              <a:rPr lang="zh-CN" altLang="en-US" sz="1400" b="1">
                <a:solidFill>
                  <a:srgbClr val="C00000"/>
                </a:solidFill>
              </a:rPr>
              <a:t>死锁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9" name="Elbow Connector 18"/>
          <p:cNvCxnSpPr>
            <a:stCxn id="8" idx="1"/>
            <a:endCxn id="7" idx="1"/>
          </p:cNvCxnSpPr>
          <p:nvPr/>
        </p:nvCxnSpPr>
        <p:spPr>
          <a:xfrm rot="10800000" flipH="true">
            <a:off x="1692275" y="1899285"/>
            <a:ext cx="391160" cy="4269740"/>
          </a:xfrm>
          <a:prstGeom prst="bentConnector3">
            <a:avLst>
              <a:gd name="adj1" fmla="val -60877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7289165" y="29273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75" y="5700395"/>
            <a:ext cx="2145030" cy="52197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在A进程获取spin lock的时候，禁止本CPU上的中断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6150" y="3030220"/>
            <a:ext cx="2433320" cy="162814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spin_lock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临界资源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spin_unlock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10410" y="393700"/>
            <a:ext cx="21164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多进程</a:t>
            </a:r>
            <a:r>
              <a:rPr lang="en-US" altLang="zh-CN" sz="1400" b="1">
                <a:solidFill>
                  <a:srgbClr val="2C3E50"/>
                </a:solidFill>
              </a:rPr>
              <a:t>+</a:t>
            </a:r>
            <a:r>
              <a:rPr lang="zh-CN" altLang="en-US" sz="1400" b="1">
                <a:solidFill>
                  <a:srgbClr val="2C3E50"/>
                </a:solidFill>
              </a:rPr>
              <a:t>中断上半段并发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05155" y="363220"/>
            <a:ext cx="135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08343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575627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nice=-20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4815" y="2854960"/>
            <a:ext cx="6626225" cy="206311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 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4314825" y="5889625"/>
            <a:ext cx="1386840" cy="42291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外部中断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2" idx="2"/>
          </p:cNvCxnSpPr>
          <p:nvPr/>
        </p:nvCxnSpPr>
        <p:spPr>
          <a:xfrm rot="5400000" flipV="true">
            <a:off x="2313940" y="2672080"/>
            <a:ext cx="1623695" cy="72072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56230" y="2284730"/>
            <a:ext cx="22282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3EAF7C"/>
                </a:solidFill>
              </a:rPr>
              <a:t>1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上首先访问临界资源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访问时未关闭强占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762885" y="461200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true">
            <a:off x="5008245" y="4918075"/>
            <a:ext cx="0" cy="9715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5172710" y="5150485"/>
            <a:ext cx="3032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2 </a:t>
            </a:r>
            <a:r>
              <a:rPr lang="zh-CN" altLang="en-US" sz="900" b="1">
                <a:solidFill>
                  <a:srgbClr val="2C3E50"/>
                </a:solidFill>
              </a:rPr>
              <a:t>在进程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访问临界资源时发生中断分配到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执行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在中断</a:t>
            </a:r>
            <a:r>
              <a:rPr lang="zh-CN" altLang="en-US" sz="1200" b="1">
                <a:solidFill>
                  <a:srgbClr val="C00000"/>
                </a:solidFill>
              </a:rPr>
              <a:t>上半段</a:t>
            </a:r>
            <a:r>
              <a:rPr lang="zh-CN" altLang="en-US" sz="900" b="1">
                <a:solidFill>
                  <a:srgbClr val="2C3E50"/>
                </a:solidFill>
              </a:rPr>
              <a:t>访问临界资源产生</a:t>
            </a:r>
            <a:r>
              <a:rPr lang="zh-CN" altLang="en-US" sz="1400" b="1">
                <a:solidFill>
                  <a:srgbClr val="C00000"/>
                </a:solidFill>
              </a:rPr>
              <a:t>死锁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2" idx="6"/>
          </p:cNvCxnSpPr>
          <p:nvPr/>
        </p:nvCxnSpPr>
        <p:spPr>
          <a:xfrm rot="5400000">
            <a:off x="5367020" y="2773045"/>
            <a:ext cx="1623695" cy="5187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406515" y="2284730"/>
            <a:ext cx="246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3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B</a:t>
            </a:r>
            <a:r>
              <a:rPr lang="zh-CN" altLang="en-US" sz="900" b="1">
                <a:solidFill>
                  <a:srgbClr val="2C3E50"/>
                </a:solidFill>
              </a:rPr>
              <a:t>无法执行，在中断上半段就死锁了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cxnSp>
        <p:nvCxnSpPr>
          <p:cNvPr id="19" name="Elbow Connector 18"/>
          <p:cNvCxnSpPr>
            <a:stCxn id="8" idx="1"/>
            <a:endCxn id="7" idx="1"/>
          </p:cNvCxnSpPr>
          <p:nvPr/>
        </p:nvCxnSpPr>
        <p:spPr>
          <a:xfrm rot="10800000" flipH="true">
            <a:off x="1692275" y="1898650"/>
            <a:ext cx="391160" cy="4062095"/>
          </a:xfrm>
          <a:prstGeom prst="bentConnector3">
            <a:avLst>
              <a:gd name="adj1" fmla="val -60877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 Single Corner Rectangle 2"/>
          <p:cNvSpPr/>
          <p:nvPr/>
        </p:nvSpPr>
        <p:spPr>
          <a:xfrm>
            <a:off x="7289165" y="292735"/>
            <a:ext cx="1386840" cy="66992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75" y="5700395"/>
            <a:ext cx="2145030" cy="52197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在A进程获取spin lock的时候，disable bottom half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6150" y="3030220"/>
            <a:ext cx="2433320" cy="162814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spin_lock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临界资源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spin_unlock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10410" y="393700"/>
            <a:ext cx="21164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多进程</a:t>
            </a:r>
            <a:r>
              <a:rPr lang="en-US" altLang="zh-CN" sz="1400" b="1">
                <a:solidFill>
                  <a:srgbClr val="2C3E50"/>
                </a:solidFill>
              </a:rPr>
              <a:t>+</a:t>
            </a:r>
            <a:r>
              <a:rPr lang="zh-CN" altLang="en-US" sz="1400" b="1">
                <a:solidFill>
                  <a:srgbClr val="2C3E50"/>
                </a:solidFill>
              </a:rPr>
              <a:t>中断下半段并发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05155" y="363220"/>
            <a:ext cx="135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08343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5756275" y="1577975"/>
            <a:ext cx="1363345" cy="64262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nice=-20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4815" y="2854960"/>
            <a:ext cx="6626225" cy="206311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 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4314825" y="5889625"/>
            <a:ext cx="1386840" cy="42291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外部中断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2" idx="2"/>
          </p:cNvCxnSpPr>
          <p:nvPr/>
        </p:nvCxnSpPr>
        <p:spPr>
          <a:xfrm rot="5400000" flipV="true">
            <a:off x="2313940" y="2672080"/>
            <a:ext cx="1623695" cy="72072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56230" y="2284730"/>
            <a:ext cx="222821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3EAF7C"/>
                </a:solidFill>
              </a:rPr>
              <a:t>1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在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上首先访问临界资源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访问时未关闭强占</a:t>
            </a:r>
            <a:endParaRPr lang="zh-CN" altLang="en-US" sz="9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762885" y="461200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true">
            <a:off x="5008245" y="4918075"/>
            <a:ext cx="0" cy="9715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5172710" y="5150485"/>
            <a:ext cx="3032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2 </a:t>
            </a:r>
            <a:r>
              <a:rPr lang="zh-CN" altLang="en-US" sz="900" b="1">
                <a:solidFill>
                  <a:srgbClr val="2C3E50"/>
                </a:solidFill>
              </a:rPr>
              <a:t>在进程</a:t>
            </a:r>
            <a:r>
              <a:rPr lang="en-US" altLang="zh-CN" sz="900" b="1">
                <a:solidFill>
                  <a:srgbClr val="2C3E50"/>
                </a:solidFill>
              </a:rPr>
              <a:t>A</a:t>
            </a:r>
            <a:r>
              <a:rPr lang="zh-CN" altLang="en-US" sz="900" b="1">
                <a:solidFill>
                  <a:srgbClr val="2C3E50"/>
                </a:solidFill>
              </a:rPr>
              <a:t>访问临界资源时发生中断分配到</a:t>
            </a:r>
            <a:r>
              <a:rPr lang="en-US" altLang="zh-CN" sz="900" b="1">
                <a:solidFill>
                  <a:srgbClr val="2C3E50"/>
                </a:solidFill>
              </a:rPr>
              <a:t>CPU0</a:t>
            </a:r>
            <a:r>
              <a:rPr lang="zh-CN" altLang="en-US" sz="900" b="1">
                <a:solidFill>
                  <a:srgbClr val="2C3E50"/>
                </a:solidFill>
              </a:rPr>
              <a:t>执行</a:t>
            </a:r>
            <a:endParaRPr lang="zh-CN" altLang="en-US" sz="900" b="1">
              <a:solidFill>
                <a:srgbClr val="2C3E50"/>
              </a:solidFill>
            </a:endParaRPr>
          </a:p>
          <a:p>
            <a:r>
              <a:rPr lang="en-US" altLang="zh-CN" sz="900" b="1">
                <a:solidFill>
                  <a:srgbClr val="2C3E50"/>
                </a:solidFill>
              </a:rPr>
              <a:t>      </a:t>
            </a:r>
            <a:r>
              <a:rPr lang="zh-CN" altLang="en-US" sz="900" b="1">
                <a:solidFill>
                  <a:srgbClr val="2C3E50"/>
                </a:solidFill>
              </a:rPr>
              <a:t>在中断</a:t>
            </a:r>
            <a:r>
              <a:rPr lang="zh-CN" altLang="en-US" sz="1200" b="1">
                <a:solidFill>
                  <a:srgbClr val="C00000"/>
                </a:solidFill>
              </a:rPr>
              <a:t>下半段</a:t>
            </a:r>
            <a:r>
              <a:rPr lang="zh-CN" altLang="en-US" sz="900" b="1">
                <a:solidFill>
                  <a:srgbClr val="2C3E50"/>
                </a:solidFill>
              </a:rPr>
              <a:t>访问临界资源产生</a:t>
            </a:r>
            <a:r>
              <a:rPr lang="zh-CN" altLang="en-US" sz="1400" b="1">
                <a:solidFill>
                  <a:srgbClr val="C00000"/>
                </a:solidFill>
              </a:rPr>
              <a:t>死锁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7" name="Elbow Connector 16"/>
          <p:cNvCxnSpPr>
            <a:stCxn id="9" idx="2"/>
            <a:endCxn id="2" idx="6"/>
          </p:cNvCxnSpPr>
          <p:nvPr/>
        </p:nvCxnSpPr>
        <p:spPr>
          <a:xfrm rot="5400000">
            <a:off x="5367020" y="2773045"/>
            <a:ext cx="1623695" cy="5187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406515" y="2284730"/>
            <a:ext cx="246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3 </a:t>
            </a:r>
            <a:r>
              <a:rPr lang="zh-CN" altLang="en-US" sz="900" b="1">
                <a:solidFill>
                  <a:srgbClr val="2C3E50"/>
                </a:solidFill>
              </a:rPr>
              <a:t>进程</a:t>
            </a:r>
            <a:r>
              <a:rPr lang="en-US" altLang="zh-CN" sz="900" b="1">
                <a:solidFill>
                  <a:srgbClr val="2C3E50"/>
                </a:solidFill>
              </a:rPr>
              <a:t>B</a:t>
            </a:r>
            <a:r>
              <a:rPr lang="zh-CN" altLang="en-US" sz="900" b="1">
                <a:solidFill>
                  <a:srgbClr val="2C3E50"/>
                </a:solidFill>
              </a:rPr>
              <a:t>无法执行，在中断上半段就死锁了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cxnSp>
        <p:nvCxnSpPr>
          <p:cNvPr id="19" name="Elbow Connector 18"/>
          <p:cNvCxnSpPr>
            <a:stCxn id="8" idx="1"/>
            <a:endCxn id="7" idx="1"/>
          </p:cNvCxnSpPr>
          <p:nvPr/>
        </p:nvCxnSpPr>
        <p:spPr>
          <a:xfrm rot="10800000" flipH="true">
            <a:off x="1692275" y="1898650"/>
            <a:ext cx="391160" cy="4062095"/>
          </a:xfrm>
          <a:prstGeom prst="bentConnector3">
            <a:avLst>
              <a:gd name="adj1" fmla="val -60877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863600" y="2724785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916305" y="3244850"/>
            <a:ext cx="1276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2</a:t>
            </a:r>
            <a:r>
              <a:rPr lang="en-US" altLang="en-US" b="1">
                <a:solidFill>
                  <a:srgbClr val="2C3E50"/>
                </a:solidFill>
              </a:rPr>
              <a:t>.6</a:t>
            </a:r>
            <a:r>
              <a:rPr lang="zh-CN" altLang="en-US" b="1">
                <a:solidFill>
                  <a:srgbClr val="2C3E50"/>
                </a:solidFill>
              </a:rPr>
              <a:t>的内核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ound Single Corner Rectangle 2"/>
          <p:cNvSpPr/>
          <p:nvPr/>
        </p:nvSpPr>
        <p:spPr>
          <a:xfrm>
            <a:off x="3531235" y="685800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209540" y="1229995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5350" y="2394585"/>
            <a:ext cx="3079115" cy="698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 b="1">
                <a:solidFill>
                  <a:srgbClr val="2C3E50"/>
                </a:solidFill>
              </a:rPr>
              <a:t>typedef struct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    volatile unsigned int lock;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} raw_spinlock_t;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6060" y="5738495"/>
            <a:ext cx="187833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unlock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，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lock=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0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4277995" y="3514090"/>
            <a:ext cx="1393190" cy="688340"/>
          </a:xfrm>
          <a:prstGeom prst="diamond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=0?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5400000" flipV="true">
            <a:off x="3960178" y="1379538"/>
            <a:ext cx="1279525" cy="7505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 flipH="true">
            <a:off x="4974590" y="3093085"/>
            <a:ext cx="635" cy="4210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6264910" y="3674110"/>
            <a:ext cx="502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no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5071428" y="1563053"/>
            <a:ext cx="735330" cy="927735"/>
          </a:xfrm>
          <a:prstGeom prst="bentConnector3">
            <a:avLst>
              <a:gd name="adj1" fmla="val 4995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>
            <a:off x="5671185" y="3858260"/>
            <a:ext cx="59372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3"/>
            <a:endCxn id="4" idx="3"/>
          </p:cNvCxnSpPr>
          <p:nvPr/>
        </p:nvCxnSpPr>
        <p:spPr>
          <a:xfrm flipH="true" flipV="true">
            <a:off x="6596380" y="1444625"/>
            <a:ext cx="170815" cy="2413635"/>
          </a:xfrm>
          <a:prstGeom prst="bentConnector3">
            <a:avLst>
              <a:gd name="adj1" fmla="val -1394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072890" y="4445000"/>
            <a:ext cx="1804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yes </a:t>
            </a:r>
            <a:r>
              <a:rPr lang="zh-CN" altLang="en-US" b="1">
                <a:solidFill>
                  <a:srgbClr val="2C3E50"/>
                </a:solidFill>
              </a:rPr>
              <a:t>，</a:t>
            </a:r>
            <a:r>
              <a:rPr lang="en-US" altLang="zh-CN" b="1">
                <a:solidFill>
                  <a:srgbClr val="2C3E50"/>
                </a:solidFill>
              </a:rPr>
              <a:t>lock=1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6095" y="5042535"/>
            <a:ext cx="1316355" cy="370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临界资源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9" name="Straight Arrow Connector 18"/>
          <p:cNvCxnSpPr>
            <a:stCxn id="9" idx="2"/>
            <a:endCxn id="17" idx="0"/>
          </p:cNvCxnSpPr>
          <p:nvPr/>
        </p:nvCxnSpPr>
        <p:spPr>
          <a:xfrm>
            <a:off x="4974590" y="4202430"/>
            <a:ext cx="635" cy="242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 flipH="true">
            <a:off x="4974590" y="4813300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7" idx="0"/>
          </p:cNvCxnSpPr>
          <p:nvPr/>
        </p:nvCxnSpPr>
        <p:spPr>
          <a:xfrm>
            <a:off x="4974590" y="5413375"/>
            <a:ext cx="635" cy="3251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863600" y="2724785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spin_lock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916305" y="324485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新的内核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ound Single Corner Rectangle 2"/>
          <p:cNvSpPr/>
          <p:nvPr/>
        </p:nvSpPr>
        <p:spPr>
          <a:xfrm>
            <a:off x="3531235" y="362585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A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209540" y="619760"/>
            <a:ext cx="1386840" cy="429260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进程</a:t>
            </a:r>
            <a:r>
              <a:rPr lang="en-US" altLang="zh-CN" sz="1600" b="1">
                <a:solidFill>
                  <a:srgbClr val="2C3E50"/>
                </a:solidFill>
              </a:rPr>
              <a:t>B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1870" y="1530985"/>
            <a:ext cx="2879090" cy="17545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 b="1">
                <a:solidFill>
                  <a:srgbClr val="2C3E50"/>
                </a:solidFill>
              </a:rPr>
              <a:t>typedef struct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        union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</a:t>
            </a:r>
            <a:r>
              <a:rPr lang="en-US" sz="1000" b="1">
                <a:solidFill>
                  <a:srgbClr val="2C3E50"/>
                </a:solidFill>
              </a:rPr>
              <a:t>u32 slock;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</a:t>
            </a:r>
            <a:r>
              <a:rPr lang="en-US" sz="1000" b="1">
                <a:solidFill>
                  <a:srgbClr val="2C3E50"/>
                </a:solidFill>
              </a:rPr>
              <a:t>struct __raw_tickets {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        </a:t>
            </a:r>
            <a:r>
              <a:rPr lang="en-US" sz="1000" b="1">
                <a:solidFill>
                  <a:srgbClr val="2C3E50"/>
                </a:solidFill>
              </a:rPr>
              <a:t>u16 owner;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        </a:t>
            </a:r>
            <a:r>
              <a:rPr lang="en-US" sz="1000" b="1">
                <a:solidFill>
                  <a:srgbClr val="2C3E50"/>
                </a:solidFill>
              </a:rPr>
              <a:t>u16 next;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        </a:t>
            </a:r>
            <a:r>
              <a:rPr lang="en-US" sz="1000" b="1">
                <a:solidFill>
                  <a:srgbClr val="2C3E50"/>
                </a:solidFill>
              </a:rPr>
              <a:t>} tickets;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  <a:sym typeface="+mn-ea"/>
              </a:rPr>
              <a:t>        </a:t>
            </a:r>
            <a:r>
              <a:rPr lang="en-US" sz="1000" b="1">
                <a:solidFill>
                  <a:srgbClr val="2C3E50"/>
                </a:solidFill>
              </a:rPr>
              <a:t>};</a:t>
            </a:r>
            <a:endParaRPr lang="en-US" sz="1000" b="1">
              <a:solidFill>
                <a:srgbClr val="2C3E50"/>
              </a:solidFill>
            </a:endParaRPr>
          </a:p>
          <a:p>
            <a:pPr algn="l"/>
            <a:r>
              <a:rPr lang="en-US" sz="1000" b="1">
                <a:solidFill>
                  <a:srgbClr val="2C3E50"/>
                </a:solidFill>
              </a:rPr>
              <a:t>} arch_spinlock_t;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5855" y="5738495"/>
            <a:ext cx="26009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unlock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，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owner++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461385" y="3514090"/>
            <a:ext cx="3002915" cy="688340"/>
          </a:xfrm>
          <a:prstGeom prst="diamond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owner=next?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5400000" flipV="true">
            <a:off x="4228465" y="788035"/>
            <a:ext cx="739140" cy="7467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 flipH="true">
            <a:off x="4963160" y="3285490"/>
            <a:ext cx="8255" cy="2286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7204710" y="3535680"/>
            <a:ext cx="1140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no,</a:t>
            </a:r>
            <a:r>
              <a:rPr lang="zh-CN" altLang="en-US" b="1">
                <a:solidFill>
                  <a:srgbClr val="2C3E50"/>
                </a:solidFill>
              </a:rPr>
              <a:t>则</a:t>
            </a:r>
            <a:endParaRPr lang="en-US" altLang="en-US" b="1">
              <a:solidFill>
                <a:srgbClr val="2C3E50"/>
              </a:solidFill>
            </a:endParaRPr>
          </a:p>
          <a:p>
            <a:r>
              <a:rPr lang="en-US" altLang="en-US" b="1">
                <a:solidFill>
                  <a:srgbClr val="2C3E50"/>
                </a:solidFill>
              </a:rPr>
              <a:t>next++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5196205" y="824230"/>
            <a:ext cx="481965" cy="931545"/>
          </a:xfrm>
          <a:prstGeom prst="bentConnector3">
            <a:avLst>
              <a:gd name="adj1" fmla="val 5006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>
            <a:off x="6464300" y="3858260"/>
            <a:ext cx="74041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3"/>
            <a:endCxn id="4" idx="3"/>
          </p:cNvCxnSpPr>
          <p:nvPr/>
        </p:nvCxnSpPr>
        <p:spPr>
          <a:xfrm flipH="true" flipV="true">
            <a:off x="6596380" y="834390"/>
            <a:ext cx="1748790" cy="3023870"/>
          </a:xfrm>
          <a:prstGeom prst="bentConnector3">
            <a:avLst>
              <a:gd name="adj1" fmla="val -1361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662805" y="4445000"/>
            <a:ext cx="62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yes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6095" y="5042535"/>
            <a:ext cx="1316355" cy="370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临界资源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9" name="Straight Arrow Connector 18"/>
          <p:cNvCxnSpPr>
            <a:stCxn id="9" idx="2"/>
            <a:endCxn id="17" idx="0"/>
          </p:cNvCxnSpPr>
          <p:nvPr/>
        </p:nvCxnSpPr>
        <p:spPr>
          <a:xfrm>
            <a:off x="4963160" y="4202430"/>
            <a:ext cx="11430" cy="242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4974590" y="4813300"/>
            <a:ext cx="0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7" idx="0"/>
          </p:cNvCxnSpPr>
          <p:nvPr/>
        </p:nvCxnSpPr>
        <p:spPr>
          <a:xfrm flipH="true">
            <a:off x="4966335" y="5413375"/>
            <a:ext cx="8255" cy="3251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174240" y="2748915"/>
            <a:ext cx="3082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 b="1">
                <a:solidFill>
                  <a:srgbClr val="2C3E50"/>
                </a:solidFill>
              </a:rPr>
              <a:t>mutex_lock</a:t>
            </a:r>
            <a:endParaRPr lang="en-US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演示</Application>
  <PresentationFormat>宽屏</PresentationFormat>
  <Paragraphs>374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DejaVu Sans</vt:lpstr>
      <vt:lpstr>宋体</vt:lpstr>
      <vt:lpstr>文泉驿微米黑</vt:lpstr>
      <vt:lpstr>微软雅黑</vt:lpstr>
      <vt:lpstr>Arial Unicode MS</vt:lpstr>
      <vt:lpstr>Arial Black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13</cp:revision>
  <dcterms:created xsi:type="dcterms:W3CDTF">2021-01-28T02:38:20Z</dcterms:created>
  <dcterms:modified xsi:type="dcterms:W3CDTF">2021-01-28T02:38:20Z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