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3"/>
    <p:sldId id="257" r:id="rId4"/>
    <p:sldId id="258" r:id="rId5"/>
    <p:sldId id="259" r:id="rId6"/>
    <p:sldId id="260" r:id="rId7"/>
    <p:sldId id="261" r:id="rId8"/>
    <p:sldId id="307" r:id="rId9"/>
    <p:sldId id="308" r:id="rId10"/>
    <p:sldId id="285" r:id="rId11"/>
    <p:sldId id="265" r:id="rId12"/>
    <p:sldId id="286" r:id="rId13"/>
    <p:sldId id="287" r:id="rId14"/>
    <p:sldId id="288" r:id="rId15"/>
    <p:sldId id="268" r:id="rId16"/>
    <p:sldId id="273" r:id="rId17"/>
    <p:sldId id="271" r:id="rId18"/>
    <p:sldId id="270" r:id="rId19"/>
    <p:sldId id="264" r:id="rId20"/>
    <p:sldId id="269" r:id="rId21"/>
    <p:sldId id="272" r:id="rId22"/>
    <p:sldId id="275" r:id="rId23"/>
    <p:sldId id="276" r:id="rId24"/>
    <p:sldId id="277" r:id="rId25"/>
    <p:sldId id="278" r:id="rId26"/>
    <p:sldId id="279" r:id="rId27"/>
    <p:sldId id="303" r:id="rId28"/>
    <p:sldId id="304" r:id="rId29"/>
    <p:sldId id="305" r:id="rId30"/>
    <p:sldId id="306" r:id="rId3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CC0000"/>
    <a:srgbClr val="3EAF7C"/>
    <a:srgbClr val="323232"/>
    <a:srgbClr val="B2B2B2"/>
    <a:srgbClr val="202020"/>
    <a:srgbClr val="CC33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52"/>
        <p:guide pos="380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true"/>
          <p:nvPr/>
        </p:nvSpPr>
        <p:spPr>
          <a:xfrm>
            <a:off x="3630930" y="1873885"/>
            <a:ext cx="32677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 b="1">
                <a:solidFill>
                  <a:srgbClr val="2C3E50"/>
                </a:solidFill>
              </a:rPr>
              <a:t>qemu</a:t>
            </a:r>
            <a:endParaRPr lang="en-US" altLang="zh-CN" sz="5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842010" y="554355"/>
            <a:ext cx="2662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QEMU</a:t>
            </a:r>
            <a:r>
              <a:rPr lang="en-US" altLang="en-US" b="1">
                <a:solidFill>
                  <a:srgbClr val="2C3E50"/>
                </a:solidFill>
              </a:rPr>
              <a:t> </a:t>
            </a:r>
            <a:r>
              <a:rPr lang="en-US" altLang="zh-CN" b="1">
                <a:solidFill>
                  <a:srgbClr val="2C3E50"/>
                </a:solidFill>
              </a:rPr>
              <a:t>TAP/TUN</a:t>
            </a:r>
            <a:r>
              <a:rPr lang="en-US" altLang="en-US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原理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479550" y="2220595"/>
            <a:ext cx="8960485" cy="5715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72255" y="1302385"/>
            <a:ext cx="1600835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rgbClr val="2C3E50"/>
                </a:solidFill>
              </a:rPr>
              <a:t>Application A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30925" y="1302385"/>
            <a:ext cx="1600835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rgbClr val="2C3E50"/>
                </a:solidFill>
              </a:rPr>
              <a:t>Application B</a:t>
            </a:r>
            <a:endParaRPr lang="en-US" sz="1400" b="1">
              <a:solidFill>
                <a:srgbClr val="2C3E5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522095" y="5242560"/>
            <a:ext cx="8960485" cy="5715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072255" y="5579745"/>
            <a:ext cx="365887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Physical Network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52950" y="3416935"/>
            <a:ext cx="280035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Network Protocal Stack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16400" y="437832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eth0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75070" y="437832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tun/tap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17035" y="260794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SocketA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75070" y="260794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SocketB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14" name="直接箭头连接符 13"/>
          <p:cNvCxnSpPr>
            <a:stCxn id="5" idx="2"/>
            <a:endCxn id="12" idx="0"/>
          </p:cNvCxnSpPr>
          <p:nvPr/>
        </p:nvCxnSpPr>
        <p:spPr>
          <a:xfrm>
            <a:off x="4872990" y="1730375"/>
            <a:ext cx="0" cy="8775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13" idx="0"/>
          </p:cNvCxnSpPr>
          <p:nvPr/>
        </p:nvCxnSpPr>
        <p:spPr>
          <a:xfrm flipH="true">
            <a:off x="6931025" y="1730375"/>
            <a:ext cx="635" cy="877570"/>
          </a:xfrm>
          <a:prstGeom prst="straightConnector1">
            <a:avLst/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2"/>
          </p:cNvCxnSpPr>
          <p:nvPr/>
        </p:nvCxnSpPr>
        <p:spPr>
          <a:xfrm>
            <a:off x="4872990" y="3035935"/>
            <a:ext cx="635" cy="361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931660" y="3090545"/>
            <a:ext cx="635" cy="361950"/>
          </a:xfrm>
          <a:prstGeom prst="straightConnector1">
            <a:avLst/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1" idx="3"/>
            <a:endCxn id="6" idx="3"/>
          </p:cNvCxnSpPr>
          <p:nvPr/>
        </p:nvCxnSpPr>
        <p:spPr>
          <a:xfrm flipV="true">
            <a:off x="7586980" y="1516380"/>
            <a:ext cx="144780" cy="3075940"/>
          </a:xfrm>
          <a:prstGeom prst="bentConnector3">
            <a:avLst>
              <a:gd name="adj1" fmla="val 65964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2"/>
          </p:cNvCxnSpPr>
          <p:nvPr/>
        </p:nvCxnSpPr>
        <p:spPr>
          <a:xfrm flipH="true">
            <a:off x="4867910" y="4806315"/>
            <a:ext cx="4445" cy="801370"/>
          </a:xfrm>
          <a:prstGeom prst="straightConnector1">
            <a:avLst/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9" idx="3"/>
            <a:endCxn id="11" idx="0"/>
          </p:cNvCxnSpPr>
          <p:nvPr/>
        </p:nvCxnSpPr>
        <p:spPr>
          <a:xfrm flipH="true">
            <a:off x="6931025" y="3630930"/>
            <a:ext cx="422275" cy="747395"/>
          </a:xfrm>
          <a:prstGeom prst="bentConnector4">
            <a:avLst>
              <a:gd name="adj1" fmla="val -111729"/>
              <a:gd name="adj2" fmla="val 6431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9" idx="1"/>
            <a:endCxn id="10" idx="0"/>
          </p:cNvCxnSpPr>
          <p:nvPr/>
        </p:nvCxnSpPr>
        <p:spPr>
          <a:xfrm rot="10800000" flipH="true" flipV="true">
            <a:off x="4552950" y="3630930"/>
            <a:ext cx="319405" cy="747395"/>
          </a:xfrm>
          <a:prstGeom prst="bentConnector4">
            <a:avLst>
              <a:gd name="adj1" fmla="val -179920"/>
              <a:gd name="adj2" fmla="val 64316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1532255" y="882650"/>
            <a:ext cx="1038860" cy="2048510"/>
            <a:chOff x="1152" y="1346"/>
            <a:chExt cx="1636" cy="3226"/>
          </a:xfrm>
        </p:grpSpPr>
        <p:sp>
          <p:nvSpPr>
            <p:cNvPr id="2" name="矩形 1"/>
            <p:cNvSpPr/>
            <p:nvPr/>
          </p:nvSpPr>
          <p:spPr>
            <a:xfrm>
              <a:off x="1152" y="1926"/>
              <a:ext cx="1607" cy="50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NICInfo[0]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152" y="243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  <a:sym typeface="+mn-ea"/>
                </a:rPr>
                <a:t>NICInfo[1]</a:t>
              </a:r>
              <a:endParaRPr lang="en-US" altLang="en-US" sz="800" b="1">
                <a:solidFill>
                  <a:srgbClr val="2C3E50"/>
                </a:solidFill>
                <a:sym typeface="+mn-ea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152" y="2900"/>
              <a:ext cx="1607" cy="1204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.</a:t>
              </a:r>
              <a:endParaRPr lang="en-US" altLang="zh-CN" sz="8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.</a:t>
              </a:r>
              <a:endParaRPr lang="en-US" altLang="zh-CN" sz="8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.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152" y="410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  <a:sym typeface="+mn-ea"/>
                </a:rPr>
                <a:t>NICInfo[7]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0" name="文本框 9"/>
            <p:cNvSpPr txBox="true"/>
            <p:nvPr/>
          </p:nvSpPr>
          <p:spPr>
            <a:xfrm>
              <a:off x="1152" y="1346"/>
              <a:ext cx="163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nd_table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830320" y="944245"/>
            <a:ext cx="1038225" cy="2073275"/>
            <a:chOff x="4355" y="1937"/>
            <a:chExt cx="1635" cy="3265"/>
          </a:xfrm>
        </p:grpSpPr>
        <p:sp>
          <p:nvSpPr>
            <p:cNvPr id="12" name="矩形 11"/>
            <p:cNvSpPr/>
            <p:nvPr/>
          </p:nvSpPr>
          <p:spPr>
            <a:xfrm>
              <a:off x="4384" y="2443"/>
              <a:ext cx="1607" cy="50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macaddr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384" y="294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model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384" y="341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netdev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384" y="3885"/>
              <a:ext cx="1607" cy="84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endParaRPr lang="en-US" altLang="en-US" sz="8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endParaRPr lang="en-US" altLang="en-US" sz="8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384" y="473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0" name="文本框 19"/>
            <p:cNvSpPr txBox="true"/>
            <p:nvPr/>
          </p:nvSpPr>
          <p:spPr>
            <a:xfrm>
              <a:off x="4355" y="1937"/>
              <a:ext cx="144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400" b="1">
                  <a:solidFill>
                    <a:srgbClr val="2C3E50"/>
                  </a:solidFill>
                </a:rPr>
                <a:t>NICInfo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6430645" y="1272540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info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430645" y="159385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30645" y="18910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next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430645" y="218821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model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6" name="文本框 25"/>
          <p:cNvSpPr txBox="true"/>
          <p:nvPr/>
        </p:nvSpPr>
        <p:spPr>
          <a:xfrm>
            <a:off x="6304280" y="944245"/>
            <a:ext cx="16605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NetClientState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29" name="肘形连接符 28"/>
          <p:cNvCxnSpPr>
            <a:stCxn id="3" idx="3"/>
            <a:endCxn id="20" idx="1"/>
          </p:cNvCxnSpPr>
          <p:nvPr/>
        </p:nvCxnSpPr>
        <p:spPr>
          <a:xfrm flipV="true">
            <a:off x="2552700" y="1097915"/>
            <a:ext cx="1277620" cy="62293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4" idx="3"/>
            <a:endCxn id="26" idx="1"/>
          </p:cNvCxnSpPr>
          <p:nvPr/>
        </p:nvCxnSpPr>
        <p:spPr>
          <a:xfrm flipV="true">
            <a:off x="4869180" y="1097915"/>
            <a:ext cx="1435100" cy="93472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430645" y="2485390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name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430645" y="280670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destructor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430645" y="310388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is_netdev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30645" y="34010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5" name="文本框 34"/>
          <p:cNvSpPr txBox="true"/>
          <p:nvPr/>
        </p:nvSpPr>
        <p:spPr>
          <a:xfrm>
            <a:off x="9061450" y="965835"/>
            <a:ext cx="15132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NetClientInfo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176385" y="1272540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176385" y="159385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176385" y="18910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176385" y="218821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27635" y="2848610"/>
            <a:ext cx="1019810" cy="1335405"/>
            <a:chOff x="912" y="5931"/>
            <a:chExt cx="1606" cy="2103"/>
          </a:xfrm>
        </p:grpSpPr>
        <p:sp>
          <p:nvSpPr>
            <p:cNvPr id="40" name="文本框 39"/>
            <p:cNvSpPr txBox="true"/>
            <p:nvPr/>
          </p:nvSpPr>
          <p:spPr>
            <a:xfrm>
              <a:off x="912" y="5931"/>
              <a:ext cx="1419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 sz="1400" b="1">
                  <a:solidFill>
                    <a:srgbClr val="2C3E50"/>
                  </a:solidFill>
                </a:rPr>
                <a:t>Netdev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12" y="6592"/>
              <a:ext cx="1607" cy="50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id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912" y="709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type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912" y="7566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u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46" name="文本框 45"/>
          <p:cNvSpPr txBox="true"/>
          <p:nvPr/>
        </p:nvSpPr>
        <p:spPr>
          <a:xfrm>
            <a:off x="187960" y="4961255"/>
            <a:ext cx="150685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rgbClr val="2C3E50"/>
                </a:solidFill>
              </a:rPr>
              <a:t>net_clients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47" name="文本框 46"/>
          <p:cNvSpPr txBox="true"/>
          <p:nvPr/>
        </p:nvSpPr>
        <p:spPr>
          <a:xfrm>
            <a:off x="2371090" y="4056380"/>
            <a:ext cx="1097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TAPState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371090" y="4363085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info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371090" y="468439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371090" y="49815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next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371090" y="527875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371090" y="5576570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fd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7" name="右大括号 56"/>
          <p:cNvSpPr/>
          <p:nvPr/>
        </p:nvSpPr>
        <p:spPr>
          <a:xfrm>
            <a:off x="3437890" y="4360545"/>
            <a:ext cx="75565" cy="939800"/>
          </a:xfrm>
          <a:prstGeom prst="rightBrace">
            <a:avLst/>
          </a:prstGeom>
          <a:ln w="38100">
            <a:solidFill>
              <a:srgbClr val="3EAF7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文本框 58"/>
          <p:cNvSpPr txBox="true"/>
          <p:nvPr/>
        </p:nvSpPr>
        <p:spPr>
          <a:xfrm>
            <a:off x="3616960" y="4617720"/>
            <a:ext cx="18719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600" b="1">
                <a:solidFill>
                  <a:srgbClr val="CC0000"/>
                </a:solidFill>
              </a:rPr>
              <a:t>NetClientState</a:t>
            </a:r>
            <a:endParaRPr lang="en-US" altLang="en-US" sz="1600" b="1">
              <a:solidFill>
                <a:srgbClr val="CC0000"/>
              </a:solidFill>
            </a:endParaRPr>
          </a:p>
        </p:txBody>
      </p:sp>
      <p:cxnSp>
        <p:nvCxnSpPr>
          <p:cNvPr id="60" name="直接箭头连接符 59"/>
          <p:cNvCxnSpPr>
            <a:stCxn id="46" idx="3"/>
            <a:endCxn id="50" idx="1"/>
          </p:cNvCxnSpPr>
          <p:nvPr/>
        </p:nvCxnSpPr>
        <p:spPr>
          <a:xfrm>
            <a:off x="1694815" y="5130165"/>
            <a:ext cx="67627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0" idx="3"/>
            <a:endCxn id="67" idx="1"/>
          </p:cNvCxnSpPr>
          <p:nvPr/>
        </p:nvCxnSpPr>
        <p:spPr>
          <a:xfrm flipV="true">
            <a:off x="3391535" y="5109845"/>
            <a:ext cx="551180" cy="20320"/>
          </a:xfrm>
          <a:prstGeom prst="straightConnector1">
            <a:avLst/>
          </a:prstGeom>
          <a:ln w="38100">
            <a:solidFill>
              <a:srgbClr val="3EAF7C"/>
            </a:solidFill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942715" y="496125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next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cxnSp>
        <p:nvCxnSpPr>
          <p:cNvPr id="69" name="肘形连接符 68"/>
          <p:cNvCxnSpPr>
            <a:stCxn id="22" idx="3"/>
            <a:endCxn id="35" idx="1"/>
          </p:cNvCxnSpPr>
          <p:nvPr/>
        </p:nvCxnSpPr>
        <p:spPr>
          <a:xfrm flipV="true">
            <a:off x="7451090" y="1119505"/>
            <a:ext cx="1610360" cy="31369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40" idx="0"/>
            <a:endCxn id="10" idx="1"/>
          </p:cNvCxnSpPr>
          <p:nvPr/>
        </p:nvCxnSpPr>
        <p:spPr>
          <a:xfrm rot="16200000">
            <a:off x="149225" y="1465580"/>
            <a:ext cx="1812290" cy="953770"/>
          </a:xfrm>
          <a:prstGeom prst="bentConnector2">
            <a:avLst/>
          </a:prstGeom>
          <a:ln w="254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40" idx="3"/>
            <a:endCxn id="47" idx="1"/>
          </p:cNvCxnSpPr>
          <p:nvPr/>
        </p:nvCxnSpPr>
        <p:spPr>
          <a:xfrm>
            <a:off x="1028700" y="3002280"/>
            <a:ext cx="1342390" cy="1207770"/>
          </a:xfrm>
          <a:prstGeom prst="bentConnector3">
            <a:avLst>
              <a:gd name="adj1" fmla="val 50000"/>
            </a:avLst>
          </a:prstGeom>
          <a:ln w="254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>
            <a:off x="10196830" y="4087495"/>
            <a:ext cx="1431290" cy="2322830"/>
            <a:chOff x="15454" y="6437"/>
            <a:chExt cx="2254" cy="3658"/>
          </a:xfrm>
        </p:grpSpPr>
        <p:sp>
          <p:nvSpPr>
            <p:cNvPr id="72" name="文本框 71"/>
            <p:cNvSpPr txBox="true"/>
            <p:nvPr/>
          </p:nvSpPr>
          <p:spPr>
            <a:xfrm>
              <a:off x="15454" y="6437"/>
              <a:ext cx="2254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b="1">
                  <a:solidFill>
                    <a:srgbClr val="2C3E50"/>
                  </a:solidFill>
                </a:rPr>
                <a:t>E1000State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15454" y="686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parent_obj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15454" y="733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nic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5454" y="779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conf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5454" y="824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5454" y="871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15454" y="917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15454" y="962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8185150" y="4387215"/>
            <a:ext cx="1073150" cy="1173480"/>
            <a:chOff x="5772" y="1573"/>
            <a:chExt cx="1690" cy="1848"/>
          </a:xfrm>
        </p:grpSpPr>
        <p:sp>
          <p:nvSpPr>
            <p:cNvPr id="82" name="文本框 81"/>
            <p:cNvSpPr txBox="true"/>
            <p:nvPr/>
          </p:nvSpPr>
          <p:spPr>
            <a:xfrm>
              <a:off x="5772" y="1573"/>
              <a:ext cx="1561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b="1">
                  <a:solidFill>
                    <a:srgbClr val="2C3E50"/>
                  </a:solidFill>
                </a:rPr>
                <a:t>NICConf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5855" y="204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macaddr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855" y="249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peers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855" y="295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bootindex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163310" y="4320540"/>
            <a:ext cx="1555115" cy="891540"/>
            <a:chOff x="16166" y="7155"/>
            <a:chExt cx="2449" cy="1404"/>
          </a:xfrm>
        </p:grpSpPr>
        <p:sp>
          <p:nvSpPr>
            <p:cNvPr id="86" name="矩形 85"/>
            <p:cNvSpPr/>
            <p:nvPr/>
          </p:nvSpPr>
          <p:spPr>
            <a:xfrm>
              <a:off x="16253" y="7623"/>
              <a:ext cx="2362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ncs[MAX_QUEUE_NUM]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16253" y="8091"/>
              <a:ext cx="2362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queues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8" name="文本框 87"/>
            <p:cNvSpPr txBox="true"/>
            <p:nvPr/>
          </p:nvSpPr>
          <p:spPr>
            <a:xfrm>
              <a:off x="16166" y="7155"/>
              <a:ext cx="2448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b="1">
                  <a:solidFill>
                    <a:srgbClr val="2C3E50"/>
                  </a:solidFill>
                </a:rPr>
                <a:t>NICPeers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91" name="肘形连接符 90"/>
          <p:cNvCxnSpPr>
            <a:stCxn id="75" idx="1"/>
            <a:endCxn id="82" idx="3"/>
          </p:cNvCxnSpPr>
          <p:nvPr/>
        </p:nvCxnSpPr>
        <p:spPr>
          <a:xfrm rot="10800000">
            <a:off x="9176385" y="4525010"/>
            <a:ext cx="1020445" cy="570865"/>
          </a:xfrm>
          <a:prstGeom prst="bentConnector3">
            <a:avLst>
              <a:gd name="adj1" fmla="val 4996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84" idx="1"/>
            <a:endCxn id="88" idx="3"/>
          </p:cNvCxnSpPr>
          <p:nvPr/>
        </p:nvCxnSpPr>
        <p:spPr>
          <a:xfrm rot="10800000">
            <a:off x="7717790" y="4458335"/>
            <a:ext cx="520065" cy="664210"/>
          </a:xfrm>
          <a:prstGeom prst="bentConnector3">
            <a:avLst>
              <a:gd name="adj1" fmla="val 4993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6" idx="1"/>
            <a:endCxn id="59" idx="3"/>
          </p:cNvCxnSpPr>
          <p:nvPr/>
        </p:nvCxnSpPr>
        <p:spPr>
          <a:xfrm flipH="true">
            <a:off x="5488940" y="4766310"/>
            <a:ext cx="729615" cy="2032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1253490" y="882650"/>
            <a:ext cx="9685020" cy="2887980"/>
          </a:xfrm>
          <a:prstGeom prst="rect">
            <a:avLst/>
          </a:prstGeom>
          <a:noFill/>
          <a:ln w="28575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文本框 94"/>
          <p:cNvSpPr txBox="true"/>
          <p:nvPr/>
        </p:nvSpPr>
        <p:spPr>
          <a:xfrm>
            <a:off x="8294370" y="3155315"/>
            <a:ext cx="24803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虚线框内的结构体重要性不大，只是为了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zh-CN" altLang="en-US" sz="1000" b="1">
                <a:solidFill>
                  <a:srgbClr val="2C3E50"/>
                </a:solidFill>
              </a:rPr>
              <a:t>保存参数信息，用于创建</a:t>
            </a:r>
            <a:r>
              <a:rPr lang="en-US" altLang="zh-CN" sz="1000" b="1">
                <a:solidFill>
                  <a:srgbClr val="2C3E50"/>
                </a:solidFill>
              </a:rPr>
              <a:t> </a:t>
            </a:r>
            <a:r>
              <a:rPr lang="en-US" altLang="en-US" sz="1000" b="1">
                <a:solidFill>
                  <a:srgbClr val="2C3E50"/>
                </a:solidFill>
              </a:rPr>
              <a:t>E1000State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" name="组合 61"/>
          <p:cNvGrpSpPr/>
          <p:nvPr/>
        </p:nvGrpSpPr>
        <p:grpSpPr>
          <a:xfrm rot="0">
            <a:off x="10392410" y="4995545"/>
            <a:ext cx="1019810" cy="1165860"/>
            <a:chOff x="1690" y="5646"/>
            <a:chExt cx="2264" cy="1836"/>
          </a:xfrm>
        </p:grpSpPr>
        <p:sp>
          <p:nvSpPr>
            <p:cNvPr id="63" name="矩形 62"/>
            <p:cNvSpPr/>
            <p:nvPr/>
          </p:nvSpPr>
          <p:spPr>
            <a:xfrm>
              <a:off x="1690" y="5646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690" y="6102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690" y="6558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690" y="7014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2" name="文本框 1"/>
          <p:cNvSpPr txBox="true"/>
          <p:nvPr/>
        </p:nvSpPr>
        <p:spPr>
          <a:xfrm>
            <a:off x="593090" y="668655"/>
            <a:ext cx="143129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E1000State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0245" y="99885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parent_obj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0245" y="12884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nic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0245" y="15779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conf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0245" y="18675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0245" y="21647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0245" y="2454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0245" y="27438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24380" y="9912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PCIDevice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466465" y="831215"/>
            <a:ext cx="1431290" cy="1173480"/>
            <a:chOff x="5772" y="1573"/>
            <a:chExt cx="2254" cy="1848"/>
          </a:xfrm>
        </p:grpSpPr>
        <p:sp>
          <p:nvSpPr>
            <p:cNvPr id="12" name="文本框 11"/>
            <p:cNvSpPr txBox="true"/>
            <p:nvPr/>
          </p:nvSpPr>
          <p:spPr>
            <a:xfrm>
              <a:off x="5772" y="1573"/>
              <a:ext cx="2254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b="1">
                  <a:solidFill>
                    <a:srgbClr val="2C3E50"/>
                  </a:solidFill>
                </a:rPr>
                <a:t>NICConf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855" y="204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macaddr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855" y="249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peers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855" y="295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bootindex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5868670" y="1715135"/>
            <a:ext cx="149987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ncs[MAX_QUEUE_NUM]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68670" y="2012315"/>
            <a:ext cx="149987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queues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4" name="文本框 23"/>
          <p:cNvSpPr txBox="true"/>
          <p:nvPr/>
        </p:nvSpPr>
        <p:spPr>
          <a:xfrm>
            <a:off x="5868670" y="1431925"/>
            <a:ext cx="143129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NICPeers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" name="组合 61"/>
          <p:cNvGrpSpPr/>
          <p:nvPr/>
        </p:nvGrpSpPr>
        <p:grpSpPr>
          <a:xfrm rot="0">
            <a:off x="10419715" y="5092065"/>
            <a:ext cx="1019810" cy="1165860"/>
            <a:chOff x="1690" y="5646"/>
            <a:chExt cx="2264" cy="1836"/>
          </a:xfrm>
        </p:grpSpPr>
        <p:sp>
          <p:nvSpPr>
            <p:cNvPr id="63" name="矩形 62"/>
            <p:cNvSpPr/>
            <p:nvPr/>
          </p:nvSpPr>
          <p:spPr>
            <a:xfrm>
              <a:off x="1690" y="5646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690" y="6102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690" y="6558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690" y="7014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2275840" y="2471420"/>
            <a:ext cx="11201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rgbClr val="2C3E50"/>
                </a:solidFill>
              </a:rPr>
              <a:t>virtio  </a:t>
            </a:r>
            <a:endParaRPr lang="en-US" altLang="zh-CN" sz="2000" b="1">
              <a:solidFill>
                <a:srgbClr val="2C3E50"/>
              </a:solidFill>
            </a:endParaRPr>
          </a:p>
          <a:p>
            <a:endParaRPr lang="zh-CN" altLang="en-US" sz="2000" b="1">
              <a:solidFill>
                <a:srgbClr val="CC000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2210435" y="4167505"/>
            <a:ext cx="90049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CC0000"/>
                </a:solidFill>
                <a:sym typeface="+mn-ea"/>
              </a:rPr>
              <a:t>GUEST OS</a:t>
            </a:r>
            <a:r>
              <a:rPr lang="zh-CN" altLang="en-US" b="1">
                <a:solidFill>
                  <a:srgbClr val="CC0000"/>
                </a:solidFill>
                <a:sym typeface="+mn-ea"/>
              </a:rPr>
              <a:t>物理地址（</a:t>
            </a:r>
            <a:r>
              <a:rPr lang="en-US" altLang="zh-CN" b="1">
                <a:solidFill>
                  <a:srgbClr val="CC0000"/>
                </a:solidFill>
                <a:sym typeface="+mn-ea"/>
              </a:rPr>
              <a:t>GPA</a:t>
            </a:r>
            <a:r>
              <a:rPr lang="zh-CN" altLang="en-US" b="1">
                <a:solidFill>
                  <a:srgbClr val="CC0000"/>
                </a:solidFill>
                <a:sym typeface="+mn-ea"/>
              </a:rPr>
              <a:t>）可直接被</a:t>
            </a:r>
            <a:r>
              <a:rPr lang="en-US" altLang="zh-CN" b="1">
                <a:solidFill>
                  <a:srgbClr val="CC0000"/>
                </a:solidFill>
                <a:sym typeface="+mn-ea"/>
              </a:rPr>
              <a:t>QEMU</a:t>
            </a:r>
            <a:r>
              <a:rPr lang="zh-CN" altLang="en-US" b="1">
                <a:solidFill>
                  <a:srgbClr val="CC0000"/>
                </a:solidFill>
                <a:sym typeface="+mn-ea"/>
              </a:rPr>
              <a:t>的访问（</a:t>
            </a:r>
            <a:r>
              <a:rPr lang="en-US" altLang="zh-CN" b="1">
                <a:solidFill>
                  <a:srgbClr val="CC0000"/>
                </a:solidFill>
                <a:sym typeface="+mn-ea"/>
              </a:rPr>
              <a:t>HVA</a:t>
            </a:r>
            <a:r>
              <a:rPr lang="zh-CN" altLang="en-US" b="1">
                <a:solidFill>
                  <a:srgbClr val="CC0000"/>
                </a:solidFill>
                <a:sym typeface="+mn-ea"/>
              </a:rPr>
              <a:t>），因为在同一个进程中</a:t>
            </a:r>
            <a:endParaRPr lang="zh-CN" altLang="en-US" b="1">
              <a:solidFill>
                <a:srgbClr val="CC0000"/>
              </a:solidFill>
              <a:sym typeface="+mn-ea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2210435" y="3588385"/>
            <a:ext cx="4090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rgbClr val="CC0000"/>
                </a:solidFill>
                <a:sym typeface="+mn-ea"/>
              </a:rPr>
              <a:t>本质上是更多的使用内存虚拟化的技术</a:t>
            </a:r>
            <a:endParaRPr lang="en-US" altLang="zh-CN" b="1">
              <a:solidFill>
                <a:srgbClr val="CC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55065" y="1231265"/>
            <a:ext cx="3609975" cy="169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55065" y="4041140"/>
            <a:ext cx="3609975" cy="169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true"/>
          <p:nvPr/>
        </p:nvSpPr>
        <p:spPr>
          <a:xfrm>
            <a:off x="1412875" y="1273810"/>
            <a:ext cx="7423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qemu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1460500" y="5297170"/>
            <a:ext cx="669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vmm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58290" y="1671320"/>
            <a:ext cx="1148715" cy="105473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e1000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164840" y="1385570"/>
            <a:ext cx="1437640" cy="134048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guest os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单圆角矩形 9"/>
          <p:cNvSpPr/>
          <p:nvPr/>
        </p:nvSpPr>
        <p:spPr>
          <a:xfrm>
            <a:off x="1786890" y="2032635"/>
            <a:ext cx="704215" cy="2184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IO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11" name="单圆角矩形 10"/>
          <p:cNvSpPr/>
          <p:nvPr/>
        </p:nvSpPr>
        <p:spPr>
          <a:xfrm>
            <a:off x="1786890" y="2390140"/>
            <a:ext cx="704215" cy="2184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MMIO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12" name="单圆角矩形 11"/>
          <p:cNvSpPr/>
          <p:nvPr/>
        </p:nvSpPr>
        <p:spPr>
          <a:xfrm>
            <a:off x="3316605" y="1891665"/>
            <a:ext cx="1123315" cy="35941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e1000driver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722120" y="3713480"/>
            <a:ext cx="866140" cy="30543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tap/tun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446145" y="4493260"/>
            <a:ext cx="866140" cy="63309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EPT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6" name="直接箭头连接符 15"/>
          <p:cNvCxnSpPr>
            <a:stCxn id="12" idx="1"/>
            <a:endCxn id="14" idx="0"/>
          </p:cNvCxnSpPr>
          <p:nvPr/>
        </p:nvCxnSpPr>
        <p:spPr>
          <a:xfrm>
            <a:off x="3878580" y="2251075"/>
            <a:ext cx="635" cy="22421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4" idx="1"/>
            <a:endCxn id="11" idx="0"/>
          </p:cNvCxnSpPr>
          <p:nvPr/>
        </p:nvCxnSpPr>
        <p:spPr>
          <a:xfrm rot="10800000">
            <a:off x="2491105" y="2498725"/>
            <a:ext cx="955040" cy="231076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2" idx="2"/>
            <a:endCxn id="19" idx="2"/>
          </p:cNvCxnSpPr>
          <p:nvPr/>
        </p:nvCxnSpPr>
        <p:spPr>
          <a:xfrm rot="10800000" flipV="true">
            <a:off x="2423795" y="2071370"/>
            <a:ext cx="892810" cy="3054985"/>
          </a:xfrm>
          <a:prstGeom prst="bentConnector4">
            <a:avLst>
              <a:gd name="adj1" fmla="val 25747"/>
              <a:gd name="adj2" fmla="val 107795"/>
            </a:avLst>
          </a:prstGeom>
          <a:ln w="3810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1990725" y="4493260"/>
            <a:ext cx="866140" cy="63309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20" name="肘形连接符 19"/>
          <p:cNvCxnSpPr>
            <a:stCxn id="19" idx="1"/>
            <a:endCxn id="10" idx="2"/>
          </p:cNvCxnSpPr>
          <p:nvPr/>
        </p:nvCxnSpPr>
        <p:spPr>
          <a:xfrm rot="10800000">
            <a:off x="1786255" y="2141855"/>
            <a:ext cx="203835" cy="2668270"/>
          </a:xfrm>
          <a:prstGeom prst="bentConnector3">
            <a:avLst>
              <a:gd name="adj1" fmla="val 255140"/>
            </a:avLst>
          </a:prstGeom>
          <a:ln w="3810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true"/>
          <p:nvPr/>
        </p:nvSpPr>
        <p:spPr>
          <a:xfrm>
            <a:off x="2085975" y="6014085"/>
            <a:ext cx="18719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vm extit</a:t>
            </a:r>
            <a:r>
              <a:rPr lang="en-US" altLang="en-US" sz="1400" b="1">
                <a:solidFill>
                  <a:srgbClr val="2C3E50"/>
                </a:solidFill>
              </a:rPr>
              <a:t> (</a:t>
            </a:r>
            <a:r>
              <a:rPr lang="zh-CN" altLang="en-US" sz="1400" b="1">
                <a:solidFill>
                  <a:srgbClr val="2C3E50"/>
                </a:solidFill>
              </a:rPr>
              <a:t>大量的）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25" name="文本框 24"/>
          <p:cNvSpPr txBox="true"/>
          <p:nvPr/>
        </p:nvSpPr>
        <p:spPr>
          <a:xfrm>
            <a:off x="1786255" y="770255"/>
            <a:ext cx="1075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完全虚拟化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969000" y="703580"/>
            <a:ext cx="41910" cy="5559425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788150" y="1209040"/>
            <a:ext cx="3609975" cy="169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788150" y="4018915"/>
            <a:ext cx="3609975" cy="169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true"/>
          <p:nvPr/>
        </p:nvSpPr>
        <p:spPr>
          <a:xfrm>
            <a:off x="7045960" y="1251585"/>
            <a:ext cx="7423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qemu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7093585" y="5274945"/>
            <a:ext cx="669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vmm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191375" y="1649095"/>
            <a:ext cx="1148715" cy="105473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 net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8797925" y="1363345"/>
            <a:ext cx="1437640" cy="134048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guest os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3" name="单圆角矩形 32"/>
          <p:cNvSpPr/>
          <p:nvPr/>
        </p:nvSpPr>
        <p:spPr>
          <a:xfrm>
            <a:off x="7419975" y="2010410"/>
            <a:ext cx="704215" cy="2184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IO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34" name="单圆角矩形 33"/>
          <p:cNvSpPr/>
          <p:nvPr/>
        </p:nvSpPr>
        <p:spPr>
          <a:xfrm>
            <a:off x="7419975" y="2367915"/>
            <a:ext cx="704215" cy="2184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MMIO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35" name="单圆角矩形 34"/>
          <p:cNvSpPr/>
          <p:nvPr/>
        </p:nvSpPr>
        <p:spPr>
          <a:xfrm>
            <a:off x="8955405" y="1784350"/>
            <a:ext cx="1123315" cy="4978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virtio net</a:t>
            </a:r>
            <a:endParaRPr lang="en-US" altLang="en-US" sz="1000" b="1">
              <a:solidFill>
                <a:srgbClr val="2C3E50"/>
              </a:solidFill>
            </a:endParaRPr>
          </a:p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driver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7332980" y="3713480"/>
            <a:ext cx="866140" cy="30543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tap/tun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9079230" y="4471035"/>
            <a:ext cx="866140" cy="63309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EPT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38" name="直接箭头连接符 37"/>
          <p:cNvCxnSpPr>
            <a:stCxn id="35" idx="1"/>
            <a:endCxn id="37" idx="0"/>
          </p:cNvCxnSpPr>
          <p:nvPr/>
        </p:nvCxnSpPr>
        <p:spPr>
          <a:xfrm flipH="true">
            <a:off x="9512300" y="2282190"/>
            <a:ext cx="5080" cy="21888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7" idx="1"/>
            <a:endCxn id="34" idx="0"/>
          </p:cNvCxnSpPr>
          <p:nvPr/>
        </p:nvCxnSpPr>
        <p:spPr>
          <a:xfrm rot="10800000">
            <a:off x="8124190" y="2476500"/>
            <a:ext cx="955040" cy="2310765"/>
          </a:xfrm>
          <a:prstGeom prst="bentConnector3">
            <a:avLst>
              <a:gd name="adj1" fmla="val 3996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7332345" y="4471035"/>
            <a:ext cx="866140" cy="63309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7" name="文本框 46"/>
          <p:cNvSpPr txBox="true"/>
          <p:nvPr/>
        </p:nvSpPr>
        <p:spPr>
          <a:xfrm>
            <a:off x="7419340" y="748030"/>
            <a:ext cx="12509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virtio</a:t>
            </a:r>
            <a:r>
              <a:rPr lang="zh-CN" altLang="en-US" sz="1400" b="1">
                <a:solidFill>
                  <a:srgbClr val="2C3E50"/>
                </a:solidFill>
              </a:rPr>
              <a:t>虚拟化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48" name="直接箭头连接符 47"/>
          <p:cNvCxnSpPr>
            <a:stCxn id="8" idx="2"/>
            <a:endCxn id="13" idx="0"/>
          </p:cNvCxnSpPr>
          <p:nvPr/>
        </p:nvCxnSpPr>
        <p:spPr>
          <a:xfrm>
            <a:off x="2132965" y="2726055"/>
            <a:ext cx="22225" cy="987425"/>
          </a:xfrm>
          <a:prstGeom prst="straightConnector1">
            <a:avLst/>
          </a:prstGeom>
          <a:ln w="38100">
            <a:solidFill>
              <a:srgbClr val="FF8D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1" idx="2"/>
            <a:endCxn id="36" idx="0"/>
          </p:cNvCxnSpPr>
          <p:nvPr/>
        </p:nvCxnSpPr>
        <p:spPr>
          <a:xfrm>
            <a:off x="7766050" y="2703830"/>
            <a:ext cx="0" cy="1009650"/>
          </a:xfrm>
          <a:prstGeom prst="straightConnector1">
            <a:avLst/>
          </a:prstGeom>
          <a:ln w="38100">
            <a:solidFill>
              <a:srgbClr val="FF8D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true"/>
          <p:nvPr/>
        </p:nvSpPr>
        <p:spPr>
          <a:xfrm>
            <a:off x="7715885" y="6014085"/>
            <a:ext cx="18719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vm extit</a:t>
            </a:r>
            <a:r>
              <a:rPr lang="en-US" altLang="en-US" sz="1400" b="1">
                <a:solidFill>
                  <a:srgbClr val="2C3E50"/>
                </a:solidFill>
              </a:rPr>
              <a:t> (</a:t>
            </a:r>
            <a:r>
              <a:rPr lang="zh-CN" altLang="en-US" sz="1400" b="1">
                <a:solidFill>
                  <a:srgbClr val="2C3E50"/>
                </a:solidFill>
              </a:rPr>
              <a:t>少量的）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" name="矩形 62"/>
          <p:cNvSpPr/>
          <p:nvPr/>
        </p:nvSpPr>
        <p:spPr>
          <a:xfrm>
            <a:off x="1526540" y="2560320"/>
            <a:ext cx="1428750" cy="103060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创建</a:t>
            </a:r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 pci </a:t>
            </a:r>
            <a:r>
              <a:rPr lang="zh-CN" altLang="en-US" sz="1200" b="1">
                <a:solidFill>
                  <a:srgbClr val="2C3E50"/>
                </a:solidFill>
              </a:rPr>
              <a:t>设备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877945" y="1661160"/>
            <a:ext cx="5153660" cy="41808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370070" y="3463290"/>
            <a:ext cx="1730375" cy="1431925"/>
          </a:xfrm>
          <a:prstGeom prst="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创建</a:t>
            </a:r>
            <a:r>
              <a:rPr lang="en-US" altLang="zh-CN" sz="1200" b="1">
                <a:solidFill>
                  <a:srgbClr val="2C3E50"/>
                </a:solidFill>
              </a:rPr>
              <a:t>virtio net </a:t>
            </a:r>
            <a:r>
              <a:rPr lang="zh-CN" altLang="en-US" sz="1200" b="1">
                <a:solidFill>
                  <a:srgbClr val="2C3E50"/>
                </a:solidFill>
              </a:rPr>
              <a:t>设备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654550" y="4066540"/>
            <a:ext cx="1020445" cy="539115"/>
          </a:xfrm>
          <a:prstGeom prst="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vring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6" name="文本框 115"/>
          <p:cNvSpPr txBox="true"/>
          <p:nvPr/>
        </p:nvSpPr>
        <p:spPr>
          <a:xfrm>
            <a:off x="424815" y="422275"/>
            <a:ext cx="1473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VirtIO</a:t>
            </a:r>
            <a:r>
              <a:rPr lang="en-US" altLang="en-US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设备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33170" y="1170940"/>
            <a:ext cx="8388985" cy="51523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true"/>
          <p:nvPr/>
        </p:nvSpPr>
        <p:spPr>
          <a:xfrm>
            <a:off x="1413510" y="1407795"/>
            <a:ext cx="776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QEMU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4451350" y="1776095"/>
            <a:ext cx="11849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GUEST OS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8790" y="2560320"/>
            <a:ext cx="1892935" cy="27838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virtio_pci_comment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驱动加载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90080" y="2560320"/>
            <a:ext cx="1790700" cy="102997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virtio_net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驱动加载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endParaRPr lang="zh-CN" altLang="en-US" sz="1200" b="1">
              <a:solidFill>
                <a:srgbClr val="2C3E50"/>
              </a:solidFill>
            </a:endParaRPr>
          </a:p>
        </p:txBody>
      </p:sp>
      <p:cxnSp>
        <p:nvCxnSpPr>
          <p:cNvPr id="7" name="肘形连接符 6"/>
          <p:cNvCxnSpPr>
            <a:stCxn id="63" idx="3"/>
            <a:endCxn id="5" idx="1"/>
          </p:cNvCxnSpPr>
          <p:nvPr/>
        </p:nvCxnSpPr>
        <p:spPr>
          <a:xfrm>
            <a:off x="2955290" y="3075940"/>
            <a:ext cx="1333500" cy="87630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65" idx="2"/>
            <a:endCxn id="6" idx="1"/>
          </p:cNvCxnSpPr>
          <p:nvPr/>
        </p:nvCxnSpPr>
        <p:spPr>
          <a:xfrm rot="5400000" flipH="true" flipV="true">
            <a:off x="5202873" y="3108008"/>
            <a:ext cx="1819910" cy="1754505"/>
          </a:xfrm>
          <a:prstGeom prst="bentConnector4">
            <a:avLst>
              <a:gd name="adj1" fmla="val -13067"/>
              <a:gd name="adj2" fmla="val 7464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375525" y="3159760"/>
            <a:ext cx="1020445" cy="303530"/>
          </a:xfrm>
          <a:prstGeom prst="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vring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31010" y="3159760"/>
            <a:ext cx="1020445" cy="303530"/>
          </a:xfrm>
          <a:prstGeom prst="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vring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1" name="肘形连接符 10"/>
          <p:cNvCxnSpPr>
            <a:stCxn id="9" idx="2"/>
            <a:endCxn id="66" idx="3"/>
          </p:cNvCxnSpPr>
          <p:nvPr/>
        </p:nvCxnSpPr>
        <p:spPr>
          <a:xfrm rot="5400000">
            <a:off x="6344285" y="2794000"/>
            <a:ext cx="873125" cy="2211070"/>
          </a:xfrm>
          <a:prstGeom prst="bentConnector2">
            <a:avLst/>
          </a:prstGeom>
          <a:ln w="28575">
            <a:solidFill>
              <a:srgbClr val="CC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66" idx="1"/>
            <a:endCxn id="10" idx="2"/>
          </p:cNvCxnSpPr>
          <p:nvPr/>
        </p:nvCxnSpPr>
        <p:spPr>
          <a:xfrm rot="10800000">
            <a:off x="2241550" y="3462655"/>
            <a:ext cx="2413000" cy="873125"/>
          </a:xfrm>
          <a:prstGeom prst="bentConnector2">
            <a:avLst/>
          </a:prstGeom>
          <a:ln w="28575">
            <a:solidFill>
              <a:srgbClr val="CC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170815" y="330200"/>
            <a:ext cx="146875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virtio_pci_device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94970" y="752475"/>
            <a:ext cx="1019810" cy="3497580"/>
            <a:chOff x="622" y="1185"/>
            <a:chExt cx="1606" cy="5508"/>
          </a:xfrm>
        </p:grpSpPr>
        <p:sp>
          <p:nvSpPr>
            <p:cNvPr id="4" name="矩形 3"/>
            <p:cNvSpPr/>
            <p:nvPr/>
          </p:nvSpPr>
          <p:spPr>
            <a:xfrm>
              <a:off x="622" y="118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vdev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22" y="164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pci_dev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22" y="209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isr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22" y="255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common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22" y="302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device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2" y="347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notify_base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2" y="393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22" y="438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  <a:sym typeface="+mn-ea"/>
                </a:rPr>
                <a:t>virtqueues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22" y="485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  <a:sym typeface="+mn-ea"/>
                </a:rPr>
                <a:t>vqs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22" y="531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22" y="576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setup_vq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22" y="622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20" name="文本框 19"/>
          <p:cNvSpPr txBox="true"/>
          <p:nvPr/>
        </p:nvSpPr>
        <p:spPr>
          <a:xfrm>
            <a:off x="2408555" y="207645"/>
            <a:ext cx="110807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virtio_device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408555" y="466090"/>
            <a:ext cx="1019810" cy="2331720"/>
            <a:chOff x="3862" y="1173"/>
            <a:chExt cx="1606" cy="3672"/>
          </a:xfrm>
        </p:grpSpPr>
        <p:sp>
          <p:nvSpPr>
            <p:cNvPr id="22" name="矩形 21"/>
            <p:cNvSpPr/>
            <p:nvPr/>
          </p:nvSpPr>
          <p:spPr>
            <a:xfrm>
              <a:off x="3862" y="300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vringh_config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862" y="346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862" y="392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vqs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862" y="437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priv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862" y="117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862" y="162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dev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862" y="208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862" y="254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config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4688840" y="683895"/>
            <a:ext cx="2540000" cy="2621915"/>
            <a:chOff x="6602" y="3724"/>
            <a:chExt cx="4000" cy="4129"/>
          </a:xfrm>
        </p:grpSpPr>
        <p:grpSp>
          <p:nvGrpSpPr>
            <p:cNvPr id="47" name="组合 46"/>
            <p:cNvGrpSpPr/>
            <p:nvPr/>
          </p:nvGrpSpPr>
          <p:grpSpPr>
            <a:xfrm>
              <a:off x="6763" y="4181"/>
              <a:ext cx="1606" cy="3672"/>
              <a:chOff x="7550" y="3842"/>
              <a:chExt cx="1606" cy="3672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7550" y="3842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vdev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7550" y="4298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inflate_vq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7550" y="4754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deflate_vq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7550" y="5210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stats_vq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7550" y="5678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free_page_vq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7550" y="6134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balloon_wq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7550" y="6590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work_struct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7550" y="704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48" name="文本框 47"/>
            <p:cNvSpPr txBox="true"/>
            <p:nvPr/>
          </p:nvSpPr>
          <p:spPr>
            <a:xfrm>
              <a:off x="6602" y="3724"/>
              <a:ext cx="4000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virtio_balloon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8293100" y="441325"/>
            <a:ext cx="2540000" cy="2449195"/>
            <a:chOff x="9684" y="326"/>
            <a:chExt cx="4000" cy="3857"/>
          </a:xfrm>
        </p:grpSpPr>
        <p:grpSp>
          <p:nvGrpSpPr>
            <p:cNvPr id="56" name="组合 55"/>
            <p:cNvGrpSpPr/>
            <p:nvPr/>
          </p:nvGrpSpPr>
          <p:grpSpPr>
            <a:xfrm>
              <a:off x="9684" y="967"/>
              <a:ext cx="1606" cy="3216"/>
              <a:chOff x="11020" y="1321"/>
              <a:chExt cx="1606" cy="3216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11020" y="1321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list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1020" y="1777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callback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11020" y="2233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name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11020" y="2689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vdev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1020" y="3157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index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11020" y="3613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num_free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1020" y="4069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priv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57" name="文本框 56"/>
            <p:cNvSpPr txBox="true"/>
            <p:nvPr/>
          </p:nvSpPr>
          <p:spPr>
            <a:xfrm>
              <a:off x="9684" y="326"/>
              <a:ext cx="4000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virtqueue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304415" y="4483100"/>
            <a:ext cx="1560830" cy="1446530"/>
            <a:chOff x="3724" y="7853"/>
            <a:chExt cx="2458" cy="2278"/>
          </a:xfrm>
        </p:grpSpPr>
        <p:sp>
          <p:nvSpPr>
            <p:cNvPr id="59" name="文本框 58"/>
            <p:cNvSpPr txBox="true"/>
            <p:nvPr/>
          </p:nvSpPr>
          <p:spPr>
            <a:xfrm>
              <a:off x="3724" y="7853"/>
              <a:ext cx="2458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virtio_pci_vq_info</a:t>
              </a:r>
              <a:r>
                <a:rPr lang="en-US" altLang="zh-CN" sz="1000" b="1">
                  <a:solidFill>
                    <a:srgbClr val="2C3E50"/>
                  </a:solidFill>
                </a:rPr>
                <a:t> *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957" y="829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vqs[0]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957" y="875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  <a:sym typeface="+mn-ea"/>
                </a:rPr>
                <a:t>vqs[1]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957" y="920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...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957" y="966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  <a:sym typeface="+mn-ea"/>
                </a:rPr>
                <a:t>vqs[n]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6009640" y="3345815"/>
            <a:ext cx="1546860" cy="1201420"/>
            <a:chOff x="9464" y="5091"/>
            <a:chExt cx="2436" cy="1892"/>
          </a:xfrm>
        </p:grpSpPr>
        <p:sp>
          <p:nvSpPr>
            <p:cNvPr id="70" name="文本框 69"/>
            <p:cNvSpPr txBox="true"/>
            <p:nvPr/>
          </p:nvSpPr>
          <p:spPr>
            <a:xfrm>
              <a:off x="9464" y="5091"/>
              <a:ext cx="2436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virtio_pci_vq_info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9464" y="560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vq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9464" y="605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node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9464" y="651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msix_vector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5939790" y="5090795"/>
            <a:ext cx="1546860" cy="1276985"/>
            <a:chOff x="9574" y="5037"/>
            <a:chExt cx="2436" cy="2011"/>
          </a:xfrm>
        </p:grpSpPr>
        <p:sp>
          <p:nvSpPr>
            <p:cNvPr id="76" name="文本框 75"/>
            <p:cNvSpPr txBox="true"/>
            <p:nvPr/>
          </p:nvSpPr>
          <p:spPr>
            <a:xfrm>
              <a:off x="9574" y="5037"/>
              <a:ext cx="2436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virtio_pci_vq_info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9684" y="566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vq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9684" y="612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node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9684" y="658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msix_vector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8293100" y="3796665"/>
            <a:ext cx="1078230" cy="2449195"/>
            <a:chOff x="9684" y="326"/>
            <a:chExt cx="1698" cy="3857"/>
          </a:xfrm>
        </p:grpSpPr>
        <p:grpSp>
          <p:nvGrpSpPr>
            <p:cNvPr id="81" name="组合 80"/>
            <p:cNvGrpSpPr/>
            <p:nvPr/>
          </p:nvGrpSpPr>
          <p:grpSpPr>
            <a:xfrm>
              <a:off x="9684" y="967"/>
              <a:ext cx="1606" cy="3216"/>
              <a:chOff x="11020" y="1321"/>
              <a:chExt cx="1606" cy="3216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11020" y="1321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list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11020" y="1777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callback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11020" y="2233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name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11020" y="2689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vdev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11020" y="3157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index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1020" y="3613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num_free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11020" y="4069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priv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89" name="文本框 88"/>
            <p:cNvSpPr txBox="true"/>
            <p:nvPr/>
          </p:nvSpPr>
          <p:spPr>
            <a:xfrm>
              <a:off x="9684" y="326"/>
              <a:ext cx="1698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virtqueue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90" name="肘形连接符 89"/>
          <p:cNvCxnSpPr>
            <a:stCxn id="4" idx="3"/>
            <a:endCxn id="20" idx="1"/>
          </p:cNvCxnSpPr>
          <p:nvPr/>
        </p:nvCxnSpPr>
        <p:spPr>
          <a:xfrm flipV="true">
            <a:off x="1415415" y="330200"/>
            <a:ext cx="993140" cy="57086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14" idx="3"/>
            <a:endCxn id="59" idx="1"/>
          </p:cNvCxnSpPr>
          <p:nvPr/>
        </p:nvCxnSpPr>
        <p:spPr>
          <a:xfrm>
            <a:off x="1415415" y="3232785"/>
            <a:ext cx="889000" cy="13728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12" idx="3"/>
            <a:endCxn id="72" idx="1"/>
          </p:cNvCxnSpPr>
          <p:nvPr/>
        </p:nvCxnSpPr>
        <p:spPr>
          <a:xfrm>
            <a:off x="1415415" y="2935605"/>
            <a:ext cx="4594225" cy="1173480"/>
          </a:xfrm>
          <a:prstGeom prst="bentConnector3">
            <a:avLst>
              <a:gd name="adj1" fmla="val 5000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72" idx="3"/>
            <a:endCxn id="78" idx="3"/>
          </p:cNvCxnSpPr>
          <p:nvPr/>
        </p:nvCxnSpPr>
        <p:spPr>
          <a:xfrm>
            <a:off x="7030085" y="4109085"/>
            <a:ext cx="3175" cy="1820545"/>
          </a:xfrm>
          <a:prstGeom prst="bentConnector3">
            <a:avLst>
              <a:gd name="adj1" fmla="val 750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60" idx="3"/>
            <a:endCxn id="70" idx="1"/>
          </p:cNvCxnSpPr>
          <p:nvPr/>
        </p:nvCxnSpPr>
        <p:spPr>
          <a:xfrm flipV="true">
            <a:off x="3472815" y="3468370"/>
            <a:ext cx="2536825" cy="1443990"/>
          </a:xfrm>
          <a:prstGeom prst="bentConnector3">
            <a:avLst>
              <a:gd name="adj1" fmla="val 5001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67" idx="3"/>
            <a:endCxn id="76" idx="1"/>
          </p:cNvCxnSpPr>
          <p:nvPr/>
        </p:nvCxnSpPr>
        <p:spPr>
          <a:xfrm flipV="true">
            <a:off x="3472815" y="5213350"/>
            <a:ext cx="2466975" cy="278130"/>
          </a:xfrm>
          <a:prstGeom prst="bentConnector3">
            <a:avLst>
              <a:gd name="adj1" fmla="val 5001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96"/>
          <p:cNvCxnSpPr>
            <a:stCxn id="71" idx="3"/>
            <a:endCxn id="49" idx="1"/>
          </p:cNvCxnSpPr>
          <p:nvPr/>
        </p:nvCxnSpPr>
        <p:spPr>
          <a:xfrm flipV="true">
            <a:off x="7030085" y="996950"/>
            <a:ext cx="1263015" cy="2822575"/>
          </a:xfrm>
          <a:prstGeom prst="bentConnector3">
            <a:avLst>
              <a:gd name="adj1" fmla="val 5002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77" idx="3"/>
            <a:endCxn id="89" idx="1"/>
          </p:cNvCxnSpPr>
          <p:nvPr/>
        </p:nvCxnSpPr>
        <p:spPr>
          <a:xfrm flipV="true">
            <a:off x="7030085" y="3919220"/>
            <a:ext cx="1263015" cy="1720850"/>
          </a:xfrm>
          <a:prstGeom prst="bentConnector3">
            <a:avLst>
              <a:gd name="adj1" fmla="val 5002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25" idx="3"/>
            <a:endCxn id="48" idx="1"/>
          </p:cNvCxnSpPr>
          <p:nvPr/>
        </p:nvCxnSpPr>
        <p:spPr>
          <a:xfrm flipV="true">
            <a:off x="3429000" y="806450"/>
            <a:ext cx="1259840" cy="18427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/>
          <p:cNvCxnSpPr>
            <a:stCxn id="52" idx="3"/>
            <a:endCxn id="20" idx="3"/>
          </p:cNvCxnSpPr>
          <p:nvPr/>
        </p:nvCxnSpPr>
        <p:spPr>
          <a:xfrm flipH="true" flipV="true">
            <a:off x="3516630" y="330200"/>
            <a:ext cx="5796915" cy="1535430"/>
          </a:xfrm>
          <a:prstGeom prst="bentConnector3">
            <a:avLst>
              <a:gd name="adj1" fmla="val -410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组合 113"/>
          <p:cNvGrpSpPr/>
          <p:nvPr/>
        </p:nvGrpSpPr>
        <p:grpSpPr>
          <a:xfrm>
            <a:off x="10524490" y="1724660"/>
            <a:ext cx="1426210" cy="1463040"/>
            <a:chOff x="15873" y="1792"/>
            <a:chExt cx="2246" cy="2304"/>
          </a:xfrm>
        </p:grpSpPr>
        <p:sp>
          <p:nvSpPr>
            <p:cNvPr id="108" name="文本框 107"/>
            <p:cNvSpPr txBox="true"/>
            <p:nvPr/>
          </p:nvSpPr>
          <p:spPr>
            <a:xfrm>
              <a:off x="15873" y="1792"/>
              <a:ext cx="2247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vring_virtqueue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16024" y="226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vq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10" name="矩形 109">
              <a:hlinkClick r:id="rId1" action="ppaction://hlinksldjump"/>
            </p:cNvPr>
            <p:cNvSpPr/>
            <p:nvPr/>
          </p:nvSpPr>
          <p:spPr>
            <a:xfrm>
              <a:off x="16024" y="2716"/>
              <a:ext cx="1607" cy="468"/>
            </a:xfrm>
            <a:prstGeom prst="rect">
              <a:avLst/>
            </a:prstGeom>
            <a:solidFill>
              <a:srgbClr val="B2B2B2"/>
            </a:solidFill>
            <a:ln w="28575">
              <a:solidFill>
                <a:srgbClr val="2C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vring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6024" y="317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notify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6024" y="362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we_own_ring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115" name="肘形连接符 114"/>
          <p:cNvCxnSpPr>
            <a:stCxn id="109" idx="1"/>
            <a:endCxn id="89" idx="3"/>
          </p:cNvCxnSpPr>
          <p:nvPr/>
        </p:nvCxnSpPr>
        <p:spPr>
          <a:xfrm rot="10800000" flipV="true">
            <a:off x="9371330" y="2170430"/>
            <a:ext cx="1249045" cy="1748790"/>
          </a:xfrm>
          <a:prstGeom prst="bentConnector3">
            <a:avLst>
              <a:gd name="adj1" fmla="val 4997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true"/>
          <p:nvPr/>
        </p:nvSpPr>
        <p:spPr>
          <a:xfrm>
            <a:off x="170815" y="5369560"/>
            <a:ext cx="20167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KERNEL VirtIO</a:t>
            </a:r>
            <a:endParaRPr lang="en-US" altLang="zh-CN" b="1">
              <a:solidFill>
                <a:srgbClr val="2C3E50"/>
              </a:solidFill>
            </a:endParaRPr>
          </a:p>
          <a:p>
            <a:endParaRPr lang="en-US" altLang="en-US" b="1">
              <a:solidFill>
                <a:srgbClr val="2C3E50"/>
              </a:solidFill>
            </a:endParaRPr>
          </a:p>
          <a:p>
            <a:r>
              <a:rPr lang="en-US" altLang="en-US" b="1">
                <a:solidFill>
                  <a:srgbClr val="2C3E50"/>
                </a:solidFill>
              </a:rPr>
              <a:t>datastruct</a:t>
            </a:r>
            <a:endParaRPr lang="en-US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8" name="组合 77"/>
          <p:cNvGrpSpPr/>
          <p:nvPr/>
        </p:nvGrpSpPr>
        <p:grpSpPr>
          <a:xfrm>
            <a:off x="716915" y="939800"/>
            <a:ext cx="829310" cy="1532255"/>
            <a:chOff x="1690" y="3245"/>
            <a:chExt cx="1306" cy="2413"/>
          </a:xfrm>
        </p:grpSpPr>
        <p:grpSp>
          <p:nvGrpSpPr>
            <p:cNvPr id="16" name="组合 15"/>
            <p:cNvGrpSpPr/>
            <p:nvPr/>
          </p:nvGrpSpPr>
          <p:grpSpPr>
            <a:xfrm>
              <a:off x="1690" y="3822"/>
              <a:ext cx="1306" cy="1836"/>
              <a:chOff x="1690" y="3822"/>
              <a:chExt cx="1306" cy="1836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690" y="3822"/>
                <a:ext cx="13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num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690" y="4278"/>
                <a:ext cx="13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200" b="1">
                    <a:solidFill>
                      <a:srgbClr val="2C3E50"/>
                    </a:solidFill>
                  </a:rPr>
                  <a:t>desc</a:t>
                </a:r>
                <a:endParaRPr lang="en-US" altLang="en-US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690" y="4734"/>
                <a:ext cx="13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200" b="1">
                    <a:solidFill>
                      <a:srgbClr val="2C3E50"/>
                    </a:solidFill>
                  </a:rPr>
                  <a:t>avail</a:t>
                </a:r>
                <a:endParaRPr lang="en-US" altLang="en-US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690" y="5190"/>
                <a:ext cx="13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200" b="1">
                    <a:solidFill>
                      <a:srgbClr val="2C3E50"/>
                    </a:solidFill>
                  </a:rPr>
                  <a:t>used</a:t>
                </a:r>
                <a:endParaRPr lang="en-US" altLang="en-US" sz="12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15" name="文本框 14"/>
            <p:cNvSpPr txBox="true"/>
            <p:nvPr/>
          </p:nvSpPr>
          <p:spPr>
            <a:xfrm>
              <a:off x="1690" y="3245"/>
              <a:ext cx="110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vring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3933190" y="2898140"/>
            <a:ext cx="1268095" cy="2701290"/>
            <a:chOff x="5256" y="496"/>
            <a:chExt cx="1997" cy="4254"/>
          </a:xfrm>
        </p:grpSpPr>
        <p:grpSp>
          <p:nvGrpSpPr>
            <p:cNvPr id="45" name="组合 44"/>
            <p:cNvGrpSpPr/>
            <p:nvPr/>
          </p:nvGrpSpPr>
          <p:grpSpPr>
            <a:xfrm>
              <a:off x="5256" y="1098"/>
              <a:ext cx="1607" cy="3652"/>
              <a:chOff x="5256" y="1098"/>
              <a:chExt cx="1607" cy="3652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5256" y="1098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flags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256" y="1554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idx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256" y="2010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ring[0]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256" y="246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  <a:sym typeface="+mn-ea"/>
                  </a:rPr>
                  <a:t>ring[1]</a:t>
                </a:r>
                <a:endParaRPr lang="en-US" altLang="en-US" sz="900" b="1">
                  <a:solidFill>
                    <a:srgbClr val="2C3E50"/>
                  </a:solidFill>
                  <a:sym typeface="+mn-ea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257" y="2934"/>
                <a:ext cx="1607" cy="88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.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.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.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257" y="382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  <a:sym typeface="+mn-ea"/>
                  </a:rPr>
                  <a:t>ring[num-1]</a:t>
                </a:r>
                <a:endParaRPr lang="en-US" altLang="en-US" sz="900" b="1">
                  <a:solidFill>
                    <a:srgbClr val="2C3E50"/>
                  </a:solidFill>
                  <a:sym typeface="+mn-ea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257" y="4282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used_event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54" name="文本框 53"/>
            <p:cNvSpPr txBox="true"/>
            <p:nvPr/>
          </p:nvSpPr>
          <p:spPr>
            <a:xfrm>
              <a:off x="5257" y="496"/>
              <a:ext cx="199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vring</a:t>
              </a:r>
              <a:r>
                <a:rPr lang="en-US" altLang="en-US" sz="1400" b="1">
                  <a:solidFill>
                    <a:srgbClr val="2C3E50"/>
                  </a:solidFill>
                </a:rPr>
                <a:t>_avail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334895" y="3981450"/>
            <a:ext cx="1270000" cy="2652395"/>
            <a:chOff x="5254" y="5658"/>
            <a:chExt cx="2000" cy="4177"/>
          </a:xfrm>
        </p:grpSpPr>
        <p:grpSp>
          <p:nvGrpSpPr>
            <p:cNvPr id="46" name="组合 45"/>
            <p:cNvGrpSpPr/>
            <p:nvPr/>
          </p:nvGrpSpPr>
          <p:grpSpPr>
            <a:xfrm>
              <a:off x="5256" y="6183"/>
              <a:ext cx="1607" cy="3652"/>
              <a:chOff x="5256" y="1098"/>
              <a:chExt cx="1607" cy="3652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5256" y="1098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flags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256" y="1554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idx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256" y="2010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ring[0]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256" y="246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  <a:sym typeface="+mn-ea"/>
                  </a:rPr>
                  <a:t>ring[1]</a:t>
                </a:r>
                <a:endParaRPr lang="en-US" altLang="en-US" sz="900" b="1">
                  <a:solidFill>
                    <a:srgbClr val="2C3E50"/>
                  </a:solidFill>
                  <a:sym typeface="+mn-ea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5257" y="2934"/>
                <a:ext cx="1607" cy="88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.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.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.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5257" y="382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  <a:sym typeface="+mn-ea"/>
                  </a:rPr>
                  <a:t>ring[num-1]</a:t>
                </a:r>
                <a:endParaRPr lang="en-US" altLang="en-US" sz="900" b="1">
                  <a:solidFill>
                    <a:srgbClr val="2C3E50"/>
                  </a:solidFill>
                  <a:sym typeface="+mn-ea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257" y="4282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used_event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55" name="文本框 54"/>
            <p:cNvSpPr txBox="true"/>
            <p:nvPr/>
          </p:nvSpPr>
          <p:spPr>
            <a:xfrm>
              <a:off x="5254" y="5658"/>
              <a:ext cx="200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vring</a:t>
              </a:r>
              <a:r>
                <a:rPr lang="en-US" altLang="en-US" sz="1400" b="1">
                  <a:solidFill>
                    <a:srgbClr val="2C3E50"/>
                  </a:solidFill>
                </a:rPr>
                <a:t>_used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5763895" y="1012190"/>
            <a:ext cx="1411605" cy="2423795"/>
            <a:chOff x="9208" y="2042"/>
            <a:chExt cx="2223" cy="3817"/>
          </a:xfrm>
        </p:grpSpPr>
        <p:sp>
          <p:nvSpPr>
            <p:cNvPr id="8" name="矩形 7"/>
            <p:cNvSpPr/>
            <p:nvPr/>
          </p:nvSpPr>
          <p:spPr>
            <a:xfrm>
              <a:off x="9208" y="264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900" b="1">
                  <a:solidFill>
                    <a:srgbClr val="2C3E50"/>
                  </a:solidFill>
                </a:rPr>
                <a:t>desc[0]</a:t>
              </a:r>
              <a:endParaRPr lang="en-US" altLang="en-US" sz="900" b="1">
                <a:solidFill>
                  <a:srgbClr val="2C3E5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208" y="309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900" b="1">
                  <a:solidFill>
                    <a:srgbClr val="2C3E50"/>
                  </a:solidFill>
                  <a:sym typeface="+mn-ea"/>
                </a:rPr>
                <a:t>desc[1]</a:t>
              </a:r>
              <a:endParaRPr lang="en-US" altLang="zh-CN" sz="900" b="1">
                <a:solidFill>
                  <a:srgbClr val="2C3E5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208" y="355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900" b="1">
                  <a:solidFill>
                    <a:srgbClr val="2C3E50"/>
                  </a:solidFill>
                  <a:sym typeface="+mn-ea"/>
                </a:rPr>
                <a:t>desc[2]</a:t>
              </a:r>
              <a:endParaRPr lang="en-US" altLang="zh-CN" sz="900" b="1">
                <a:solidFill>
                  <a:srgbClr val="2C3E5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208" y="401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900" b="1">
                  <a:solidFill>
                    <a:srgbClr val="2C3E50"/>
                  </a:solidFill>
                  <a:sym typeface="+mn-ea"/>
                </a:rPr>
                <a:t>desc[3]</a:t>
              </a:r>
              <a:endParaRPr lang="en-US" altLang="zh-CN" sz="900" b="1">
                <a:solidFill>
                  <a:srgbClr val="2C3E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209" y="4479"/>
              <a:ext cx="1607" cy="91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900" b="1">
                  <a:solidFill>
                    <a:srgbClr val="2C3E50"/>
                  </a:solidFill>
                </a:rPr>
                <a:t>.</a:t>
              </a:r>
              <a:endParaRPr lang="en-US" altLang="en-US" sz="9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en-US" sz="900" b="1">
                  <a:solidFill>
                    <a:srgbClr val="2C3E50"/>
                  </a:solidFill>
                </a:rPr>
                <a:t>.</a:t>
              </a:r>
              <a:endParaRPr lang="en-US" altLang="en-US" sz="9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en-US" sz="900" b="1">
                  <a:solidFill>
                    <a:srgbClr val="2C3E50"/>
                  </a:solidFill>
                </a:rPr>
                <a:t>.</a:t>
              </a:r>
              <a:endParaRPr lang="en-US" altLang="en-US" sz="900" b="1">
                <a:solidFill>
                  <a:srgbClr val="2C3E5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209" y="539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900" b="1">
                  <a:solidFill>
                    <a:srgbClr val="2C3E50"/>
                  </a:solidFill>
                  <a:sym typeface="+mn-ea"/>
                </a:rPr>
                <a:t>desc[num-1]</a:t>
              </a:r>
              <a:endParaRPr lang="en-US" altLang="zh-CN" sz="900" b="1">
                <a:solidFill>
                  <a:srgbClr val="2C3E50"/>
                </a:solidFill>
              </a:endParaRPr>
            </a:p>
          </p:txBody>
        </p:sp>
        <p:sp>
          <p:nvSpPr>
            <p:cNvPr id="67" name="文本框 66"/>
            <p:cNvSpPr txBox="true"/>
            <p:nvPr/>
          </p:nvSpPr>
          <p:spPr>
            <a:xfrm>
              <a:off x="9209" y="2042"/>
              <a:ext cx="222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vring</a:t>
              </a:r>
              <a:r>
                <a:rPr lang="en-US" altLang="en-US" sz="1400" b="1">
                  <a:solidFill>
                    <a:srgbClr val="2C3E50"/>
                  </a:solidFill>
                </a:rPr>
                <a:t>_desc[]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760970" y="1275080"/>
            <a:ext cx="1248410" cy="1472565"/>
            <a:chOff x="12902" y="3052"/>
            <a:chExt cx="1966" cy="2319"/>
          </a:xfrm>
        </p:grpSpPr>
        <p:grpSp>
          <p:nvGrpSpPr>
            <p:cNvPr id="73" name="组合 72"/>
            <p:cNvGrpSpPr/>
            <p:nvPr/>
          </p:nvGrpSpPr>
          <p:grpSpPr>
            <a:xfrm>
              <a:off x="13010" y="3535"/>
              <a:ext cx="1606" cy="1836"/>
              <a:chOff x="13852" y="1864"/>
              <a:chExt cx="1606" cy="1836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13852" y="1864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addr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3852" y="2320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len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13852" y="277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flag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13852" y="3232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next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75" name="文本框 74"/>
            <p:cNvSpPr txBox="true"/>
            <p:nvPr/>
          </p:nvSpPr>
          <p:spPr>
            <a:xfrm>
              <a:off x="12902" y="3052"/>
              <a:ext cx="196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vring</a:t>
              </a:r>
              <a:r>
                <a:rPr lang="en-US" altLang="en-US" sz="1400" b="1">
                  <a:solidFill>
                    <a:srgbClr val="2C3E50"/>
                  </a:solidFill>
                </a:rPr>
                <a:t>_desc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10018395" y="831850"/>
            <a:ext cx="1068070" cy="4738370"/>
            <a:chOff x="16048" y="1896"/>
            <a:chExt cx="1682" cy="7462"/>
          </a:xfrm>
        </p:grpSpPr>
        <p:sp>
          <p:nvSpPr>
            <p:cNvPr id="69" name="矩形 68"/>
            <p:cNvSpPr/>
            <p:nvPr/>
          </p:nvSpPr>
          <p:spPr>
            <a:xfrm>
              <a:off x="16124" y="2440"/>
              <a:ext cx="1607" cy="691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6124" y="4724"/>
              <a:ext cx="1607" cy="2132"/>
            </a:xfrm>
            <a:prstGeom prst="rect">
              <a:avLst/>
            </a:prstGeom>
            <a:noFill/>
            <a:ln w="28575">
              <a:solidFill>
                <a:srgbClr val="2C3E5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77" name="文本框 76"/>
            <p:cNvSpPr txBox="true"/>
            <p:nvPr/>
          </p:nvSpPr>
          <p:spPr>
            <a:xfrm>
              <a:off x="16048" y="1896"/>
              <a:ext cx="1575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memory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83" name="肘形连接符 82"/>
          <p:cNvCxnSpPr>
            <a:stCxn id="5" idx="3"/>
            <a:endCxn id="67" idx="1"/>
          </p:cNvCxnSpPr>
          <p:nvPr/>
        </p:nvCxnSpPr>
        <p:spPr>
          <a:xfrm flipV="true">
            <a:off x="1546860" y="1165860"/>
            <a:ext cx="4217670" cy="57848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6" idx="3"/>
            <a:endCxn id="54" idx="1"/>
          </p:cNvCxnSpPr>
          <p:nvPr/>
        </p:nvCxnSpPr>
        <p:spPr>
          <a:xfrm>
            <a:off x="1546860" y="2033905"/>
            <a:ext cx="2386965" cy="1017905"/>
          </a:xfrm>
          <a:prstGeom prst="bentConnector3">
            <a:avLst>
              <a:gd name="adj1" fmla="val 5001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7" idx="3"/>
            <a:endCxn id="55" idx="1"/>
          </p:cNvCxnSpPr>
          <p:nvPr/>
        </p:nvCxnSpPr>
        <p:spPr>
          <a:xfrm>
            <a:off x="1546860" y="2323465"/>
            <a:ext cx="788035" cy="1811655"/>
          </a:xfrm>
          <a:prstGeom prst="bentConnector3">
            <a:avLst>
              <a:gd name="adj1" fmla="val 5004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39" idx="3"/>
            <a:endCxn id="11" idx="1"/>
          </p:cNvCxnSpPr>
          <p:nvPr/>
        </p:nvCxnSpPr>
        <p:spPr>
          <a:xfrm flipV="true">
            <a:off x="4953635" y="2411095"/>
            <a:ext cx="810260" cy="188658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52" idx="3"/>
            <a:endCxn id="18" idx="3"/>
          </p:cNvCxnSpPr>
          <p:nvPr/>
        </p:nvCxnSpPr>
        <p:spPr>
          <a:xfrm flipV="true">
            <a:off x="3357245" y="2849880"/>
            <a:ext cx="3427730" cy="3345815"/>
          </a:xfrm>
          <a:prstGeom prst="bentConnector3">
            <a:avLst>
              <a:gd name="adj1" fmla="val 10694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9" idx="3"/>
            <a:endCxn id="75" idx="1"/>
          </p:cNvCxnSpPr>
          <p:nvPr/>
        </p:nvCxnSpPr>
        <p:spPr>
          <a:xfrm flipV="true">
            <a:off x="6784340" y="1428750"/>
            <a:ext cx="976630" cy="40322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stCxn id="58" idx="3"/>
          </p:cNvCxnSpPr>
          <p:nvPr/>
        </p:nvCxnSpPr>
        <p:spPr>
          <a:xfrm>
            <a:off x="8849995" y="1730375"/>
            <a:ext cx="1204595" cy="896620"/>
          </a:xfrm>
          <a:prstGeom prst="bentConnector3">
            <a:avLst>
              <a:gd name="adj1" fmla="val 5002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连接符 89"/>
          <p:cNvCxnSpPr>
            <a:stCxn id="59" idx="3"/>
            <a:endCxn id="70" idx="1"/>
          </p:cNvCxnSpPr>
          <p:nvPr/>
        </p:nvCxnSpPr>
        <p:spPr>
          <a:xfrm>
            <a:off x="8849995" y="2019935"/>
            <a:ext cx="1216660" cy="1284605"/>
          </a:xfrm>
          <a:prstGeom prst="bentConnector3">
            <a:avLst>
              <a:gd name="adj1" fmla="val 2750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true"/>
          <p:nvPr/>
        </p:nvSpPr>
        <p:spPr>
          <a:xfrm>
            <a:off x="123825" y="5380990"/>
            <a:ext cx="20167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</a:rPr>
              <a:t>KERNEL VirtIO</a:t>
            </a:r>
            <a:endParaRPr lang="en-US" altLang="zh-CN" b="1">
              <a:solidFill>
                <a:srgbClr val="2C3E50"/>
              </a:solidFill>
            </a:endParaRPr>
          </a:p>
          <a:p>
            <a:pPr algn="l"/>
            <a:endParaRPr lang="en-US" altLang="zh-CN" b="1">
              <a:solidFill>
                <a:srgbClr val="2C3E50"/>
              </a:solidFill>
            </a:endParaRPr>
          </a:p>
          <a:p>
            <a:pPr algn="l"/>
            <a:r>
              <a:rPr lang="en-US" altLang="en-US" b="1">
                <a:solidFill>
                  <a:srgbClr val="2C3E50"/>
                </a:solidFill>
                <a:sym typeface="+mn-ea"/>
              </a:rPr>
              <a:t>datastruct</a:t>
            </a:r>
            <a:endParaRPr lang="en-US" altLang="zh-CN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" name="矩形 65"/>
          <p:cNvSpPr/>
          <p:nvPr/>
        </p:nvSpPr>
        <p:spPr>
          <a:xfrm>
            <a:off x="4380230" y="321310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VirtioBusState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731520" y="981075"/>
            <a:ext cx="147193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VirtIO</a:t>
            </a:r>
            <a:r>
              <a:rPr lang="en-US" altLang="zh-CN" sz="1000" b="1">
                <a:solidFill>
                  <a:srgbClr val="2C3E50"/>
                </a:solidFill>
              </a:rPr>
              <a:t>XXX</a:t>
            </a:r>
            <a:r>
              <a:rPr lang="zh-CN" altLang="en-US" sz="1000" b="1">
                <a:solidFill>
                  <a:srgbClr val="2C3E50"/>
                </a:solidFill>
              </a:rPr>
              <a:t>PCI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0420" y="122618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parent_obj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0420" y="15157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vdev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551430" y="873760"/>
            <a:ext cx="1198245" cy="2636520"/>
            <a:chOff x="5413" y="1376"/>
            <a:chExt cx="1606" cy="4152"/>
          </a:xfrm>
        </p:grpSpPr>
        <p:sp>
          <p:nvSpPr>
            <p:cNvPr id="63" name="矩形 62"/>
            <p:cNvSpPr/>
            <p:nvPr/>
          </p:nvSpPr>
          <p:spPr>
            <a:xfrm>
              <a:off x="5413" y="459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vector_irqfd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413" y="1376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pci_dev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413" y="183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bar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413" y="228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VirtIOPCIRegion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413" y="274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modern_bar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413" y="321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io_bar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413" y="366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413" y="412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vqs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413" y="506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bus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30" name="文本框 29"/>
          <p:cNvSpPr txBox="true"/>
          <p:nvPr/>
        </p:nvSpPr>
        <p:spPr>
          <a:xfrm>
            <a:off x="2487930" y="592455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VirtIOPCIProxy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495550" y="3832860"/>
            <a:ext cx="3326765" cy="2616200"/>
            <a:chOff x="5486" y="6091"/>
            <a:chExt cx="4000" cy="4120"/>
          </a:xfrm>
        </p:grpSpPr>
        <p:sp>
          <p:nvSpPr>
            <p:cNvPr id="21" name="矩形 20"/>
            <p:cNvSpPr/>
            <p:nvPr/>
          </p:nvSpPr>
          <p:spPr>
            <a:xfrm>
              <a:off x="5553" y="928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553" y="974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553" y="655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parent_obj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553" y="7015"/>
              <a:ext cx="1607" cy="134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endParaRPr lang="en-US" altLang="en-US" sz="8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endParaRPr lang="en-US" altLang="en-US" sz="8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554" y="836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554" y="881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32" name="文本框 31"/>
            <p:cNvSpPr txBox="true"/>
            <p:nvPr/>
          </p:nvSpPr>
          <p:spPr>
            <a:xfrm>
              <a:off x="5486" y="6091"/>
              <a:ext cx="4000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VirtIO</a:t>
              </a:r>
              <a:r>
                <a:rPr lang="en-US" altLang="zh-CN" sz="1000" b="1">
                  <a:solidFill>
                    <a:srgbClr val="2C3E50"/>
                  </a:solidFill>
                </a:rPr>
                <a:t>XXX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4380230" y="291592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VirtIOIRQFD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880225" y="2321560"/>
            <a:ext cx="126428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VirtQueue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380230" y="413004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VirtIODevice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80230" y="87376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PCIDevice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380230" y="177038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MemoryRegion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380230" y="146050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VirtIOPCIRegion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380230" y="261874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VirtIOPCIQueue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cxnSp>
        <p:nvCxnSpPr>
          <p:cNvPr id="41" name="肘形连接符 40"/>
          <p:cNvCxnSpPr>
            <a:stCxn id="5" idx="3"/>
            <a:endCxn id="30" idx="1"/>
          </p:cNvCxnSpPr>
          <p:nvPr/>
        </p:nvCxnSpPr>
        <p:spPr>
          <a:xfrm flipV="true">
            <a:off x="1840865" y="715010"/>
            <a:ext cx="647065" cy="659765"/>
          </a:xfrm>
          <a:prstGeom prst="bentConnector3">
            <a:avLst>
              <a:gd name="adj1" fmla="val 5004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6" idx="3"/>
            <a:endCxn id="32" idx="1"/>
          </p:cNvCxnSpPr>
          <p:nvPr/>
        </p:nvCxnSpPr>
        <p:spPr>
          <a:xfrm>
            <a:off x="1840865" y="1664335"/>
            <a:ext cx="654685" cy="2291080"/>
          </a:xfrm>
          <a:prstGeom prst="bentConnector3">
            <a:avLst>
              <a:gd name="adj1" fmla="val 5004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0" idx="3"/>
            <a:endCxn id="36" idx="1"/>
          </p:cNvCxnSpPr>
          <p:nvPr/>
        </p:nvCxnSpPr>
        <p:spPr>
          <a:xfrm>
            <a:off x="3756025" y="1022350"/>
            <a:ext cx="62992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11" idx="3"/>
            <a:endCxn id="38" idx="1"/>
          </p:cNvCxnSpPr>
          <p:nvPr/>
        </p:nvCxnSpPr>
        <p:spPr>
          <a:xfrm>
            <a:off x="3756025" y="1311910"/>
            <a:ext cx="629920" cy="60706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3" idx="3"/>
            <a:endCxn id="38" idx="1"/>
          </p:cNvCxnSpPr>
          <p:nvPr/>
        </p:nvCxnSpPr>
        <p:spPr>
          <a:xfrm>
            <a:off x="3756025" y="1891030"/>
            <a:ext cx="629920" cy="2794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15" idx="3"/>
            <a:endCxn id="38" idx="1"/>
          </p:cNvCxnSpPr>
          <p:nvPr/>
        </p:nvCxnSpPr>
        <p:spPr>
          <a:xfrm flipV="true">
            <a:off x="3756025" y="1918970"/>
            <a:ext cx="629920" cy="26924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2" idx="3"/>
            <a:endCxn id="39" idx="1"/>
          </p:cNvCxnSpPr>
          <p:nvPr/>
        </p:nvCxnSpPr>
        <p:spPr>
          <a:xfrm>
            <a:off x="3756025" y="1601470"/>
            <a:ext cx="629920" cy="762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17" idx="3"/>
            <a:endCxn id="40" idx="1"/>
          </p:cNvCxnSpPr>
          <p:nvPr/>
        </p:nvCxnSpPr>
        <p:spPr>
          <a:xfrm>
            <a:off x="3756025" y="2767330"/>
            <a:ext cx="62992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63" idx="3"/>
            <a:endCxn id="35" idx="1"/>
          </p:cNvCxnSpPr>
          <p:nvPr/>
        </p:nvCxnSpPr>
        <p:spPr>
          <a:xfrm>
            <a:off x="3756025" y="3064510"/>
            <a:ext cx="62992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8" idx="3"/>
            <a:endCxn id="66" idx="1"/>
          </p:cNvCxnSpPr>
          <p:nvPr/>
        </p:nvCxnSpPr>
        <p:spPr>
          <a:xfrm>
            <a:off x="3756025" y="3361690"/>
            <a:ext cx="62992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26" idx="3"/>
            <a:endCxn id="65" idx="1"/>
          </p:cNvCxnSpPr>
          <p:nvPr/>
        </p:nvCxnSpPr>
        <p:spPr>
          <a:xfrm>
            <a:off x="3893820" y="4278630"/>
            <a:ext cx="492125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65" idx="3"/>
            <a:endCxn id="64" idx="1"/>
          </p:cNvCxnSpPr>
          <p:nvPr/>
        </p:nvCxnSpPr>
        <p:spPr>
          <a:xfrm flipV="true">
            <a:off x="6066155" y="2470150"/>
            <a:ext cx="814070" cy="180848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true"/>
          <p:nvPr/>
        </p:nvSpPr>
        <p:spPr>
          <a:xfrm>
            <a:off x="107315" y="-10795"/>
            <a:ext cx="2719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QEMU VirtIO Device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880225" y="2626360"/>
            <a:ext cx="126428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last_avail_idx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880225" y="2921000"/>
            <a:ext cx="126428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shadow_avail_idx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880225" y="321564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notification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880225" y="351028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880225" y="380492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handle_output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885940" y="409956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880225" y="439420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880225" y="468884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1069975" y="55245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线程模型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3280" y="1568450"/>
            <a:ext cx="7094220" cy="40754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85720" y="2152650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VCPU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05045" y="2152650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...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24370" y="2152650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VCPU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85720" y="4253865"/>
            <a:ext cx="6275070" cy="10852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主线程</a:t>
            </a:r>
            <a:r>
              <a:rPr lang="en-US" altLang="zh-CN" sz="1400" b="1">
                <a:solidFill>
                  <a:srgbClr val="2C3E50"/>
                </a:solidFill>
              </a:rPr>
              <a:t>(</a:t>
            </a:r>
            <a:r>
              <a:rPr lang="zh-CN" altLang="en-US" sz="1400" b="1">
                <a:solidFill>
                  <a:srgbClr val="2C3E50"/>
                </a:solidFill>
              </a:rPr>
              <a:t>由于一直监听</a:t>
            </a:r>
            <a:r>
              <a:rPr lang="en-US" altLang="zh-CN" sz="1400" b="1">
                <a:solidFill>
                  <a:srgbClr val="2C3E50"/>
                </a:solidFill>
              </a:rPr>
              <a:t>IO</a:t>
            </a:r>
            <a:r>
              <a:rPr lang="zh-CN" altLang="en-US" sz="1400" b="1">
                <a:solidFill>
                  <a:srgbClr val="2C3E50"/>
                </a:solidFill>
              </a:rPr>
              <a:t>事件</a:t>
            </a:r>
            <a:r>
              <a:rPr lang="en-US" altLang="zh-CN" sz="1400" b="1">
                <a:solidFill>
                  <a:srgbClr val="2C3E50"/>
                </a:solidFill>
              </a:rPr>
              <a:t>,</a:t>
            </a:r>
            <a:r>
              <a:rPr lang="zh-CN" altLang="en-US" sz="1400" b="1">
                <a:solidFill>
                  <a:srgbClr val="2C3E50"/>
                </a:solidFill>
              </a:rPr>
              <a:t>也称为</a:t>
            </a:r>
            <a:r>
              <a:rPr lang="en-US" altLang="zh-CN" sz="1400" b="1">
                <a:solidFill>
                  <a:srgbClr val="2C3E50"/>
                </a:solidFill>
              </a:rPr>
              <a:t>IO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r>
              <a:rPr lang="en-US" altLang="zh-CN" sz="1400" b="1">
                <a:solidFill>
                  <a:srgbClr val="2C3E50"/>
                </a:solidFill>
              </a:rPr>
              <a:t>)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85720" y="3203575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VNC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24370" y="3203575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热迁移线程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05045" y="3203575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SPICE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" name="组合 61"/>
          <p:cNvGrpSpPr/>
          <p:nvPr/>
        </p:nvGrpSpPr>
        <p:grpSpPr>
          <a:xfrm rot="0">
            <a:off x="10419715" y="5092065"/>
            <a:ext cx="1019810" cy="1165860"/>
            <a:chOff x="1690" y="5646"/>
            <a:chExt cx="2264" cy="1836"/>
          </a:xfrm>
        </p:grpSpPr>
        <p:sp>
          <p:nvSpPr>
            <p:cNvPr id="63" name="矩形 62"/>
            <p:cNvSpPr/>
            <p:nvPr/>
          </p:nvSpPr>
          <p:spPr>
            <a:xfrm>
              <a:off x="1690" y="5646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690" y="6102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690" y="6558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690" y="7014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  <p:sp>
        <p:nvSpPr>
          <p:cNvPr id="116" name="文本框 115"/>
          <p:cNvSpPr txBox="true"/>
          <p:nvPr/>
        </p:nvSpPr>
        <p:spPr>
          <a:xfrm>
            <a:off x="123825" y="5380990"/>
            <a:ext cx="17780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solidFill>
                  <a:srgbClr val="2C3E50"/>
                </a:solidFill>
              </a:rPr>
              <a:t>QEMU</a:t>
            </a:r>
            <a:r>
              <a:rPr lang="en-US" altLang="zh-CN" b="1">
                <a:solidFill>
                  <a:srgbClr val="2C3E50"/>
                </a:solidFill>
              </a:rPr>
              <a:t> VirtIO</a:t>
            </a:r>
            <a:endParaRPr lang="en-US" altLang="zh-CN" b="1">
              <a:solidFill>
                <a:srgbClr val="2C3E50"/>
              </a:solidFill>
            </a:endParaRPr>
          </a:p>
          <a:p>
            <a:pPr algn="l"/>
            <a:endParaRPr lang="en-US" altLang="zh-CN" b="1">
              <a:solidFill>
                <a:srgbClr val="2C3E50"/>
              </a:solidFill>
            </a:endParaRPr>
          </a:p>
          <a:p>
            <a:pPr algn="l"/>
            <a:r>
              <a:rPr lang="en-US" altLang="en-US" b="1">
                <a:solidFill>
                  <a:srgbClr val="2C3E50"/>
                </a:solidFill>
                <a:sym typeface="+mn-ea"/>
              </a:rPr>
              <a:t>datastruct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884555" y="981075"/>
            <a:ext cx="13373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VirtQueue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" name="矩形 62"/>
          <p:cNvSpPr/>
          <p:nvPr/>
        </p:nvSpPr>
        <p:spPr>
          <a:xfrm>
            <a:off x="2434590" y="180848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qemu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39435" y="180848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kernel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667385" y="636270"/>
            <a:ext cx="21704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b="1">
                <a:solidFill>
                  <a:srgbClr val="2C3E50"/>
                </a:solidFill>
              </a:rPr>
              <a:t>ioeventfd </a:t>
            </a:r>
            <a:r>
              <a:rPr lang="zh-CN" altLang="en-US" sz="1600" b="1">
                <a:solidFill>
                  <a:srgbClr val="2C3E50"/>
                </a:solidFill>
              </a:rPr>
              <a:t>与</a:t>
            </a:r>
            <a:r>
              <a:rPr lang="en-US" altLang="zh-CN" sz="1600" b="1">
                <a:solidFill>
                  <a:srgbClr val="2C3E50"/>
                </a:solidFill>
              </a:rPr>
              <a:t> </a:t>
            </a:r>
            <a:r>
              <a:rPr lang="en-US" altLang="zh-CN" sz="1600" b="1">
                <a:solidFill>
                  <a:srgbClr val="2C3E50"/>
                </a:solidFill>
                <a:sym typeface="+mn-ea"/>
              </a:rPr>
              <a:t>irqfd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44280" y="180848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guest os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1250" y="43059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qemu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6095" y="43059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kernel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90940" y="43059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guest os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8" name="肘形连接符 7"/>
          <p:cNvCxnSpPr>
            <a:stCxn id="63" idx="3"/>
            <a:endCxn id="64" idx="1"/>
          </p:cNvCxnSpPr>
          <p:nvPr/>
        </p:nvCxnSpPr>
        <p:spPr>
          <a:xfrm>
            <a:off x="3455035" y="1957070"/>
            <a:ext cx="218440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64" idx="3"/>
            <a:endCxn id="3" idx="1"/>
          </p:cNvCxnSpPr>
          <p:nvPr/>
        </p:nvCxnSpPr>
        <p:spPr>
          <a:xfrm>
            <a:off x="6659880" y="1957070"/>
            <a:ext cx="218440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7" idx="1"/>
            <a:endCxn id="6" idx="3"/>
          </p:cNvCxnSpPr>
          <p:nvPr/>
        </p:nvCxnSpPr>
        <p:spPr>
          <a:xfrm rot="10800000">
            <a:off x="6606540" y="4454525"/>
            <a:ext cx="218440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6" idx="1"/>
            <a:endCxn id="5" idx="3"/>
          </p:cNvCxnSpPr>
          <p:nvPr/>
        </p:nvCxnSpPr>
        <p:spPr>
          <a:xfrm rot="10800000">
            <a:off x="3401695" y="4454525"/>
            <a:ext cx="218440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true"/>
          <p:nvPr/>
        </p:nvSpPr>
        <p:spPr>
          <a:xfrm>
            <a:off x="5390515" y="3739515"/>
            <a:ext cx="14122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2C3E50"/>
                </a:solidFill>
                <a:sym typeface="+mn-ea"/>
              </a:rPr>
              <a:t>ioeventfd</a:t>
            </a:r>
            <a:endParaRPr lang="zh-CN" altLang="en-US"/>
          </a:p>
        </p:txBody>
      </p:sp>
      <p:sp>
        <p:nvSpPr>
          <p:cNvPr id="13" name="文本框 12"/>
          <p:cNvSpPr txBox="true"/>
          <p:nvPr/>
        </p:nvSpPr>
        <p:spPr>
          <a:xfrm>
            <a:off x="5707380" y="1297305"/>
            <a:ext cx="8013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2C3E50"/>
                </a:solidFill>
                <a:sym typeface="+mn-ea"/>
              </a:rPr>
              <a:t>irqfd</a:t>
            </a:r>
            <a:endParaRPr lang="zh-CN" altLang="en-US"/>
          </a:p>
        </p:txBody>
      </p:sp>
      <p:cxnSp>
        <p:nvCxnSpPr>
          <p:cNvPr id="14" name="肘形连接符 13"/>
          <p:cNvCxnSpPr>
            <a:stCxn id="63" idx="2"/>
            <a:endCxn id="3" idx="2"/>
          </p:cNvCxnSpPr>
          <p:nvPr/>
        </p:nvCxnSpPr>
        <p:spPr>
          <a:xfrm rot="5400000" flipV="true">
            <a:off x="6149975" y="-1099185"/>
            <a:ext cx="3175" cy="6409690"/>
          </a:xfrm>
          <a:prstGeom prst="bentConnector3">
            <a:avLst>
              <a:gd name="adj1" fmla="val 19810000"/>
            </a:avLst>
          </a:prstGeom>
          <a:ln w="38100">
            <a:solidFill>
              <a:srgbClr val="3EAF7C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7" idx="2"/>
            <a:endCxn id="5" idx="2"/>
          </p:cNvCxnSpPr>
          <p:nvPr/>
        </p:nvCxnSpPr>
        <p:spPr>
          <a:xfrm rot="5400000">
            <a:off x="6096635" y="1398270"/>
            <a:ext cx="3175" cy="6409690"/>
          </a:xfrm>
          <a:prstGeom prst="bentConnector3">
            <a:avLst>
              <a:gd name="adj1" fmla="val 21530000"/>
            </a:avLst>
          </a:prstGeom>
          <a:ln w="38100">
            <a:solidFill>
              <a:srgbClr val="3EAF7C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true"/>
          <p:nvPr/>
        </p:nvSpPr>
        <p:spPr>
          <a:xfrm>
            <a:off x="4786630" y="2457450"/>
            <a:ext cx="28860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快速注入中断到</a:t>
            </a:r>
            <a:r>
              <a:rPr lang="en-US" altLang="zh-CN" sz="1200" b="1">
                <a:solidFill>
                  <a:srgbClr val="2C3E50"/>
                </a:solidFill>
              </a:rPr>
              <a:t>GUEST OS</a:t>
            </a:r>
            <a:r>
              <a:rPr lang="en-US" altLang="en-US" sz="1200" b="1">
                <a:solidFill>
                  <a:srgbClr val="2C3E50"/>
                </a:solidFill>
              </a:rPr>
              <a:t>   </a:t>
            </a:r>
            <a:r>
              <a:rPr lang="zh-CN" altLang="en-US" sz="1200" b="1">
                <a:solidFill>
                  <a:srgbClr val="2C3E50"/>
                </a:solidFill>
              </a:rPr>
              <a:t>简化路径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7" name="文本框 16"/>
          <p:cNvSpPr txBox="true"/>
          <p:nvPr/>
        </p:nvSpPr>
        <p:spPr>
          <a:xfrm>
            <a:off x="4745355" y="5030470"/>
            <a:ext cx="33420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GUEST OS</a:t>
            </a:r>
            <a:r>
              <a:rPr lang="zh-CN" altLang="en-US" sz="1200" b="1">
                <a:solidFill>
                  <a:srgbClr val="2C3E50"/>
                </a:solidFill>
              </a:rPr>
              <a:t>向</a:t>
            </a:r>
            <a:r>
              <a:rPr lang="en-US" altLang="zh-CN" sz="1200" b="1">
                <a:solidFill>
                  <a:srgbClr val="2C3E50"/>
                </a:solidFill>
              </a:rPr>
              <a:t>QEMU</a:t>
            </a:r>
            <a:r>
              <a:rPr lang="zh-CN" altLang="en-US" sz="1200" b="1">
                <a:solidFill>
                  <a:srgbClr val="2C3E50"/>
                </a:solidFill>
              </a:rPr>
              <a:t>发送通知</a:t>
            </a:r>
            <a:r>
              <a:rPr lang="en-US" altLang="zh-CN" sz="1200" b="1">
                <a:solidFill>
                  <a:srgbClr val="2C3E50"/>
                </a:solidFill>
              </a:rPr>
              <a:t>  </a:t>
            </a:r>
            <a:r>
              <a:rPr lang="zh-CN" altLang="en-US" sz="1200" b="1">
                <a:solidFill>
                  <a:srgbClr val="2C3E50"/>
                </a:solidFill>
              </a:rPr>
              <a:t>避免内存分发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" name="矩形 62"/>
          <p:cNvSpPr/>
          <p:nvPr/>
        </p:nvSpPr>
        <p:spPr>
          <a:xfrm>
            <a:off x="1965325" y="1560195"/>
            <a:ext cx="6369685" cy="262699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65470" y="1924050"/>
            <a:ext cx="2350770" cy="159575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965960" y="4761865"/>
            <a:ext cx="6369050" cy="12484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597150" y="529526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网桥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805815" y="430530"/>
            <a:ext cx="1434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vhost </a:t>
            </a:r>
            <a:r>
              <a:rPr lang="zh-CN" altLang="en-US" b="1">
                <a:solidFill>
                  <a:srgbClr val="2C3E50"/>
                </a:solidFill>
              </a:rPr>
              <a:t>框架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2240280" y="1778000"/>
            <a:ext cx="776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QEMU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5809615" y="2044700"/>
            <a:ext cx="11849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GUEST OS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97150" y="6010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物理网卡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2102485" y="4897120"/>
            <a:ext cx="8337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Kernel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30315" y="529526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vhost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79115" y="2512060"/>
            <a:ext cx="1387475" cy="1007110"/>
          </a:xfrm>
          <a:prstGeom prst="rect">
            <a:avLst/>
          </a:prstGeom>
          <a:noFill/>
          <a:ln w="28575">
            <a:solidFill>
              <a:srgbClr val="3EAF7C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 </a:t>
            </a:r>
            <a:r>
              <a:rPr lang="en-US" altLang="zh-CN" sz="1200" b="1">
                <a:solidFill>
                  <a:srgbClr val="2C3E50"/>
                </a:solidFill>
              </a:rPr>
              <a:t>net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11" name="直接箭头连接符 10"/>
          <p:cNvCxnSpPr>
            <a:stCxn id="64" idx="2"/>
            <a:endCxn id="7" idx="0"/>
          </p:cNvCxnSpPr>
          <p:nvPr/>
        </p:nvCxnSpPr>
        <p:spPr>
          <a:xfrm>
            <a:off x="6840855" y="3519805"/>
            <a:ext cx="0" cy="177546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1"/>
            <a:endCxn id="66" idx="3"/>
          </p:cNvCxnSpPr>
          <p:nvPr/>
        </p:nvCxnSpPr>
        <p:spPr>
          <a:xfrm flipH="true">
            <a:off x="3617595" y="5443855"/>
            <a:ext cx="2712720" cy="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6" idx="2"/>
            <a:endCxn id="5" idx="0"/>
          </p:cNvCxnSpPr>
          <p:nvPr/>
        </p:nvCxnSpPr>
        <p:spPr>
          <a:xfrm>
            <a:off x="3107690" y="5592445"/>
            <a:ext cx="0" cy="41783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8" idx="3"/>
            <a:endCxn id="7" idx="2"/>
          </p:cNvCxnSpPr>
          <p:nvPr/>
        </p:nvCxnSpPr>
        <p:spPr>
          <a:xfrm>
            <a:off x="4466590" y="3015615"/>
            <a:ext cx="2374265" cy="2576830"/>
          </a:xfrm>
          <a:prstGeom prst="bentConnector4">
            <a:avLst>
              <a:gd name="adj1" fmla="val 26343"/>
              <a:gd name="adj2" fmla="val 109241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true"/>
          <p:nvPr/>
        </p:nvSpPr>
        <p:spPr>
          <a:xfrm>
            <a:off x="4584700" y="2735580"/>
            <a:ext cx="488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转移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文本框 45"/>
          <p:cNvSpPr txBox="true"/>
          <p:nvPr/>
        </p:nvSpPr>
        <p:spPr>
          <a:xfrm>
            <a:off x="90805" y="1125220"/>
            <a:ext cx="150685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rgbClr val="2C3E50"/>
                </a:solidFill>
              </a:rPr>
              <a:t>net_clients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47" name="文本框 46"/>
          <p:cNvSpPr txBox="true"/>
          <p:nvPr/>
        </p:nvSpPr>
        <p:spPr>
          <a:xfrm>
            <a:off x="2273935" y="220345"/>
            <a:ext cx="1097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TAPState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273935" y="527050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info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273935" y="8483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73935" y="114554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next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273935" y="144272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273935" y="1740535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fd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7" name="右大括号 56"/>
          <p:cNvSpPr/>
          <p:nvPr/>
        </p:nvSpPr>
        <p:spPr>
          <a:xfrm>
            <a:off x="3340735" y="524510"/>
            <a:ext cx="75565" cy="939800"/>
          </a:xfrm>
          <a:prstGeom prst="rightBrace">
            <a:avLst/>
          </a:prstGeom>
          <a:ln w="38100">
            <a:solidFill>
              <a:srgbClr val="3EAF7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文本框 58"/>
          <p:cNvSpPr txBox="true"/>
          <p:nvPr/>
        </p:nvSpPr>
        <p:spPr>
          <a:xfrm>
            <a:off x="3519805" y="781685"/>
            <a:ext cx="18719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600" b="1">
                <a:solidFill>
                  <a:srgbClr val="CC0000"/>
                </a:solidFill>
              </a:rPr>
              <a:t>NetClientState</a:t>
            </a:r>
            <a:endParaRPr lang="en-US" altLang="en-US" sz="1600" b="1">
              <a:solidFill>
                <a:srgbClr val="CC0000"/>
              </a:solidFill>
            </a:endParaRPr>
          </a:p>
        </p:txBody>
      </p:sp>
      <p:cxnSp>
        <p:nvCxnSpPr>
          <p:cNvPr id="60" name="直接箭头连接符 59"/>
          <p:cNvCxnSpPr>
            <a:stCxn id="46" idx="3"/>
            <a:endCxn id="50" idx="1"/>
          </p:cNvCxnSpPr>
          <p:nvPr/>
        </p:nvCxnSpPr>
        <p:spPr>
          <a:xfrm>
            <a:off x="1597660" y="1294130"/>
            <a:ext cx="67627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0" idx="3"/>
            <a:endCxn id="67" idx="1"/>
          </p:cNvCxnSpPr>
          <p:nvPr/>
        </p:nvCxnSpPr>
        <p:spPr>
          <a:xfrm flipV="true">
            <a:off x="3294380" y="1273810"/>
            <a:ext cx="551180" cy="20320"/>
          </a:xfrm>
          <a:prstGeom prst="straightConnector1">
            <a:avLst/>
          </a:prstGeom>
          <a:ln w="38100">
            <a:solidFill>
              <a:srgbClr val="3EAF7C"/>
            </a:solidFill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845560" y="112522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next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" name="矩形 51"/>
          <p:cNvSpPr/>
          <p:nvPr/>
        </p:nvSpPr>
        <p:spPr>
          <a:xfrm>
            <a:off x="2273935" y="2061845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vhost_net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50690" y="237490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dev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50690" y="26758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vqs</a:t>
            </a:r>
            <a:r>
              <a:rPr lang="en-US" altLang="en-US" sz="1200" b="1">
                <a:solidFill>
                  <a:srgbClr val="2C3E50"/>
                </a:solidFill>
              </a:rPr>
              <a:t>[0]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50690" y="297307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sym typeface="+mn-ea"/>
              </a:rPr>
              <a:t>vqs</a:t>
            </a:r>
            <a:r>
              <a:rPr lang="en-US" altLang="en-US" sz="1200" b="1">
                <a:solidFill>
                  <a:srgbClr val="2C3E50"/>
                </a:solidFill>
                <a:sym typeface="+mn-ea"/>
              </a:rPr>
              <a:t>[1]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50690" y="326644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backend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4232275" y="2068195"/>
            <a:ext cx="11595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vhost_net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8" name="肘形连接符 7"/>
          <p:cNvCxnSpPr>
            <a:stCxn id="2" idx="3"/>
            <a:endCxn id="7" idx="1"/>
          </p:cNvCxnSpPr>
          <p:nvPr/>
        </p:nvCxnSpPr>
        <p:spPr>
          <a:xfrm flipV="true">
            <a:off x="3294380" y="2221865"/>
            <a:ext cx="937895" cy="635"/>
          </a:xfrm>
          <a:prstGeom prst="bentConnector3">
            <a:avLst>
              <a:gd name="adj1" fmla="val 50034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250690" y="356362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nc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228205" y="474980"/>
            <a:ext cx="1316990" cy="3804285"/>
            <a:chOff x="11629" y="1149"/>
            <a:chExt cx="1876" cy="5991"/>
          </a:xfrm>
        </p:grpSpPr>
        <p:sp>
          <p:nvSpPr>
            <p:cNvPr id="10" name="矩形 9"/>
            <p:cNvSpPr/>
            <p:nvPr/>
          </p:nvSpPr>
          <p:spPr>
            <a:xfrm>
              <a:off x="11689" y="163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vdev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1689" y="208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689" y="254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689" y="300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689" y="346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1689" y="392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689" y="438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1689" y="4836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1689" y="530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vhost_ops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1689" y="576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689" y="6216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1689" y="667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opaque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22" name="文本框 21"/>
            <p:cNvSpPr txBox="true"/>
            <p:nvPr/>
          </p:nvSpPr>
          <p:spPr>
            <a:xfrm>
              <a:off x="11629" y="1149"/>
              <a:ext cx="187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en-US" sz="1400" b="1">
                  <a:solidFill>
                    <a:srgbClr val="2C3E50"/>
                  </a:solidFill>
                </a:rPr>
                <a:t>vhost_dev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24" name="肘形连接符 23"/>
          <p:cNvCxnSpPr>
            <a:stCxn id="3" idx="3"/>
            <a:endCxn id="22" idx="1"/>
          </p:cNvCxnSpPr>
          <p:nvPr/>
        </p:nvCxnSpPr>
        <p:spPr>
          <a:xfrm flipV="true">
            <a:off x="5271135" y="628650"/>
            <a:ext cx="1957070" cy="189484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true"/>
          <p:nvPr/>
        </p:nvSpPr>
        <p:spPr>
          <a:xfrm>
            <a:off x="9295130" y="3113405"/>
            <a:ext cx="11442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VhostOps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27" name="文本框 26"/>
          <p:cNvSpPr txBox="true"/>
          <p:nvPr/>
        </p:nvSpPr>
        <p:spPr>
          <a:xfrm>
            <a:off x="9295130" y="3989705"/>
            <a:ext cx="16376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/dev/vhost-net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28" name="文本框 27"/>
          <p:cNvSpPr txBox="true"/>
          <p:nvPr/>
        </p:nvSpPr>
        <p:spPr>
          <a:xfrm>
            <a:off x="3376295" y="3270250"/>
            <a:ext cx="3873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fd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29" name="直接箭头连接符 28"/>
          <p:cNvCxnSpPr>
            <a:stCxn id="18" idx="3"/>
            <a:endCxn id="26" idx="1"/>
          </p:cNvCxnSpPr>
          <p:nvPr/>
        </p:nvCxnSpPr>
        <p:spPr>
          <a:xfrm>
            <a:off x="8398510" y="3261995"/>
            <a:ext cx="896620" cy="50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1" idx="3"/>
            <a:endCxn id="27" idx="1"/>
          </p:cNvCxnSpPr>
          <p:nvPr/>
        </p:nvCxnSpPr>
        <p:spPr>
          <a:xfrm>
            <a:off x="8398510" y="4130675"/>
            <a:ext cx="896620" cy="1270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1"/>
            <a:endCxn id="28" idx="3"/>
          </p:cNvCxnSpPr>
          <p:nvPr/>
        </p:nvCxnSpPr>
        <p:spPr>
          <a:xfrm flipH="true">
            <a:off x="3763645" y="3415030"/>
            <a:ext cx="487045" cy="889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true"/>
          <p:nvPr/>
        </p:nvSpPr>
        <p:spPr>
          <a:xfrm>
            <a:off x="123825" y="5380990"/>
            <a:ext cx="17392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solidFill>
                  <a:srgbClr val="2C3E50"/>
                </a:solidFill>
              </a:rPr>
              <a:t>QEMU</a:t>
            </a:r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en-US" altLang="en-US" b="1">
                <a:solidFill>
                  <a:srgbClr val="2C3E50"/>
                </a:solidFill>
              </a:rPr>
              <a:t>vhost</a:t>
            </a:r>
            <a:endParaRPr lang="en-US" altLang="zh-CN" b="1">
              <a:solidFill>
                <a:srgbClr val="2C3E50"/>
              </a:solidFill>
            </a:endParaRPr>
          </a:p>
          <a:p>
            <a:pPr algn="l"/>
            <a:r>
              <a:rPr lang="en-US" altLang="en-US" b="1">
                <a:solidFill>
                  <a:srgbClr val="2C3E50"/>
                </a:solidFill>
                <a:sym typeface="+mn-ea"/>
              </a:rPr>
              <a:t>datastruct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340735" y="53809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340735" y="567880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340735" y="597662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3" name="文本框 32"/>
          <p:cNvSpPr txBox="true"/>
          <p:nvPr/>
        </p:nvSpPr>
        <p:spPr>
          <a:xfrm>
            <a:off x="3302635" y="5074285"/>
            <a:ext cx="8991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</a:rPr>
              <a:t>前端网卡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" name="文本框 115"/>
          <p:cNvSpPr txBox="true"/>
          <p:nvPr/>
        </p:nvSpPr>
        <p:spPr>
          <a:xfrm>
            <a:off x="243205" y="5786755"/>
            <a:ext cx="20097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solidFill>
                  <a:srgbClr val="2C3E50"/>
                </a:solidFill>
              </a:rPr>
              <a:t>KERNEK vhost</a:t>
            </a:r>
            <a:endParaRPr lang="en-US" altLang="zh-CN" b="1">
              <a:solidFill>
                <a:srgbClr val="2C3E50"/>
              </a:solidFill>
            </a:endParaRPr>
          </a:p>
          <a:p>
            <a:pPr algn="l"/>
            <a:r>
              <a:rPr lang="en-US" altLang="en-US" b="1">
                <a:solidFill>
                  <a:srgbClr val="2C3E50"/>
                </a:solidFill>
                <a:sym typeface="+mn-ea"/>
              </a:rPr>
              <a:t>datastruct</a:t>
            </a:r>
            <a:endParaRPr lang="en-US" altLang="zh-CN" b="1">
              <a:solidFill>
                <a:srgbClr val="2C3E50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04850" y="2143760"/>
            <a:ext cx="1308100" cy="2360295"/>
            <a:chOff x="1759" y="814"/>
            <a:chExt cx="2060" cy="3717"/>
          </a:xfrm>
        </p:grpSpPr>
        <p:sp>
          <p:nvSpPr>
            <p:cNvPr id="47" name="文本框 46"/>
            <p:cNvSpPr txBox="true"/>
            <p:nvPr/>
          </p:nvSpPr>
          <p:spPr>
            <a:xfrm>
              <a:off x="1876" y="814"/>
              <a:ext cx="182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 sz="1400" b="1">
                  <a:solidFill>
                    <a:srgbClr val="2C3E50"/>
                  </a:solidFill>
                </a:rPr>
                <a:t>vhost_net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759" y="1297"/>
              <a:ext cx="206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dev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59" y="1758"/>
              <a:ext cx="206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vqs</a:t>
              </a:r>
              <a:r>
                <a:rPr lang="en-US" altLang="en-US" sz="1200" b="1">
                  <a:solidFill>
                    <a:srgbClr val="2C3E50"/>
                  </a:solidFill>
                </a:rPr>
                <a:t>[]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759" y="2219"/>
              <a:ext cx="206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poll</a:t>
              </a:r>
              <a:r>
                <a:rPr lang="en-US" altLang="en-US" sz="1200" b="1">
                  <a:solidFill>
                    <a:srgbClr val="2C3E50"/>
                  </a:solidFill>
                </a:rPr>
                <a:t>[]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759" y="2680"/>
              <a:ext cx="206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tx_packets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59" y="3141"/>
              <a:ext cx="206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tx_zcopy_err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759" y="3602"/>
              <a:ext cx="206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tx_flush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759" y="4063"/>
              <a:ext cx="206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refcnt_bias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761605" y="79375"/>
            <a:ext cx="1344930" cy="3816985"/>
            <a:chOff x="5382" y="1962"/>
            <a:chExt cx="2118" cy="6011"/>
          </a:xfrm>
        </p:grpSpPr>
        <p:sp>
          <p:nvSpPr>
            <p:cNvPr id="2" name="文本框 1"/>
            <p:cNvSpPr txBox="true"/>
            <p:nvPr/>
          </p:nvSpPr>
          <p:spPr>
            <a:xfrm>
              <a:off x="5382" y="1962"/>
              <a:ext cx="187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 sz="1400" b="1">
                  <a:solidFill>
                    <a:srgbClr val="2C3E50"/>
                  </a:solidFill>
                </a:rPr>
                <a:t>vhost_dev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5516" y="2445"/>
              <a:ext cx="1984" cy="5528"/>
              <a:chOff x="5516" y="2445"/>
              <a:chExt cx="1984" cy="5528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5516" y="244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mm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516" y="290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vqs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516" y="336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nvqs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5516" y="382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log_ctx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516" y="428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work_list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516" y="474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worker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516" y="520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umem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516" y="566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iotlb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516" y="612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516" y="658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read_list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516" y="704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pending_list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516" y="750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wait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2874010" y="3135630"/>
            <a:ext cx="2218690" cy="3336290"/>
            <a:chOff x="10984" y="2354"/>
            <a:chExt cx="3494" cy="5254"/>
          </a:xfrm>
        </p:grpSpPr>
        <p:sp>
          <p:nvSpPr>
            <p:cNvPr id="3" name="文本框 2"/>
            <p:cNvSpPr txBox="true"/>
            <p:nvPr/>
          </p:nvSpPr>
          <p:spPr>
            <a:xfrm>
              <a:off x="10984" y="2354"/>
              <a:ext cx="3495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 sz="1400" b="1">
                  <a:solidFill>
                    <a:srgbClr val="2C3E50"/>
                  </a:solidFill>
                </a:rPr>
                <a:t>vhost_net_virtqueue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1276" y="2913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vq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1276" y="3389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vhost_hlen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1276" y="3858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sock_hlen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1276" y="4327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upend_idx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276" y="4796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done_idx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1276" y="5265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ubuf_info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1276" y="5734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ubufs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1276" y="6203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rx_ring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1276" y="6671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rxq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1276" y="7140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xdp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5690235" y="3266440"/>
            <a:ext cx="1798320" cy="2726055"/>
            <a:chOff x="8961" y="5144"/>
            <a:chExt cx="2832" cy="4293"/>
          </a:xfrm>
        </p:grpSpPr>
        <p:sp>
          <p:nvSpPr>
            <p:cNvPr id="4" name="文本框 3"/>
            <p:cNvSpPr txBox="true"/>
            <p:nvPr/>
          </p:nvSpPr>
          <p:spPr>
            <a:xfrm>
              <a:off x="8961" y="5144"/>
              <a:ext cx="2832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 sz="1400" b="1">
                  <a:solidFill>
                    <a:srgbClr val="2C3E50"/>
                  </a:solidFill>
                </a:rPr>
                <a:t>vhost_virtqueue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9224" y="5686"/>
              <a:ext cx="218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dev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9224" y="6155"/>
              <a:ext cx="218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224" y="6624"/>
              <a:ext cx="218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handle_kick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224" y="7093"/>
              <a:ext cx="218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poll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9224" y="7562"/>
              <a:ext cx="218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handle_kick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9224" y="8031"/>
              <a:ext cx="218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last_avail_idx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9224" y="8500"/>
              <a:ext cx="218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avail_idx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9224" y="8969"/>
              <a:ext cx="218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last_used_idx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58" name="肘形连接符 57"/>
          <p:cNvCxnSpPr>
            <a:stCxn id="6" idx="3"/>
            <a:endCxn id="2" idx="1"/>
          </p:cNvCxnSpPr>
          <p:nvPr/>
        </p:nvCxnSpPr>
        <p:spPr>
          <a:xfrm flipV="true">
            <a:off x="2012950" y="233045"/>
            <a:ext cx="5748655" cy="2366010"/>
          </a:xfrm>
          <a:prstGeom prst="bentConnector3">
            <a:avLst>
              <a:gd name="adj1" fmla="val 5000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7" idx="3"/>
            <a:endCxn id="3" idx="1"/>
          </p:cNvCxnSpPr>
          <p:nvPr/>
        </p:nvCxnSpPr>
        <p:spPr>
          <a:xfrm>
            <a:off x="2012950" y="2891790"/>
            <a:ext cx="861060" cy="39751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35" idx="3"/>
            <a:endCxn id="4" idx="1"/>
          </p:cNvCxnSpPr>
          <p:nvPr/>
        </p:nvCxnSpPr>
        <p:spPr>
          <a:xfrm flipV="true">
            <a:off x="4246880" y="3420110"/>
            <a:ext cx="1443355" cy="219075"/>
          </a:xfrm>
          <a:prstGeom prst="bentConnector3">
            <a:avLst>
              <a:gd name="adj1" fmla="val 5002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矩形 34"/>
          <p:cNvSpPr/>
          <p:nvPr/>
        </p:nvSpPr>
        <p:spPr>
          <a:xfrm>
            <a:off x="1713865" y="1165860"/>
            <a:ext cx="8356600" cy="208216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74995" y="1551305"/>
            <a:ext cx="3987800" cy="131127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13865" y="3902710"/>
            <a:ext cx="8357235" cy="1316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784985" y="5601970"/>
            <a:ext cx="2117725" cy="5994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 b="1">
                <a:solidFill>
                  <a:srgbClr val="2C3E50"/>
                </a:solidFill>
              </a:rPr>
              <a:t>device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l"/>
            <a:endParaRPr lang="en-US" altLang="en-US" sz="1200" b="1">
              <a:solidFill>
                <a:srgbClr val="2C3E50"/>
              </a:solidFill>
            </a:endParaRPr>
          </a:p>
          <a:p>
            <a:pPr algn="l"/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957705" y="4276725"/>
            <a:ext cx="1117600" cy="7835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VFIO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801870" y="4483100"/>
            <a:ext cx="1114425" cy="45656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MMIO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Remaping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478905" y="5735955"/>
            <a:ext cx="1099820" cy="5994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memory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805815" y="430530"/>
            <a:ext cx="1205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vfio</a:t>
            </a:r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框架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53475" y="5601970"/>
            <a:ext cx="1310640" cy="5994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92805" y="4483100"/>
            <a:ext cx="1169670" cy="45656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IO Remaping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1899920" y="1322070"/>
            <a:ext cx="6921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QEMU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5843905" y="1690370"/>
            <a:ext cx="10426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GUEST OS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8223250" y="3908425"/>
            <a:ext cx="14217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VMM HOST OS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19650" y="5734050"/>
            <a:ext cx="1078230" cy="59880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DMA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20695" y="5701030"/>
            <a:ext cx="755015" cy="20066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IO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20695" y="5932805"/>
            <a:ext cx="743585" cy="20066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MMIO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42530" y="4277360"/>
            <a:ext cx="1116965" cy="78295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EPT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30575" y="4276090"/>
            <a:ext cx="2651125" cy="78422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VT-d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69795" y="1799590"/>
            <a:ext cx="1456055" cy="64960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controlor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4" name="肘形连接符 13"/>
          <p:cNvCxnSpPr>
            <a:stCxn id="13" idx="2"/>
            <a:endCxn id="40" idx="0"/>
          </p:cNvCxnSpPr>
          <p:nvPr/>
        </p:nvCxnSpPr>
        <p:spPr>
          <a:xfrm rot="5400000">
            <a:off x="1793558" y="3172143"/>
            <a:ext cx="1827530" cy="381635"/>
          </a:xfrm>
          <a:prstGeom prst="bentConnector3">
            <a:avLst>
              <a:gd name="adj1" fmla="val 49983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0" idx="2"/>
            <a:endCxn id="38" idx="0"/>
          </p:cNvCxnSpPr>
          <p:nvPr/>
        </p:nvCxnSpPr>
        <p:spPr>
          <a:xfrm rot="5400000" flipV="true">
            <a:off x="2409825" y="5166995"/>
            <a:ext cx="541655" cy="32766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36" idx="1"/>
            <a:endCxn id="4" idx="0"/>
          </p:cNvCxnSpPr>
          <p:nvPr/>
        </p:nvCxnSpPr>
        <p:spPr>
          <a:xfrm rot="10800000" flipV="true">
            <a:off x="3977005" y="2207260"/>
            <a:ext cx="1697355" cy="2275840"/>
          </a:xfrm>
          <a:prstGeom prst="bentConnector2">
            <a:avLst/>
          </a:prstGeom>
          <a:ln w="38100">
            <a:solidFill>
              <a:srgbClr val="CC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4" idx="2"/>
            <a:endCxn id="9" idx="3"/>
          </p:cNvCxnSpPr>
          <p:nvPr/>
        </p:nvCxnSpPr>
        <p:spPr>
          <a:xfrm rot="5400000">
            <a:off x="3445828" y="5269548"/>
            <a:ext cx="861695" cy="201930"/>
          </a:xfrm>
          <a:prstGeom prst="bentConnector2">
            <a:avLst/>
          </a:prstGeom>
          <a:ln w="38100">
            <a:solidFill>
              <a:srgbClr val="CC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0" idx="3"/>
            <a:endCxn id="8" idx="1"/>
          </p:cNvCxnSpPr>
          <p:nvPr/>
        </p:nvCxnSpPr>
        <p:spPr>
          <a:xfrm>
            <a:off x="3764280" y="6033135"/>
            <a:ext cx="1055370" cy="635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42" idx="2"/>
            <a:endCxn id="8" idx="0"/>
          </p:cNvCxnSpPr>
          <p:nvPr/>
        </p:nvCxnSpPr>
        <p:spPr>
          <a:xfrm rot="5400000">
            <a:off x="4961890" y="5336540"/>
            <a:ext cx="794385" cy="635"/>
          </a:xfrm>
          <a:prstGeom prst="bentConnector3">
            <a:avLst>
              <a:gd name="adj1" fmla="val 50040"/>
            </a:avLst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8" idx="3"/>
            <a:endCxn id="43" idx="1"/>
          </p:cNvCxnSpPr>
          <p:nvPr/>
        </p:nvCxnSpPr>
        <p:spPr>
          <a:xfrm>
            <a:off x="5897880" y="6033770"/>
            <a:ext cx="581025" cy="1905"/>
          </a:xfrm>
          <a:prstGeom prst="bentConnector3">
            <a:avLst>
              <a:gd name="adj1" fmla="val 50055"/>
            </a:avLst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3" idx="0"/>
            <a:endCxn id="11" idx="3"/>
          </p:cNvCxnSpPr>
          <p:nvPr/>
        </p:nvCxnSpPr>
        <p:spPr>
          <a:xfrm rot="16200000" flipV="true">
            <a:off x="8567420" y="4760595"/>
            <a:ext cx="932815" cy="749300"/>
          </a:xfrm>
          <a:prstGeom prst="bentConnector2">
            <a:avLst/>
          </a:prstGeom>
          <a:ln w="381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1" idx="1"/>
            <a:endCxn id="43" idx="0"/>
          </p:cNvCxnSpPr>
          <p:nvPr/>
        </p:nvCxnSpPr>
        <p:spPr>
          <a:xfrm rot="10800000" flipV="true">
            <a:off x="7028815" y="4669155"/>
            <a:ext cx="513715" cy="1066800"/>
          </a:xfrm>
          <a:prstGeom prst="bentConnector2">
            <a:avLst/>
          </a:prstGeom>
          <a:ln w="381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36" idx="2"/>
            <a:endCxn id="11" idx="0"/>
          </p:cNvCxnSpPr>
          <p:nvPr/>
        </p:nvCxnSpPr>
        <p:spPr>
          <a:xfrm rot="5400000" flipV="true">
            <a:off x="7177405" y="3353435"/>
            <a:ext cx="1414780" cy="432435"/>
          </a:xfrm>
          <a:prstGeom prst="bentConnector3">
            <a:avLst>
              <a:gd name="adj1" fmla="val 49978"/>
            </a:avLst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1" idx="2"/>
            <a:endCxn id="10" idx="2"/>
          </p:cNvCxnSpPr>
          <p:nvPr/>
        </p:nvCxnSpPr>
        <p:spPr>
          <a:xfrm rot="5400000">
            <a:off x="5210175" y="3242310"/>
            <a:ext cx="1073150" cy="4708525"/>
          </a:xfrm>
          <a:prstGeom prst="bentConnector3">
            <a:avLst>
              <a:gd name="adj1" fmla="val 147130"/>
            </a:avLst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805815" y="430530"/>
            <a:ext cx="28149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vfio</a:t>
            </a:r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三大问题与解决方法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595630" y="1123950"/>
            <a:ext cx="23691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驱动程序对</a:t>
            </a:r>
            <a:r>
              <a:rPr lang="en-US" altLang="zh-CN" sz="1200" b="1">
                <a:solidFill>
                  <a:srgbClr val="2C3E50"/>
                </a:solidFill>
              </a:rPr>
              <a:t>IO</a:t>
            </a:r>
            <a:r>
              <a:rPr lang="zh-CN" altLang="en-US" sz="1200" b="1">
                <a:solidFill>
                  <a:srgbClr val="2C3E50"/>
                </a:solidFill>
              </a:rPr>
              <a:t>地址空间的访问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595630" y="2443480"/>
            <a:ext cx="25793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设备通过</a:t>
            </a:r>
            <a:r>
              <a:rPr lang="en-US" altLang="zh-CN" sz="1200" b="1">
                <a:solidFill>
                  <a:srgbClr val="2C3E50"/>
                </a:solidFill>
              </a:rPr>
              <a:t>DMA</a:t>
            </a:r>
            <a:r>
              <a:rPr lang="zh-CN" altLang="en-US" sz="1200" b="1">
                <a:solidFill>
                  <a:srgbClr val="2C3E50"/>
                </a:solidFill>
              </a:rPr>
              <a:t>对外设数据的访问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595630" y="3189605"/>
            <a:ext cx="6527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3.</a:t>
            </a:r>
            <a:r>
              <a:rPr lang="zh-CN" altLang="en-US" sz="1200" b="1">
                <a:solidFill>
                  <a:srgbClr val="2C3E50"/>
                </a:solidFill>
              </a:rPr>
              <a:t>中断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889000" y="2795270"/>
            <a:ext cx="15240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2C3E50"/>
                </a:solidFill>
              </a:rPr>
              <a:t>VT-d</a:t>
            </a:r>
            <a:r>
              <a:rPr lang="en-US" altLang="en-US" sz="1000" b="1">
                <a:solidFill>
                  <a:srgbClr val="2C3E50"/>
                </a:solidFill>
              </a:rPr>
              <a:t> DMA</a:t>
            </a:r>
            <a:r>
              <a:rPr lang="zh-CN" altLang="en-US" sz="1000" b="1">
                <a:solidFill>
                  <a:srgbClr val="2C3E50"/>
                </a:solidFill>
              </a:rPr>
              <a:t>重映射技术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889000" y="3549650"/>
            <a:ext cx="9486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000" b="1">
                <a:solidFill>
                  <a:srgbClr val="2C3E50"/>
                </a:solidFill>
              </a:rPr>
              <a:t>中断注入</a:t>
            </a:r>
            <a:r>
              <a:rPr lang="zh-CN" altLang="en-US" sz="1000" b="1">
                <a:solidFill>
                  <a:srgbClr val="2C3E50"/>
                </a:solidFill>
              </a:rPr>
              <a:t>技术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889000" y="1605915"/>
            <a:ext cx="65989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方式一：报告真实的</a:t>
            </a:r>
            <a:r>
              <a:rPr lang="en-US" altLang="zh-CN" sz="1000" b="1">
                <a:solidFill>
                  <a:srgbClr val="2C3E50"/>
                </a:solidFill>
              </a:rPr>
              <a:t>PCI BAR</a:t>
            </a:r>
            <a:r>
              <a:rPr lang="zh-CN" altLang="en-US" sz="1000" b="1">
                <a:solidFill>
                  <a:srgbClr val="2C3E50"/>
                </a:solidFill>
              </a:rPr>
              <a:t>给客户机，通过</a:t>
            </a:r>
            <a:r>
              <a:rPr lang="en-US" altLang="zh-CN" sz="1000" b="1">
                <a:solidFill>
                  <a:srgbClr val="2C3E50"/>
                </a:solidFill>
              </a:rPr>
              <a:t>VMCS</a:t>
            </a:r>
            <a:r>
              <a:rPr lang="zh-CN" altLang="en-US" sz="1000" b="1">
                <a:solidFill>
                  <a:srgbClr val="2C3E50"/>
                </a:solidFill>
              </a:rPr>
              <a:t>的</a:t>
            </a:r>
            <a:r>
              <a:rPr lang="en-US" altLang="zh-CN" sz="1000" b="1">
                <a:solidFill>
                  <a:srgbClr val="2C3E50"/>
                </a:solidFill>
              </a:rPr>
              <a:t>IO </a:t>
            </a:r>
            <a:r>
              <a:rPr lang="en-US" altLang="en-US" sz="1000" b="1">
                <a:solidFill>
                  <a:srgbClr val="2C3E50"/>
                </a:solidFill>
              </a:rPr>
              <a:t>bitmap</a:t>
            </a:r>
            <a:r>
              <a:rPr lang="zh-CN" altLang="en-US" sz="1000" b="1">
                <a:solidFill>
                  <a:srgbClr val="2C3E50"/>
                </a:solidFill>
              </a:rPr>
              <a:t>来控制对</a:t>
            </a:r>
            <a:r>
              <a:rPr lang="en-US" altLang="zh-CN" sz="1000" b="1">
                <a:solidFill>
                  <a:srgbClr val="2C3E50"/>
                </a:solidFill>
              </a:rPr>
              <a:t>IO </a:t>
            </a:r>
            <a:r>
              <a:rPr lang="zh-CN" altLang="en-US" sz="1000" b="1">
                <a:solidFill>
                  <a:srgbClr val="2C3E50"/>
                </a:solidFill>
              </a:rPr>
              <a:t>和</a:t>
            </a:r>
            <a:r>
              <a:rPr lang="en-US" altLang="zh-CN" sz="1000" b="1">
                <a:solidFill>
                  <a:srgbClr val="2C3E50"/>
                </a:solidFill>
              </a:rPr>
              <a:t>MMIO</a:t>
            </a:r>
            <a:r>
              <a:rPr lang="zh-CN" altLang="en-US" sz="1000" b="1">
                <a:solidFill>
                  <a:srgbClr val="2C3E50"/>
                </a:solidFill>
              </a:rPr>
              <a:t>访问均不引起</a:t>
            </a:r>
            <a:r>
              <a:rPr lang="en-US" altLang="zh-CN" sz="1000" b="1">
                <a:solidFill>
                  <a:srgbClr val="2C3E50"/>
                </a:solidFill>
              </a:rPr>
              <a:t>VM-Exit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889000" y="2039620"/>
            <a:ext cx="63144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方式二：报告虚拟的</a:t>
            </a:r>
            <a:r>
              <a:rPr lang="en-US" altLang="zh-CN" sz="1000" b="1">
                <a:solidFill>
                  <a:srgbClr val="2C3E50"/>
                </a:solidFill>
              </a:rPr>
              <a:t>PCI BAR</a:t>
            </a:r>
            <a:r>
              <a:rPr lang="zh-CN" altLang="en-US" sz="1000" b="1">
                <a:solidFill>
                  <a:srgbClr val="2C3E50"/>
                </a:solidFill>
              </a:rPr>
              <a:t>给客户机，</a:t>
            </a:r>
            <a:r>
              <a:rPr lang="en-US" altLang="zh-CN" sz="1000" b="1">
                <a:solidFill>
                  <a:srgbClr val="2C3E50"/>
                </a:solidFill>
              </a:rPr>
              <a:t>VMM</a:t>
            </a:r>
            <a:r>
              <a:rPr lang="zh-CN" altLang="en-US" sz="1000" b="1">
                <a:solidFill>
                  <a:srgbClr val="2C3E50"/>
                </a:solidFill>
              </a:rPr>
              <a:t>捕获</a:t>
            </a:r>
            <a:r>
              <a:rPr lang="en-US" altLang="zh-CN" sz="1000" b="1">
                <a:solidFill>
                  <a:srgbClr val="2C3E50"/>
                </a:solidFill>
              </a:rPr>
              <a:t>IO</a:t>
            </a:r>
            <a:r>
              <a:rPr lang="zh-CN" altLang="en-US" sz="1000" b="1">
                <a:solidFill>
                  <a:srgbClr val="2C3E50"/>
                </a:solidFill>
              </a:rPr>
              <a:t>和</a:t>
            </a:r>
            <a:r>
              <a:rPr lang="en-US" altLang="zh-CN" sz="1000" b="1">
                <a:solidFill>
                  <a:srgbClr val="2C3E50"/>
                </a:solidFill>
              </a:rPr>
              <a:t>MMIO</a:t>
            </a:r>
            <a:r>
              <a:rPr lang="zh-CN" altLang="en-US" sz="1000" b="1">
                <a:solidFill>
                  <a:srgbClr val="2C3E50"/>
                </a:solidFill>
              </a:rPr>
              <a:t>操作，通过</a:t>
            </a:r>
            <a:r>
              <a:rPr lang="en-US" altLang="zh-CN" sz="1000" b="1">
                <a:solidFill>
                  <a:srgbClr val="2C3E50"/>
                </a:solidFill>
              </a:rPr>
              <a:t>IO</a:t>
            </a:r>
            <a:r>
              <a:rPr lang="zh-CN" altLang="en-US" sz="1000" b="1">
                <a:solidFill>
                  <a:srgbClr val="2C3E50"/>
                </a:solidFill>
              </a:rPr>
              <a:t>转表和</a:t>
            </a:r>
            <a:r>
              <a:rPr lang="en-US" altLang="zh-CN" sz="1000" b="1">
                <a:solidFill>
                  <a:srgbClr val="2C3E50"/>
                </a:solidFill>
              </a:rPr>
              <a:t>MMIO</a:t>
            </a:r>
            <a:r>
              <a:rPr lang="zh-CN" altLang="en-US" sz="1000" b="1">
                <a:solidFill>
                  <a:srgbClr val="2C3E50"/>
                </a:solidFill>
              </a:rPr>
              <a:t>转换表进行转换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矩形 34"/>
          <p:cNvSpPr/>
          <p:nvPr/>
        </p:nvSpPr>
        <p:spPr>
          <a:xfrm>
            <a:off x="7327265" y="185420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27265" y="21520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27265" y="24498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27265" y="27476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327265" y="30454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327265" y="3343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27265" y="36410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327265" y="393890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矩形 34"/>
          <p:cNvSpPr/>
          <p:nvPr/>
        </p:nvSpPr>
        <p:spPr>
          <a:xfrm>
            <a:off x="7327265" y="185420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27265" y="21520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27265" y="24498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27265" y="27476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327265" y="30454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327265" y="3343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27265" y="36410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327265" y="393890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矩形 34"/>
          <p:cNvSpPr/>
          <p:nvPr/>
        </p:nvSpPr>
        <p:spPr>
          <a:xfrm>
            <a:off x="7327265" y="185420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27265" y="21520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27265" y="24498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27265" y="27476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327265" y="30454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327265" y="3343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27265" y="36410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327265" y="393890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680720" y="1271270"/>
            <a:ext cx="55022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static QemuOptsList *vm_config_groups[48];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688340" y="851535"/>
            <a:ext cx="21501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GLIB</a:t>
            </a:r>
            <a:r>
              <a:rPr lang="zh-CN" altLang="en-US" b="1">
                <a:solidFill>
                  <a:srgbClr val="2C3E50"/>
                </a:solidFill>
              </a:rPr>
              <a:t>事件循环机制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2460625" y="3321685"/>
            <a:ext cx="16370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GMainLoop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1475" y="3321685"/>
            <a:ext cx="1293495" cy="15297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  <a:sym typeface="+mn-ea"/>
              </a:rPr>
              <a:t>GSource</a:t>
            </a:r>
            <a:endParaRPr lang="zh-CN" altLang="en-US" b="1">
              <a:solidFill>
                <a:srgbClr val="2C3E50"/>
              </a:solidFill>
              <a:sym typeface="+mn-ea"/>
            </a:endParaRPr>
          </a:p>
          <a:p>
            <a:pPr algn="ctr"/>
            <a:endParaRPr lang="zh-CN" altLang="en-US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en-US" altLang="zh-CN" sz="1400" b="1">
                <a:solidFill>
                  <a:srgbClr val="2C3E50"/>
                </a:solidFill>
                <a:sym typeface="+mn-ea"/>
              </a:rPr>
              <a:t>idel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en-US" altLang="zh-CN" sz="1400" b="1">
                <a:solidFill>
                  <a:srgbClr val="2C3E50"/>
                </a:solidFill>
                <a:sym typeface="+mn-ea"/>
              </a:rPr>
              <a:t>I/O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en-US" altLang="zh-CN" sz="1400" b="1">
                <a:solidFill>
                  <a:srgbClr val="2C3E50"/>
                </a:solidFill>
                <a:sym typeface="+mn-ea"/>
              </a:rPr>
              <a:t>Timeout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zh-CN" altLang="en-US" sz="1400" b="1">
                <a:solidFill>
                  <a:srgbClr val="2C3E50"/>
                </a:solidFill>
                <a:sym typeface="+mn-ea"/>
              </a:rPr>
              <a:t>自定义事件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41415" y="2446655"/>
            <a:ext cx="2252980" cy="26828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zh-CN" altLang="en-US" sz="1400" b="1">
                <a:solidFill>
                  <a:srgbClr val="2C3E50"/>
                </a:solidFill>
                <a:sym typeface="+mn-ea"/>
              </a:rPr>
              <a:t>GMainContext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ctr"/>
            <a:endParaRPr lang="zh-CN" altLang="en-US" sz="1400" b="1">
              <a:solidFill>
                <a:srgbClr val="2C3E50"/>
              </a:solidFill>
              <a:sym typeface="+mn-ea"/>
            </a:endParaRPr>
          </a:p>
        </p:txBody>
      </p:sp>
      <p:cxnSp>
        <p:nvCxnSpPr>
          <p:cNvPr id="12" name="肘形连接符 11"/>
          <p:cNvCxnSpPr>
            <a:stCxn id="3" idx="0"/>
            <a:endCxn id="11" idx="0"/>
          </p:cNvCxnSpPr>
          <p:nvPr/>
        </p:nvCxnSpPr>
        <p:spPr>
          <a:xfrm rot="16200000">
            <a:off x="4886008" y="839788"/>
            <a:ext cx="875030" cy="4088765"/>
          </a:xfrm>
          <a:prstGeom prst="bentConnector3">
            <a:avLst>
              <a:gd name="adj1" fmla="val 127250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1" idx="2"/>
            <a:endCxn id="3" idx="2"/>
          </p:cNvCxnSpPr>
          <p:nvPr/>
        </p:nvCxnSpPr>
        <p:spPr>
          <a:xfrm rot="5400000" flipH="true">
            <a:off x="4603750" y="2365375"/>
            <a:ext cx="1439545" cy="4088765"/>
          </a:xfrm>
          <a:prstGeom prst="bentConnector3">
            <a:avLst>
              <a:gd name="adj1" fmla="val -1654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688340" y="851535"/>
            <a:ext cx="2837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GLIB</a:t>
            </a:r>
            <a:r>
              <a:rPr lang="zh-CN" altLang="en-US" b="1">
                <a:solidFill>
                  <a:srgbClr val="2C3E50"/>
                </a:solidFill>
              </a:rPr>
              <a:t>事件循环机制状态图</a:t>
            </a:r>
            <a:endParaRPr lang="zh-CN" altLang="en-US" b="1">
              <a:solidFill>
                <a:srgbClr val="2C3E5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990850" y="4577715"/>
            <a:ext cx="1236345" cy="1224280"/>
            <a:chOff x="5312" y="2711"/>
            <a:chExt cx="1947" cy="1928"/>
          </a:xfrm>
        </p:grpSpPr>
        <p:sp>
          <p:nvSpPr>
            <p:cNvPr id="3" name="椭圆 2"/>
            <p:cNvSpPr/>
            <p:nvPr/>
          </p:nvSpPr>
          <p:spPr>
            <a:xfrm>
              <a:off x="5333" y="2711"/>
              <a:ext cx="1905" cy="19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3E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" name="文本框 3"/>
            <p:cNvSpPr txBox="true"/>
            <p:nvPr/>
          </p:nvSpPr>
          <p:spPr>
            <a:xfrm>
              <a:off x="5312" y="3410"/>
              <a:ext cx="1947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 b="1">
                  <a:solidFill>
                    <a:srgbClr val="2C3E50"/>
                  </a:solidFill>
                </a:rPr>
                <a:t>Prepared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286625" y="1845310"/>
            <a:ext cx="1256030" cy="1224280"/>
            <a:chOff x="5333" y="2711"/>
            <a:chExt cx="1978" cy="1928"/>
          </a:xfrm>
        </p:grpSpPr>
        <p:sp>
          <p:nvSpPr>
            <p:cNvPr id="7" name="椭圆 6"/>
            <p:cNvSpPr/>
            <p:nvPr/>
          </p:nvSpPr>
          <p:spPr>
            <a:xfrm>
              <a:off x="5333" y="2711"/>
              <a:ext cx="1905" cy="19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3E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8" name="文本框 7"/>
            <p:cNvSpPr txBox="true"/>
            <p:nvPr/>
          </p:nvSpPr>
          <p:spPr>
            <a:xfrm>
              <a:off x="5441" y="3385"/>
              <a:ext cx="1870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 b="1">
                  <a:solidFill>
                    <a:srgbClr val="2C3E50"/>
                  </a:solidFill>
                </a:rPr>
                <a:t>Dispatch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286625" y="4537075"/>
            <a:ext cx="1209675" cy="1224280"/>
            <a:chOff x="5333" y="2711"/>
            <a:chExt cx="1905" cy="1928"/>
          </a:xfrm>
        </p:grpSpPr>
        <p:sp>
          <p:nvSpPr>
            <p:cNvPr id="10" name="椭圆 9"/>
            <p:cNvSpPr/>
            <p:nvPr/>
          </p:nvSpPr>
          <p:spPr>
            <a:xfrm>
              <a:off x="5333" y="2711"/>
              <a:ext cx="1905" cy="19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3E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1" name="文本框 10"/>
            <p:cNvSpPr txBox="true"/>
            <p:nvPr/>
          </p:nvSpPr>
          <p:spPr>
            <a:xfrm>
              <a:off x="5520" y="3410"/>
              <a:ext cx="1530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 b="1">
                  <a:solidFill>
                    <a:srgbClr val="2C3E50"/>
                  </a:solidFill>
                </a:rPr>
                <a:t>Polling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990850" y="1809750"/>
            <a:ext cx="1209675" cy="1224280"/>
            <a:chOff x="5333" y="2711"/>
            <a:chExt cx="1905" cy="1928"/>
          </a:xfrm>
        </p:grpSpPr>
        <p:sp>
          <p:nvSpPr>
            <p:cNvPr id="13" name="椭圆 12"/>
            <p:cNvSpPr/>
            <p:nvPr/>
          </p:nvSpPr>
          <p:spPr>
            <a:xfrm>
              <a:off x="5333" y="2711"/>
              <a:ext cx="1905" cy="19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3E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4" name="文本框 13"/>
            <p:cNvSpPr txBox="true"/>
            <p:nvPr/>
          </p:nvSpPr>
          <p:spPr>
            <a:xfrm>
              <a:off x="5384" y="3410"/>
              <a:ext cx="1854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 b="1">
                  <a:solidFill>
                    <a:srgbClr val="2C3E50"/>
                  </a:solidFill>
                </a:rPr>
                <a:t>Initial[n]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</p:grpSp>
      <p:sp>
        <p:nvSpPr>
          <p:cNvPr id="21" name="文本框 20"/>
          <p:cNvSpPr txBox="true"/>
          <p:nvPr/>
        </p:nvSpPr>
        <p:spPr>
          <a:xfrm>
            <a:off x="1724660" y="3576320"/>
            <a:ext cx="18014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prepare()/FALSE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23" name="文本框 22"/>
          <p:cNvSpPr txBox="true"/>
          <p:nvPr/>
        </p:nvSpPr>
        <p:spPr>
          <a:xfrm>
            <a:off x="4854575" y="4787265"/>
            <a:ext cx="17703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query</a:t>
            </a:r>
            <a:r>
              <a:rPr lang="en-US" altLang="zh-CN" sz="1400" b="1">
                <a:solidFill>
                  <a:srgbClr val="2C3E50"/>
                </a:solidFill>
              </a:rPr>
              <a:t>()</a:t>
            </a:r>
            <a:r>
              <a:rPr lang="en-US" altLang="zh-CN" sz="1400" b="1">
                <a:solidFill>
                  <a:srgbClr val="FF0000"/>
                </a:solidFill>
              </a:rPr>
              <a:t> </a:t>
            </a:r>
            <a:r>
              <a:rPr lang="en-US" altLang="en-US" sz="1400" b="1">
                <a:solidFill>
                  <a:srgbClr val="C00000"/>
                </a:solidFill>
              </a:rPr>
              <a:t>timeout</a:t>
            </a:r>
            <a:endParaRPr lang="en-US" altLang="en-US" sz="1400" b="1">
              <a:solidFill>
                <a:srgbClr val="C00000"/>
              </a:solidFill>
            </a:endParaRPr>
          </a:p>
        </p:txBody>
      </p:sp>
      <p:cxnSp>
        <p:nvCxnSpPr>
          <p:cNvPr id="26" name="直接箭头连接符 25"/>
          <p:cNvCxnSpPr>
            <a:stCxn id="13" idx="4"/>
            <a:endCxn id="3" idx="0"/>
          </p:cNvCxnSpPr>
          <p:nvPr/>
        </p:nvCxnSpPr>
        <p:spPr>
          <a:xfrm>
            <a:off x="3596005" y="3034030"/>
            <a:ext cx="13335" cy="15436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4" idx="3"/>
          </p:cNvCxnSpPr>
          <p:nvPr/>
        </p:nvCxnSpPr>
        <p:spPr>
          <a:xfrm flipV="true">
            <a:off x="4227195" y="5165725"/>
            <a:ext cx="3054985" cy="247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0"/>
            <a:endCxn id="7" idx="4"/>
          </p:cNvCxnSpPr>
          <p:nvPr/>
        </p:nvCxnSpPr>
        <p:spPr>
          <a:xfrm flipV="true">
            <a:off x="7891780" y="3069590"/>
            <a:ext cx="0" cy="14674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1"/>
            <a:endCxn id="14" idx="3"/>
          </p:cNvCxnSpPr>
          <p:nvPr/>
        </p:nvCxnSpPr>
        <p:spPr>
          <a:xfrm flipH="true" flipV="true">
            <a:off x="4200525" y="2422525"/>
            <a:ext cx="3154680" cy="196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true"/>
          <p:nvPr/>
        </p:nvSpPr>
        <p:spPr>
          <a:xfrm>
            <a:off x="8053070" y="3576320"/>
            <a:ext cx="15100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check</a:t>
            </a:r>
            <a:r>
              <a:rPr lang="en-US" altLang="zh-CN" sz="1400" b="1">
                <a:solidFill>
                  <a:srgbClr val="2C3E50"/>
                </a:solidFill>
              </a:rPr>
              <a:t>()</a:t>
            </a:r>
            <a:r>
              <a:rPr lang="en-US" altLang="en-US" sz="1400" b="1">
                <a:solidFill>
                  <a:srgbClr val="2C3E50"/>
                </a:solidFill>
              </a:rPr>
              <a:t>/TRUE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32" name="文本框 31"/>
          <p:cNvSpPr txBox="true"/>
          <p:nvPr/>
        </p:nvSpPr>
        <p:spPr>
          <a:xfrm>
            <a:off x="5176520" y="2059305"/>
            <a:ext cx="12033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dispatch</a:t>
            </a:r>
            <a:r>
              <a:rPr lang="en-US" altLang="zh-CN" sz="1400" b="1">
                <a:solidFill>
                  <a:srgbClr val="2C3E50"/>
                </a:solidFill>
              </a:rPr>
              <a:t>()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33" name="文本框 32"/>
          <p:cNvSpPr txBox="true"/>
          <p:nvPr/>
        </p:nvSpPr>
        <p:spPr>
          <a:xfrm>
            <a:off x="2259965" y="3883025"/>
            <a:ext cx="126619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800" b="1">
                <a:solidFill>
                  <a:srgbClr val="C00000"/>
                </a:solidFill>
              </a:rPr>
              <a:t>设置</a:t>
            </a:r>
            <a:r>
              <a:rPr lang="en-US" altLang="zh-CN" sz="800" b="1">
                <a:solidFill>
                  <a:srgbClr val="C00000"/>
                </a:solidFill>
              </a:rPr>
              <a:t>Polling </a:t>
            </a:r>
            <a:r>
              <a:rPr lang="en-US" altLang="en-US" sz="800" b="1">
                <a:solidFill>
                  <a:srgbClr val="C00000"/>
                </a:solidFill>
              </a:rPr>
              <a:t>timeout</a:t>
            </a:r>
            <a:endParaRPr lang="en-US" altLang="en-US" sz="800" b="1">
              <a:solidFill>
                <a:srgbClr val="C00000"/>
              </a:solidFill>
            </a:endParaRPr>
          </a:p>
        </p:txBody>
      </p:sp>
      <p:cxnSp>
        <p:nvCxnSpPr>
          <p:cNvPr id="34" name="直接箭头连接符 33"/>
          <p:cNvCxnSpPr>
            <a:stCxn id="10" idx="1"/>
            <a:endCxn id="13" idx="5"/>
          </p:cNvCxnSpPr>
          <p:nvPr/>
        </p:nvCxnSpPr>
        <p:spPr>
          <a:xfrm flipH="true" flipV="true">
            <a:off x="4023360" y="2854960"/>
            <a:ext cx="3440430" cy="18611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true"/>
          <p:nvPr/>
        </p:nvSpPr>
        <p:spPr>
          <a:xfrm>
            <a:off x="5515610" y="3338195"/>
            <a:ext cx="15868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check</a:t>
            </a:r>
            <a:r>
              <a:rPr lang="en-US" altLang="zh-CN" sz="1400" b="1">
                <a:solidFill>
                  <a:srgbClr val="2C3E50"/>
                </a:solidFill>
              </a:rPr>
              <a:t>()</a:t>
            </a:r>
            <a:r>
              <a:rPr lang="en-US" altLang="en-US" sz="1400" b="1">
                <a:solidFill>
                  <a:srgbClr val="2C3E50"/>
                </a:solidFill>
              </a:rPr>
              <a:t>/FALSE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36" name="肘形连接符 35"/>
          <p:cNvCxnSpPr>
            <a:stCxn id="13" idx="0"/>
            <a:endCxn id="7" idx="0"/>
          </p:cNvCxnSpPr>
          <p:nvPr/>
        </p:nvCxnSpPr>
        <p:spPr>
          <a:xfrm rot="16200000" flipH="true">
            <a:off x="5726113" y="-320357"/>
            <a:ext cx="35560" cy="4295775"/>
          </a:xfrm>
          <a:prstGeom prst="bentConnector3">
            <a:avLst>
              <a:gd name="adj1" fmla="val -67053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true"/>
          <p:nvPr/>
        </p:nvSpPr>
        <p:spPr>
          <a:xfrm>
            <a:off x="4877435" y="1171575"/>
            <a:ext cx="17246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prepare()/</a:t>
            </a:r>
            <a:r>
              <a:rPr lang="en-US" altLang="en-US" sz="1400" b="1">
                <a:solidFill>
                  <a:srgbClr val="2C3E50"/>
                </a:solidFill>
              </a:rPr>
              <a:t>TRUE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842010" y="554355"/>
            <a:ext cx="1404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QEMU</a:t>
            </a:r>
            <a:r>
              <a:rPr lang="zh-CN" altLang="en-US" b="1">
                <a:solidFill>
                  <a:srgbClr val="2C3E50"/>
                </a:solidFill>
              </a:rPr>
              <a:t>内存</a:t>
            </a:r>
            <a:endParaRPr lang="zh-CN" altLang="en-US" b="1">
              <a:solidFill>
                <a:srgbClr val="2C3E50"/>
              </a:solidFill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205865" y="4391660"/>
          <a:ext cx="9958070" cy="54864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467485"/>
                <a:gridCol w="734695"/>
                <a:gridCol w="714375"/>
                <a:gridCol w="302260"/>
                <a:gridCol w="748030"/>
                <a:gridCol w="690245"/>
                <a:gridCol w="196850"/>
                <a:gridCol w="703580"/>
                <a:gridCol w="1421765"/>
                <a:gridCol w="1468120"/>
                <a:gridCol w="249555"/>
                <a:gridCol w="1261110"/>
              </a:tblGrid>
              <a:tr h="548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pc.ram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pc.bios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pc.rom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vga.vram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vga.rom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e100.rom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/rom@/etc/apci/table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/rom@etc/table-loader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/rom@etc/acpi/rdsp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3126740" y="3181350"/>
            <a:ext cx="1151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IO</a:t>
            </a:r>
            <a:r>
              <a:rPr lang="zh-CN" altLang="en-US" b="1">
                <a:solidFill>
                  <a:srgbClr val="2C3E50"/>
                </a:solidFill>
              </a:rPr>
              <a:t>虚拟化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箭头连接符 2"/>
          <p:cNvCxnSpPr/>
          <p:nvPr/>
        </p:nvCxnSpPr>
        <p:spPr>
          <a:xfrm flipV="true">
            <a:off x="1487170" y="3343910"/>
            <a:ext cx="8988425" cy="120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2672080" y="2832100"/>
            <a:ext cx="0" cy="47117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true" flipV="true">
            <a:off x="3139440" y="3371850"/>
            <a:ext cx="5715" cy="48323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4775200" y="2832100"/>
            <a:ext cx="0" cy="47117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585075" y="2832100"/>
            <a:ext cx="0" cy="47117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162175" y="253492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普通前后端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632075" y="385508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264660" y="253492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vhost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true" flipV="true">
            <a:off x="6092825" y="3371850"/>
            <a:ext cx="5715" cy="48323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179695" y="3855085"/>
            <a:ext cx="190500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vhost-user /DPDK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937375" y="2534920"/>
            <a:ext cx="129476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vPDA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true" flipV="true">
            <a:off x="8574405" y="3329940"/>
            <a:ext cx="5715" cy="48323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067040" y="3813175"/>
            <a:ext cx="127825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VFIO/SR-IOV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3459480" y="2597150"/>
            <a:ext cx="4022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前后端设备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3270</Words>
  <Application>WPS 演示</Application>
  <PresentationFormat>宽屏</PresentationFormat>
  <Paragraphs>789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Arial</vt:lpstr>
      <vt:lpstr>宋体</vt:lpstr>
      <vt:lpstr>Wingdings</vt:lpstr>
      <vt:lpstr>DejaVu Sans</vt:lpstr>
      <vt:lpstr>微软雅黑</vt:lpstr>
      <vt:lpstr>Droid Sans Fallback</vt:lpstr>
      <vt:lpstr>宋体</vt:lpstr>
      <vt:lpstr>Arial Unicode MS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dongzaiq</cp:lastModifiedBy>
  <cp:revision>55</cp:revision>
  <dcterms:created xsi:type="dcterms:W3CDTF">2021-05-21T07:30:57Z</dcterms:created>
  <dcterms:modified xsi:type="dcterms:W3CDTF">2021-05-21T07:30:57Z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