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7" r:id="rId3"/>
    <p:sldId id="258" r:id="rId4"/>
    <p:sldId id="259" r:id="rId5"/>
  </p:sldIdLst>
  <p:sldSz cx="9903460" cy="6858000" type="A4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E50"/>
    <a:srgbClr val="3EAF7C"/>
    <a:srgbClr val="B2B2B2"/>
    <a:srgbClr val="202020"/>
    <a:srgbClr val="323232"/>
    <a:srgbClr val="CC3300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70"/>
        <p:guide pos="309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1058584" y="1279525"/>
            <a:ext cx="498848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1237950" y="1322981"/>
            <a:ext cx="7427700" cy="2187032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1237950" y="3602089"/>
            <a:ext cx="7427700" cy="1655786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680873" y="551551"/>
            <a:ext cx="8541855" cy="555904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526128" y="258449"/>
            <a:ext cx="8541855" cy="1325582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526128" y="1825651"/>
            <a:ext cx="8541855" cy="435139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75715" y="3751170"/>
            <a:ext cx="5947318" cy="811368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675715" y="4610093"/>
            <a:ext cx="5947318" cy="64756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526128" y="258449"/>
            <a:ext cx="8541855" cy="1325582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526128" y="1825651"/>
            <a:ext cx="4209030" cy="4351399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4858953" y="1825651"/>
            <a:ext cx="4209030" cy="4351399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82163" y="365130"/>
            <a:ext cx="8541855" cy="132558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682163" y="1744986"/>
            <a:ext cx="4189686" cy="8239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682163" y="2615646"/>
            <a:ext cx="4189686" cy="357410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5013698" y="1744986"/>
            <a:ext cx="4210320" cy="8239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5013698" y="2615646"/>
            <a:ext cx="4210320" cy="357410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80873" y="2766258"/>
            <a:ext cx="8541855" cy="1325582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525354" y="127002"/>
            <a:ext cx="3383405" cy="160022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4210980" y="766365"/>
            <a:ext cx="4725471" cy="509451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529482" y="2057429"/>
            <a:ext cx="3383405" cy="381164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7980459" y="365130"/>
            <a:ext cx="1242268" cy="5811920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680873" y="365130"/>
            <a:ext cx="7213217" cy="5811920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680873" y="365130"/>
            <a:ext cx="8541855" cy="1325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680873" y="1825651"/>
            <a:ext cx="8541855" cy="4351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680873" y="6356440"/>
            <a:ext cx="2228310" cy="365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3280568" y="6356440"/>
            <a:ext cx="3342465" cy="365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6994418" y="6356440"/>
            <a:ext cx="2228310" cy="365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727200" y="1134110"/>
            <a:ext cx="1132205" cy="31559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45" b="1">
                <a:solidFill>
                  <a:srgbClr val="2C3E50"/>
                </a:solidFill>
              </a:rPr>
              <a:t>CPU0</a:t>
            </a:r>
            <a:endParaRPr lang="en-US" altLang="zh-CN" sz="1245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25520" y="1149985"/>
            <a:ext cx="1162050" cy="31559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45" b="1">
                <a:solidFill>
                  <a:srgbClr val="2C3E50"/>
                </a:solidFill>
              </a:rPr>
              <a:t>CPU</a:t>
            </a:r>
            <a:r>
              <a:rPr lang="en-US" altLang="en-US" sz="1245" b="1">
                <a:solidFill>
                  <a:srgbClr val="2C3E50"/>
                </a:solidFill>
              </a:rPr>
              <a:t>1</a:t>
            </a:r>
            <a:endParaRPr lang="en-US" altLang="en-US" sz="1245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90140" y="1754505"/>
            <a:ext cx="592455" cy="31559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Store</a:t>
            </a:r>
            <a:endParaRPr lang="en-US" altLang="zh-CN" sz="800" b="1">
              <a:solidFill>
                <a:srgbClr val="2C3E50"/>
              </a:solidFill>
            </a:endParaRPr>
          </a:p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buffer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27200" y="2343785"/>
            <a:ext cx="1132205" cy="31559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70" b="1">
                <a:ln>
                  <a:noFill/>
                </a:ln>
              </a:rPr>
              <a:t>r</a:t>
            </a:r>
            <a:r>
              <a:rPr lang="en-US" altLang="zh-CN" sz="970" b="1">
                <a:ln>
                  <a:noFill/>
                </a:ln>
                <a:solidFill>
                  <a:srgbClr val="2C3E50"/>
                </a:solidFill>
              </a:rPr>
              <a:t>catch</a:t>
            </a:r>
            <a:endParaRPr lang="en-US" altLang="zh-CN" sz="970" b="1">
              <a:ln>
                <a:noFill/>
              </a:ln>
              <a:solidFill>
                <a:srgbClr val="2C3E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99865" y="1770380"/>
            <a:ext cx="592455" cy="31559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Store</a:t>
            </a:r>
            <a:endParaRPr lang="en-US" altLang="zh-CN" sz="800" b="1">
              <a:solidFill>
                <a:srgbClr val="2C3E50"/>
              </a:solidFill>
            </a:endParaRPr>
          </a:p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buffer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36315" y="2359660"/>
            <a:ext cx="1150620" cy="31559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70" b="1">
                <a:ln>
                  <a:noFill/>
                </a:ln>
              </a:rPr>
              <a:t>r</a:t>
            </a:r>
            <a:r>
              <a:rPr lang="en-US" altLang="zh-CN" sz="970" b="1">
                <a:ln>
                  <a:noFill/>
                </a:ln>
                <a:solidFill>
                  <a:srgbClr val="2C3E50"/>
                </a:solidFill>
              </a:rPr>
              <a:t>catch</a:t>
            </a:r>
            <a:endParaRPr lang="en-US" altLang="zh-CN" sz="970" b="1">
              <a:ln>
                <a:noFill/>
              </a:ln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27200" y="3516630"/>
            <a:ext cx="2960370" cy="21780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970" b="1">
                <a:ln>
                  <a:noFill/>
                </a:ln>
              </a:rPr>
              <a:t>互</a:t>
            </a:r>
            <a:r>
              <a:rPr lang="en-US" altLang="en-US" sz="970" b="1">
                <a:ln>
                  <a:noFill/>
                </a:ln>
                <a:solidFill>
                  <a:srgbClr val="2C3E50"/>
                </a:solidFill>
              </a:rPr>
              <a:t>Interconnect</a:t>
            </a:r>
            <a:endParaRPr lang="en-US" altLang="en-US" sz="970" b="1">
              <a:ln>
                <a:noFill/>
              </a:ln>
              <a:solidFill>
                <a:srgbClr val="2C3E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11960" y="4606290"/>
            <a:ext cx="6353175" cy="51562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ln>
                  <a:noFill/>
                </a:ln>
              </a:rPr>
              <a:t>r</a:t>
            </a:r>
            <a:r>
              <a:rPr lang="en-US" altLang="en-US" b="1">
                <a:ln>
                  <a:noFill/>
                </a:ln>
                <a:solidFill>
                  <a:srgbClr val="2C3E50"/>
                </a:solidFill>
              </a:rPr>
              <a:t>Memory</a:t>
            </a:r>
            <a:endParaRPr lang="en-US" altLang="en-US" b="1">
              <a:ln>
                <a:noFill/>
              </a:ln>
              <a:solidFill>
                <a:srgbClr val="2C3E50"/>
              </a:solidFill>
            </a:endParaRPr>
          </a:p>
        </p:txBody>
      </p:sp>
      <p:cxnSp>
        <p:nvCxnSpPr>
          <p:cNvPr id="19" name="直接箭头连接符 18"/>
          <p:cNvCxnSpPr>
            <a:stCxn id="59" idx="0"/>
            <a:endCxn id="7" idx="2"/>
          </p:cNvCxnSpPr>
          <p:nvPr/>
        </p:nvCxnSpPr>
        <p:spPr>
          <a:xfrm flipH="true" flipV="true">
            <a:off x="2293620" y="2659380"/>
            <a:ext cx="9525" cy="224155"/>
          </a:xfrm>
          <a:prstGeom prst="straightConnector1">
            <a:avLst/>
          </a:prstGeom>
          <a:ln w="254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true" flipV="true">
            <a:off x="4105910" y="2675255"/>
            <a:ext cx="635" cy="273685"/>
          </a:xfrm>
          <a:prstGeom prst="straightConnector1">
            <a:avLst/>
          </a:prstGeom>
          <a:ln w="254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true">
            <a:off x="2189480" y="1465580"/>
            <a:ext cx="0" cy="878205"/>
          </a:xfrm>
          <a:prstGeom prst="straightConnector1">
            <a:avLst/>
          </a:prstGeom>
          <a:ln w="254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true">
            <a:off x="3803650" y="1465580"/>
            <a:ext cx="0" cy="878205"/>
          </a:xfrm>
          <a:prstGeom prst="straightConnector1">
            <a:avLst/>
          </a:prstGeom>
          <a:ln w="254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6" idx="0"/>
          </p:cNvCxnSpPr>
          <p:nvPr/>
        </p:nvCxnSpPr>
        <p:spPr>
          <a:xfrm>
            <a:off x="2684145" y="1465580"/>
            <a:ext cx="2540" cy="288925"/>
          </a:xfrm>
          <a:prstGeom prst="straightConnector1">
            <a:avLst/>
          </a:prstGeom>
          <a:ln w="254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4232910" y="1481455"/>
            <a:ext cx="2540" cy="288925"/>
          </a:xfrm>
          <a:prstGeom prst="straightConnector1">
            <a:avLst/>
          </a:prstGeom>
          <a:ln w="254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2625090" y="2054860"/>
            <a:ext cx="2540" cy="288925"/>
          </a:xfrm>
          <a:prstGeom prst="straightConnector1">
            <a:avLst/>
          </a:prstGeom>
          <a:ln w="254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4231005" y="2085975"/>
            <a:ext cx="2540" cy="288925"/>
          </a:xfrm>
          <a:prstGeom prst="straightConnector1">
            <a:avLst/>
          </a:prstGeom>
          <a:ln w="254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true" flipV="true">
            <a:off x="2189480" y="1823085"/>
            <a:ext cx="205740" cy="4445"/>
          </a:xfrm>
          <a:prstGeom prst="straightConnector1">
            <a:avLst/>
          </a:prstGeom>
          <a:ln w="254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H="true" flipV="true">
            <a:off x="3808730" y="1833880"/>
            <a:ext cx="190500" cy="4445"/>
          </a:xfrm>
          <a:prstGeom prst="straightConnector1">
            <a:avLst/>
          </a:prstGeom>
          <a:ln w="254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2189480" y="1986280"/>
            <a:ext cx="201295" cy="0"/>
          </a:xfrm>
          <a:prstGeom prst="straightConnector1">
            <a:avLst/>
          </a:prstGeom>
          <a:ln w="254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3798570" y="2002155"/>
            <a:ext cx="201295" cy="0"/>
          </a:xfrm>
          <a:prstGeom prst="straightConnector1">
            <a:avLst/>
          </a:prstGeom>
          <a:ln w="254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1727200" y="4087495"/>
            <a:ext cx="6323330" cy="23622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 b="1">
                <a:ln>
                  <a:noFill/>
                </a:ln>
                <a:solidFill>
                  <a:srgbClr val="2C3E50"/>
                </a:solidFill>
                <a:sym typeface="+mn-ea"/>
              </a:rPr>
              <a:t>System Interconnect</a:t>
            </a:r>
            <a:endParaRPr lang="en-US" altLang="zh-CN" sz="1000">
              <a:solidFill>
                <a:srgbClr val="2C3E50"/>
              </a:solidFill>
            </a:endParaRPr>
          </a:p>
        </p:txBody>
      </p:sp>
      <p:cxnSp>
        <p:nvCxnSpPr>
          <p:cNvPr id="55" name="直接箭头连接符 54"/>
          <p:cNvCxnSpPr>
            <a:endCxn id="10" idx="2"/>
          </p:cNvCxnSpPr>
          <p:nvPr/>
        </p:nvCxnSpPr>
        <p:spPr>
          <a:xfrm flipH="true" flipV="true">
            <a:off x="3207385" y="3734435"/>
            <a:ext cx="9525" cy="347980"/>
          </a:xfrm>
          <a:prstGeom prst="straightConnector1">
            <a:avLst/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11" idx="0"/>
            <a:endCxn id="54" idx="2"/>
          </p:cNvCxnSpPr>
          <p:nvPr/>
        </p:nvCxnSpPr>
        <p:spPr>
          <a:xfrm flipV="true">
            <a:off x="4888865" y="4323715"/>
            <a:ext cx="0" cy="282575"/>
          </a:xfrm>
          <a:prstGeom prst="straightConnector1">
            <a:avLst/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1727200" y="2883535"/>
            <a:ext cx="1151255" cy="31559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70" b="1">
                <a:ln>
                  <a:noFill/>
                </a:ln>
                <a:solidFill>
                  <a:srgbClr val="2C3E50"/>
                </a:solidFill>
              </a:rPr>
              <a:t>Invalidate</a:t>
            </a:r>
            <a:endParaRPr lang="en-US" altLang="zh-CN" sz="970" b="1">
              <a:ln>
                <a:noFill/>
              </a:ln>
              <a:solidFill>
                <a:srgbClr val="2C3E50"/>
              </a:solidFill>
            </a:endParaRPr>
          </a:p>
          <a:p>
            <a:pPr algn="ctr"/>
            <a:r>
              <a:rPr lang="en-US" altLang="zh-CN" sz="970" b="1">
                <a:ln>
                  <a:noFill/>
                </a:ln>
                <a:solidFill>
                  <a:srgbClr val="2C3E50"/>
                </a:solidFill>
              </a:rPr>
              <a:t>Queu</a:t>
            </a:r>
            <a:r>
              <a:rPr lang="en-US" altLang="zh-CN" sz="970" b="1">
                <a:ln>
                  <a:noFill/>
                </a:ln>
              </a:rPr>
              <a:t>e</a:t>
            </a:r>
            <a:endParaRPr lang="en-US" altLang="zh-CN" sz="970" b="1">
              <a:ln>
                <a:noFill/>
              </a:ln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536315" y="2933065"/>
            <a:ext cx="1151255" cy="31559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70" b="1">
                <a:ln>
                  <a:noFill/>
                </a:ln>
                <a:solidFill>
                  <a:srgbClr val="2C3E50"/>
                </a:solidFill>
              </a:rPr>
              <a:t>Invalidate</a:t>
            </a:r>
            <a:endParaRPr lang="en-US" altLang="zh-CN" sz="970" b="1">
              <a:ln>
                <a:noFill/>
              </a:ln>
              <a:solidFill>
                <a:srgbClr val="2C3E50"/>
              </a:solidFill>
            </a:endParaRPr>
          </a:p>
          <a:p>
            <a:pPr algn="ctr"/>
            <a:r>
              <a:rPr lang="en-US" altLang="zh-CN" sz="970" b="1">
                <a:ln>
                  <a:noFill/>
                </a:ln>
                <a:solidFill>
                  <a:srgbClr val="2C3E50"/>
                </a:solidFill>
              </a:rPr>
              <a:t>Queu</a:t>
            </a:r>
            <a:r>
              <a:rPr lang="en-US" altLang="zh-CN" sz="970" b="1">
                <a:ln>
                  <a:noFill/>
                </a:ln>
              </a:rPr>
              <a:t>e</a:t>
            </a:r>
            <a:endParaRPr lang="en-US" altLang="zh-CN" sz="970" b="1">
              <a:ln>
                <a:noFill/>
              </a:ln>
            </a:endParaRPr>
          </a:p>
        </p:txBody>
      </p:sp>
      <p:cxnSp>
        <p:nvCxnSpPr>
          <p:cNvPr id="61" name="直接箭头连接符 60"/>
          <p:cNvCxnSpPr/>
          <p:nvPr/>
        </p:nvCxnSpPr>
        <p:spPr>
          <a:xfrm flipV="true">
            <a:off x="2284095" y="3204210"/>
            <a:ext cx="0" cy="312420"/>
          </a:xfrm>
          <a:prstGeom prst="straightConnector1">
            <a:avLst/>
          </a:prstGeom>
          <a:ln w="254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flipV="true">
            <a:off x="4105910" y="3247390"/>
            <a:ext cx="0" cy="312420"/>
          </a:xfrm>
          <a:prstGeom prst="straightConnector1">
            <a:avLst/>
          </a:prstGeom>
          <a:ln w="254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5104765" y="1134110"/>
            <a:ext cx="1132205" cy="31559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45" b="1">
                <a:solidFill>
                  <a:srgbClr val="2C3E50"/>
                </a:solidFill>
              </a:rPr>
              <a:t>CPU</a:t>
            </a:r>
            <a:r>
              <a:rPr lang="en-US" altLang="en-US" sz="1245" b="1">
                <a:solidFill>
                  <a:srgbClr val="2C3E50"/>
                </a:solidFill>
              </a:rPr>
              <a:t>3</a:t>
            </a:r>
            <a:endParaRPr lang="en-US" altLang="en-US" sz="1245" b="1">
              <a:solidFill>
                <a:srgbClr val="2C3E5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6903085" y="1149985"/>
            <a:ext cx="1162050" cy="31559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45" b="1">
                <a:solidFill>
                  <a:srgbClr val="2C3E50"/>
                </a:solidFill>
              </a:rPr>
              <a:t>CPU</a:t>
            </a:r>
            <a:r>
              <a:rPr lang="en-US" altLang="en-US" sz="1245" b="1">
                <a:solidFill>
                  <a:srgbClr val="2C3E50"/>
                </a:solidFill>
              </a:rPr>
              <a:t>4</a:t>
            </a:r>
            <a:endParaRPr lang="en-US" altLang="en-US" sz="1245" b="1">
              <a:solidFill>
                <a:srgbClr val="2C3E50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5767705" y="1754505"/>
            <a:ext cx="633095" cy="31559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Store</a:t>
            </a:r>
            <a:endParaRPr lang="en-US" altLang="zh-CN" sz="800" b="1">
              <a:solidFill>
                <a:srgbClr val="2C3E50"/>
              </a:solidFill>
            </a:endParaRPr>
          </a:p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buffer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5104765" y="2343785"/>
            <a:ext cx="1132205" cy="31559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70" b="1">
                <a:ln>
                  <a:noFill/>
                </a:ln>
              </a:rPr>
              <a:t>r</a:t>
            </a:r>
            <a:r>
              <a:rPr lang="en-US" altLang="zh-CN" sz="970" b="1">
                <a:ln>
                  <a:noFill/>
                </a:ln>
                <a:solidFill>
                  <a:srgbClr val="2C3E50"/>
                </a:solidFill>
              </a:rPr>
              <a:t>catch</a:t>
            </a:r>
            <a:endParaRPr lang="en-US" altLang="zh-CN" sz="970" b="1">
              <a:ln>
                <a:noFill/>
              </a:ln>
              <a:solidFill>
                <a:srgbClr val="2C3E50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7377430" y="1770380"/>
            <a:ext cx="621030" cy="31559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Store</a:t>
            </a:r>
            <a:endParaRPr lang="en-US" altLang="zh-CN" sz="800" b="1">
              <a:solidFill>
                <a:srgbClr val="2C3E50"/>
              </a:solidFill>
            </a:endParaRPr>
          </a:p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buffer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913880" y="2359660"/>
            <a:ext cx="1150620" cy="31559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70" b="1">
                <a:ln>
                  <a:noFill/>
                </a:ln>
              </a:rPr>
              <a:t>r</a:t>
            </a:r>
            <a:r>
              <a:rPr lang="en-US" altLang="zh-CN" sz="970" b="1">
                <a:ln>
                  <a:noFill/>
                </a:ln>
                <a:solidFill>
                  <a:srgbClr val="2C3E50"/>
                </a:solidFill>
              </a:rPr>
              <a:t>catch</a:t>
            </a:r>
            <a:endParaRPr lang="en-US" altLang="zh-CN" sz="970" b="1">
              <a:ln>
                <a:noFill/>
              </a:ln>
              <a:solidFill>
                <a:srgbClr val="2C3E5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104765" y="3513455"/>
            <a:ext cx="2960370" cy="21780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970" b="1">
                <a:ln>
                  <a:noFill/>
                </a:ln>
              </a:rPr>
              <a:t>互</a:t>
            </a:r>
            <a:r>
              <a:rPr lang="en-US" altLang="en-US" sz="970" b="1">
                <a:ln>
                  <a:noFill/>
                </a:ln>
                <a:solidFill>
                  <a:srgbClr val="2C3E50"/>
                </a:solidFill>
              </a:rPr>
              <a:t>Interconnect</a:t>
            </a:r>
            <a:endParaRPr lang="en-US" altLang="en-US" sz="970" b="1">
              <a:ln>
                <a:noFill/>
              </a:ln>
              <a:solidFill>
                <a:srgbClr val="2C3E50"/>
              </a:solidFill>
            </a:endParaRPr>
          </a:p>
        </p:txBody>
      </p:sp>
      <p:cxnSp>
        <p:nvCxnSpPr>
          <p:cNvPr id="70" name="直接箭头连接符 69"/>
          <p:cNvCxnSpPr>
            <a:stCxn id="83" idx="0"/>
            <a:endCxn id="66" idx="2"/>
          </p:cNvCxnSpPr>
          <p:nvPr/>
        </p:nvCxnSpPr>
        <p:spPr>
          <a:xfrm flipH="true" flipV="true">
            <a:off x="5671185" y="2659380"/>
            <a:ext cx="9525" cy="224155"/>
          </a:xfrm>
          <a:prstGeom prst="straightConnector1">
            <a:avLst/>
          </a:prstGeom>
          <a:ln w="254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flipH="true" flipV="true">
            <a:off x="7483475" y="2675255"/>
            <a:ext cx="635" cy="273685"/>
          </a:xfrm>
          <a:prstGeom prst="straightConnector1">
            <a:avLst/>
          </a:prstGeom>
          <a:ln w="254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 flipV="true">
            <a:off x="5567045" y="1465580"/>
            <a:ext cx="0" cy="878205"/>
          </a:xfrm>
          <a:prstGeom prst="straightConnector1">
            <a:avLst/>
          </a:prstGeom>
          <a:ln w="254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 flipV="true">
            <a:off x="7181215" y="1465580"/>
            <a:ext cx="0" cy="878205"/>
          </a:xfrm>
          <a:prstGeom prst="straightConnector1">
            <a:avLst/>
          </a:prstGeom>
          <a:ln w="254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endCxn id="65" idx="0"/>
          </p:cNvCxnSpPr>
          <p:nvPr/>
        </p:nvCxnSpPr>
        <p:spPr>
          <a:xfrm>
            <a:off x="6082030" y="1465580"/>
            <a:ext cx="2540" cy="288925"/>
          </a:xfrm>
          <a:prstGeom prst="straightConnector1">
            <a:avLst/>
          </a:prstGeom>
          <a:ln w="254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>
            <a:off x="7610475" y="1481455"/>
            <a:ext cx="2540" cy="288925"/>
          </a:xfrm>
          <a:prstGeom prst="straightConnector1">
            <a:avLst/>
          </a:prstGeom>
          <a:ln w="254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>
            <a:off x="6002655" y="2054860"/>
            <a:ext cx="2540" cy="288925"/>
          </a:xfrm>
          <a:prstGeom prst="straightConnector1">
            <a:avLst/>
          </a:prstGeom>
          <a:ln w="254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7608570" y="2085975"/>
            <a:ext cx="2540" cy="288925"/>
          </a:xfrm>
          <a:prstGeom prst="straightConnector1">
            <a:avLst/>
          </a:prstGeom>
          <a:ln w="254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 flipH="true" flipV="true">
            <a:off x="5567045" y="1823085"/>
            <a:ext cx="205740" cy="4445"/>
          </a:xfrm>
          <a:prstGeom prst="straightConnector1">
            <a:avLst/>
          </a:prstGeom>
          <a:ln w="254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 flipH="true" flipV="true">
            <a:off x="7186295" y="1833880"/>
            <a:ext cx="190500" cy="4445"/>
          </a:xfrm>
          <a:prstGeom prst="straightConnector1">
            <a:avLst/>
          </a:prstGeom>
          <a:ln w="254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>
            <a:off x="5567045" y="1986280"/>
            <a:ext cx="201295" cy="0"/>
          </a:xfrm>
          <a:prstGeom prst="straightConnector1">
            <a:avLst/>
          </a:prstGeom>
          <a:ln w="254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>
            <a:off x="7176135" y="2002155"/>
            <a:ext cx="201295" cy="0"/>
          </a:xfrm>
          <a:prstGeom prst="straightConnector1">
            <a:avLst/>
          </a:prstGeom>
          <a:ln w="254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endCxn id="69" idx="2"/>
          </p:cNvCxnSpPr>
          <p:nvPr/>
        </p:nvCxnSpPr>
        <p:spPr>
          <a:xfrm flipH="true" flipV="true">
            <a:off x="6584950" y="3731260"/>
            <a:ext cx="9525" cy="347980"/>
          </a:xfrm>
          <a:prstGeom prst="straightConnector1">
            <a:avLst/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5104765" y="2883535"/>
            <a:ext cx="1151255" cy="31559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70" b="1">
                <a:ln>
                  <a:noFill/>
                </a:ln>
                <a:solidFill>
                  <a:srgbClr val="2C3E50"/>
                </a:solidFill>
              </a:rPr>
              <a:t>Invalidate</a:t>
            </a:r>
            <a:endParaRPr lang="en-US" altLang="zh-CN" sz="970" b="1">
              <a:ln>
                <a:noFill/>
              </a:ln>
              <a:solidFill>
                <a:srgbClr val="2C3E50"/>
              </a:solidFill>
            </a:endParaRPr>
          </a:p>
          <a:p>
            <a:pPr algn="ctr"/>
            <a:r>
              <a:rPr lang="en-US" altLang="zh-CN" sz="970" b="1">
                <a:ln>
                  <a:noFill/>
                </a:ln>
                <a:solidFill>
                  <a:srgbClr val="2C3E50"/>
                </a:solidFill>
              </a:rPr>
              <a:t>Queu</a:t>
            </a:r>
            <a:r>
              <a:rPr lang="en-US" altLang="zh-CN" sz="970" b="1">
                <a:ln>
                  <a:noFill/>
                </a:ln>
              </a:rPr>
              <a:t>e</a:t>
            </a:r>
            <a:endParaRPr lang="en-US" altLang="zh-CN" sz="970" b="1">
              <a:ln>
                <a:noFill/>
              </a:ln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913880" y="2933065"/>
            <a:ext cx="1151255" cy="31559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70" b="1">
                <a:ln>
                  <a:noFill/>
                </a:ln>
                <a:solidFill>
                  <a:srgbClr val="2C3E50"/>
                </a:solidFill>
              </a:rPr>
              <a:t>Invalidate</a:t>
            </a:r>
            <a:endParaRPr lang="en-US" altLang="zh-CN" sz="970" b="1">
              <a:ln>
                <a:noFill/>
              </a:ln>
              <a:solidFill>
                <a:srgbClr val="2C3E50"/>
              </a:solidFill>
            </a:endParaRPr>
          </a:p>
          <a:p>
            <a:pPr algn="ctr"/>
            <a:r>
              <a:rPr lang="en-US" altLang="zh-CN" sz="970" b="1">
                <a:ln>
                  <a:noFill/>
                </a:ln>
                <a:solidFill>
                  <a:srgbClr val="2C3E50"/>
                </a:solidFill>
              </a:rPr>
              <a:t>Queu</a:t>
            </a:r>
            <a:r>
              <a:rPr lang="en-US" altLang="zh-CN" sz="970" b="1">
                <a:ln>
                  <a:noFill/>
                </a:ln>
              </a:rPr>
              <a:t>e</a:t>
            </a:r>
            <a:endParaRPr lang="en-US" altLang="zh-CN" sz="970" b="1">
              <a:ln>
                <a:noFill/>
              </a:ln>
            </a:endParaRPr>
          </a:p>
        </p:txBody>
      </p:sp>
      <p:cxnSp>
        <p:nvCxnSpPr>
          <p:cNvPr id="85" name="直接箭头连接符 84"/>
          <p:cNvCxnSpPr/>
          <p:nvPr/>
        </p:nvCxnSpPr>
        <p:spPr>
          <a:xfrm flipV="true">
            <a:off x="5661660" y="3204210"/>
            <a:ext cx="0" cy="312420"/>
          </a:xfrm>
          <a:prstGeom prst="straightConnector1">
            <a:avLst/>
          </a:prstGeom>
          <a:ln w="254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 flipV="true">
            <a:off x="7483475" y="3247390"/>
            <a:ext cx="0" cy="312420"/>
          </a:xfrm>
          <a:prstGeom prst="straightConnector1">
            <a:avLst/>
          </a:prstGeom>
          <a:ln w="254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 Single Corner Rectangle 3"/>
          <p:cNvSpPr/>
          <p:nvPr/>
        </p:nvSpPr>
        <p:spPr>
          <a:xfrm>
            <a:off x="2428240" y="2749550"/>
            <a:ext cx="1052195" cy="412750"/>
          </a:xfrm>
          <a:prstGeom prst="round1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内存屏障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sp>
        <p:nvSpPr>
          <p:cNvPr id="5" name="Round Single Corner Rectangle 4"/>
          <p:cNvSpPr/>
          <p:nvPr/>
        </p:nvSpPr>
        <p:spPr>
          <a:xfrm>
            <a:off x="4020820" y="2749550"/>
            <a:ext cx="1052195" cy="412750"/>
          </a:xfrm>
          <a:prstGeom prst="round1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原子操作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sp>
        <p:nvSpPr>
          <p:cNvPr id="6" name="Round Single Corner Rectangle 5"/>
          <p:cNvSpPr/>
          <p:nvPr/>
        </p:nvSpPr>
        <p:spPr>
          <a:xfrm>
            <a:off x="5565775" y="2749550"/>
            <a:ext cx="1052195" cy="412750"/>
          </a:xfrm>
          <a:prstGeom prst="round1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zh-CN" sz="1600" b="1">
                <a:solidFill>
                  <a:srgbClr val="2C3E50"/>
                </a:solidFill>
              </a:rPr>
              <a:t>...</a:t>
            </a:r>
            <a:endParaRPr lang="" altLang="zh-CN" sz="1600" b="1">
              <a:solidFill>
                <a:srgbClr val="2C3E5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693285" y="4781550"/>
            <a:ext cx="1398905" cy="1186815"/>
          </a:xfrm>
          <a:prstGeom prst="round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2400" b="1">
                <a:solidFill>
                  <a:srgbClr val="2C3E50"/>
                </a:solidFill>
              </a:rPr>
              <a:t>CPU</a:t>
            </a:r>
            <a:endParaRPr lang="" altLang="en-US" sz="2400" b="1">
              <a:solidFill>
                <a:srgbClr val="2C3E5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55520" y="4000500"/>
            <a:ext cx="6275070" cy="2882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" sz="1400" b="1">
                <a:solidFill>
                  <a:srgbClr val="2C3E50"/>
                </a:solidFill>
              </a:rPr>
              <a:t>汇编指令集</a:t>
            </a:r>
            <a:endParaRPr lang="zh-CN" altLang="" sz="1400" b="1">
              <a:solidFill>
                <a:srgbClr val="2C3E5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33930" y="1930400"/>
            <a:ext cx="2973070" cy="1773555"/>
          </a:xfrm>
          <a:prstGeom prst="rect">
            <a:avLst/>
          </a:prstGeom>
          <a:noFill/>
          <a:ln w="38100">
            <a:solidFill>
              <a:srgbClr val="3EAF7C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solidFill>
                <a:srgbClr val="2C3E5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67785" y="1631315"/>
            <a:ext cx="2908935" cy="1838960"/>
          </a:xfrm>
          <a:prstGeom prst="rect">
            <a:avLst/>
          </a:prstGeom>
          <a:noFill/>
          <a:ln w="38100">
            <a:solidFill>
              <a:srgbClr val="3EAF7C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solidFill>
                <a:srgbClr val="2C3E50"/>
              </a:solidFill>
            </a:endParaRPr>
          </a:p>
        </p:txBody>
      </p:sp>
      <p:cxnSp>
        <p:nvCxnSpPr>
          <p:cNvPr id="15" name="Straight Arrow Connector 14"/>
          <p:cNvCxnSpPr>
            <a:stCxn id="4" idx="2"/>
          </p:cNvCxnSpPr>
          <p:nvPr/>
        </p:nvCxnSpPr>
        <p:spPr>
          <a:xfrm flipH="true">
            <a:off x="2950210" y="3162300"/>
            <a:ext cx="4445" cy="862330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545965" y="3162300"/>
            <a:ext cx="20320" cy="838835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090920" y="3162300"/>
            <a:ext cx="20955" cy="833120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7" idx="0"/>
          </p:cNvCxnSpPr>
          <p:nvPr/>
        </p:nvCxnSpPr>
        <p:spPr>
          <a:xfrm>
            <a:off x="5393055" y="4288790"/>
            <a:ext cx="0" cy="492760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20"/>
          <p:cNvSpPr txBox="true"/>
          <p:nvPr/>
        </p:nvSpPr>
        <p:spPr>
          <a:xfrm>
            <a:off x="2321560" y="2032635"/>
            <a:ext cx="5899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" b="1">
                <a:solidFill>
                  <a:srgbClr val="2C3E50"/>
                </a:solidFill>
              </a:rPr>
              <a:t>锁</a:t>
            </a:r>
            <a:r>
              <a:rPr lang="en-US" altLang="zh-CN" b="1">
                <a:solidFill>
                  <a:srgbClr val="2C3E50"/>
                </a:solidFill>
              </a:rPr>
              <a:t>A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22" name="Text Box 21"/>
          <p:cNvSpPr txBox="true"/>
          <p:nvPr/>
        </p:nvSpPr>
        <p:spPr>
          <a:xfrm>
            <a:off x="6088380" y="1750060"/>
            <a:ext cx="5867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锁</a:t>
            </a:r>
            <a:r>
              <a:rPr lang="en-US" altLang="zh-CN" b="1">
                <a:solidFill>
                  <a:srgbClr val="2C3E50"/>
                </a:solidFill>
              </a:rPr>
              <a:t>B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051040" y="1631315"/>
            <a:ext cx="1458595" cy="1663065"/>
          </a:xfrm>
          <a:prstGeom prst="rect">
            <a:avLst/>
          </a:prstGeom>
          <a:noFill/>
          <a:ln w="38100">
            <a:solidFill>
              <a:srgbClr val="3EAF7C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solidFill>
                <a:srgbClr val="2C3E50"/>
              </a:solidFill>
            </a:endParaRPr>
          </a:p>
        </p:txBody>
      </p:sp>
      <p:sp>
        <p:nvSpPr>
          <p:cNvPr id="24" name="Text Box 23"/>
          <p:cNvSpPr txBox="true"/>
          <p:nvPr/>
        </p:nvSpPr>
        <p:spPr>
          <a:xfrm>
            <a:off x="7802880" y="1809750"/>
            <a:ext cx="5803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锁</a:t>
            </a:r>
            <a:r>
              <a:rPr lang="en-US" altLang="zh-CN" b="1">
                <a:solidFill>
                  <a:srgbClr val="2C3E50"/>
                </a:solidFill>
              </a:rPr>
              <a:t>C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7816215" y="3289935"/>
            <a:ext cx="0" cy="693420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5478145" y="1080770"/>
            <a:ext cx="3302635" cy="2623185"/>
            <a:chOff x="3167" y="2109"/>
            <a:chExt cx="5201" cy="3868"/>
          </a:xfrm>
        </p:grpSpPr>
        <p:sp>
          <p:nvSpPr>
            <p:cNvPr id="26" name="Rectangle 25"/>
            <p:cNvSpPr/>
            <p:nvPr/>
          </p:nvSpPr>
          <p:spPr>
            <a:xfrm>
              <a:off x="3167" y="2109"/>
              <a:ext cx="5201" cy="3868"/>
            </a:xfrm>
            <a:prstGeom prst="rect">
              <a:avLst/>
            </a:prstGeom>
            <a:noFill/>
            <a:ln w="38100">
              <a:solidFill>
                <a:srgbClr val="2C3E50"/>
              </a:solidFill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b="1">
                <a:solidFill>
                  <a:srgbClr val="2C3E50"/>
                </a:solidFill>
              </a:endParaRPr>
            </a:p>
          </p:txBody>
        </p:sp>
        <p:sp>
          <p:nvSpPr>
            <p:cNvPr id="27" name="Text Box 26"/>
            <p:cNvSpPr txBox="true"/>
            <p:nvPr/>
          </p:nvSpPr>
          <p:spPr>
            <a:xfrm>
              <a:off x="3347" y="2270"/>
              <a:ext cx="949" cy="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>
                  <a:solidFill>
                    <a:srgbClr val="2C3E50"/>
                  </a:solidFill>
                </a:rPr>
                <a:t>锁</a:t>
              </a:r>
              <a:r>
                <a:rPr lang="en-US" altLang="zh-CN" b="1">
                  <a:solidFill>
                    <a:srgbClr val="2C3E50"/>
                  </a:solidFill>
                </a:rPr>
                <a:t>D</a:t>
              </a:r>
              <a:endParaRPr lang="en-US" altLang="zh-CN" b="1">
                <a:solidFill>
                  <a:srgbClr val="2C3E50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Round Single Corner Rectangle 2"/>
          <p:cNvSpPr/>
          <p:nvPr/>
        </p:nvSpPr>
        <p:spPr>
          <a:xfrm>
            <a:off x="1466215" y="332105"/>
            <a:ext cx="1386840" cy="669925"/>
          </a:xfrm>
          <a:prstGeom prst="round1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00" b="1">
              <a:solidFill>
                <a:srgbClr val="2C3E5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70555" y="464185"/>
            <a:ext cx="1639570" cy="405130"/>
          </a:xfrm>
          <a:prstGeom prst="rect">
            <a:avLst/>
          </a:prstGeom>
          <a:noFill/>
          <a:ln w="38100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</Words>
  <Application>WPS Presentation</Application>
  <PresentationFormat>宽屏</PresentationFormat>
  <Paragraphs>66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Arial</vt:lpstr>
      <vt:lpstr>宋体</vt:lpstr>
      <vt:lpstr>Wingdings</vt:lpstr>
      <vt:lpstr>DejaVu Sans</vt:lpstr>
      <vt:lpstr>宋体</vt:lpstr>
      <vt:lpstr>Droid Sans Fallback</vt:lpstr>
      <vt:lpstr>微软雅黑</vt:lpstr>
      <vt:lpstr>Arial Unicode MS</vt:lpstr>
      <vt:lpstr>Arial Black</vt:lpstr>
      <vt:lpstr>Standard Symbols PS [URW ]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zqdong</dc:creator>
  <cp:lastModifiedBy>dongzaiq</cp:lastModifiedBy>
  <cp:revision>5</cp:revision>
  <dcterms:created xsi:type="dcterms:W3CDTF">2020-11-03T12:46:05Z</dcterms:created>
  <dcterms:modified xsi:type="dcterms:W3CDTF">2020-11-03T12:46:05Z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1033-11.1.0.9662</vt:lpwstr>
  </property>
</Properties>
</file>