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21"/>
        <p:guide pos="208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800" y="183400"/>
            <a:ext cx="2342958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80772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cpu0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463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en-US" altLang="en-US" sz="1000" b="1">
                <a:solidFill>
                  <a:srgbClr val="2C3E50"/>
                </a:solidFill>
              </a:rPr>
              <a:t>1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4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en-US" altLang="en-US" sz="1000" b="1">
                <a:solidFill>
                  <a:srgbClr val="2C3E50"/>
                </a:solidFill>
              </a:rPr>
              <a:t>2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3845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en-US" altLang="en-US" sz="1000" b="1">
                <a:solidFill>
                  <a:srgbClr val="2C3E50"/>
                </a:solidFill>
              </a:rPr>
              <a:t>3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536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en-US" altLang="en-US" sz="1000" b="1">
                <a:solidFill>
                  <a:srgbClr val="2C3E50"/>
                </a:solidFill>
              </a:rPr>
              <a:t>4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9227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en-US" altLang="en-US" sz="1000" b="1">
                <a:solidFill>
                  <a:srgbClr val="2C3E50"/>
                </a:solidFill>
              </a:rPr>
              <a:t>5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918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en-US" altLang="en-US" sz="1000" b="1">
                <a:solidFill>
                  <a:srgbClr val="2C3E50"/>
                </a:solidFill>
              </a:rPr>
              <a:t>6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4609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en-US" altLang="en-US" sz="1000" b="1">
                <a:solidFill>
                  <a:srgbClr val="2C3E50"/>
                </a:solidFill>
              </a:rPr>
              <a:t>7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67155" y="3641090"/>
            <a:ext cx="926465" cy="31940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System count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6465" y="2874645"/>
            <a:ext cx="4997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700" b="1">
                <a:solidFill>
                  <a:srgbClr val="2C3E50"/>
                </a:solidFill>
              </a:rPr>
              <a:t>local timer</a:t>
            </a:r>
            <a:endParaRPr lang="en-US" altLang="en-US" sz="7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71930" y="2874645"/>
            <a:ext cx="4997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700" b="1">
                <a:solidFill>
                  <a:srgbClr val="2C3E50"/>
                </a:solidFill>
              </a:rPr>
              <a:t>local timer</a:t>
            </a:r>
            <a:endParaRPr lang="en-US" altLang="en-US" sz="7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17395" y="2874645"/>
            <a:ext cx="4997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700" b="1">
                <a:solidFill>
                  <a:srgbClr val="2C3E50"/>
                </a:solidFill>
              </a:rPr>
              <a:t>local timer</a:t>
            </a:r>
            <a:endParaRPr lang="en-US" altLang="en-US" sz="7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62860" y="2874645"/>
            <a:ext cx="4997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700" b="1">
                <a:solidFill>
                  <a:srgbClr val="2C3E50"/>
                </a:solidFill>
              </a:rPr>
              <a:t>local timer</a:t>
            </a:r>
            <a:endParaRPr lang="en-US" altLang="en-US" sz="7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08325" y="2874645"/>
            <a:ext cx="4997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700" b="1">
                <a:solidFill>
                  <a:srgbClr val="2C3E50"/>
                </a:solidFill>
              </a:rPr>
              <a:t>local timer</a:t>
            </a:r>
            <a:endParaRPr lang="en-US" altLang="en-US" sz="7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53790" y="2874645"/>
            <a:ext cx="4997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700" b="1">
                <a:solidFill>
                  <a:srgbClr val="2C3E50"/>
                </a:solidFill>
              </a:rPr>
              <a:t>local timer</a:t>
            </a:r>
            <a:endParaRPr lang="en-US" altLang="en-US" sz="7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99255" y="2874645"/>
            <a:ext cx="4997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700" b="1">
                <a:solidFill>
                  <a:srgbClr val="2C3E50"/>
                </a:solidFill>
              </a:rPr>
              <a:t>local timer</a:t>
            </a:r>
            <a:endParaRPr lang="en-US" altLang="en-US" sz="7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44720" y="2874645"/>
            <a:ext cx="4997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700" b="1">
                <a:solidFill>
                  <a:srgbClr val="2C3E50"/>
                </a:solidFill>
              </a:rPr>
              <a:t>local timer</a:t>
            </a:r>
            <a:endParaRPr lang="en-US" altLang="en-US" sz="7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90185" y="2874645"/>
            <a:ext cx="4997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700" b="1">
                <a:solidFill>
                  <a:srgbClr val="2C3E50"/>
                </a:solidFill>
              </a:rPr>
              <a:t>local timer</a:t>
            </a:r>
            <a:endParaRPr lang="en-US" altLang="en-US" sz="700" b="1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86450" y="2874645"/>
            <a:ext cx="701675" cy="339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cxnSp>
        <p:nvCxnSpPr>
          <p:cNvPr id="45" name="肘形连接符 44"/>
          <p:cNvCxnSpPr>
            <a:stCxn id="23" idx="1"/>
            <a:endCxn id="24" idx="2"/>
          </p:cNvCxnSpPr>
          <p:nvPr/>
        </p:nvCxnSpPr>
        <p:spPr>
          <a:xfrm rot="10800000">
            <a:off x="1176655" y="3213735"/>
            <a:ext cx="190500" cy="58737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36" idx="2"/>
          </p:cNvCxnSpPr>
          <p:nvPr/>
        </p:nvCxnSpPr>
        <p:spPr>
          <a:xfrm flipV="true">
            <a:off x="1164590" y="3213735"/>
            <a:ext cx="557530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endCxn id="37" idx="2"/>
          </p:cNvCxnSpPr>
          <p:nvPr/>
        </p:nvCxnSpPr>
        <p:spPr>
          <a:xfrm flipV="true">
            <a:off x="1731645" y="3213735"/>
            <a:ext cx="535940" cy="23431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endCxn id="38" idx="2"/>
          </p:cNvCxnSpPr>
          <p:nvPr/>
        </p:nvCxnSpPr>
        <p:spPr>
          <a:xfrm flipV="true">
            <a:off x="2265045" y="3213735"/>
            <a:ext cx="548005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endCxn id="39" idx="2"/>
          </p:cNvCxnSpPr>
          <p:nvPr/>
        </p:nvCxnSpPr>
        <p:spPr>
          <a:xfrm flipV="true">
            <a:off x="2802890" y="3213735"/>
            <a:ext cx="555625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40" idx="2"/>
          </p:cNvCxnSpPr>
          <p:nvPr/>
        </p:nvCxnSpPr>
        <p:spPr>
          <a:xfrm flipV="true">
            <a:off x="3355340" y="3213735"/>
            <a:ext cx="548640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41" idx="2"/>
          </p:cNvCxnSpPr>
          <p:nvPr/>
        </p:nvCxnSpPr>
        <p:spPr>
          <a:xfrm flipV="true">
            <a:off x="3912870" y="3213735"/>
            <a:ext cx="536575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42" idx="2"/>
          </p:cNvCxnSpPr>
          <p:nvPr/>
        </p:nvCxnSpPr>
        <p:spPr>
          <a:xfrm flipV="true">
            <a:off x="4441190" y="3213735"/>
            <a:ext cx="553720" cy="23431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43" idx="2"/>
          </p:cNvCxnSpPr>
          <p:nvPr/>
        </p:nvCxnSpPr>
        <p:spPr>
          <a:xfrm flipV="true">
            <a:off x="4984115" y="3213735"/>
            <a:ext cx="556260" cy="23431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endCxn id="44" idx="2"/>
          </p:cNvCxnSpPr>
          <p:nvPr/>
        </p:nvCxnSpPr>
        <p:spPr>
          <a:xfrm flipV="true">
            <a:off x="5567045" y="3213735"/>
            <a:ext cx="670560" cy="23431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true">
            <a:off x="1187450" y="1695450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true">
            <a:off x="1757045" y="168592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true">
            <a:off x="2384425" y="1685925"/>
            <a:ext cx="2540" cy="11887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true">
            <a:off x="3300730" y="168592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true">
            <a:off x="3926840" y="167449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true">
            <a:off x="4505325" y="168592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true">
            <a:off x="5739130" y="1674495"/>
            <a:ext cx="2540" cy="11887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true">
            <a:off x="5103495" y="168592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/>
          <p:nvPr/>
        </p:nvCxnSpPr>
        <p:spPr>
          <a:xfrm rot="16200000" flipV="true">
            <a:off x="4944745" y="2073910"/>
            <a:ext cx="1171575" cy="414655"/>
          </a:xfrm>
          <a:prstGeom prst="bentConnector3">
            <a:avLst>
              <a:gd name="adj1" fmla="val 49973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38" idx="0"/>
          </p:cNvCxnSpPr>
          <p:nvPr/>
        </p:nvCxnSpPr>
        <p:spPr>
          <a:xfrm rot="16200000" flipV="true">
            <a:off x="2099310" y="2160905"/>
            <a:ext cx="1193800" cy="233680"/>
          </a:xfrm>
          <a:prstGeom prst="bentConnector3">
            <a:avLst>
              <a:gd name="adj1" fmla="val 49947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4" idx="0"/>
            <a:endCxn id="21" idx="0"/>
          </p:cNvCxnSpPr>
          <p:nvPr/>
        </p:nvCxnSpPr>
        <p:spPr>
          <a:xfrm rot="16200000" flipV="true">
            <a:off x="5279708" y="1916748"/>
            <a:ext cx="1538605" cy="377190"/>
          </a:xfrm>
          <a:prstGeom prst="bentConnector3">
            <a:avLst>
              <a:gd name="adj1" fmla="val 115497"/>
            </a:avLst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endCxn id="8" idx="0"/>
          </p:cNvCxnSpPr>
          <p:nvPr/>
        </p:nvCxnSpPr>
        <p:spPr>
          <a:xfrm rot="10800000" flipV="true">
            <a:off x="1122045" y="1099820"/>
            <a:ext cx="4740275" cy="236220"/>
          </a:xfrm>
          <a:prstGeom prst="bentConnector2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15" idx="0"/>
          </p:cNvCxnSpPr>
          <p:nvPr/>
        </p:nvCxnSpPr>
        <p:spPr>
          <a:xfrm flipH="true">
            <a:off x="1798955" y="113284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true">
            <a:off x="2475865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true">
            <a:off x="3152775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true">
            <a:off x="3829050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true">
            <a:off x="4507865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true">
            <a:off x="5182870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187450" y="4366895"/>
            <a:ext cx="523875" cy="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1187450" y="4695190"/>
            <a:ext cx="523875" cy="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1187450" y="5023485"/>
            <a:ext cx="523875" cy="0"/>
          </a:xfrm>
          <a:prstGeom prst="straightConnector1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true"/>
          <p:nvPr/>
        </p:nvSpPr>
        <p:spPr>
          <a:xfrm>
            <a:off x="1799590" y="4197985"/>
            <a:ext cx="38315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服务关系，一个local timer可以服务于一个CPU，也可以服务多个CPU，一个CPU</a:t>
            </a:r>
            <a:endParaRPr lang="en-US" altLang="zh-CN" sz="800"/>
          </a:p>
          <a:p>
            <a:r>
              <a:rPr lang="en-US" altLang="zh-CN" sz="800"/>
              <a:t>可以拥有多个 local timer。但是它只会选最好的local timer作为他的timer。</a:t>
            </a:r>
            <a:endParaRPr lang="en-US" altLang="zh-CN" sz="800"/>
          </a:p>
        </p:txBody>
      </p:sp>
      <p:sp>
        <p:nvSpPr>
          <p:cNvPr id="83" name="文本框 82"/>
          <p:cNvSpPr txBox="true"/>
          <p:nvPr/>
        </p:nvSpPr>
        <p:spPr>
          <a:xfrm>
            <a:off x="1799590" y="4587875"/>
            <a:ext cx="41935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服务于全体CPU，但是不属于任何一个CPU，它是在CPU进入深度睡眠后，负责唤醒CPU</a:t>
            </a:r>
            <a:endParaRPr lang="en-US" altLang="zh-CN" sz="800"/>
          </a:p>
        </p:txBody>
      </p:sp>
      <p:sp>
        <p:nvSpPr>
          <p:cNvPr id="84" name="文本框 83"/>
          <p:cNvSpPr txBox="true"/>
          <p:nvPr/>
        </p:nvSpPr>
        <p:spPr>
          <a:xfrm>
            <a:off x="1801495" y="4916170"/>
            <a:ext cx="15259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服务于全体timer，提供时钟源</a:t>
            </a:r>
            <a:endParaRPr lang="en-US" altLang="zh-CN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lowchart: Process 1"/>
          <p:cNvSpPr/>
          <p:nvPr/>
        </p:nvSpPr>
        <p:spPr>
          <a:xfrm>
            <a:off x="1354455" y="8722360"/>
            <a:ext cx="1346200" cy="5695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CPU</a:t>
            </a:r>
            <a:endParaRPr lang="" altLang="en-US" sz="1400" b="1">
              <a:solidFill>
                <a:srgbClr val="2C3E50"/>
              </a:solidFill>
            </a:endParaRPr>
          </a:p>
          <a:p>
            <a:pPr algn="ctr"/>
            <a:r>
              <a:rPr lang="" altLang="en-US" sz="1400" b="1">
                <a:solidFill>
                  <a:srgbClr val="2C3E50"/>
                </a:solidFill>
              </a:rPr>
              <a:t>local timer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929890" y="8722360"/>
            <a:ext cx="1346200" cy="5695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CPU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local timer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4522470" y="8722360"/>
            <a:ext cx="318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b="1">
                <a:solidFill>
                  <a:srgbClr val="3EAF7C"/>
                </a:solidFill>
              </a:rPr>
              <a:t>...</a:t>
            </a:r>
            <a:endParaRPr lang="" altLang="en-US" sz="1400" b="1">
              <a:solidFill>
                <a:srgbClr val="3EAF7C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true">
            <a:off x="187325" y="8265160"/>
            <a:ext cx="6245860" cy="33655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true"/>
          <p:nvPr/>
        </p:nvSpPr>
        <p:spPr>
          <a:xfrm>
            <a:off x="187325" y="8446770"/>
            <a:ext cx="10007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 b="1">
                <a:solidFill>
                  <a:srgbClr val="2C3E50"/>
                </a:solidFill>
              </a:rPr>
              <a:t>hardware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353820" y="3926840"/>
            <a:ext cx="1346200" cy="4933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tick device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353820" y="7303770"/>
            <a:ext cx="5027930" cy="5187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 b="1">
                <a:solidFill>
                  <a:srgbClr val="2C3E50"/>
                </a:solidFill>
              </a:rPr>
              <a:t>timer deriver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354455" y="5487035"/>
            <a:ext cx="5026660" cy="434340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Clock event 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624965" y="6474460"/>
            <a:ext cx="19424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clockevents_config</a:t>
            </a:r>
            <a:r>
              <a:rPr lang="" altLang="en-US" sz="1200" b="1">
                <a:solidFill>
                  <a:srgbClr val="2C3E50"/>
                </a:solidFill>
              </a:rPr>
              <a:t>()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956050" y="6475095"/>
            <a:ext cx="2587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clockevents_register_device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54455" y="1830705"/>
            <a:ext cx="4970780" cy="40830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 b="1">
                <a:solidFill>
                  <a:srgbClr val="2C3E50"/>
                </a:solidFill>
              </a:rPr>
              <a:t>user interface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929890" y="3926840"/>
            <a:ext cx="1346200" cy="4933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tick device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5086985" y="8722360"/>
            <a:ext cx="1346200" cy="5695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CPU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local timer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034915" y="3926840"/>
            <a:ext cx="1346200" cy="4933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tick device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4522470" y="3927475"/>
            <a:ext cx="318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3EAF7C"/>
                </a:solidFill>
              </a:rPr>
              <a:t>...</a:t>
            </a:r>
            <a:endParaRPr lang="en-US" altLang="en-US" sz="1400" b="1">
              <a:solidFill>
                <a:srgbClr val="3EAF7C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354455" y="2729865"/>
            <a:ext cx="2290445" cy="5695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timer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035425" y="2729865"/>
            <a:ext cx="2290445" cy="5695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hrtimer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true">
            <a:off x="187325" y="1534795"/>
            <a:ext cx="6245860" cy="33655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1353820" y="880110"/>
            <a:ext cx="4970780" cy="40830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 b="1">
                <a:solidFill>
                  <a:srgbClr val="2C3E50"/>
                </a:solidFill>
              </a:rPr>
              <a:t>application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87325" y="1568450"/>
            <a:ext cx="722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 b="1">
                <a:solidFill>
                  <a:srgbClr val="2C3E50"/>
                </a:solidFill>
              </a:rPr>
              <a:t>kernel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187325" y="880110"/>
            <a:ext cx="560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 b="1">
                <a:solidFill>
                  <a:srgbClr val="2C3E50"/>
                </a:solidFill>
              </a:rPr>
              <a:t>user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3839210" y="1288415"/>
            <a:ext cx="635" cy="54229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72075" y="2256790"/>
            <a:ext cx="8890" cy="47307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94915" y="2239010"/>
            <a:ext cx="8890" cy="47307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true"/>
          <p:nvPr/>
        </p:nvSpPr>
        <p:spPr>
          <a:xfrm>
            <a:off x="2582545" y="4815840"/>
            <a:ext cx="2570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clockevents_program_event</a:t>
            </a:r>
            <a:endParaRPr lang="en-US" sz="1200" b="1">
              <a:solidFill>
                <a:srgbClr val="2C3E50"/>
              </a:solidFill>
            </a:endParaRP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>
            <a:off x="3865245" y="4438015"/>
            <a:ext cx="2540" cy="37782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10" idx="0"/>
          </p:cNvCxnSpPr>
          <p:nvPr/>
        </p:nvCxnSpPr>
        <p:spPr>
          <a:xfrm>
            <a:off x="3867785" y="5091430"/>
            <a:ext cx="0" cy="39560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8" idx="0"/>
          </p:cNvCxnSpPr>
          <p:nvPr/>
        </p:nvCxnSpPr>
        <p:spPr>
          <a:xfrm rot="5400000">
            <a:off x="1949768" y="3376613"/>
            <a:ext cx="627380" cy="473075"/>
          </a:xfrm>
          <a:prstGeom prst="bentConnector3">
            <a:avLst>
              <a:gd name="adj1" fmla="val 499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  <a:endCxn id="16" idx="0"/>
          </p:cNvCxnSpPr>
          <p:nvPr/>
        </p:nvCxnSpPr>
        <p:spPr>
          <a:xfrm rot="5400000" flipV="true">
            <a:off x="5130800" y="3349625"/>
            <a:ext cx="62738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9" idx="0"/>
          </p:cNvCxnSpPr>
          <p:nvPr/>
        </p:nvCxnSpPr>
        <p:spPr>
          <a:xfrm>
            <a:off x="3867785" y="5921375"/>
            <a:ext cx="0" cy="138239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2" idx="0"/>
          </p:cNvCxnSpPr>
          <p:nvPr/>
        </p:nvCxnSpPr>
        <p:spPr>
          <a:xfrm rot="5400000">
            <a:off x="2497773" y="7352348"/>
            <a:ext cx="899795" cy="18402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15" idx="0"/>
          </p:cNvCxnSpPr>
          <p:nvPr/>
        </p:nvCxnSpPr>
        <p:spPr>
          <a:xfrm rot="5400000" flipV="true">
            <a:off x="4364038" y="7326313"/>
            <a:ext cx="899795" cy="1892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lowchart: Process 1"/>
          <p:cNvSpPr/>
          <p:nvPr/>
        </p:nvSpPr>
        <p:spPr>
          <a:xfrm>
            <a:off x="1015365" y="5582285"/>
            <a:ext cx="1346200" cy="5695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CPU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local timer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430905" y="5582285"/>
            <a:ext cx="1346200" cy="5695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CPU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local timer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736850" y="5713730"/>
            <a:ext cx="318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3EAF7C"/>
                </a:solidFill>
              </a:rPr>
              <a:t>...</a:t>
            </a:r>
            <a:endParaRPr lang="en-US" altLang="en-US" sz="1400" b="1">
              <a:solidFill>
                <a:srgbClr val="3EAF7C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true">
            <a:off x="264160" y="5125085"/>
            <a:ext cx="6245860" cy="33655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true"/>
          <p:nvPr/>
        </p:nvSpPr>
        <p:spPr>
          <a:xfrm>
            <a:off x="264160" y="5306695"/>
            <a:ext cx="10007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5163820" y="5582285"/>
            <a:ext cx="1346200" cy="5695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Global</a:t>
            </a:r>
            <a:r>
              <a:rPr lang="en-US" altLang="en-US" sz="1400" b="1">
                <a:solidFill>
                  <a:srgbClr val="2C3E50"/>
                </a:solidFill>
              </a:rPr>
              <a:t> timer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true">
            <a:off x="264160" y="991235"/>
            <a:ext cx="6245860" cy="33655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>
            <a:off x="264160" y="1024890"/>
            <a:ext cx="722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430655" y="4163695"/>
            <a:ext cx="5027930" cy="51879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timer deriver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431925" y="2609850"/>
            <a:ext cx="5026660" cy="434340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clock source</a:t>
            </a:r>
            <a:r>
              <a:rPr lang="en-US" altLang="en-US" sz="1400" b="1">
                <a:solidFill>
                  <a:srgbClr val="2C3E50"/>
                </a:solidFill>
              </a:rPr>
              <a:t> 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430655" y="1406525"/>
            <a:ext cx="4970780" cy="40830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timekeeping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2762250" y="3465830"/>
            <a:ext cx="23660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clocksource_register_hz</a:t>
            </a:r>
            <a:r>
              <a:rPr lang="" altLang="en-US" sz="1200" b="1">
                <a:solidFill>
                  <a:srgbClr val="2C3E50"/>
                </a:solidFill>
              </a:rPr>
              <a:t>()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035425" y="1993900"/>
            <a:ext cx="18332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timekeeping_notify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2361565" y="1993900"/>
            <a:ext cx="5734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read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9" idx="2"/>
            <a:endCxn id="2" idx="0"/>
          </p:cNvCxnSpPr>
          <p:nvPr/>
        </p:nvCxnSpPr>
        <p:spPr>
          <a:xfrm rot="5400000">
            <a:off x="2366645" y="4004310"/>
            <a:ext cx="899795" cy="2256155"/>
          </a:xfrm>
          <a:prstGeom prst="bentConnector3">
            <a:avLst>
              <a:gd name="adj1" fmla="val 500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5" idx="0"/>
          </p:cNvCxnSpPr>
          <p:nvPr/>
        </p:nvCxnSpPr>
        <p:spPr>
          <a:xfrm rot="5400000" flipV="true">
            <a:off x="4915535" y="4660900"/>
            <a:ext cx="923925" cy="918845"/>
          </a:xfrm>
          <a:prstGeom prst="bentConnector3">
            <a:avLst>
              <a:gd name="adj1" fmla="val 702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4140" y="1814830"/>
            <a:ext cx="4445" cy="2120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0"/>
          </p:cNvCxnSpPr>
          <p:nvPr/>
        </p:nvCxnSpPr>
        <p:spPr>
          <a:xfrm flipH="true" flipV="true">
            <a:off x="4943475" y="1832610"/>
            <a:ext cx="8890" cy="1612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2"/>
          </p:cNvCxnSpPr>
          <p:nvPr/>
        </p:nvCxnSpPr>
        <p:spPr>
          <a:xfrm flipH="true" flipV="true">
            <a:off x="4952365" y="2269490"/>
            <a:ext cx="8255" cy="3270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</p:cNvCxnSpPr>
          <p:nvPr/>
        </p:nvCxnSpPr>
        <p:spPr>
          <a:xfrm flipH="true">
            <a:off x="2644140" y="2269490"/>
            <a:ext cx="4445" cy="3270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  <a:endCxn id="11" idx="2"/>
          </p:cNvCxnSpPr>
          <p:nvPr/>
        </p:nvCxnSpPr>
        <p:spPr>
          <a:xfrm flipV="true">
            <a:off x="3944620" y="3741420"/>
            <a:ext cx="635" cy="4222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10" idx="2"/>
          </p:cNvCxnSpPr>
          <p:nvPr/>
        </p:nvCxnSpPr>
        <p:spPr>
          <a:xfrm flipV="true">
            <a:off x="3945255" y="3044190"/>
            <a:ext cx="0" cy="4216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1430655" y="447040"/>
            <a:ext cx="4970780" cy="408305"/>
          </a:xfrm>
          <a:prstGeom prst="flowChartProcess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application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264160" y="447040"/>
            <a:ext cx="560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user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3916045" y="855345"/>
            <a:ext cx="635" cy="54229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264795" y="7204075"/>
            <a:ext cx="6668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注：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在</a:t>
            </a:r>
            <a:r>
              <a:rPr lang="en-US" sz="1200" b="1">
                <a:solidFill>
                  <a:srgbClr val="2C3E50"/>
                </a:solidFill>
              </a:rPr>
              <a:t>Periodic tick</a:t>
            </a:r>
            <a:r>
              <a:rPr lang="zh-CN" altLang="en-US" sz="1200" b="1">
                <a:solidFill>
                  <a:srgbClr val="2C3E50"/>
                </a:solidFill>
              </a:rPr>
              <a:t>中会更新</a:t>
            </a:r>
            <a:r>
              <a:rPr lang="" altLang="zh-CN" sz="1200" b="1">
                <a:solidFill>
                  <a:srgbClr val="2C3E50"/>
                </a:solidFill>
              </a:rPr>
              <a:t>timekeeping</a:t>
            </a:r>
            <a:r>
              <a:rPr lang="zh-CN" altLang="" sz="1200" b="1">
                <a:solidFill>
                  <a:srgbClr val="2C3E50"/>
                </a:solidFill>
              </a:rPr>
              <a:t>的</a:t>
            </a:r>
            <a:r>
              <a:rPr lang="" altLang="zh-CN" sz="1200" b="1">
                <a:solidFill>
                  <a:srgbClr val="2C3E50"/>
                </a:solidFill>
              </a:rPr>
              <a:t>walltime,</a:t>
            </a:r>
            <a:r>
              <a:rPr lang="zh-CN" altLang="" sz="1200" b="1">
                <a:solidFill>
                  <a:srgbClr val="2C3E50"/>
                </a:solidFill>
              </a:rPr>
              <a:t>那为什么还需要这个</a:t>
            </a:r>
            <a:r>
              <a:rPr lang="" altLang="zh-CN" sz="1200" b="1">
                <a:solidFill>
                  <a:srgbClr val="2C3E50"/>
                </a:solidFill>
              </a:rPr>
              <a:t>clock source?</a:t>
            </a:r>
            <a:endParaRPr lang="" altLang="zh-CN" sz="1200" b="1">
              <a:solidFill>
                <a:srgbClr val="2C3E50"/>
              </a:solidFill>
            </a:endParaRPr>
          </a:p>
          <a:p>
            <a:pPr algn="l"/>
            <a:endParaRPr lang="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" sz="1200" b="1">
                <a:solidFill>
                  <a:srgbClr val="2C3E50"/>
                </a:solidFill>
              </a:rPr>
              <a:t>作用：提高读取到的时间精度，在读取时刻是两个</a:t>
            </a:r>
            <a:r>
              <a:rPr lang="" altLang="zh-CN" sz="1200" b="1">
                <a:solidFill>
                  <a:srgbClr val="2C3E50"/>
                </a:solidFill>
              </a:rPr>
              <a:t>tick</a:t>
            </a:r>
            <a:r>
              <a:rPr lang="zh-CN" altLang="" sz="1200" b="1">
                <a:solidFill>
                  <a:srgbClr val="2C3E50"/>
                </a:solidFill>
              </a:rPr>
              <a:t>之间时，就可以</a:t>
            </a:r>
            <a:r>
              <a:rPr lang="en-US" altLang="zh-CN" sz="1200" b="1">
                <a:solidFill>
                  <a:srgbClr val="2C3E50"/>
                </a:solidFill>
              </a:rPr>
              <a:t>   </a:t>
            </a:r>
            <a:r>
              <a:rPr lang="zh-CN" altLang="" sz="1200" b="1">
                <a:solidFill>
                  <a:srgbClr val="2C3E50"/>
                </a:solidFill>
              </a:rPr>
              <a:t>提高精度。</a:t>
            </a:r>
            <a:endParaRPr lang="zh-CN" altLang="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Presentation</Application>
  <PresentationFormat>宽屏</PresentationFormat>
  <Paragraphs>123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Droid Sans Fallback</vt:lpstr>
      <vt:lpstr>微软雅黑</vt:lpstr>
      <vt:lpstr>宋体</vt:lpstr>
      <vt:lpstr>Arial Unicode MS</vt:lpstr>
      <vt:lpstr>Arial Black</vt:lpstr>
      <vt:lpstr>Standard Symbols PS [URW ]</vt:lpstr>
      <vt:lpstr>Phetsarath OT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6</cp:revision>
  <dcterms:created xsi:type="dcterms:W3CDTF">2020-11-03T02:30:33Z</dcterms:created>
  <dcterms:modified xsi:type="dcterms:W3CDTF">2020-11-03T02:30:33Z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