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73" r:id="rId4"/>
    <p:sldId id="261" r:id="rId5"/>
    <p:sldId id="258" r:id="rId6"/>
    <p:sldId id="257" r:id="rId7"/>
    <p:sldId id="259" r:id="rId8"/>
    <p:sldId id="262" r:id="rId9"/>
    <p:sldId id="260" r:id="rId10"/>
    <p:sldId id="263" r:id="rId11"/>
    <p:sldId id="268" r:id="rId12"/>
    <p:sldId id="269" r:id="rId13"/>
    <p:sldId id="270" r:id="rId14"/>
    <p:sldId id="271" r:id="rId15"/>
    <p:sldId id="272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F7C"/>
    <a:srgbClr val="2C3E50"/>
    <a:srgbClr val="FFC000"/>
    <a:srgbClr val="CC3300"/>
    <a:srgbClr val="B2B2B2"/>
    <a:srgbClr val="202020"/>
    <a:srgbClr val="323232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2"/>
        <p:guide pos="39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Group 30"/>
          <p:cNvGrpSpPr/>
          <p:nvPr/>
        </p:nvGrpSpPr>
        <p:grpSpPr>
          <a:xfrm>
            <a:off x="771525" y="3940175"/>
            <a:ext cx="1237615" cy="1569085"/>
            <a:chOff x="8920" y="8617"/>
            <a:chExt cx="2401" cy="2471"/>
          </a:xfrm>
        </p:grpSpPr>
        <p:sp>
          <p:nvSpPr>
            <p:cNvPr id="11" name="Rectangle 10"/>
            <p:cNvSpPr/>
            <p:nvPr/>
          </p:nvSpPr>
          <p:spPr>
            <a:xfrm>
              <a:off x="8920" y="8617"/>
              <a:ext cx="2401" cy="247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EAF7C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11"/>
            <p:cNvSpPr txBox="true"/>
            <p:nvPr/>
          </p:nvSpPr>
          <p:spPr>
            <a:xfrm>
              <a:off x="9049" y="8617"/>
              <a:ext cx="22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rgbClr val="3EAF7C"/>
                  </a:solidFill>
                </a:rPr>
                <a:t>kprobe</a:t>
              </a:r>
              <a:endParaRPr lang="en-US" altLang="en-US" b="1">
                <a:solidFill>
                  <a:srgbClr val="3EAF7C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 rot="0">
            <a:off x="6410960" y="3940175"/>
            <a:ext cx="3399790" cy="1569085"/>
            <a:chOff x="2071" y="6205"/>
            <a:chExt cx="5404" cy="1897"/>
          </a:xfrm>
        </p:grpSpPr>
        <p:sp>
          <p:nvSpPr>
            <p:cNvPr id="8" name="Rectangle 7"/>
            <p:cNvSpPr/>
            <p:nvPr/>
          </p:nvSpPr>
          <p:spPr>
            <a:xfrm>
              <a:off x="2071" y="6205"/>
              <a:ext cx="5404" cy="1897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EAF7C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2190" y="6282"/>
              <a:ext cx="1630" cy="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rgbClr val="3EAF7C"/>
                  </a:solidFill>
                </a:rPr>
                <a:t>perf</a:t>
              </a:r>
              <a:endParaRPr lang="en-US" altLang="en-US" b="1">
                <a:solidFill>
                  <a:srgbClr val="3EAF7C"/>
                </a:solidFill>
              </a:endParaRPr>
            </a:p>
          </p:txBody>
        </p:sp>
      </p:grpSp>
      <p:sp>
        <p:nvSpPr>
          <p:cNvPr id="14" name="Snip and Round Single Corner Rectangle 13"/>
          <p:cNvSpPr/>
          <p:nvPr/>
        </p:nvSpPr>
        <p:spPr>
          <a:xfrm>
            <a:off x="6485890" y="4575810"/>
            <a:ext cx="1076325" cy="781050"/>
          </a:xfrm>
          <a:prstGeom prst="snip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</a:rPr>
              <a:t>tracepoint events</a:t>
            </a:r>
            <a:endParaRPr lang="en-US" sz="1000" b="1">
              <a:solidFill>
                <a:srgbClr val="2C3E50"/>
              </a:solidFill>
            </a:endParaRPr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7675245" y="4575810"/>
            <a:ext cx="945515" cy="781050"/>
          </a:xfrm>
          <a:prstGeom prst="snip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</a:rPr>
              <a:t>software events</a:t>
            </a:r>
            <a:endParaRPr lang="en-US" sz="1000" b="1">
              <a:solidFill>
                <a:srgbClr val="2C3E50"/>
              </a:solidFill>
            </a:endParaRPr>
          </a:p>
        </p:txBody>
      </p:sp>
      <p:sp>
        <p:nvSpPr>
          <p:cNvPr id="17" name="Snip and Round Single Corner Rectangle 16"/>
          <p:cNvSpPr/>
          <p:nvPr/>
        </p:nvSpPr>
        <p:spPr>
          <a:xfrm>
            <a:off x="8733155" y="4575810"/>
            <a:ext cx="945515" cy="781050"/>
          </a:xfrm>
          <a:prstGeom prst="snip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</a:rPr>
              <a:t>hardware events</a:t>
            </a:r>
            <a:endParaRPr lang="en-US" sz="1000" b="1">
              <a:solidFill>
                <a:srgbClr val="2C3E5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208530" y="3940175"/>
            <a:ext cx="4005580" cy="1568450"/>
            <a:chOff x="2394" y="6205"/>
            <a:chExt cx="6308" cy="2470"/>
          </a:xfrm>
        </p:grpSpPr>
        <p:grpSp>
          <p:nvGrpSpPr>
            <p:cNvPr id="6" name="Group 5"/>
            <p:cNvGrpSpPr/>
            <p:nvPr/>
          </p:nvGrpSpPr>
          <p:grpSpPr>
            <a:xfrm>
              <a:off x="2394" y="6205"/>
              <a:ext cx="6309" cy="2471"/>
              <a:chOff x="2071" y="6205"/>
              <a:chExt cx="5404" cy="189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071" y="6205"/>
                <a:ext cx="5404" cy="1897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3EAF7C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Text Box 4"/>
              <p:cNvSpPr txBox="true"/>
              <p:nvPr/>
            </p:nvSpPr>
            <p:spPr>
              <a:xfrm>
                <a:off x="2190" y="6282"/>
                <a:ext cx="1495" cy="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rgbClr val="3EAF7C"/>
                    </a:solidFill>
                  </a:rPr>
                  <a:t>ftrace</a:t>
                </a:r>
                <a:endParaRPr lang="en-US" altLang="en-US" b="1">
                  <a:solidFill>
                    <a:srgbClr val="3EAF7C"/>
                  </a:solidFill>
                </a:endParaRPr>
              </a:p>
            </p:txBody>
          </p:sp>
        </p:grpSp>
        <p:sp>
          <p:nvSpPr>
            <p:cNvPr id="13" name="Snip and Round Single Corner Rectangle 12"/>
            <p:cNvSpPr/>
            <p:nvPr/>
          </p:nvSpPr>
          <p:spPr>
            <a:xfrm>
              <a:off x="6867" y="7979"/>
              <a:ext cx="1304" cy="360"/>
            </a:xfrm>
            <a:prstGeom prst="snipRound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 b="1">
                  <a:solidFill>
                    <a:srgbClr val="2C3E50"/>
                  </a:solidFill>
                </a:rPr>
                <a:t>perf_event</a:t>
              </a:r>
              <a:endParaRPr 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9" name="Snip and Round Single Corner Rectangle 28"/>
            <p:cNvSpPr/>
            <p:nvPr/>
          </p:nvSpPr>
          <p:spPr>
            <a:xfrm>
              <a:off x="4497" y="7065"/>
              <a:ext cx="3913" cy="1379"/>
            </a:xfrm>
            <a:prstGeom prst="snipRound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event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30" name="Snip and Round Single Corner Rectangle 29"/>
            <p:cNvSpPr/>
            <p:nvPr/>
          </p:nvSpPr>
          <p:spPr>
            <a:xfrm>
              <a:off x="2606" y="7065"/>
              <a:ext cx="1740" cy="1379"/>
            </a:xfrm>
            <a:prstGeom prst="snipRound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tracer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32" name="Snip and Round Single Corner Rectangle 31"/>
            <p:cNvSpPr/>
            <p:nvPr/>
          </p:nvSpPr>
          <p:spPr>
            <a:xfrm>
              <a:off x="4688" y="7979"/>
              <a:ext cx="1525" cy="360"/>
            </a:xfrm>
            <a:prstGeom prst="snipRound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kproe</a:t>
              </a:r>
              <a:r>
                <a:rPr lang="en-US" sz="800" b="1">
                  <a:solidFill>
                    <a:srgbClr val="2C3E50"/>
                  </a:solidFill>
                </a:rPr>
                <a:t>_event</a:t>
              </a:r>
              <a:endParaRPr lang="en-US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744855" y="3268345"/>
            <a:ext cx="10701655" cy="29845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2599055" y="3957955"/>
            <a:ext cx="213995" cy="2887980"/>
          </a:xfrm>
          <a:prstGeom prst="bentConnector3">
            <a:avLst>
              <a:gd name="adj1" fmla="val 21112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4" idx="1"/>
            <a:endCxn id="13" idx="1"/>
          </p:cNvCxnSpPr>
          <p:nvPr/>
        </p:nvCxnSpPr>
        <p:spPr>
          <a:xfrm rot="5400000" flipH="true">
            <a:off x="6205855" y="4545330"/>
            <a:ext cx="61595" cy="1561465"/>
          </a:xfrm>
          <a:prstGeom prst="bentConnector3">
            <a:avLst>
              <a:gd name="adj1" fmla="val -66701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true"/>
          <p:nvPr/>
        </p:nvSpPr>
        <p:spPr>
          <a:xfrm>
            <a:off x="744855" y="2752725"/>
            <a:ext cx="12642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3EAF7C"/>
                </a:solidFill>
                <a:effectLst/>
              </a:rPr>
              <a:t>user space</a:t>
            </a:r>
            <a:endParaRPr lang="en-US" altLang="en-US" sz="1400" b="1">
              <a:solidFill>
                <a:srgbClr val="3EAF7C"/>
              </a:solidFill>
              <a:effectLst/>
            </a:endParaRPr>
          </a:p>
        </p:txBody>
      </p:sp>
      <p:sp>
        <p:nvSpPr>
          <p:cNvPr id="39" name="Text Box 38"/>
          <p:cNvSpPr txBox="true"/>
          <p:nvPr/>
        </p:nvSpPr>
        <p:spPr>
          <a:xfrm>
            <a:off x="755650" y="3346450"/>
            <a:ext cx="1452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3EAF7C"/>
                </a:solidFill>
                <a:effectLst/>
              </a:rPr>
              <a:t>kernel space</a:t>
            </a:r>
            <a:endParaRPr lang="en-US" altLang="en-US" sz="1400" b="1">
              <a:solidFill>
                <a:srgbClr val="3EAF7C"/>
              </a:solidFill>
              <a:effectLst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00425" y="1953260"/>
            <a:ext cx="1622425" cy="6642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3EAF7C"/>
                </a:solidFill>
              </a:rPr>
              <a:t>trace-cmd</a:t>
            </a:r>
            <a:endParaRPr lang="en-US" b="1">
              <a:solidFill>
                <a:srgbClr val="3EAF7C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99960" y="1953260"/>
            <a:ext cx="1622425" cy="6642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3EAF7C"/>
                </a:solidFill>
              </a:rPr>
              <a:t>perf-tools</a:t>
            </a:r>
            <a:endParaRPr lang="en-US" altLang="en-US" b="1">
              <a:solidFill>
                <a:srgbClr val="3EAF7C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 rot="5400000">
            <a:off x="3555365" y="3147695"/>
            <a:ext cx="1313180" cy="252730"/>
          </a:xfrm>
          <a:prstGeom prst="leftRightArrow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Left-Right Arrow 43"/>
          <p:cNvSpPr/>
          <p:nvPr/>
        </p:nvSpPr>
        <p:spPr>
          <a:xfrm rot="5400000">
            <a:off x="7454265" y="3157220"/>
            <a:ext cx="1313180" cy="252730"/>
          </a:xfrm>
          <a:prstGeom prst="leftRightArrow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9989185" y="3930650"/>
            <a:ext cx="1237615" cy="1569085"/>
            <a:chOff x="8920" y="8617"/>
            <a:chExt cx="2401" cy="2471"/>
          </a:xfrm>
        </p:grpSpPr>
        <p:sp>
          <p:nvSpPr>
            <p:cNvPr id="46" name="Rectangle 45"/>
            <p:cNvSpPr/>
            <p:nvPr/>
          </p:nvSpPr>
          <p:spPr>
            <a:xfrm>
              <a:off x="8920" y="8617"/>
              <a:ext cx="2401" cy="247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EAF7C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Text Box 46"/>
            <p:cNvSpPr txBox="true"/>
            <p:nvPr/>
          </p:nvSpPr>
          <p:spPr>
            <a:xfrm>
              <a:off x="9049" y="8617"/>
              <a:ext cx="22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rgbClr val="3EAF7C"/>
                  </a:solidFill>
                </a:rPr>
                <a:t>bpf</a:t>
              </a:r>
              <a:endParaRPr lang="en-US" altLang="en-US" b="1">
                <a:solidFill>
                  <a:srgbClr val="3EAF7C"/>
                </a:solidFill>
              </a:endParaRPr>
            </a:p>
          </p:txBody>
        </p:sp>
      </p:grpSp>
      <p:cxnSp>
        <p:nvCxnSpPr>
          <p:cNvPr id="48" name="Elbow Connector 47"/>
          <p:cNvCxnSpPr>
            <a:stCxn id="46" idx="2"/>
            <a:endCxn id="8" idx="2"/>
          </p:cNvCxnSpPr>
          <p:nvPr/>
        </p:nvCxnSpPr>
        <p:spPr>
          <a:xfrm rot="5400000">
            <a:off x="9354820" y="4255135"/>
            <a:ext cx="9525" cy="2497455"/>
          </a:xfrm>
          <a:prstGeom prst="bentConnector3">
            <a:avLst>
              <a:gd name="adj1" fmla="val 260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796780" y="1953260"/>
            <a:ext cx="1622425" cy="6642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3EAF7C"/>
                </a:solidFill>
              </a:rPr>
              <a:t>bpftool</a:t>
            </a:r>
            <a:endParaRPr lang="en-US" altLang="en-US" b="1">
              <a:solidFill>
                <a:srgbClr val="3EAF7C"/>
              </a:solidFill>
            </a:endParaRPr>
          </a:p>
          <a:p>
            <a:pPr algn="ctr"/>
            <a:r>
              <a:rPr lang="en-US" altLang="en-US" b="1">
                <a:solidFill>
                  <a:srgbClr val="3EAF7C"/>
                </a:solidFill>
              </a:rPr>
              <a:t>bcc </a:t>
            </a:r>
            <a:endParaRPr lang="en-US" altLang="en-US" b="1">
              <a:solidFill>
                <a:srgbClr val="3EAF7C"/>
              </a:solidFill>
            </a:endParaRPr>
          </a:p>
        </p:txBody>
      </p:sp>
      <p:sp>
        <p:nvSpPr>
          <p:cNvPr id="51" name="Left-Right Arrow 50"/>
          <p:cNvSpPr/>
          <p:nvPr/>
        </p:nvSpPr>
        <p:spPr>
          <a:xfrm rot="5400000">
            <a:off x="9907270" y="3147695"/>
            <a:ext cx="1313180" cy="252730"/>
          </a:xfrm>
          <a:prstGeom prst="leftRightArrow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56032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 b="1">
                <a:solidFill>
                  <a:srgbClr val="2C3E50"/>
                </a:solidFill>
                <a:sym typeface="+mn-ea"/>
              </a:rPr>
              <a:t>Function </a:t>
            </a:r>
            <a:r>
              <a:rPr lang="en-US" altLang="en-US" sz="2800" b="1">
                <a:solidFill>
                  <a:srgbClr val="2C3E50"/>
                </a:solidFill>
              </a:rPr>
              <a:t>Tracer / read data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369695" y="2933065"/>
          <a:ext cx="1670685" cy="17170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</a:tblGrid>
              <a:tr h="85852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rgbClr val="2C3E50"/>
                          </a:solidFill>
                        </a:rPr>
                        <a:t>ip</a:t>
                      </a:r>
                      <a:endParaRPr lang="en-US" altLang="en-US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858520">
                <a:tc>
                  <a:txBody>
                    <a:bodyPr/>
                    <a:p>
                      <a:pPr algn="ctr">
                        <a:buNone/>
                      </a:pPr>
                      <a:endParaRPr lang="en-US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2C3E50"/>
                          </a:solidFill>
                        </a:rPr>
                        <a:t>parent_ip</a:t>
                      </a:r>
                      <a:endParaRPr lang="en-US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 Box 5"/>
          <p:cNvSpPr txBox="true"/>
          <p:nvPr/>
        </p:nvSpPr>
        <p:spPr>
          <a:xfrm>
            <a:off x="1369695" y="2168525"/>
            <a:ext cx="1702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source data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5219700" y="3607435"/>
            <a:ext cx="1574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ip</a:t>
            </a:r>
            <a:r>
              <a:rPr lang="zh-CN" altLang="en-US" b="1">
                <a:solidFill>
                  <a:srgbClr val="2C3E50"/>
                </a:solidFill>
              </a:rPr>
              <a:t>对应的符号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7322185" y="3607435"/>
            <a:ext cx="278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  <a:sym typeface="+mn-ea"/>
              </a:rPr>
              <a:t>parent_ip</a:t>
            </a:r>
            <a:r>
              <a:rPr lang="zh-CN" altLang="en-US" b="1">
                <a:solidFill>
                  <a:srgbClr val="2C3E50"/>
                </a:solidFill>
              </a:rPr>
              <a:t>对应的符号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6864985" y="3607435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3EAF7C"/>
                </a:solidFill>
              </a:rPr>
              <a:t>&lt;-</a:t>
            </a:r>
            <a:endParaRPr lang="en-US" altLang="en-US" b="1">
              <a:solidFill>
                <a:srgbClr val="3EAF7C"/>
              </a:solidFill>
            </a:endParaRPr>
          </a:p>
        </p:txBody>
      </p:sp>
      <p:cxnSp>
        <p:nvCxnSpPr>
          <p:cNvPr id="10" name="Elbow Connector 9"/>
          <p:cNvCxnSpPr>
            <a:endCxn id="7" idx="0"/>
          </p:cNvCxnSpPr>
          <p:nvPr/>
        </p:nvCxnSpPr>
        <p:spPr>
          <a:xfrm>
            <a:off x="3058160" y="3388995"/>
            <a:ext cx="2948940" cy="21844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8" idx="2"/>
          </p:cNvCxnSpPr>
          <p:nvPr/>
        </p:nvCxnSpPr>
        <p:spPr>
          <a:xfrm flipV="true">
            <a:off x="3044190" y="3975735"/>
            <a:ext cx="5668645" cy="22479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true"/>
          <p:nvPr/>
        </p:nvSpPr>
        <p:spPr>
          <a:xfrm>
            <a:off x="6974840" y="2168525"/>
            <a:ext cx="1470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print</a:t>
            </a:r>
            <a:r>
              <a:rPr lang="en-US" altLang="zh-CN" b="1">
                <a:solidFill>
                  <a:srgbClr val="2C3E50"/>
                </a:solidFill>
              </a:rPr>
              <a:t> data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541395" y="2788920"/>
            <a:ext cx="19653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6000" b="1">
                <a:solidFill>
                  <a:srgbClr val="2C3E50"/>
                </a:solidFill>
              </a:rPr>
              <a:t>Perf</a:t>
            </a:r>
            <a:endParaRPr lang="en-US" altLang="en-US" sz="6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49422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2800" b="1">
                <a:solidFill>
                  <a:srgbClr val="2C3E50"/>
                </a:solidFill>
              </a:rPr>
              <a:t>perf</a:t>
            </a:r>
            <a:r>
              <a:rPr lang="en-US" altLang="en-US" sz="2800" b="1">
                <a:solidFill>
                  <a:srgbClr val="2C3E50"/>
                </a:solidFill>
              </a:rPr>
              <a:t> / tracepoint events</a:t>
            </a:r>
            <a:endParaRPr lang="" altLang="en-US" sz="2800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79865" y="847090"/>
            <a:ext cx="1845310" cy="1508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  <a:sym typeface="+mn-ea"/>
              </a:rPr>
              <a:t>trace_event_call</a:t>
            </a:r>
            <a:endParaRPr lang="en-US" sz="1400" b="1">
              <a:solidFill>
                <a:srgbClr val="2C3E50"/>
              </a:solidFill>
              <a:sym typeface="+mn-ea"/>
            </a:endParaRPr>
          </a:p>
          <a:p>
            <a:pPr algn="ctr"/>
            <a:endParaRPr lang="en-US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" altLang="en-US" sz="1400" b="1">
                <a:solidFill>
                  <a:srgbClr val="2C3E50"/>
                </a:solidFill>
              </a:rPr>
              <a:t> </a:t>
            </a:r>
            <a:endParaRPr lang="" altLang="en-US" b="1">
              <a:solidFill>
                <a:srgbClr val="2C3E50"/>
              </a:solidFill>
            </a:endParaRPr>
          </a:p>
          <a:p>
            <a:pPr algn="ctr"/>
            <a:endParaRPr lang="" altLang="en-US" b="1">
              <a:solidFill>
                <a:srgbClr val="2C3E5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 rot="0">
            <a:off x="5271770" y="6122035"/>
            <a:ext cx="4284980" cy="299720"/>
            <a:chOff x="8801" y="6371"/>
            <a:chExt cx="6732" cy="472"/>
          </a:xfrm>
        </p:grpSpPr>
        <p:sp>
          <p:nvSpPr>
            <p:cNvPr id="9" name="Rectangle 8"/>
            <p:cNvSpPr/>
            <p:nvPr/>
          </p:nvSpPr>
          <p:spPr>
            <a:xfrm>
              <a:off x="8801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func1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73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func2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345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...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117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funcn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3"/>
              <a:endCxn id="10" idx="1"/>
            </p:cNvCxnSpPr>
            <p:nvPr/>
          </p:nvCxnSpPr>
          <p:spPr>
            <a:xfrm>
              <a:off x="10218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  <a:endCxn id="11" idx="1"/>
            </p:cNvCxnSpPr>
            <p:nvPr/>
          </p:nvCxnSpPr>
          <p:spPr>
            <a:xfrm>
              <a:off x="11990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12" idx="1"/>
            </p:cNvCxnSpPr>
            <p:nvPr/>
          </p:nvCxnSpPr>
          <p:spPr>
            <a:xfrm>
              <a:off x="13762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2065655" y="5527040"/>
            <a:ext cx="2040890" cy="9702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  <a:sym typeface="+mn-ea"/>
              </a:rPr>
              <a:t>tracepoint</a:t>
            </a:r>
            <a:endParaRPr lang="en-US" altLang="en-US" b="1">
              <a:solidFill>
                <a:srgbClr val="2C3E50"/>
              </a:solidFill>
              <a:sym typeface="+mn-ea"/>
            </a:endParaRPr>
          </a:p>
          <a:p>
            <a:pPr algn="ctr"/>
            <a:endParaRPr lang="en-US"/>
          </a:p>
        </p:txBody>
      </p:sp>
      <p:sp>
        <p:nvSpPr>
          <p:cNvPr id="21" name="Snip and Round Single Corner Rectangle 20"/>
          <p:cNvSpPr/>
          <p:nvPr/>
        </p:nvSpPr>
        <p:spPr>
          <a:xfrm>
            <a:off x="2642870" y="6122035"/>
            <a:ext cx="887095" cy="271145"/>
          </a:xfrm>
          <a:prstGeom prst="snip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*funcs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53310" y="1298575"/>
            <a:ext cx="1666240" cy="19024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rgbClr val="2C3E50"/>
                </a:solidFill>
              </a:rPr>
              <a:t>PMU</a:t>
            </a:r>
            <a:endParaRPr lang="" altLang="en-US" b="1">
              <a:solidFill>
                <a:srgbClr val="2C3E50"/>
              </a:solidFill>
            </a:endParaRPr>
          </a:p>
          <a:p>
            <a:pPr algn="ctr"/>
            <a:endParaRPr lang="" altLang="en-US" b="1">
              <a:solidFill>
                <a:srgbClr val="2C3E50"/>
              </a:solidFill>
            </a:endParaRPr>
          </a:p>
          <a:p>
            <a:pPr algn="ctr"/>
            <a:endParaRPr lang="" altLang="en-US" b="1">
              <a:solidFill>
                <a:srgbClr val="2C3E50"/>
              </a:solidFill>
            </a:endParaRPr>
          </a:p>
          <a:p>
            <a:pPr algn="ctr"/>
            <a:endParaRPr lang="" altLang="en-US" b="1">
              <a:solidFill>
                <a:srgbClr val="2C3E50"/>
              </a:solidFill>
            </a:endParaRPr>
          </a:p>
          <a:p>
            <a:pPr algn="ctr"/>
            <a:endParaRPr lang="" altLang="en-US" b="1">
              <a:solidFill>
                <a:srgbClr val="2C3E50"/>
              </a:solidFill>
            </a:endParaRPr>
          </a:p>
          <a:p>
            <a:pPr algn="ctr"/>
            <a:endParaRPr lang="" altLang="en-US" b="1">
              <a:solidFill>
                <a:srgbClr val="2C3E50"/>
              </a:solidFill>
            </a:endParaRPr>
          </a:p>
        </p:txBody>
      </p:sp>
      <p:cxnSp>
        <p:nvCxnSpPr>
          <p:cNvPr id="26" name="Straight Arrow Connector 25"/>
          <p:cNvCxnSpPr>
            <a:stCxn id="27" idx="0"/>
            <a:endCxn id="29" idx="2"/>
          </p:cNvCxnSpPr>
          <p:nvPr/>
        </p:nvCxnSpPr>
        <p:spPr>
          <a:xfrm>
            <a:off x="3896995" y="2175510"/>
            <a:ext cx="188214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/>
          <p:cNvSpPr/>
          <p:nvPr/>
        </p:nvSpPr>
        <p:spPr>
          <a:xfrm>
            <a:off x="2604770" y="1995805"/>
            <a:ext cx="1292225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sym typeface="+mn-ea"/>
              </a:rPr>
              <a:t>.event_init</a:t>
            </a:r>
            <a:endParaRPr lang="en-US" sz="1400" b="1">
              <a:solidFill>
                <a:srgbClr val="2C3E5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574030" y="1065530"/>
            <a:ext cx="1958340" cy="1758950"/>
            <a:chOff x="8834" y="2492"/>
            <a:chExt cx="3084" cy="2770"/>
          </a:xfrm>
        </p:grpSpPr>
        <p:sp>
          <p:nvSpPr>
            <p:cNvPr id="7" name="Rectangle 6"/>
            <p:cNvSpPr/>
            <p:nvPr/>
          </p:nvSpPr>
          <p:spPr>
            <a:xfrm>
              <a:off x="8834" y="2492"/>
              <a:ext cx="3085" cy="277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rgbClr val="2C3E50"/>
                  </a:solidFill>
                </a:rPr>
                <a:t>trace_event_class</a:t>
              </a:r>
              <a:endParaRPr lang="en-US" sz="1400" b="1">
                <a:solidFill>
                  <a:srgbClr val="2C3E50"/>
                </a:solidFill>
              </a:endParaRPr>
            </a:p>
            <a:p>
              <a:pPr algn="ctr"/>
              <a:endParaRPr lang="en-US" sz="1400" b="1">
                <a:solidFill>
                  <a:srgbClr val="2C3E50"/>
                </a:solidFill>
              </a:endParaRPr>
            </a:p>
            <a:p>
              <a:pPr algn="ctr"/>
              <a:endParaRPr 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9" name="Snip Single Corner Rectangle 28"/>
            <p:cNvSpPr/>
            <p:nvPr/>
          </p:nvSpPr>
          <p:spPr>
            <a:xfrm>
              <a:off x="9157" y="3957"/>
              <a:ext cx="2452" cy="566"/>
            </a:xfrm>
            <a:prstGeom prst="snip1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rgbClr val="2C3E50"/>
                  </a:solidFill>
                  <a:sym typeface="+mn-ea"/>
                </a:rPr>
                <a:t>.perf_probe </a:t>
              </a:r>
              <a:endParaRPr lang="en-US" sz="14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31" name="Elbow Connector 30"/>
          <p:cNvCxnSpPr>
            <a:stCxn id="29" idx="1"/>
            <a:endCxn id="11" idx="0"/>
          </p:cNvCxnSpPr>
          <p:nvPr/>
        </p:nvCxnSpPr>
        <p:spPr>
          <a:xfrm rot="5400000" flipV="true">
            <a:off x="5384165" y="3528060"/>
            <a:ext cx="3766820" cy="1420495"/>
          </a:xfrm>
          <a:prstGeom prst="bentConnector3">
            <a:avLst>
              <a:gd name="adj1" fmla="val 49992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0"/>
            <a:endCxn id="9" idx="1"/>
          </p:cNvCxnSpPr>
          <p:nvPr/>
        </p:nvCxnSpPr>
        <p:spPr>
          <a:xfrm>
            <a:off x="3529965" y="6257925"/>
            <a:ext cx="1741805" cy="139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nip Single Corner Rectangle 32"/>
          <p:cNvSpPr/>
          <p:nvPr/>
        </p:nvSpPr>
        <p:spPr>
          <a:xfrm>
            <a:off x="9520555" y="1421765"/>
            <a:ext cx="1113155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.class</a:t>
            </a:r>
            <a:endParaRPr lang="" altLang="en-US" sz="1400" b="1">
              <a:solidFill>
                <a:srgbClr val="2C3E5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true">
            <a:off x="7531735" y="1601470"/>
            <a:ext cx="2003425" cy="69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nip Single Corner Rectangle 36"/>
          <p:cNvSpPr/>
          <p:nvPr/>
        </p:nvSpPr>
        <p:spPr>
          <a:xfrm>
            <a:off x="2604770" y="2663825"/>
            <a:ext cx="1292225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sym typeface="+mn-ea"/>
              </a:rPr>
              <a:t>.add</a:t>
            </a:r>
            <a:endParaRPr lang="en-US" sz="1400" b="1">
              <a:solidFill>
                <a:srgbClr val="2C3E5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9158605" y="4312920"/>
            <a:ext cx="2016760" cy="1120140"/>
            <a:chOff x="3667" y="6063"/>
            <a:chExt cx="3176" cy="1764"/>
          </a:xfrm>
        </p:grpSpPr>
        <p:sp>
          <p:nvSpPr>
            <p:cNvPr id="39" name="Rectangle 38"/>
            <p:cNvSpPr/>
            <p:nvPr/>
          </p:nvSpPr>
          <p:spPr>
            <a:xfrm>
              <a:off x="3667" y="6063"/>
              <a:ext cx="3176" cy="1765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b="1">
                  <a:solidFill>
                    <a:srgbClr val="2C3E50"/>
                  </a:solidFill>
                </a:rPr>
                <a:t>task</a:t>
              </a:r>
              <a:endParaRPr lang="" altLang="en-US" b="1">
                <a:solidFill>
                  <a:srgbClr val="2C3E50"/>
                </a:solidFill>
              </a:endParaRPr>
            </a:p>
            <a:p>
              <a:pPr algn="ctr"/>
              <a:endParaRPr lang="" altLang="en-US" b="1">
                <a:solidFill>
                  <a:srgbClr val="2C3E50"/>
                </a:solidFill>
              </a:endParaRPr>
            </a:p>
            <a:p>
              <a:pPr algn="ctr"/>
              <a:endParaRPr lang="" altLang="en-US" b="1">
                <a:solidFill>
                  <a:srgbClr val="2C3E50"/>
                </a:solidFill>
              </a:endParaRPr>
            </a:p>
          </p:txBody>
        </p:sp>
        <p:sp>
          <p:nvSpPr>
            <p:cNvPr id="40" name="Snip Single Corner Rectangle 39"/>
            <p:cNvSpPr/>
            <p:nvPr/>
          </p:nvSpPr>
          <p:spPr>
            <a:xfrm>
              <a:off x="4046" y="6986"/>
              <a:ext cx="2418" cy="566"/>
            </a:xfrm>
            <a:prstGeom prst="snip1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900" b="1">
                  <a:solidFill>
                    <a:srgbClr val="2C3E50"/>
                  </a:solidFill>
                </a:rPr>
                <a:t>.</a:t>
              </a:r>
              <a:r>
                <a:rPr lang="en-US" sz="900" b="1">
                  <a:solidFill>
                    <a:srgbClr val="2C3E50"/>
                  </a:solidFill>
                </a:rPr>
                <a:t>perf_event_ctxp</a:t>
              </a:r>
              <a:r>
                <a:rPr lang="" altLang="en-US" sz="900" b="1">
                  <a:solidFill>
                    <a:srgbClr val="2C3E50"/>
                  </a:solidFill>
                </a:rPr>
                <a:t>[]</a:t>
              </a:r>
              <a:endParaRPr lang="" altLang="en-US" sz="900" b="1">
                <a:solidFill>
                  <a:srgbClr val="2C3E50"/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5452110" y="4658995"/>
            <a:ext cx="2261235" cy="868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perf_event_context</a:t>
            </a:r>
            <a:endParaRPr lang="en-US" sz="1400" b="1">
              <a:solidFill>
                <a:srgbClr val="2C3E50"/>
              </a:solidFill>
            </a:endParaRPr>
          </a:p>
          <a:p>
            <a:pPr algn="ctr"/>
            <a:endParaRPr lang="en-US" sz="1400" b="1">
              <a:solidFill>
                <a:srgbClr val="2C3E50"/>
              </a:solidFill>
            </a:endParaRPr>
          </a:p>
          <a:p>
            <a:pPr algn="ctr"/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43" name="Snip Single Corner Rectangle 42"/>
          <p:cNvSpPr/>
          <p:nvPr/>
        </p:nvSpPr>
        <p:spPr>
          <a:xfrm>
            <a:off x="5907405" y="5124450"/>
            <a:ext cx="1292225" cy="309245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.event_list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791460" y="4023360"/>
            <a:ext cx="1666240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rgbClr val="2C3E50"/>
                </a:solidFill>
              </a:rPr>
              <a:t>perf_event</a:t>
            </a:r>
            <a:endParaRPr lang="" altLang="en-US" b="1">
              <a:solidFill>
                <a:srgbClr val="2C3E5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20650" y="3413125"/>
            <a:ext cx="2232660" cy="61023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  <a:sym typeface="+mn-ea"/>
              </a:rPr>
              <a:t>perf_event_open</a:t>
            </a:r>
            <a:endParaRPr lang="en-US" sz="10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46" name="Elbow Connector 45"/>
          <p:cNvCxnSpPr>
            <a:stCxn id="45" idx="0"/>
          </p:cNvCxnSpPr>
          <p:nvPr/>
        </p:nvCxnSpPr>
        <p:spPr>
          <a:xfrm rot="16200000">
            <a:off x="1270000" y="2149475"/>
            <a:ext cx="1230630" cy="129730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5" idx="4"/>
            <a:endCxn id="44" idx="1"/>
          </p:cNvCxnSpPr>
          <p:nvPr/>
        </p:nvCxnSpPr>
        <p:spPr>
          <a:xfrm rot="5400000" flipV="true">
            <a:off x="1844040" y="3416300"/>
            <a:ext cx="340995" cy="1554480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4" idx="3"/>
            <a:endCxn id="43" idx="2"/>
          </p:cNvCxnSpPr>
          <p:nvPr/>
        </p:nvCxnSpPr>
        <p:spPr>
          <a:xfrm>
            <a:off x="4457700" y="4364355"/>
            <a:ext cx="1449705" cy="915035"/>
          </a:xfrm>
          <a:prstGeom prst="bentConnector3">
            <a:avLst>
              <a:gd name="adj1" fmla="val 50022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2"/>
            <a:endCxn id="42" idx="3"/>
          </p:cNvCxnSpPr>
          <p:nvPr/>
        </p:nvCxnSpPr>
        <p:spPr>
          <a:xfrm flipH="true">
            <a:off x="7713345" y="5078730"/>
            <a:ext cx="1685925" cy="146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399270" y="2968625"/>
            <a:ext cx="2232660" cy="61023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  <a:sym typeface="+mn-ea"/>
              </a:rPr>
              <a:t>context_switch</a:t>
            </a:r>
            <a:endParaRPr lang="en-US" sz="10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51" name="Elbow Connector 50"/>
          <p:cNvCxnSpPr>
            <a:stCxn id="50" idx="4"/>
            <a:endCxn id="37" idx="1"/>
          </p:cNvCxnSpPr>
          <p:nvPr/>
        </p:nvCxnSpPr>
        <p:spPr>
          <a:xfrm rot="5400000" flipH="true">
            <a:off x="6605588" y="-331152"/>
            <a:ext cx="555625" cy="7264400"/>
          </a:xfrm>
          <a:prstGeom prst="bentConnector3">
            <a:avLst>
              <a:gd name="adj1" fmla="val -42800"/>
            </a:avLst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7" idx="0"/>
            <a:endCxn id="43" idx="1"/>
          </p:cNvCxnSpPr>
          <p:nvPr/>
        </p:nvCxnSpPr>
        <p:spPr>
          <a:xfrm>
            <a:off x="3896995" y="2843530"/>
            <a:ext cx="2656840" cy="2590165"/>
          </a:xfrm>
          <a:prstGeom prst="bentConnector4">
            <a:avLst>
              <a:gd name="adj1" fmla="val 37835"/>
              <a:gd name="adj2" fmla="val 109193"/>
            </a:avLst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nip Single Corner Rectangle 53"/>
          <p:cNvSpPr/>
          <p:nvPr/>
        </p:nvSpPr>
        <p:spPr>
          <a:xfrm>
            <a:off x="9170670" y="1903095"/>
            <a:ext cx="1664335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  <a:sym typeface="+mn-ea"/>
              </a:rPr>
              <a:t>.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perf_events</a:t>
            </a:r>
            <a:endParaRPr lang="en-US" sz="1400" b="1">
              <a:solidFill>
                <a:srgbClr val="2C3E50"/>
              </a:solidFill>
            </a:endParaRPr>
          </a:p>
        </p:txBody>
      </p:sp>
      <p:cxnSp>
        <p:nvCxnSpPr>
          <p:cNvPr id="55" name="Elbow Connector 54"/>
          <p:cNvCxnSpPr>
            <a:stCxn id="43" idx="0"/>
            <a:endCxn id="54" idx="2"/>
          </p:cNvCxnSpPr>
          <p:nvPr/>
        </p:nvCxnSpPr>
        <p:spPr>
          <a:xfrm flipV="true">
            <a:off x="7199630" y="2082800"/>
            <a:ext cx="1971040" cy="3196590"/>
          </a:xfrm>
          <a:prstGeom prst="bentConnector3">
            <a:avLst>
              <a:gd name="adj1" fmla="val 78060"/>
            </a:avLst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55"/>
          <p:cNvSpPr txBox="true"/>
          <p:nvPr/>
        </p:nvSpPr>
        <p:spPr>
          <a:xfrm>
            <a:off x="661035" y="5586730"/>
            <a:ext cx="115189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trigger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57" name="Elbow Connector 56"/>
          <p:cNvCxnSpPr>
            <a:endCxn id="21" idx="2"/>
          </p:cNvCxnSpPr>
          <p:nvPr/>
        </p:nvCxnSpPr>
        <p:spPr>
          <a:xfrm>
            <a:off x="703580" y="5945505"/>
            <a:ext cx="1939290" cy="312420"/>
          </a:xfrm>
          <a:prstGeom prst="bentConnector3">
            <a:avLst>
              <a:gd name="adj1" fmla="val 50033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1" idx="1"/>
            <a:endCxn id="11" idx="2"/>
          </p:cNvCxnSpPr>
          <p:nvPr/>
        </p:nvCxnSpPr>
        <p:spPr>
          <a:xfrm rot="5400000" flipV="true">
            <a:off x="5518150" y="3961130"/>
            <a:ext cx="28575" cy="4891405"/>
          </a:xfrm>
          <a:prstGeom prst="bentConnector3">
            <a:avLst>
              <a:gd name="adj1" fmla="val 933333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29" idx="0"/>
          </p:cNvCxnSpPr>
          <p:nvPr/>
        </p:nvCxnSpPr>
        <p:spPr>
          <a:xfrm rot="16200000" flipV="true">
            <a:off x="5843270" y="3668395"/>
            <a:ext cx="3920490" cy="935355"/>
          </a:xfrm>
          <a:prstGeom prst="bent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54" idx="1"/>
          </p:cNvCxnSpPr>
          <p:nvPr/>
        </p:nvCxnSpPr>
        <p:spPr>
          <a:xfrm rot="16200000" flipH="true">
            <a:off x="8147050" y="406400"/>
            <a:ext cx="266700" cy="3445510"/>
          </a:xfrm>
          <a:prstGeom prst="bentConnector5">
            <a:avLst>
              <a:gd name="adj1" fmla="val -40952"/>
              <a:gd name="adj2" fmla="val 56321"/>
              <a:gd name="adj3" fmla="val 189286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556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 b="1">
                <a:solidFill>
                  <a:srgbClr val="2C3E50"/>
                </a:solidFill>
              </a:rPr>
              <a:t>perf / tracepoint events / </a:t>
            </a:r>
            <a:r>
              <a:rPr lang="" altLang="en-US" sz="2800" b="1">
                <a:solidFill>
                  <a:srgbClr val="2C3E50"/>
                </a:solidFill>
              </a:rPr>
              <a:t>2</a:t>
            </a:r>
            <a:endParaRPr lang="" altLang="en-US" sz="2800" b="1">
              <a:solidFill>
                <a:srgbClr val="2C3E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87235" y="172720"/>
            <a:ext cx="1666240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28" name="Snip Single Corner Rectangle 27"/>
          <p:cNvSpPr/>
          <p:nvPr/>
        </p:nvSpPr>
        <p:spPr>
          <a:xfrm>
            <a:off x="9611360" y="447675"/>
            <a:ext cx="1292225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541395" y="2788920"/>
            <a:ext cx="544576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6000" b="1">
                <a:solidFill>
                  <a:srgbClr val="2C3E50"/>
                </a:solidFill>
              </a:rPr>
              <a:t>Trace event </a:t>
            </a:r>
            <a:endParaRPr lang="en-US" altLang="en-US" sz="6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2639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rgbClr val="2C3E50"/>
                </a:solidFill>
              </a:rPr>
              <a:t>Trace event 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7150" y="1839595"/>
            <a:ext cx="2412365" cy="38049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code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	...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zh-CN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           </a:t>
            </a:r>
            <a:r>
              <a:rPr lang="zh-CN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桩函数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   trace_##name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	...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 rot="0">
            <a:off x="5142865" y="3592195"/>
            <a:ext cx="4284980" cy="299720"/>
            <a:chOff x="8801" y="6371"/>
            <a:chExt cx="6732" cy="472"/>
          </a:xfrm>
        </p:grpSpPr>
        <p:sp>
          <p:nvSpPr>
            <p:cNvPr id="7" name="Rectangle 6"/>
            <p:cNvSpPr/>
            <p:nvPr/>
          </p:nvSpPr>
          <p:spPr>
            <a:xfrm>
              <a:off x="8801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func1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73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func2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345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...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117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funcn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7" idx="3"/>
              <a:endCxn id="9" idx="1"/>
            </p:cNvCxnSpPr>
            <p:nvPr/>
          </p:nvCxnSpPr>
          <p:spPr>
            <a:xfrm>
              <a:off x="10218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3"/>
              <a:endCxn id="10" idx="1"/>
            </p:cNvCxnSpPr>
            <p:nvPr/>
          </p:nvCxnSpPr>
          <p:spPr>
            <a:xfrm>
              <a:off x="11990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  <a:endCxn id="11" idx="1"/>
            </p:cNvCxnSpPr>
            <p:nvPr/>
          </p:nvCxnSpPr>
          <p:spPr>
            <a:xfrm>
              <a:off x="13762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3739515" y="3742055"/>
            <a:ext cx="140335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true"/>
          <p:nvPr/>
        </p:nvSpPr>
        <p:spPr>
          <a:xfrm>
            <a:off x="6146800" y="2210435"/>
            <a:ext cx="3404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register_trace_##name()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5984875" y="4688205"/>
            <a:ext cx="3729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unregister_trace_##name()</a:t>
            </a:r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>
            <a:off x="7849235" y="2578735"/>
            <a:ext cx="0" cy="101346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0"/>
            <a:endCxn id="10" idx="2"/>
          </p:cNvCxnSpPr>
          <p:nvPr/>
        </p:nvCxnSpPr>
        <p:spPr>
          <a:xfrm flipH="true" flipV="true">
            <a:off x="7849235" y="3891915"/>
            <a:ext cx="635" cy="7962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35604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rgbClr val="2C3E50"/>
                </a:solidFill>
              </a:rPr>
              <a:t>Trace event / init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440430" y="1928495"/>
            <a:ext cx="2706370" cy="3416935"/>
            <a:chOff x="1258" y="2047"/>
            <a:chExt cx="4262" cy="5381"/>
          </a:xfrm>
        </p:grpSpPr>
        <p:sp>
          <p:nvSpPr>
            <p:cNvPr id="6" name="Text Box 5"/>
            <p:cNvSpPr txBox="true"/>
            <p:nvPr/>
          </p:nvSpPr>
          <p:spPr>
            <a:xfrm>
              <a:off x="1258" y="2047"/>
              <a:ext cx="426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sz="1400" b="1">
                  <a:solidFill>
                    <a:srgbClr val="2C3E50"/>
                  </a:solidFill>
                </a:rPr>
                <a:t>section("_ftrace_events")</a:t>
              </a:r>
              <a:endParaRPr lang="en-US" sz="1400" b="1">
                <a:solidFill>
                  <a:srgbClr val="2C3E5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58" y="2762"/>
              <a:ext cx="4262" cy="4666"/>
              <a:chOff x="1258" y="2762"/>
              <a:chExt cx="4262" cy="466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270" y="2762"/>
                <a:ext cx="4250" cy="4666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Text Box 7"/>
              <p:cNvSpPr txBox="true"/>
              <p:nvPr/>
            </p:nvSpPr>
            <p:spPr>
              <a:xfrm>
                <a:off x="1270" y="2762"/>
                <a:ext cx="3612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sz="1400" b="1">
                    <a:solidFill>
                      <a:srgbClr val="2C3E50"/>
                    </a:solidFill>
                  </a:rPr>
                  <a:t>__start_ftrace_events</a:t>
                </a:r>
                <a:endParaRPr lang="en-US" sz="14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0" name="Text Box 9"/>
              <p:cNvSpPr txBox="true"/>
              <p:nvPr/>
            </p:nvSpPr>
            <p:spPr>
              <a:xfrm>
                <a:off x="1258" y="6945"/>
                <a:ext cx="35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sz="1400" b="1">
                    <a:solidFill>
                      <a:srgbClr val="2C3E50"/>
                    </a:solidFill>
                  </a:rPr>
                  <a:t>__stop_ftrace_events</a:t>
                </a:r>
                <a:endParaRPr lang="en-US" sz="14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1" name="Text Box 10"/>
              <p:cNvSpPr txBox="true"/>
              <p:nvPr/>
            </p:nvSpPr>
            <p:spPr>
              <a:xfrm>
                <a:off x="1944" y="3460"/>
                <a:ext cx="2715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sz="1200" b="1">
                    <a:solidFill>
                      <a:srgbClr val="2C3E50"/>
                    </a:solidFill>
                  </a:rPr>
                  <a:t>trace_event_call</a:t>
                </a:r>
                <a:r>
                  <a:rPr lang="en-US" altLang="en-US" sz="1200" b="1">
                    <a:solidFill>
                      <a:srgbClr val="2C3E50"/>
                    </a:solidFill>
                  </a:rPr>
                  <a:t> 1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2" name="Text Box 11"/>
              <p:cNvSpPr txBox="true"/>
              <p:nvPr/>
            </p:nvSpPr>
            <p:spPr>
              <a:xfrm>
                <a:off x="1944" y="4242"/>
                <a:ext cx="2715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sz="1200" b="1">
                    <a:solidFill>
                      <a:srgbClr val="2C3E50"/>
                    </a:solidFill>
                  </a:rPr>
                  <a:t>trace_event_call</a:t>
                </a:r>
                <a:r>
                  <a:rPr lang="en-US" altLang="en-US" sz="1200" b="1">
                    <a:solidFill>
                      <a:srgbClr val="2C3E50"/>
                    </a:solidFill>
                  </a:rPr>
                  <a:t> 2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3" name="Text Box 12"/>
              <p:cNvSpPr txBox="true"/>
              <p:nvPr/>
            </p:nvSpPr>
            <p:spPr>
              <a:xfrm>
                <a:off x="2840" y="4986"/>
                <a:ext cx="379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en-US" sz="1200" b="1">
                    <a:solidFill>
                      <a:srgbClr val="2C3E50"/>
                    </a:solidFill>
                  </a:rPr>
                  <a:t>.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  <a:p>
                <a:pPr algn="l"/>
                <a:r>
                  <a:rPr lang="en-US" altLang="en-US" sz="1200" b="1">
                    <a:solidFill>
                      <a:srgbClr val="2C3E50"/>
                    </a:solidFill>
                  </a:rPr>
                  <a:t>.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  <a:p>
                <a:pPr algn="l"/>
                <a:r>
                  <a:rPr lang="en-US" altLang="en-US" sz="1200" b="1">
                    <a:solidFill>
                      <a:srgbClr val="2C3E50"/>
                    </a:solidFill>
                  </a:rPr>
                  <a:t>.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4" name="Text Box 13"/>
              <p:cNvSpPr txBox="true"/>
              <p:nvPr/>
            </p:nvSpPr>
            <p:spPr>
              <a:xfrm>
                <a:off x="1944" y="6312"/>
                <a:ext cx="271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sz="1200" b="1">
                    <a:solidFill>
                      <a:srgbClr val="2C3E50"/>
                    </a:solidFill>
                  </a:rPr>
                  <a:t>trace_event_call</a:t>
                </a:r>
                <a:r>
                  <a:rPr lang="en-US" altLang="en-US" sz="1200" b="1">
                    <a:solidFill>
                      <a:srgbClr val="2C3E50"/>
                    </a:solidFill>
                  </a:rPr>
                  <a:t> n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</p:grpSp>
      </p:grpSp>
      <p:sp>
        <p:nvSpPr>
          <p:cNvPr id="17" name="Text Box 16"/>
          <p:cNvSpPr txBox="true"/>
          <p:nvPr/>
        </p:nvSpPr>
        <p:spPr>
          <a:xfrm>
            <a:off x="328295" y="1778635"/>
            <a:ext cx="1727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start_kernel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1391920" y="3275965"/>
            <a:ext cx="1456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event_init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20" name="Elbow Connector 19"/>
          <p:cNvCxnSpPr>
            <a:stCxn id="17" idx="2"/>
            <a:endCxn id="18" idx="1"/>
          </p:cNvCxnSpPr>
          <p:nvPr/>
        </p:nvCxnSpPr>
        <p:spPr>
          <a:xfrm rot="5400000" flipV="true">
            <a:off x="635635" y="2703830"/>
            <a:ext cx="1313180" cy="19939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</p:cNvCxnSpPr>
          <p:nvPr/>
        </p:nvCxnSpPr>
        <p:spPr>
          <a:xfrm>
            <a:off x="2847975" y="3460115"/>
            <a:ext cx="58483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71205" y="2103755"/>
            <a:ext cx="2812415" cy="406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ftrace_event_list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32470" y="4816475"/>
            <a:ext cx="2890520" cy="751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event_hash[EVENT_HASHSIZE] </a:t>
            </a:r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24" name="Elbow Connector 23"/>
          <p:cNvCxnSpPr>
            <a:stCxn id="5" idx="3"/>
            <a:endCxn id="22" idx="2"/>
          </p:cNvCxnSpPr>
          <p:nvPr/>
        </p:nvCxnSpPr>
        <p:spPr>
          <a:xfrm flipV="true">
            <a:off x="6146800" y="2510155"/>
            <a:ext cx="3630930" cy="135382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23" idx="0"/>
          </p:cNvCxnSpPr>
          <p:nvPr/>
        </p:nvCxnSpPr>
        <p:spPr>
          <a:xfrm>
            <a:off x="6146800" y="3863975"/>
            <a:ext cx="3630930" cy="95250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true"/>
          <p:nvPr/>
        </p:nvSpPr>
        <p:spPr>
          <a:xfrm>
            <a:off x="6659245" y="3426460"/>
            <a:ext cx="2828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分配</a:t>
            </a:r>
            <a:r>
              <a:rPr lang="en-US" altLang="zh-CN" b="1">
                <a:solidFill>
                  <a:srgbClr val="2C3E50"/>
                </a:solidFill>
              </a:rPr>
              <a:t>type</a:t>
            </a:r>
            <a:r>
              <a:rPr lang="zh-CN" altLang="en-US" b="1">
                <a:solidFill>
                  <a:srgbClr val="2C3E50"/>
                </a:solidFill>
              </a:rPr>
              <a:t>加入到两个表中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6634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rgbClr val="2C3E50"/>
                </a:solidFill>
              </a:rPr>
              <a:t>Trace event / enable and trigger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sp>
        <p:nvSpPr>
          <p:cNvPr id="6" name="Snip and Round Single Corner Rectangle 5"/>
          <p:cNvSpPr/>
          <p:nvPr/>
        </p:nvSpPr>
        <p:spPr>
          <a:xfrm>
            <a:off x="2492375" y="5201920"/>
            <a:ext cx="887095" cy="271145"/>
          </a:xfrm>
          <a:prstGeom prst="snip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*funcs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 rot="0">
            <a:off x="5213985" y="5173345"/>
            <a:ext cx="4284980" cy="299720"/>
            <a:chOff x="8801" y="6371"/>
            <a:chExt cx="6732" cy="472"/>
          </a:xfrm>
        </p:grpSpPr>
        <p:sp>
          <p:nvSpPr>
            <p:cNvPr id="7" name="Rectangle 6"/>
            <p:cNvSpPr/>
            <p:nvPr/>
          </p:nvSpPr>
          <p:spPr>
            <a:xfrm>
              <a:off x="8801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func1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73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func2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345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...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117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funcn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7" idx="3"/>
              <a:endCxn id="9" idx="1"/>
            </p:cNvCxnSpPr>
            <p:nvPr/>
          </p:nvCxnSpPr>
          <p:spPr>
            <a:xfrm>
              <a:off x="10218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3"/>
              <a:endCxn id="10" idx="1"/>
            </p:cNvCxnSpPr>
            <p:nvPr/>
          </p:nvCxnSpPr>
          <p:spPr>
            <a:xfrm>
              <a:off x="11990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  <a:endCxn id="11" idx="1"/>
            </p:cNvCxnSpPr>
            <p:nvPr/>
          </p:nvCxnSpPr>
          <p:spPr>
            <a:xfrm>
              <a:off x="13762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6" idx="0"/>
            <a:endCxn id="7" idx="1"/>
          </p:cNvCxnSpPr>
          <p:nvPr/>
        </p:nvCxnSpPr>
        <p:spPr>
          <a:xfrm flipV="true">
            <a:off x="3380105" y="5323205"/>
            <a:ext cx="1834515" cy="146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nip and Round Single Corner Rectangle 18"/>
          <p:cNvSpPr/>
          <p:nvPr/>
        </p:nvSpPr>
        <p:spPr>
          <a:xfrm>
            <a:off x="7111365" y="2995930"/>
            <a:ext cx="1016000" cy="30670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.probe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0" name="Snip and Round Single Corner Rectangle 19"/>
          <p:cNvSpPr/>
          <p:nvPr/>
        </p:nvSpPr>
        <p:spPr>
          <a:xfrm>
            <a:off x="7049135" y="2016760"/>
            <a:ext cx="1016000" cy="30670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.reg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1" name="Snip and Round Single Corner Rectangle 20"/>
          <p:cNvSpPr/>
          <p:nvPr/>
        </p:nvSpPr>
        <p:spPr>
          <a:xfrm>
            <a:off x="2367915" y="4244340"/>
            <a:ext cx="1136650" cy="271145"/>
          </a:xfrm>
          <a:prstGeom prst="snip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regfunc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0">
            <a:off x="650875" y="2232025"/>
            <a:ext cx="2518410" cy="336550"/>
            <a:chOff x="3799" y="4233"/>
            <a:chExt cx="3294" cy="53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799" y="4752"/>
              <a:ext cx="3294" cy="11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 Box 22"/>
            <p:cNvSpPr txBox="true"/>
            <p:nvPr/>
          </p:nvSpPr>
          <p:spPr>
            <a:xfrm>
              <a:off x="4273" y="4233"/>
              <a:ext cx="23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event enable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5723890" y="2323465"/>
            <a:ext cx="5314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call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8" name="Elbow Connector 27"/>
          <p:cNvCxnSpPr>
            <a:stCxn id="17" idx="6"/>
            <a:endCxn id="20" idx="2"/>
          </p:cNvCxnSpPr>
          <p:nvPr/>
        </p:nvCxnSpPr>
        <p:spPr>
          <a:xfrm flipV="true">
            <a:off x="5723890" y="2170430"/>
            <a:ext cx="1325245" cy="47307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0"/>
            <a:endCxn id="21" idx="0"/>
          </p:cNvCxnSpPr>
          <p:nvPr/>
        </p:nvCxnSpPr>
        <p:spPr>
          <a:xfrm flipH="true">
            <a:off x="3504565" y="2170430"/>
            <a:ext cx="4560570" cy="2209800"/>
          </a:xfrm>
          <a:prstGeom prst="bentConnector3">
            <a:avLst>
              <a:gd name="adj1" fmla="val -3112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0"/>
          </p:cNvCxnSpPr>
          <p:nvPr/>
        </p:nvCxnSpPr>
        <p:spPr>
          <a:xfrm>
            <a:off x="8127365" y="3149600"/>
            <a:ext cx="1373505" cy="1016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true"/>
          <p:nvPr/>
        </p:nvSpPr>
        <p:spPr>
          <a:xfrm>
            <a:off x="4359910" y="3937635"/>
            <a:ext cx="40532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将</a:t>
            </a:r>
            <a:r>
              <a:rPr lang="en-US" altLang="zh-CN" sz="1400" b="1">
                <a:solidFill>
                  <a:srgbClr val="2C3E50"/>
                </a:solidFill>
              </a:rPr>
              <a:t>class</a:t>
            </a:r>
            <a:r>
              <a:rPr lang="zh-CN" altLang="en-US" sz="1400" b="1">
                <a:solidFill>
                  <a:srgbClr val="2C3E50"/>
                </a:solidFill>
              </a:rPr>
              <a:t>的</a:t>
            </a:r>
            <a:r>
              <a:rPr lang="en-US" altLang="zh-CN" sz="1400" b="1">
                <a:solidFill>
                  <a:srgbClr val="2C3E50"/>
                </a:solidFill>
              </a:rPr>
              <a:t>probe</a:t>
            </a:r>
            <a:r>
              <a:rPr lang="zh-CN" altLang="en-US" sz="1400" b="1">
                <a:solidFill>
                  <a:srgbClr val="2C3E50"/>
                </a:solidFill>
              </a:rPr>
              <a:t>通过</a:t>
            </a:r>
            <a:r>
              <a:rPr lang="en-US" altLang="zh-CN" sz="1400" b="1">
                <a:solidFill>
                  <a:srgbClr val="2C3E50"/>
                </a:solidFill>
              </a:rPr>
              <a:t>tp</a:t>
            </a:r>
            <a:r>
              <a:rPr lang="zh-CN" altLang="en-US" sz="1400" b="1">
                <a:solidFill>
                  <a:srgbClr val="2C3E50"/>
                </a:solidFill>
              </a:rPr>
              <a:t>的</a:t>
            </a:r>
            <a:r>
              <a:rPr lang="en-US" altLang="zh-CN" sz="1400" b="1">
                <a:solidFill>
                  <a:srgbClr val="2C3E50"/>
                </a:solidFill>
              </a:rPr>
              <a:t>regfunc</a:t>
            </a:r>
            <a:r>
              <a:rPr lang="zh-CN" altLang="en-US" sz="1400" b="1">
                <a:solidFill>
                  <a:srgbClr val="2C3E50"/>
                </a:solidFill>
              </a:rPr>
              <a:t>放入</a:t>
            </a:r>
            <a:r>
              <a:rPr lang="en-US" altLang="zh-CN" sz="1400" b="1">
                <a:solidFill>
                  <a:srgbClr val="2C3E50"/>
                </a:solidFill>
              </a:rPr>
              <a:t>funcs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32" name="Elbow Connector 31"/>
          <p:cNvCxnSpPr>
            <a:stCxn id="21" idx="1"/>
            <a:endCxn id="10" idx="0"/>
          </p:cNvCxnSpPr>
          <p:nvPr/>
        </p:nvCxnSpPr>
        <p:spPr>
          <a:xfrm rot="5400000" flipV="true">
            <a:off x="5099685" y="2352040"/>
            <a:ext cx="657860" cy="4984750"/>
          </a:xfrm>
          <a:prstGeom prst="bentConnector3">
            <a:avLst>
              <a:gd name="adj1" fmla="val 3156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8155" y="4838065"/>
            <a:ext cx="1289050" cy="1397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true"/>
          <p:nvPr/>
        </p:nvSpPr>
        <p:spPr>
          <a:xfrm>
            <a:off x="831850" y="4545330"/>
            <a:ext cx="115189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trigger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36" name="Elbow Connector 35"/>
          <p:cNvCxnSpPr>
            <a:endCxn id="6" idx="2"/>
          </p:cNvCxnSpPr>
          <p:nvPr/>
        </p:nvCxnSpPr>
        <p:spPr>
          <a:xfrm>
            <a:off x="1765935" y="4838065"/>
            <a:ext cx="727075" cy="499745"/>
          </a:xfrm>
          <a:prstGeom prst="bentConnector3">
            <a:avLst>
              <a:gd name="adj1" fmla="val 50088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1"/>
            <a:endCxn id="7" idx="2"/>
          </p:cNvCxnSpPr>
          <p:nvPr/>
        </p:nvCxnSpPr>
        <p:spPr>
          <a:xfrm rot="5400000" flipV="true">
            <a:off x="4300855" y="4108450"/>
            <a:ext cx="3175" cy="2729230"/>
          </a:xfrm>
          <a:prstGeom prst="bentConnector3">
            <a:avLst>
              <a:gd name="adj1" fmla="val 75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1"/>
            <a:endCxn id="9" idx="2"/>
          </p:cNvCxnSpPr>
          <p:nvPr/>
        </p:nvCxnSpPr>
        <p:spPr>
          <a:xfrm rot="5400000" flipV="true">
            <a:off x="4864735" y="3544570"/>
            <a:ext cx="3175" cy="3856990"/>
          </a:xfrm>
          <a:prstGeom prst="bentConnector3">
            <a:avLst>
              <a:gd name="adj1" fmla="val 75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true">
            <a:off x="6717665" y="5474970"/>
            <a:ext cx="1146810" cy="23558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1" idx="2"/>
          </p:cNvCxnSpPr>
          <p:nvPr/>
        </p:nvCxnSpPr>
        <p:spPr>
          <a:xfrm flipV="true">
            <a:off x="7861300" y="5473065"/>
            <a:ext cx="1187450" cy="23558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true"/>
          <p:nvPr/>
        </p:nvSpPr>
        <p:spPr>
          <a:xfrm>
            <a:off x="10271760" y="2016760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Ringbuff</a:t>
            </a:r>
            <a:endParaRPr lang="en-US" altLang="en-US" b="1">
              <a:solidFill>
                <a:srgbClr val="2C3E50"/>
              </a:solidFill>
            </a:endParaRPr>
          </a:p>
        </p:txBody>
      </p:sp>
      <p:graphicFrame>
        <p:nvGraphicFramePr>
          <p:cNvPr id="48" name="Table 47"/>
          <p:cNvGraphicFramePr/>
          <p:nvPr/>
        </p:nvGraphicFramePr>
        <p:xfrm>
          <a:off x="10152380" y="2538730"/>
          <a:ext cx="1657985" cy="280035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5798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3EAF7C"/>
                          </a:solidFill>
                        </a:rPr>
                        <a:t>entry</a:t>
                      </a:r>
                      <a:endParaRPr lang="en-US" alt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rgbClr val="3EAF7C"/>
                          </a:solidFill>
                          <a:sym typeface="+mn-ea"/>
                        </a:rPr>
                        <a:t>entry</a:t>
                      </a:r>
                      <a:endParaRPr lang="en-US" altLang="en-US" sz="1800" b="1">
                        <a:solidFill>
                          <a:srgbClr val="3EAF7C"/>
                        </a:solidFill>
                        <a:sym typeface="+mn-ea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rgbClr val="3EAF7C"/>
                          </a:solidFill>
                          <a:sym typeface="+mn-ea"/>
                        </a:rPr>
                        <a:t>entry</a:t>
                      </a:r>
                      <a:endParaRPr lang="en-US" altLang="en-US" sz="1800" b="1">
                        <a:solidFill>
                          <a:srgbClr val="3EAF7C"/>
                        </a:solidFill>
                        <a:sym typeface="+mn-ea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3EAF7C"/>
                          </a:solidFill>
                        </a:rPr>
                        <a:t>.</a:t>
                      </a:r>
                      <a:endParaRPr lang="en-US" altLang="en-US" b="1">
                        <a:solidFill>
                          <a:srgbClr val="3EAF7C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3EAF7C"/>
                          </a:solidFill>
                        </a:rPr>
                        <a:t>.</a:t>
                      </a:r>
                      <a:endParaRPr lang="en-US" alt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rgbClr val="3EAF7C"/>
                          </a:solidFill>
                          <a:sym typeface="+mn-ea"/>
                        </a:rPr>
                        <a:t>entry</a:t>
                      </a:r>
                      <a:endParaRPr lang="en-US" altLang="en-US" sz="1800" b="1">
                        <a:solidFill>
                          <a:srgbClr val="3EAF7C"/>
                        </a:solidFill>
                        <a:sym typeface="+mn-ea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9" name="Elbow Connector 48"/>
          <p:cNvCxnSpPr>
            <a:stCxn id="9" idx="0"/>
          </p:cNvCxnSpPr>
          <p:nvPr/>
        </p:nvCxnSpPr>
        <p:spPr>
          <a:xfrm rot="16200000">
            <a:off x="8131810" y="3162300"/>
            <a:ext cx="671195" cy="3350260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67205" y="4034155"/>
            <a:ext cx="2037715" cy="18097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  <a:sym typeface="+mn-ea"/>
              </a:rPr>
              <a:t>tracepoint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40710" y="1888490"/>
            <a:ext cx="2545715" cy="13569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  <a:sym typeface="+mn-ea"/>
              </a:rPr>
              <a:t>trace_event_call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61100" y="1888490"/>
            <a:ext cx="2717165" cy="153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  <a:sym typeface="+mn-ea"/>
              </a:rPr>
              <a:t>c</a:t>
            </a:r>
            <a:r>
              <a:rPr lang="en-US" b="1">
                <a:solidFill>
                  <a:srgbClr val="2C3E50"/>
                </a:solidFill>
                <a:sym typeface="+mn-ea"/>
              </a:rPr>
              <a:t>trace_event_c</a:t>
            </a:r>
            <a:r>
              <a:rPr lang="en-US" altLang="en-US" b="1">
                <a:solidFill>
                  <a:srgbClr val="2C3E50"/>
                </a:solidFill>
                <a:sym typeface="+mn-ea"/>
              </a:rPr>
              <a:t>lass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48329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rgbClr val="2C3E50"/>
                </a:solidFill>
              </a:rPr>
              <a:t>Trace event / read data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sp>
        <p:nvSpPr>
          <p:cNvPr id="46" name="Text Box 45"/>
          <p:cNvSpPr txBox="true"/>
          <p:nvPr/>
        </p:nvSpPr>
        <p:spPr>
          <a:xfrm>
            <a:off x="913765" y="1752600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Ringbuff</a:t>
            </a:r>
            <a:endParaRPr lang="en-US" altLang="en-US" b="1">
              <a:solidFill>
                <a:srgbClr val="2C3E50"/>
              </a:solidFill>
            </a:endParaRPr>
          </a:p>
        </p:txBody>
      </p:sp>
      <p:graphicFrame>
        <p:nvGraphicFramePr>
          <p:cNvPr id="48" name="Table 47"/>
          <p:cNvGraphicFramePr/>
          <p:nvPr/>
        </p:nvGraphicFramePr>
        <p:xfrm>
          <a:off x="794385" y="2274570"/>
          <a:ext cx="1657985" cy="280035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5798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3EAF7C"/>
                          </a:solidFill>
                        </a:rPr>
                        <a:t>entry</a:t>
                      </a:r>
                      <a:endParaRPr lang="en-US" alt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rgbClr val="3EAF7C"/>
                          </a:solidFill>
                          <a:sym typeface="+mn-ea"/>
                        </a:rPr>
                        <a:t>entry</a:t>
                      </a:r>
                      <a:endParaRPr lang="en-US" altLang="en-US" sz="1800" b="1">
                        <a:solidFill>
                          <a:srgbClr val="3EAF7C"/>
                        </a:solidFill>
                        <a:sym typeface="+mn-ea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rgbClr val="3EAF7C"/>
                          </a:solidFill>
                          <a:sym typeface="+mn-ea"/>
                        </a:rPr>
                        <a:t>entry</a:t>
                      </a:r>
                      <a:endParaRPr lang="en-US" altLang="en-US" sz="1800" b="1">
                        <a:solidFill>
                          <a:srgbClr val="3EAF7C"/>
                        </a:solidFill>
                        <a:sym typeface="+mn-ea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3EAF7C"/>
                          </a:solidFill>
                        </a:rPr>
                        <a:t>.</a:t>
                      </a:r>
                      <a:endParaRPr lang="en-US" altLang="en-US" b="1">
                        <a:solidFill>
                          <a:srgbClr val="3EAF7C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3EAF7C"/>
                          </a:solidFill>
                        </a:rPr>
                        <a:t>.</a:t>
                      </a:r>
                      <a:endParaRPr lang="en-US" alt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rgbClr val="3EAF7C"/>
                          </a:solidFill>
                          <a:sym typeface="+mn-ea"/>
                        </a:rPr>
                        <a:t>entry</a:t>
                      </a:r>
                      <a:endParaRPr lang="en-US" altLang="en-US" sz="1800" b="1">
                        <a:solidFill>
                          <a:srgbClr val="3EAF7C"/>
                        </a:solidFill>
                        <a:sym typeface="+mn-ea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149215" y="2999105"/>
            <a:ext cx="2604770" cy="1415415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event_hash[EVENT_HASHSIZE] </a:t>
            </a:r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7" name="Straight Arrow Connector 6"/>
          <p:cNvCxnSpPr>
            <a:stCxn id="48" idx="3"/>
            <a:endCxn id="23" idx="1"/>
          </p:cNvCxnSpPr>
          <p:nvPr/>
        </p:nvCxnSpPr>
        <p:spPr>
          <a:xfrm flipV="true">
            <a:off x="2452370" y="3707130"/>
            <a:ext cx="2696845" cy="76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true"/>
          <p:nvPr/>
        </p:nvSpPr>
        <p:spPr>
          <a:xfrm>
            <a:off x="2747645" y="3402965"/>
            <a:ext cx="24015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 b="1">
                <a:solidFill>
                  <a:srgbClr val="2C3E50"/>
                </a:solidFill>
              </a:rPr>
              <a:t>ftrace_find_event(entry-&gt;type)</a:t>
            </a:r>
            <a:endParaRPr lang="en-US" sz="1000" b="1">
              <a:solidFill>
                <a:srgbClr val="2C3E50"/>
              </a:solidFill>
            </a:endParaRPr>
          </a:p>
        </p:txBody>
      </p:sp>
      <p:cxnSp>
        <p:nvCxnSpPr>
          <p:cNvPr id="9" name="Straight Arrow Connector 8"/>
          <p:cNvCxnSpPr>
            <a:stCxn id="23" idx="3"/>
            <a:endCxn id="6" idx="2"/>
          </p:cNvCxnSpPr>
          <p:nvPr/>
        </p:nvCxnSpPr>
        <p:spPr>
          <a:xfrm flipV="true">
            <a:off x="7753985" y="3706495"/>
            <a:ext cx="1261110" cy="63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 Single Corner Rectangle 9"/>
          <p:cNvSpPr/>
          <p:nvPr/>
        </p:nvSpPr>
        <p:spPr>
          <a:xfrm>
            <a:off x="9728835" y="4066540"/>
            <a:ext cx="806450" cy="399415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funcs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9215" y="5094605"/>
            <a:ext cx="2604135" cy="3854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trace func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3" name="Elbow Connector 12"/>
          <p:cNvCxnSpPr>
            <a:stCxn id="6" idx="2"/>
            <a:endCxn id="10" idx="1"/>
          </p:cNvCxnSpPr>
          <p:nvPr/>
        </p:nvCxnSpPr>
        <p:spPr>
          <a:xfrm rot="10800000" flipH="true" flipV="true">
            <a:off x="9015095" y="3706495"/>
            <a:ext cx="713740" cy="560070"/>
          </a:xfrm>
          <a:prstGeom prst="bentConnector3">
            <a:avLst>
              <a:gd name="adj1" fmla="val 59697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11" idx="3"/>
          </p:cNvCxnSpPr>
          <p:nvPr/>
        </p:nvCxnSpPr>
        <p:spPr>
          <a:xfrm rot="5400000">
            <a:off x="8531860" y="3687445"/>
            <a:ext cx="821690" cy="2378710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90215" y="4901565"/>
            <a:ext cx="1370965" cy="7708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print 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</a:rPr>
              <a:t>entry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16" name="Straight Arrow Connector 15"/>
          <p:cNvCxnSpPr>
            <a:stCxn id="11" idx="1"/>
            <a:endCxn id="15" idx="3"/>
          </p:cNvCxnSpPr>
          <p:nvPr/>
        </p:nvCxnSpPr>
        <p:spPr>
          <a:xfrm flipH="true" flipV="true">
            <a:off x="4361180" y="5287010"/>
            <a:ext cx="788035" cy="63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187815" y="3044190"/>
            <a:ext cx="1888490" cy="178816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  <a:sym typeface="+mn-ea"/>
              </a:rPr>
              <a:t>trace event</a:t>
            </a:r>
            <a:endParaRPr lang="en-US" altLang="en-US" b="1">
              <a:solidFill>
                <a:srgbClr val="2C3E50"/>
              </a:solidFill>
              <a:sym typeface="+mn-ea"/>
            </a:endParaRP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32854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rgbClr val="2C3E50"/>
                </a:solidFill>
              </a:rPr>
              <a:t>Function Tracer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1545" y="4301490"/>
            <a:ext cx="2412365" cy="10052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function: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bl _mcount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body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118235" y="3073400"/>
            <a:ext cx="2038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gcc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en-US" b="1">
                <a:solidFill>
                  <a:srgbClr val="2C3E50"/>
                </a:solidFill>
              </a:rPr>
              <a:t>-pg</a:t>
            </a:r>
            <a:r>
              <a:rPr lang="zh-CN" altLang="en-US" b="1">
                <a:solidFill>
                  <a:srgbClr val="2C3E50"/>
                </a:solidFill>
              </a:rPr>
              <a:t>编译输出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1545" y="1567180"/>
            <a:ext cx="2412365" cy="9220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function{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    body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}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2105" y="2844800"/>
            <a:ext cx="2849880" cy="10052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ENTRY(_mcount)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    </a:t>
            </a:r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3EAF7C"/>
                </a:solidFill>
              </a:rPr>
              <a:t>nop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ENDPROC(_mcount)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47740" y="1401445"/>
            <a:ext cx="1579245" cy="103505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enbale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2105" y="4575175"/>
            <a:ext cx="2849880" cy="10052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ENTRY(_mcount)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   </a:t>
            </a:r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3EAF7C"/>
                </a:solidFill>
              </a:rPr>
              <a:t>function_trace_call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ENDPROC(_mcount)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</p:txBody>
      </p:sp>
      <p:cxnSp>
        <p:nvCxnSpPr>
          <p:cNvPr id="12" name="Straight Arrow Connector 11"/>
          <p:cNvCxnSpPr>
            <a:stCxn id="7" idx="2"/>
            <a:endCxn id="6" idx="0"/>
          </p:cNvCxnSpPr>
          <p:nvPr/>
        </p:nvCxnSpPr>
        <p:spPr>
          <a:xfrm flipH="true">
            <a:off x="2137410" y="2489200"/>
            <a:ext cx="635" cy="5842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5" idx="0"/>
          </p:cNvCxnSpPr>
          <p:nvPr/>
        </p:nvCxnSpPr>
        <p:spPr>
          <a:xfrm>
            <a:off x="2137410" y="3441700"/>
            <a:ext cx="635" cy="8597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8" idx="1"/>
          </p:cNvCxnSpPr>
          <p:nvPr/>
        </p:nvCxnSpPr>
        <p:spPr>
          <a:xfrm flipV="true">
            <a:off x="3343910" y="3347720"/>
            <a:ext cx="2068195" cy="1456690"/>
          </a:xfrm>
          <a:prstGeom prst="bentConnector3">
            <a:avLst>
              <a:gd name="adj1" fmla="val 5001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4"/>
            <a:endCxn id="8" idx="0"/>
          </p:cNvCxnSpPr>
          <p:nvPr/>
        </p:nvCxnSpPr>
        <p:spPr>
          <a:xfrm flipH="true">
            <a:off x="6830060" y="2436495"/>
            <a:ext cx="635" cy="4083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>
            <a:off x="6830060" y="3850005"/>
            <a:ext cx="0" cy="7251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nip Single Corner Rectangle 16"/>
          <p:cNvSpPr/>
          <p:nvPr/>
        </p:nvSpPr>
        <p:spPr>
          <a:xfrm>
            <a:off x="8883650" y="4507230"/>
            <a:ext cx="1680210" cy="114173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ringbuff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18" name="Straight Arrow Connector 17"/>
          <p:cNvCxnSpPr>
            <a:stCxn id="11" idx="3"/>
            <a:endCxn id="17" idx="2"/>
          </p:cNvCxnSpPr>
          <p:nvPr/>
        </p:nvCxnSpPr>
        <p:spPr>
          <a:xfrm>
            <a:off x="8255000" y="5078095"/>
            <a:ext cx="62166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43307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 b="1">
                <a:solidFill>
                  <a:srgbClr val="2C3E50"/>
                </a:solidFill>
                <a:sym typeface="+mn-ea"/>
              </a:rPr>
              <a:t>Function </a:t>
            </a:r>
            <a:r>
              <a:rPr lang="en-US" altLang="en-US" sz="2800" b="1">
                <a:solidFill>
                  <a:srgbClr val="2C3E50"/>
                </a:solidFill>
              </a:rPr>
              <a:t>Tracer / init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2775" y="2477770"/>
            <a:ext cx="2399665" cy="6915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function_trace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2775" y="4660265"/>
            <a:ext cx="2399665" cy="6915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trace_types</a:t>
            </a:r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7" idx="0"/>
          </p:cNvCxnSpPr>
          <p:nvPr/>
        </p:nvCxnSpPr>
        <p:spPr>
          <a:xfrm>
            <a:off x="5622925" y="3169285"/>
            <a:ext cx="0" cy="14909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5017770" y="3647440"/>
            <a:ext cx="1010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add to</a:t>
            </a:r>
            <a:endParaRPr lang="en-US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50158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 b="1">
                <a:solidFill>
                  <a:srgbClr val="2C3E50"/>
                </a:solidFill>
                <a:sym typeface="+mn-ea"/>
              </a:rPr>
              <a:t>Function </a:t>
            </a:r>
            <a:r>
              <a:rPr lang="en-US" altLang="en-US" sz="2800" b="1">
                <a:solidFill>
                  <a:srgbClr val="2C3E50"/>
                </a:solidFill>
              </a:rPr>
              <a:t>Tracer / enable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376555" y="1477645"/>
          <a:ext cx="2138045" cy="4577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38045"/>
              </a:tblGrid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function-1()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      nop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function-2()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      nop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functionn-N()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      nop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true"/>
          <p:nvPr/>
        </p:nvSpPr>
        <p:spPr>
          <a:xfrm>
            <a:off x="2602230" y="3042920"/>
            <a:ext cx="22891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echo function &gt; </a:t>
            </a:r>
            <a:endParaRPr lang="en-US" altLang="en-US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current_tracer</a:t>
            </a:r>
            <a:endParaRPr lang="en-US" altLang="en-US" b="1">
              <a:solidFill>
                <a:srgbClr val="2C3E50"/>
              </a:solidFill>
              <a:sym typeface="+mn-ea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4979035" y="1477645"/>
          <a:ext cx="2138045" cy="4577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38045"/>
              </a:tblGrid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function-1()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      bl ftarce_caller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function-2()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      bl ftarce_caller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functionn-N()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      bl ftarce_caller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9581515" y="1477645"/>
          <a:ext cx="2138045" cy="4577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38045"/>
              </a:tblGrid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function-1()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      nop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function-2()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      bl ftarce_caller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functionn-N()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      nop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>
            <a:off x="2514600" y="3766185"/>
            <a:ext cx="246443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7117080" y="3766185"/>
            <a:ext cx="246443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7193915" y="3080385"/>
            <a:ext cx="22110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echo xxx &gt; </a:t>
            </a:r>
            <a:endParaRPr lang="en-US" b="1">
              <a:solidFill>
                <a:srgbClr val="2C3E50"/>
              </a:solidFill>
            </a:endParaRPr>
          </a:p>
          <a:p>
            <a:pPr algn="l"/>
            <a:r>
              <a:rPr lang="en-US" b="1">
                <a:solidFill>
                  <a:srgbClr val="2C3E50"/>
                </a:solidFill>
              </a:rPr>
              <a:t>set_ftrace_filter</a:t>
            </a:r>
            <a:endParaRPr 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1778</Words>
  <Application>WPS Presentation</Application>
  <PresentationFormat>宽屏</PresentationFormat>
  <Paragraphs>352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DejaVu Sans</vt:lpstr>
      <vt:lpstr>微软雅黑</vt:lpstr>
      <vt:lpstr>Droid Sans Fallback</vt:lpstr>
      <vt:lpstr>宋体</vt:lpstr>
      <vt:lpstr>Arial Unicode MS</vt:lpstr>
      <vt:lpstr>Arial Black</vt:lpstr>
      <vt:lpstr>Phetsarath OT</vt:lpstr>
      <vt:lpstr>Standard Symbols PS [URW ]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13</cp:revision>
  <dcterms:created xsi:type="dcterms:W3CDTF">2020-10-23T09:44:40Z</dcterms:created>
  <dcterms:modified xsi:type="dcterms:W3CDTF">2020-10-23T09:44:40Z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