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48"/>
        <p:guide pos="21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62" y="1910482"/>
            <a:ext cx="5143573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62" y="5201683"/>
            <a:ext cx="5143573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94" y="796480"/>
            <a:ext cx="5915109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6" y="2636375"/>
            <a:ext cx="5915109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22" y="5416967"/>
            <a:ext cx="4118430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22" y="6657316"/>
            <a:ext cx="4118430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6" y="373219"/>
            <a:ext cx="5915109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6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54" y="2636375"/>
            <a:ext cx="2914691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7" y="2519889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7" y="3777187"/>
            <a:ext cx="2901296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912" y="2519889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912" y="3777187"/>
            <a:ext cx="291558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94" y="3994682"/>
            <a:ext cx="5915109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800" y="183400"/>
            <a:ext cx="2342958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41" y="1106688"/>
            <a:ext cx="3272320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8" y="2971080"/>
            <a:ext cx="2342958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350" y="527275"/>
            <a:ext cx="860252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94" y="527275"/>
            <a:ext cx="4995047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391717" y="1645413"/>
            <a:ext cx="1038359" cy="177882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60">
                <a:solidFill>
                  <a:srgbClr val="2C3E50"/>
                </a:solidFill>
              </a:rPr>
              <a:t>分区1</a:t>
            </a:r>
            <a:endParaRPr lang="en-US" altLang="zh-CN" sz="560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4851" y="1645056"/>
            <a:ext cx="576866" cy="178596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60">
                <a:solidFill>
                  <a:srgbClr val="2C3E50"/>
                </a:solidFill>
                <a:sym typeface="+mn-ea"/>
              </a:rPr>
              <a:t>第一个扇区</a:t>
            </a:r>
            <a:endParaRPr lang="en-US" altLang="zh-CN" sz="560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30076" y="1645770"/>
            <a:ext cx="1038359" cy="177882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60">
                <a:solidFill>
                  <a:srgbClr val="2C3E50"/>
                </a:solidFill>
              </a:rPr>
              <a:t>分区2</a:t>
            </a:r>
            <a:endParaRPr lang="en-US" altLang="zh-CN" sz="560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68435" y="1645056"/>
            <a:ext cx="1038359" cy="177882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60">
                <a:solidFill>
                  <a:srgbClr val="2C3E50"/>
                </a:solidFill>
              </a:rPr>
              <a:t>分区3</a:t>
            </a:r>
            <a:endParaRPr lang="en-US" altLang="zh-CN" sz="560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20340" y="2054860"/>
            <a:ext cx="38036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自举块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00070" y="2057400"/>
            <a:ext cx="45275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超级块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52825" y="2056765"/>
            <a:ext cx="524510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柱面组0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77335" y="2056765"/>
            <a:ext cx="45656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  <a:sym typeface="+mn-ea"/>
              </a:rPr>
              <a:t>柱面组</a:t>
            </a:r>
            <a:r>
              <a:rPr lang="en-US" altLang="en-US" sz="450">
                <a:solidFill>
                  <a:srgbClr val="2C3E50"/>
                </a:solidFill>
                <a:sym typeface="+mn-ea"/>
              </a:rPr>
              <a:t>1</a:t>
            </a:r>
            <a:endParaRPr lang="en-US" altLang="en-US" sz="450">
              <a:solidFill>
                <a:srgbClr val="2C3E50"/>
              </a:solidFill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33900" y="2056765"/>
            <a:ext cx="29019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...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24095" y="2056765"/>
            <a:ext cx="716280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  <a:sym typeface="+mn-ea"/>
              </a:rPr>
              <a:t>柱面组</a:t>
            </a:r>
            <a:r>
              <a:rPr lang="en-US" altLang="en-US" sz="450">
                <a:solidFill>
                  <a:srgbClr val="2C3E50"/>
                </a:solidFill>
                <a:sym typeface="+mn-ea"/>
              </a:rPr>
              <a:t>n</a:t>
            </a:r>
            <a:endParaRPr lang="en-US" altLang="en-US" sz="450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25" name="直接连接符 24"/>
          <p:cNvCxnSpPr>
            <a:stCxn id="12" idx="1"/>
            <a:endCxn id="19" idx="0"/>
          </p:cNvCxnSpPr>
          <p:nvPr/>
        </p:nvCxnSpPr>
        <p:spPr>
          <a:xfrm flipH="1">
            <a:off x="2910646" y="1734711"/>
            <a:ext cx="519430" cy="3200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1"/>
            <a:endCxn id="24" idx="0"/>
          </p:cNvCxnSpPr>
          <p:nvPr/>
        </p:nvCxnSpPr>
        <p:spPr>
          <a:xfrm>
            <a:off x="4468435" y="1733997"/>
            <a:ext cx="713740" cy="32258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267460" y="2050415"/>
            <a:ext cx="45402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MBR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21485" y="2050415"/>
            <a:ext cx="45402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DPT分区表表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75510" y="2050415"/>
            <a:ext cx="454025" cy="30035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Magic number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38" name="直接连接符 37"/>
          <p:cNvCxnSpPr>
            <a:stCxn id="11" idx="1"/>
            <a:endCxn id="35" idx="0"/>
          </p:cNvCxnSpPr>
          <p:nvPr/>
        </p:nvCxnSpPr>
        <p:spPr>
          <a:xfrm flipH="1">
            <a:off x="1494811" y="1734989"/>
            <a:ext cx="320040" cy="31559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1" idx="3"/>
            <a:endCxn id="37" idx="0"/>
          </p:cNvCxnSpPr>
          <p:nvPr/>
        </p:nvCxnSpPr>
        <p:spPr>
          <a:xfrm>
            <a:off x="2391410" y="1734820"/>
            <a:ext cx="11430" cy="31559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左大括号 39"/>
          <p:cNvSpPr/>
          <p:nvPr/>
        </p:nvSpPr>
        <p:spPr>
          <a:xfrm rot="5400000">
            <a:off x="2064886" y="1304294"/>
            <a:ext cx="77154" cy="576866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42" name="文本框 41"/>
          <p:cNvSpPr txBox="1"/>
          <p:nvPr/>
        </p:nvSpPr>
        <p:spPr>
          <a:xfrm>
            <a:off x="1877695" y="1322705"/>
            <a:ext cx="450850" cy="160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50">
                <a:solidFill>
                  <a:srgbClr val="2C3E50"/>
                </a:solidFill>
              </a:rPr>
              <a:t> </a:t>
            </a:r>
            <a:r>
              <a:rPr lang="en-US" altLang="en-US" sz="450">
                <a:solidFill>
                  <a:srgbClr val="2C3E50"/>
                </a:solidFill>
              </a:rPr>
              <a:t>磁柱0</a:t>
            </a:r>
            <a:endParaRPr lang="en-US" altLang="en-US" sz="450">
              <a:solidFill>
                <a:srgbClr val="2C3E5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67460" y="2357755"/>
            <a:ext cx="458992" cy="265394"/>
            <a:chOff x="3992" y="2793"/>
            <a:chExt cx="1285" cy="743"/>
          </a:xfrm>
        </p:grpSpPr>
        <p:sp>
          <p:nvSpPr>
            <p:cNvPr id="45" name="左大括号 44"/>
            <p:cNvSpPr/>
            <p:nvPr/>
          </p:nvSpPr>
          <p:spPr>
            <a:xfrm rot="16200000">
              <a:off x="4520" y="2265"/>
              <a:ext cx="216" cy="1272"/>
            </a:xfrm>
            <a:prstGeom prst="leftBrace">
              <a:avLst/>
            </a:prstGeom>
            <a:ln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92" y="3086"/>
              <a:ext cx="1285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450">
                  <a:solidFill>
                    <a:srgbClr val="2C3E50"/>
                  </a:solidFill>
                </a:rPr>
                <a:t> 446</a:t>
              </a:r>
              <a:r>
                <a:rPr lang="en-US" altLang="zh-CN" sz="450">
                  <a:solidFill>
                    <a:srgbClr val="2C3E50"/>
                  </a:solidFill>
                </a:rPr>
                <a:t>字节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706721" y="2350770"/>
            <a:ext cx="484353" cy="266108"/>
            <a:chOff x="3908" y="2793"/>
            <a:chExt cx="1356" cy="745"/>
          </a:xfrm>
        </p:grpSpPr>
        <p:sp>
          <p:nvSpPr>
            <p:cNvPr id="49" name="左大括号 48"/>
            <p:cNvSpPr/>
            <p:nvPr/>
          </p:nvSpPr>
          <p:spPr>
            <a:xfrm rot="16200000">
              <a:off x="4520" y="2265"/>
              <a:ext cx="216" cy="1272"/>
            </a:xfrm>
            <a:prstGeom prst="leftBrace">
              <a:avLst/>
            </a:prstGeom>
            <a:ln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908" y="3088"/>
              <a:ext cx="1205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450">
                  <a:solidFill>
                    <a:srgbClr val="2C3E50"/>
                  </a:solidFill>
                </a:rPr>
                <a:t>   64</a:t>
              </a:r>
              <a:r>
                <a:rPr lang="en-US" altLang="zh-CN" sz="450">
                  <a:solidFill>
                    <a:srgbClr val="2C3E50"/>
                  </a:solidFill>
                </a:rPr>
                <a:t>字节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144434" y="2357755"/>
            <a:ext cx="485425" cy="266108"/>
            <a:chOff x="3905" y="2793"/>
            <a:chExt cx="1359" cy="745"/>
          </a:xfrm>
        </p:grpSpPr>
        <p:sp>
          <p:nvSpPr>
            <p:cNvPr id="52" name="左大括号 51"/>
            <p:cNvSpPr/>
            <p:nvPr/>
          </p:nvSpPr>
          <p:spPr>
            <a:xfrm rot="16200000">
              <a:off x="4520" y="2265"/>
              <a:ext cx="216" cy="1272"/>
            </a:xfrm>
            <a:prstGeom prst="leftBrace">
              <a:avLst/>
            </a:prstGeom>
            <a:ln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905" y="3088"/>
              <a:ext cx="1209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450">
                  <a:solidFill>
                    <a:srgbClr val="2C3E50"/>
                  </a:solidFill>
                </a:rPr>
                <a:t>   2</a:t>
              </a:r>
              <a:r>
                <a:rPr lang="en-US" altLang="zh-CN" sz="450">
                  <a:solidFill>
                    <a:srgbClr val="2C3E50"/>
                  </a:solidFill>
                </a:rPr>
                <a:t>字节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</p:grpSp>
      <p:sp>
        <p:nvSpPr>
          <p:cNvPr id="54" name="左大括号 53"/>
          <p:cNvSpPr/>
          <p:nvPr/>
        </p:nvSpPr>
        <p:spPr>
          <a:xfrm rot="5400000">
            <a:off x="2872141" y="1073548"/>
            <a:ext cx="77154" cy="1038359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5" name="左大括号 54"/>
          <p:cNvSpPr/>
          <p:nvPr/>
        </p:nvSpPr>
        <p:spPr>
          <a:xfrm rot="5400000">
            <a:off x="3910500" y="1073548"/>
            <a:ext cx="77154" cy="1038359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6" name="左大括号 55"/>
          <p:cNvSpPr/>
          <p:nvPr/>
        </p:nvSpPr>
        <p:spPr>
          <a:xfrm rot="5400000">
            <a:off x="4948859" y="1073548"/>
            <a:ext cx="77154" cy="1038359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10"/>
          </a:p>
        </p:txBody>
      </p:sp>
      <p:sp>
        <p:nvSpPr>
          <p:cNvPr id="57" name="文本框 56"/>
          <p:cNvSpPr txBox="1"/>
          <p:nvPr/>
        </p:nvSpPr>
        <p:spPr>
          <a:xfrm>
            <a:off x="2723152" y="1322910"/>
            <a:ext cx="427355" cy="160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磁柱1～N</a:t>
            </a:r>
            <a:endParaRPr lang="en-US" altLang="zh-CN" sz="450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08171" y="1322910"/>
            <a:ext cx="508635" cy="160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50">
                <a:ln>
                  <a:noFill/>
                </a:ln>
                <a:solidFill>
                  <a:srgbClr val="2C3E50"/>
                </a:solidFill>
                <a:sym typeface="+mn-ea"/>
              </a:rPr>
              <a:t>磁</a:t>
            </a:r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柱</a:t>
            </a:r>
            <a:r>
              <a:rPr lang="en-US" altLang="en-US" sz="450">
                <a:ln>
                  <a:noFill/>
                </a:ln>
                <a:solidFill>
                  <a:srgbClr val="2C3E50"/>
                </a:solidFill>
              </a:rPr>
              <a:t>N+</a:t>
            </a:r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1～</a:t>
            </a:r>
            <a:r>
              <a:rPr lang="en-US" altLang="en-US" sz="450">
                <a:ln>
                  <a:noFill/>
                </a:ln>
                <a:solidFill>
                  <a:srgbClr val="2C3E50"/>
                </a:solidFill>
              </a:rPr>
              <a:t>M</a:t>
            </a:r>
            <a:endParaRPr lang="en-US" altLang="en-US" sz="450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75740" y="1322910"/>
            <a:ext cx="505460" cy="160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50">
                <a:ln>
                  <a:noFill/>
                </a:ln>
                <a:solidFill>
                  <a:srgbClr val="2C3E50"/>
                </a:solidFill>
                <a:sym typeface="+mn-ea"/>
              </a:rPr>
              <a:t>磁</a:t>
            </a:r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柱</a:t>
            </a:r>
            <a:r>
              <a:rPr lang="en-US" altLang="en-US" sz="450">
                <a:ln>
                  <a:noFill/>
                </a:ln>
                <a:solidFill>
                  <a:srgbClr val="2C3E50"/>
                </a:solidFill>
              </a:rPr>
              <a:t>M+</a:t>
            </a:r>
            <a:r>
              <a:rPr lang="en-US" altLang="zh-CN" sz="450">
                <a:ln>
                  <a:noFill/>
                </a:ln>
                <a:solidFill>
                  <a:srgbClr val="2C3E50"/>
                </a:solidFill>
              </a:rPr>
              <a:t>1～</a:t>
            </a:r>
            <a:r>
              <a:rPr lang="en-US" altLang="en-US" sz="450">
                <a:ln>
                  <a:noFill/>
                </a:ln>
                <a:solidFill>
                  <a:srgbClr val="2C3E50"/>
                </a:solidFill>
              </a:rPr>
              <a:t>X</a:t>
            </a:r>
            <a:endParaRPr lang="en-US" altLang="en-US" sz="450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1146175" y="1322705"/>
            <a:ext cx="429895" cy="293370"/>
          </a:xfrm>
          <a:prstGeom prst="wedgeRectCallout">
            <a:avLst>
              <a:gd name="adj1" fmla="val 103471"/>
              <a:gd name="adj2" fmla="val 48268"/>
            </a:avLst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磁柱是分区最小单位</a:t>
            </a:r>
            <a:endParaRPr lang="en-US" altLang="zh-CN" sz="450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>
            <a:stCxn id="20" idx="2"/>
            <a:endCxn id="2" idx="0"/>
          </p:cNvCxnSpPr>
          <p:nvPr/>
        </p:nvCxnSpPr>
        <p:spPr>
          <a:xfrm flipH="1">
            <a:off x="1326678" y="2357534"/>
            <a:ext cx="2000250" cy="41021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006475" y="2767965"/>
            <a:ext cx="639445" cy="1009015"/>
            <a:chOff x="3980" y="4482"/>
            <a:chExt cx="1910" cy="2028"/>
          </a:xfrm>
        </p:grpSpPr>
        <p:sp>
          <p:nvSpPr>
            <p:cNvPr id="2" name="矩形 1"/>
            <p:cNvSpPr/>
            <p:nvPr/>
          </p:nvSpPr>
          <p:spPr>
            <a:xfrm>
              <a:off x="3980" y="4482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0">
                  <a:solidFill>
                    <a:srgbClr val="2C3E50"/>
                  </a:solidFill>
                </a:rPr>
                <a:t>UUID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0" y="4820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0">
                  <a:solidFill>
                    <a:srgbClr val="2C3E50"/>
                  </a:solidFill>
                </a:rPr>
                <a:t>inode数量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80" y="5158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0">
                  <a:solidFill>
                    <a:srgbClr val="2C3E50"/>
                  </a:solidFill>
                </a:rPr>
                <a:t>block数量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80" y="5496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0">
                  <a:solidFill>
                    <a:srgbClr val="2C3E50"/>
                  </a:solidFill>
                </a:rPr>
                <a:t>未使用inode数量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80" y="5834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0">
                  <a:solidFill>
                    <a:srgbClr val="2C3E50"/>
                  </a:solidFill>
                </a:rPr>
                <a:t>未使用block数量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80" y="6172"/>
              <a:ext cx="1911" cy="33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50">
                  <a:solidFill>
                    <a:srgbClr val="2C3E50"/>
                  </a:solidFill>
                </a:rPr>
                <a:t>,,,</a:t>
              </a:r>
              <a:endParaRPr lang="en-US" altLang="zh-CN" sz="450">
                <a:solidFill>
                  <a:srgbClr val="2C3E5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877695" y="2818130"/>
            <a:ext cx="504825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超级块备份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82520" y="2818130"/>
            <a:ext cx="37719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描述符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59710" y="2818130"/>
            <a:ext cx="61214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Block bitmap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1215" y="2818130"/>
            <a:ext cx="631825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Inode bitmap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1620" y="2816225"/>
            <a:ext cx="39624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Inode table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67860" y="2816225"/>
            <a:ext cx="32512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数据块1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99965" y="2816225"/>
            <a:ext cx="323215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数据块</a:t>
            </a:r>
            <a:r>
              <a:rPr lang="en-US" altLang="en-US" sz="450">
                <a:solidFill>
                  <a:srgbClr val="2C3E50"/>
                </a:solidFill>
              </a:rPr>
              <a:t>2</a:t>
            </a:r>
            <a:endParaRPr lang="en-US" altLang="en-US" sz="450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3180" y="2818130"/>
            <a:ext cx="25019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50">
                <a:solidFill>
                  <a:srgbClr val="2C3E50"/>
                </a:solidFill>
              </a:rPr>
              <a:t>...</a:t>
            </a:r>
            <a:endParaRPr lang="en-US" altLang="en-US" sz="450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73370" y="2818130"/>
            <a:ext cx="429260" cy="30099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数据块</a:t>
            </a:r>
            <a:r>
              <a:rPr lang="en-US" altLang="en-US" sz="450">
                <a:solidFill>
                  <a:srgbClr val="2C3E50"/>
                </a:solidFill>
              </a:rPr>
              <a:t>n</a:t>
            </a:r>
            <a:endParaRPr lang="en-US" altLang="en-US" sz="450">
              <a:solidFill>
                <a:srgbClr val="2C3E50"/>
              </a:solidFill>
            </a:endParaRPr>
          </a:p>
        </p:txBody>
      </p:sp>
      <p:cxnSp>
        <p:nvCxnSpPr>
          <p:cNvPr id="34" name="直接连接符 33"/>
          <p:cNvCxnSpPr>
            <a:stCxn id="22" idx="1"/>
            <a:endCxn id="15" idx="0"/>
          </p:cNvCxnSpPr>
          <p:nvPr/>
        </p:nvCxnSpPr>
        <p:spPr>
          <a:xfrm flipH="1">
            <a:off x="2130399" y="2207355"/>
            <a:ext cx="1946910" cy="61087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3" idx="1"/>
            <a:endCxn id="33" idx="3"/>
          </p:cNvCxnSpPr>
          <p:nvPr/>
        </p:nvCxnSpPr>
        <p:spPr>
          <a:xfrm>
            <a:off x="4533801" y="2207355"/>
            <a:ext cx="1268730" cy="76136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标注 42"/>
          <p:cNvSpPr/>
          <p:nvPr/>
        </p:nvSpPr>
        <p:spPr>
          <a:xfrm>
            <a:off x="2352247" y="3250783"/>
            <a:ext cx="430417" cy="386840"/>
          </a:xfrm>
          <a:prstGeom prst="wedgeRectCallout">
            <a:avLst>
              <a:gd name="adj1" fmla="val -121600"/>
              <a:gd name="adj2" fmla="val -93228"/>
            </a:avLst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50">
                <a:solidFill>
                  <a:srgbClr val="2C3E50"/>
                </a:solidFill>
              </a:rPr>
              <a:t>inode 数量 大小在格式化时就已经固定了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50925" y="4705985"/>
            <a:ext cx="513715" cy="55308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权限，修改时间等属性记录区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50925" y="5259070"/>
            <a:ext cx="513715" cy="25527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直接块记录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50925" y="5957570"/>
            <a:ext cx="513715" cy="4445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...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50925" y="6275705"/>
            <a:ext cx="513715" cy="2540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间接块记录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0925" y="6530340"/>
            <a:ext cx="513715" cy="2540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二次间接块记录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0925" y="6784340"/>
            <a:ext cx="513715" cy="28956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三次间接块记录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0925" y="5514340"/>
            <a:ext cx="513715" cy="2540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直接块记录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50925" y="5767705"/>
            <a:ext cx="513715" cy="19050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50">
                <a:solidFill>
                  <a:srgbClr val="2C3E50"/>
                </a:solidFill>
              </a:rPr>
              <a:t>直接块记录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105025" y="4620260"/>
            <a:ext cx="603250" cy="32448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105025" y="4944745"/>
            <a:ext cx="603885" cy="3359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105025" y="5280660"/>
            <a:ext cx="603885" cy="3359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5185" y="653859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45030" y="707390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16250" y="462026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16250" y="595820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16250" y="719582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105025" y="4620260"/>
            <a:ext cx="603250" cy="32448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</a:rPr>
              <a:t>数据块</a:t>
            </a:r>
            <a:endParaRPr lang="en-US" altLang="zh-CN" sz="450">
              <a:solidFill>
                <a:srgbClr val="2C3E5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105025" y="4944745"/>
            <a:ext cx="603885" cy="3359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05025" y="5280660"/>
            <a:ext cx="603885" cy="3359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92" name="直接箭头连接符 91"/>
          <p:cNvCxnSpPr>
            <a:stCxn id="60" idx="3"/>
            <a:endCxn id="78" idx="1"/>
          </p:cNvCxnSpPr>
          <p:nvPr/>
        </p:nvCxnSpPr>
        <p:spPr>
          <a:xfrm flipV="1">
            <a:off x="1560195" y="4782820"/>
            <a:ext cx="540385" cy="6038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9" idx="3"/>
            <a:endCxn id="80" idx="1"/>
          </p:cNvCxnSpPr>
          <p:nvPr/>
        </p:nvCxnSpPr>
        <p:spPr>
          <a:xfrm flipV="1">
            <a:off x="1560195" y="5113020"/>
            <a:ext cx="540385" cy="5283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0" idx="3"/>
            <a:endCxn id="81" idx="1"/>
          </p:cNvCxnSpPr>
          <p:nvPr/>
        </p:nvCxnSpPr>
        <p:spPr>
          <a:xfrm flipV="1">
            <a:off x="1560195" y="5448935"/>
            <a:ext cx="540385" cy="4140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2115185" y="604075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016250" y="498475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zh-CN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016250" y="534606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98" name="直接箭头连接符 97"/>
          <p:cNvCxnSpPr>
            <a:endCxn id="95" idx="1"/>
          </p:cNvCxnSpPr>
          <p:nvPr/>
        </p:nvCxnSpPr>
        <p:spPr>
          <a:xfrm flipV="1">
            <a:off x="1570355" y="6221730"/>
            <a:ext cx="540385" cy="1803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5" idx="3"/>
            <a:endCxn id="75" idx="1"/>
          </p:cNvCxnSpPr>
          <p:nvPr/>
        </p:nvCxnSpPr>
        <p:spPr>
          <a:xfrm flipV="1">
            <a:off x="2715260" y="4801235"/>
            <a:ext cx="296545" cy="142049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96" idx="1"/>
          </p:cNvCxnSpPr>
          <p:nvPr/>
        </p:nvCxnSpPr>
        <p:spPr>
          <a:xfrm flipV="1">
            <a:off x="2702560" y="5165725"/>
            <a:ext cx="309245" cy="105600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97" idx="1"/>
          </p:cNvCxnSpPr>
          <p:nvPr/>
        </p:nvCxnSpPr>
        <p:spPr>
          <a:xfrm flipV="1">
            <a:off x="2711450" y="5527040"/>
            <a:ext cx="300355" cy="68389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017520" y="631952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sz="800">
                <a:solidFill>
                  <a:srgbClr val="2C3E50"/>
                </a:solidFill>
                <a:cs typeface="+mn-lt"/>
              </a:rPr>
              <a:t>.</a:t>
            </a:r>
            <a:endParaRPr lang="en-US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sz="800">
                <a:solidFill>
                  <a:srgbClr val="2C3E50"/>
                </a:solidFill>
                <a:cs typeface="+mn-lt"/>
              </a:rPr>
              <a:t>.</a:t>
            </a:r>
            <a:endParaRPr lang="en-US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sz="800">
                <a:solidFill>
                  <a:srgbClr val="2C3E50"/>
                </a:solidFill>
                <a:cs typeface="+mn-lt"/>
              </a:rPr>
              <a:t>.</a:t>
            </a:r>
            <a:endParaRPr lang="en-US" sz="800">
              <a:solidFill>
                <a:srgbClr val="2C3E50"/>
              </a:solidFill>
              <a:cs typeface="+mn-lt"/>
            </a:endParaRPr>
          </a:p>
        </p:txBody>
      </p:sp>
      <p:cxnSp>
        <p:nvCxnSpPr>
          <p:cNvPr id="103" name="直接箭头连接符 102"/>
          <p:cNvCxnSpPr>
            <a:stCxn id="64" idx="3"/>
            <a:endCxn id="73" idx="1"/>
          </p:cNvCxnSpPr>
          <p:nvPr/>
        </p:nvCxnSpPr>
        <p:spPr>
          <a:xfrm>
            <a:off x="1560195" y="6657340"/>
            <a:ext cx="550545" cy="6223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3" idx="3"/>
            <a:endCxn id="76" idx="1"/>
          </p:cNvCxnSpPr>
          <p:nvPr/>
        </p:nvCxnSpPr>
        <p:spPr>
          <a:xfrm flipV="1">
            <a:off x="2715260" y="6139180"/>
            <a:ext cx="296545" cy="5803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3"/>
            <a:endCxn id="121" idx="1"/>
          </p:cNvCxnSpPr>
          <p:nvPr/>
        </p:nvCxnSpPr>
        <p:spPr>
          <a:xfrm>
            <a:off x="2719705" y="6719570"/>
            <a:ext cx="304165" cy="1422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840480" y="462343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840480" y="498792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endParaRPr lang="zh-CN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840480" y="534924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109" name="直接箭头连接符 108"/>
          <p:cNvCxnSpPr>
            <a:stCxn id="76" idx="3"/>
            <a:endCxn id="106" idx="1"/>
          </p:cNvCxnSpPr>
          <p:nvPr/>
        </p:nvCxnSpPr>
        <p:spPr>
          <a:xfrm flipV="1">
            <a:off x="3616325" y="4804410"/>
            <a:ext cx="219710" cy="13347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6" idx="3"/>
            <a:endCxn id="107" idx="1"/>
          </p:cNvCxnSpPr>
          <p:nvPr/>
        </p:nvCxnSpPr>
        <p:spPr>
          <a:xfrm flipV="1">
            <a:off x="3616325" y="5168900"/>
            <a:ext cx="219710" cy="97028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3"/>
            <a:endCxn id="108" idx="1"/>
          </p:cNvCxnSpPr>
          <p:nvPr/>
        </p:nvCxnSpPr>
        <p:spPr>
          <a:xfrm flipV="1">
            <a:off x="3616325" y="5530215"/>
            <a:ext cx="219710" cy="60896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016250" y="755713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800">
                <a:solidFill>
                  <a:srgbClr val="2C3E50"/>
                </a:solidFill>
                <a:cs typeface="+mn-lt"/>
                <a:sym typeface="+mn-ea"/>
              </a:rPr>
              <a:t>.</a:t>
            </a:r>
            <a:endParaRPr lang="en-US" altLang="en-US" sz="800">
              <a:solidFill>
                <a:srgbClr val="2C3E50"/>
              </a:solidFill>
              <a:cs typeface="+mn-lt"/>
              <a:sym typeface="+mn-ea"/>
            </a:endParaRPr>
          </a:p>
          <a:p>
            <a:pPr algn="ctr" fontAlgn="auto"/>
            <a:r>
              <a:rPr lang="en-US" altLang="en-US" sz="8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8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016250" y="791845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840480" y="713740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840480" y="749871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8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8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en-US" sz="800">
                <a:solidFill>
                  <a:srgbClr val="2C3E50"/>
                </a:solidFill>
                <a:cs typeface="+mn-lt"/>
              </a:rPr>
              <a:t>.</a:t>
            </a:r>
            <a:endParaRPr lang="en-US" altLang="en-US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40480" y="786003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117" name="直接箭头连接符 116"/>
          <p:cNvCxnSpPr>
            <a:stCxn id="65" idx="3"/>
            <a:endCxn id="74" idx="1"/>
          </p:cNvCxnSpPr>
          <p:nvPr/>
        </p:nvCxnSpPr>
        <p:spPr>
          <a:xfrm>
            <a:off x="1560195" y="6929120"/>
            <a:ext cx="580390" cy="32575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4" idx="3"/>
            <a:endCxn id="77" idx="1"/>
          </p:cNvCxnSpPr>
          <p:nvPr/>
        </p:nvCxnSpPr>
        <p:spPr>
          <a:xfrm>
            <a:off x="2745105" y="7254875"/>
            <a:ext cx="266700" cy="1219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4" idx="3"/>
            <a:endCxn id="113" idx="1"/>
          </p:cNvCxnSpPr>
          <p:nvPr/>
        </p:nvCxnSpPr>
        <p:spPr>
          <a:xfrm>
            <a:off x="2745105" y="7254875"/>
            <a:ext cx="266700" cy="8445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3023870" y="668083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en-US" sz="450">
                <a:solidFill>
                  <a:srgbClr val="2C3E50"/>
                </a:solidFill>
                <a:sym typeface="+mn-ea"/>
              </a:rPr>
              <a:t>间接记录</a:t>
            </a:r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122" name="直接箭头连接符 121"/>
          <p:cNvCxnSpPr>
            <a:stCxn id="77" idx="3"/>
            <a:endCxn id="114" idx="1"/>
          </p:cNvCxnSpPr>
          <p:nvPr/>
        </p:nvCxnSpPr>
        <p:spPr>
          <a:xfrm flipV="1">
            <a:off x="3616325" y="7318375"/>
            <a:ext cx="219710" cy="584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16" idx="1"/>
          </p:cNvCxnSpPr>
          <p:nvPr/>
        </p:nvCxnSpPr>
        <p:spPr>
          <a:xfrm>
            <a:off x="3616325" y="7372985"/>
            <a:ext cx="219710" cy="66802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729480" y="533082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729480" y="5695315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  <a:p>
            <a:pPr algn="ctr" fontAlgn="auto"/>
            <a:r>
              <a:rPr lang="en-US" altLang="zh-CN" sz="800">
                <a:solidFill>
                  <a:srgbClr val="2C3E50"/>
                </a:solidFill>
                <a:cs typeface="+mn-lt"/>
              </a:rPr>
              <a:t>.</a:t>
            </a:r>
            <a:endParaRPr lang="en-US" altLang="zh-CN" sz="800">
              <a:solidFill>
                <a:srgbClr val="2C3E50"/>
              </a:solidFill>
              <a:cs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729480" y="6056630"/>
            <a:ext cx="604520" cy="36131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450">
                <a:solidFill>
                  <a:srgbClr val="2C3E50"/>
                </a:solidFill>
                <a:sym typeface="+mn-ea"/>
              </a:rPr>
              <a:t>数据块</a:t>
            </a:r>
            <a:endParaRPr lang="zh-CN" altLang="en-US" sz="450">
              <a:solidFill>
                <a:srgbClr val="2C3E50"/>
              </a:solidFill>
            </a:endParaRPr>
          </a:p>
        </p:txBody>
      </p:sp>
      <p:cxnSp>
        <p:nvCxnSpPr>
          <p:cNvPr id="127" name="直接箭头连接符 126"/>
          <p:cNvCxnSpPr>
            <a:stCxn id="114" idx="3"/>
            <a:endCxn id="124" idx="1"/>
          </p:cNvCxnSpPr>
          <p:nvPr/>
        </p:nvCxnSpPr>
        <p:spPr>
          <a:xfrm flipV="1">
            <a:off x="4440555" y="5511800"/>
            <a:ext cx="284480" cy="18065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4" idx="3"/>
            <a:endCxn id="125" idx="1"/>
          </p:cNvCxnSpPr>
          <p:nvPr/>
        </p:nvCxnSpPr>
        <p:spPr>
          <a:xfrm flipV="1">
            <a:off x="4440555" y="5876290"/>
            <a:ext cx="284480" cy="14420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4" idx="3"/>
            <a:endCxn id="126" idx="1"/>
          </p:cNvCxnSpPr>
          <p:nvPr/>
        </p:nvCxnSpPr>
        <p:spPr>
          <a:xfrm flipV="1">
            <a:off x="4440555" y="6237605"/>
            <a:ext cx="284480" cy="10807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27" idx="2"/>
            <a:endCxn id="44" idx="0"/>
          </p:cNvCxnSpPr>
          <p:nvPr/>
        </p:nvCxnSpPr>
        <p:spPr>
          <a:xfrm rot="5400000">
            <a:off x="1994535" y="2430780"/>
            <a:ext cx="1588770" cy="2961640"/>
          </a:xfrm>
          <a:prstGeom prst="bentConnector3">
            <a:avLst>
              <a:gd name="adj1" fmla="val 50000"/>
            </a:avLst>
          </a:prstGeom>
          <a:ln w="28575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左大括号 130"/>
          <p:cNvSpPr/>
          <p:nvPr/>
        </p:nvSpPr>
        <p:spPr>
          <a:xfrm>
            <a:off x="930910" y="4712335"/>
            <a:ext cx="75565" cy="2338705"/>
          </a:xfrm>
          <a:prstGeom prst="leftBrac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3059430" y="367982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n>
                  <a:solidFill>
                    <a:srgbClr val="3EAF7C"/>
                  </a:solidFill>
                </a:ln>
                <a:solidFill>
                  <a:srgbClr val="3EAF7C"/>
                </a:solidFill>
              </a:rPr>
              <a:t>文件</a:t>
            </a:r>
            <a:endParaRPr lang="en-US" altLang="zh-CN" sz="1000">
              <a:ln>
                <a:solidFill>
                  <a:srgbClr val="3EAF7C"/>
                </a:solidFill>
              </a:ln>
              <a:solidFill>
                <a:srgbClr val="3EAF7C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18795" y="5633085"/>
            <a:ext cx="487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 b="1">
                <a:ln>
                  <a:solidFill>
                    <a:srgbClr val="3EAF7C"/>
                  </a:solidFill>
                </a:ln>
                <a:solidFill>
                  <a:srgbClr val="3EAF7C"/>
                </a:solidFill>
              </a:rPr>
              <a:t>inode</a:t>
            </a:r>
            <a:endParaRPr lang="en-US" altLang="zh-CN" sz="900" b="1">
              <a:ln>
                <a:solidFill>
                  <a:srgbClr val="3EAF7C"/>
                </a:solidFill>
              </a:ln>
              <a:solidFill>
                <a:srgbClr val="3EAF7C"/>
              </a:solidFill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4619625" y="4392930"/>
            <a:ext cx="1257300" cy="604520"/>
            <a:chOff x="7104" y="6085"/>
            <a:chExt cx="1980" cy="952"/>
          </a:xfrm>
        </p:grpSpPr>
        <p:sp>
          <p:nvSpPr>
            <p:cNvPr id="135" name="矩形 134"/>
            <p:cNvSpPr/>
            <p:nvPr/>
          </p:nvSpPr>
          <p:spPr>
            <a:xfrm>
              <a:off x="7104" y="6377"/>
              <a:ext cx="990" cy="66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2C3E50"/>
                  </a:solidFill>
                </a:rPr>
                <a:t>inode</a:t>
              </a:r>
              <a:endParaRPr lang="en-US" altLang="zh-CN" sz="1000">
                <a:solidFill>
                  <a:srgbClr val="2C3E50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8094" y="6377"/>
              <a:ext cx="990" cy="66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2C3E50"/>
                  </a:solidFill>
                </a:rPr>
                <a:t> 数据块</a:t>
              </a:r>
              <a:endParaRPr lang="en-US" altLang="zh-CN" sz="1000">
                <a:solidFill>
                  <a:srgbClr val="2C3E50"/>
                </a:solidFill>
              </a:endParaRPr>
            </a:p>
          </p:txBody>
        </p:sp>
        <p:sp>
          <p:nvSpPr>
            <p:cNvPr id="137" name="左大括号 136"/>
            <p:cNvSpPr/>
            <p:nvPr/>
          </p:nvSpPr>
          <p:spPr>
            <a:xfrm rot="5400000">
              <a:off x="7948" y="5241"/>
              <a:ext cx="292" cy="1980"/>
            </a:xfrm>
            <a:prstGeom prst="leftBrace">
              <a:avLst/>
            </a:prstGeom>
            <a:ln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</p:grpSp>
      <p:cxnSp>
        <p:nvCxnSpPr>
          <p:cNvPr id="139" name="肘形连接符 138"/>
          <p:cNvCxnSpPr/>
          <p:nvPr/>
        </p:nvCxnSpPr>
        <p:spPr>
          <a:xfrm rot="5400000" flipV="1">
            <a:off x="4121150" y="3422650"/>
            <a:ext cx="1275715" cy="978535"/>
          </a:xfrm>
          <a:prstGeom prst="bentConnector3">
            <a:avLst>
              <a:gd name="adj1" fmla="val 50025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4619625" y="3672840"/>
            <a:ext cx="43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3EAF7C"/>
                </a:solidFill>
              </a:rPr>
              <a:t>目录</a:t>
            </a:r>
            <a:endParaRPr lang="en-US" altLang="zh-CN" sz="1000" b="1">
              <a:solidFill>
                <a:srgbClr val="3EAF7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171065" y="3582035"/>
            <a:ext cx="2757933" cy="3328636"/>
            <a:chOff x="3652" y="5603"/>
            <a:chExt cx="3616" cy="4167"/>
          </a:xfrm>
        </p:grpSpPr>
        <p:sp>
          <p:nvSpPr>
            <p:cNvPr id="37" name="椭圆 36"/>
            <p:cNvSpPr/>
            <p:nvPr/>
          </p:nvSpPr>
          <p:spPr>
            <a:xfrm>
              <a:off x="4358" y="8795"/>
              <a:ext cx="2001" cy="975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38" name="椭圆 37"/>
            <p:cNvSpPr/>
            <p:nvPr/>
          </p:nvSpPr>
          <p:spPr>
            <a:xfrm>
              <a:off x="4500" y="8848"/>
              <a:ext cx="1738" cy="834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636" y="8912"/>
              <a:ext cx="1487" cy="69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756" y="8963"/>
              <a:ext cx="1248" cy="57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1" name="椭圆 40"/>
            <p:cNvSpPr/>
            <p:nvPr/>
          </p:nvSpPr>
          <p:spPr>
            <a:xfrm>
              <a:off x="4890" y="9002"/>
              <a:ext cx="978" cy="4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29" y="9058"/>
              <a:ext cx="696" cy="36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cxnSp>
          <p:nvCxnSpPr>
            <p:cNvPr id="43" name="直接连接符 42"/>
            <p:cNvCxnSpPr>
              <a:endCxn id="37" idx="5"/>
            </p:cNvCxnSpPr>
            <p:nvPr/>
          </p:nvCxnSpPr>
          <p:spPr>
            <a:xfrm>
              <a:off x="5370" y="9208"/>
              <a:ext cx="689" cy="420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endCxn id="37" idx="6"/>
            </p:cNvCxnSpPr>
            <p:nvPr/>
          </p:nvCxnSpPr>
          <p:spPr>
            <a:xfrm>
              <a:off x="5370" y="9208"/>
              <a:ext cx="982" cy="75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37" idx="7"/>
            </p:cNvCxnSpPr>
            <p:nvPr/>
          </p:nvCxnSpPr>
          <p:spPr>
            <a:xfrm flipV="1">
              <a:off x="5370" y="8938"/>
              <a:ext cx="689" cy="269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37" idx="0"/>
            </p:cNvCxnSpPr>
            <p:nvPr/>
          </p:nvCxnSpPr>
          <p:spPr>
            <a:xfrm flipH="1" flipV="1">
              <a:off x="5352" y="8795"/>
              <a:ext cx="18" cy="412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37" idx="1"/>
            </p:cNvCxnSpPr>
            <p:nvPr/>
          </p:nvCxnSpPr>
          <p:spPr>
            <a:xfrm flipH="1" flipV="1">
              <a:off x="4644" y="8938"/>
              <a:ext cx="719" cy="258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37" idx="2"/>
            </p:cNvCxnSpPr>
            <p:nvPr/>
          </p:nvCxnSpPr>
          <p:spPr>
            <a:xfrm flipH="1">
              <a:off x="4351" y="9196"/>
              <a:ext cx="1031" cy="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endCxn id="37" idx="3"/>
            </p:cNvCxnSpPr>
            <p:nvPr/>
          </p:nvCxnSpPr>
          <p:spPr>
            <a:xfrm flipH="1">
              <a:off x="4644" y="9196"/>
              <a:ext cx="726" cy="431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endCxn id="37" idx="4"/>
            </p:cNvCxnSpPr>
            <p:nvPr/>
          </p:nvCxnSpPr>
          <p:spPr>
            <a:xfrm flipH="1">
              <a:off x="5352" y="9184"/>
              <a:ext cx="12" cy="5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4892" y="7898"/>
              <a:ext cx="960" cy="13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2" y="7566"/>
              <a:ext cx="2001" cy="975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3" name="椭圆 22"/>
            <p:cNvSpPr/>
            <p:nvPr/>
          </p:nvSpPr>
          <p:spPr>
            <a:xfrm>
              <a:off x="4503" y="7618"/>
              <a:ext cx="1738" cy="834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640" y="7683"/>
              <a:ext cx="1487" cy="69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759" y="7733"/>
              <a:ext cx="1248" cy="57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6" name="椭圆 25"/>
            <p:cNvSpPr/>
            <p:nvPr/>
          </p:nvSpPr>
          <p:spPr>
            <a:xfrm>
              <a:off x="4894" y="7772"/>
              <a:ext cx="978" cy="47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32" y="7828"/>
              <a:ext cx="696" cy="361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cxnSp>
          <p:nvCxnSpPr>
            <p:cNvPr id="28" name="直接连接符 27"/>
            <p:cNvCxnSpPr>
              <a:endCxn id="22" idx="5"/>
            </p:cNvCxnSpPr>
            <p:nvPr/>
          </p:nvCxnSpPr>
          <p:spPr>
            <a:xfrm>
              <a:off x="5373" y="7978"/>
              <a:ext cx="689" cy="420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22" idx="6"/>
            </p:cNvCxnSpPr>
            <p:nvPr/>
          </p:nvCxnSpPr>
          <p:spPr>
            <a:xfrm>
              <a:off x="5373" y="7979"/>
              <a:ext cx="982" cy="75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22" idx="7"/>
            </p:cNvCxnSpPr>
            <p:nvPr/>
          </p:nvCxnSpPr>
          <p:spPr>
            <a:xfrm flipV="1">
              <a:off x="5373" y="7709"/>
              <a:ext cx="689" cy="269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22" idx="1"/>
            </p:cNvCxnSpPr>
            <p:nvPr/>
          </p:nvCxnSpPr>
          <p:spPr>
            <a:xfrm flipH="1" flipV="1">
              <a:off x="4648" y="7709"/>
              <a:ext cx="719" cy="258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2" idx="2"/>
            </p:cNvCxnSpPr>
            <p:nvPr/>
          </p:nvCxnSpPr>
          <p:spPr>
            <a:xfrm flipH="1">
              <a:off x="4355" y="7967"/>
              <a:ext cx="1031" cy="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endCxn id="22" idx="3"/>
            </p:cNvCxnSpPr>
            <p:nvPr/>
          </p:nvCxnSpPr>
          <p:spPr>
            <a:xfrm flipH="1">
              <a:off x="4648" y="7966"/>
              <a:ext cx="726" cy="431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endCxn id="22" idx="4"/>
            </p:cNvCxnSpPr>
            <p:nvPr/>
          </p:nvCxnSpPr>
          <p:spPr>
            <a:xfrm flipH="1">
              <a:off x="5356" y="7954"/>
              <a:ext cx="12" cy="5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4890" y="6683"/>
              <a:ext cx="960" cy="13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4" name="椭圆 3"/>
            <p:cNvSpPr/>
            <p:nvPr/>
          </p:nvSpPr>
          <p:spPr>
            <a:xfrm>
              <a:off x="4338" y="6252"/>
              <a:ext cx="2001" cy="975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6" name="椭圆 5"/>
            <p:cNvSpPr/>
            <p:nvPr/>
          </p:nvSpPr>
          <p:spPr>
            <a:xfrm>
              <a:off x="4479" y="6304"/>
              <a:ext cx="1738" cy="834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7" name="椭圆 6"/>
            <p:cNvSpPr/>
            <p:nvPr/>
          </p:nvSpPr>
          <p:spPr>
            <a:xfrm>
              <a:off x="4615" y="6369"/>
              <a:ext cx="1487" cy="69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9" name="椭圆 8"/>
            <p:cNvSpPr/>
            <p:nvPr/>
          </p:nvSpPr>
          <p:spPr>
            <a:xfrm>
              <a:off x="4735" y="6419"/>
              <a:ext cx="1248" cy="578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10" name="椭圆 9"/>
            <p:cNvSpPr/>
            <p:nvPr/>
          </p:nvSpPr>
          <p:spPr>
            <a:xfrm>
              <a:off x="4870" y="6458"/>
              <a:ext cx="978" cy="47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08" y="6514"/>
              <a:ext cx="696" cy="3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cxnSp>
          <p:nvCxnSpPr>
            <p:cNvPr id="12" name="直接连接符 11"/>
            <p:cNvCxnSpPr>
              <a:endCxn id="4" idx="5"/>
            </p:cNvCxnSpPr>
            <p:nvPr/>
          </p:nvCxnSpPr>
          <p:spPr>
            <a:xfrm>
              <a:off x="5350" y="6664"/>
              <a:ext cx="689" cy="420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4" idx="6"/>
            </p:cNvCxnSpPr>
            <p:nvPr/>
          </p:nvCxnSpPr>
          <p:spPr>
            <a:xfrm>
              <a:off x="5350" y="6665"/>
              <a:ext cx="982" cy="75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4" idx="7"/>
            </p:cNvCxnSpPr>
            <p:nvPr/>
          </p:nvCxnSpPr>
          <p:spPr>
            <a:xfrm flipV="1">
              <a:off x="5350" y="6395"/>
              <a:ext cx="689" cy="269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4" idx="0"/>
            </p:cNvCxnSpPr>
            <p:nvPr/>
          </p:nvCxnSpPr>
          <p:spPr>
            <a:xfrm flipH="1" flipV="1">
              <a:off x="5332" y="6252"/>
              <a:ext cx="18" cy="412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4" idx="1"/>
            </p:cNvCxnSpPr>
            <p:nvPr/>
          </p:nvCxnSpPr>
          <p:spPr>
            <a:xfrm flipH="1" flipV="1">
              <a:off x="4624" y="6395"/>
              <a:ext cx="719" cy="258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4" idx="2"/>
            </p:cNvCxnSpPr>
            <p:nvPr/>
          </p:nvCxnSpPr>
          <p:spPr>
            <a:xfrm flipH="1">
              <a:off x="4331" y="6653"/>
              <a:ext cx="1031" cy="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4" idx="3"/>
            </p:cNvCxnSpPr>
            <p:nvPr/>
          </p:nvCxnSpPr>
          <p:spPr>
            <a:xfrm flipH="1">
              <a:off x="4624" y="6652"/>
              <a:ext cx="726" cy="431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4" idx="4"/>
            </p:cNvCxnSpPr>
            <p:nvPr/>
          </p:nvCxnSpPr>
          <p:spPr>
            <a:xfrm flipH="1">
              <a:off x="5332" y="6640"/>
              <a:ext cx="12" cy="587"/>
            </a:xfrm>
            <a:prstGeom prst="line">
              <a:avLst/>
            </a:prstGeom>
            <a:ln>
              <a:solidFill>
                <a:srgbClr val="3EA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3712" y="6252"/>
              <a:ext cx="87" cy="351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2" name="直角上箭头 51"/>
            <p:cNvSpPr/>
            <p:nvPr/>
          </p:nvSpPr>
          <p:spPr>
            <a:xfrm flipV="1">
              <a:off x="3792" y="6561"/>
              <a:ext cx="862" cy="68"/>
            </a:xfrm>
            <a:prstGeom prst="bentUpArrow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3" name="直角上箭头 52"/>
            <p:cNvSpPr/>
            <p:nvPr/>
          </p:nvSpPr>
          <p:spPr>
            <a:xfrm flipV="1">
              <a:off x="3799" y="7898"/>
              <a:ext cx="817" cy="68"/>
            </a:xfrm>
            <a:prstGeom prst="bentUpArrow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4" name="直角上箭头 53"/>
            <p:cNvSpPr/>
            <p:nvPr/>
          </p:nvSpPr>
          <p:spPr>
            <a:xfrm flipV="1">
              <a:off x="3798" y="9409"/>
              <a:ext cx="833" cy="68"/>
            </a:xfrm>
            <a:prstGeom prst="bentUpArrow">
              <a:avLst/>
            </a:prstGeom>
            <a:solidFill>
              <a:schemeClr val="bg2"/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97" y="7898"/>
              <a:ext cx="971" cy="34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60" name="椭圆 59"/>
            <p:cNvSpPr/>
            <p:nvPr/>
          </p:nvSpPr>
          <p:spPr>
            <a:xfrm>
              <a:off x="4906" y="9108"/>
              <a:ext cx="955" cy="3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cxnSp>
          <p:nvCxnSpPr>
            <p:cNvPr id="61" name="直接箭头连接符 60"/>
            <p:cNvCxnSpPr>
              <a:stCxn id="62" idx="2"/>
              <a:endCxn id="52" idx="1"/>
            </p:cNvCxnSpPr>
            <p:nvPr/>
          </p:nvCxnSpPr>
          <p:spPr>
            <a:xfrm>
              <a:off x="3936" y="5891"/>
              <a:ext cx="684" cy="721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3652" y="5669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60"/>
                <a:t>磁头</a:t>
              </a:r>
              <a:endParaRPr lang="en-US" altLang="zh-CN" sz="56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652" y="5669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60">
                  <a:solidFill>
                    <a:srgbClr val="2C3E50"/>
                  </a:solidFill>
                </a:rPr>
                <a:t>磁头</a:t>
              </a:r>
              <a:endParaRPr lang="en-US" altLang="zh-CN" sz="560">
                <a:solidFill>
                  <a:srgbClr val="2C3E50"/>
                </a:solidFill>
              </a:endParaRPr>
            </a:p>
          </p:txBody>
        </p:sp>
        <p:cxnSp>
          <p:nvCxnSpPr>
            <p:cNvPr id="65" name="直接箭头连接符 64"/>
            <p:cNvCxnSpPr>
              <a:stCxn id="66" idx="2"/>
            </p:cNvCxnSpPr>
            <p:nvPr/>
          </p:nvCxnSpPr>
          <p:spPr>
            <a:xfrm>
              <a:off x="4915" y="5825"/>
              <a:ext cx="284" cy="675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4631" y="5603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磁道</a:t>
              </a:r>
              <a:endParaRPr lang="en-US" altLang="en-US" sz="56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639" y="6178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扇面</a:t>
              </a:r>
              <a:endParaRPr lang="en-US" altLang="en-US" sz="560"/>
            </a:p>
          </p:txBody>
        </p:sp>
        <p:cxnSp>
          <p:nvCxnSpPr>
            <p:cNvPr id="70" name="直接箭头连接符 69"/>
            <p:cNvCxnSpPr>
              <a:stCxn id="72" idx="1"/>
            </p:cNvCxnSpPr>
            <p:nvPr/>
          </p:nvCxnSpPr>
          <p:spPr>
            <a:xfrm flipH="1">
              <a:off x="5806" y="7460"/>
              <a:ext cx="833" cy="27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3" idx="1"/>
            </p:cNvCxnSpPr>
            <p:nvPr/>
          </p:nvCxnSpPr>
          <p:spPr>
            <a:xfrm flipH="1">
              <a:off x="6217" y="8144"/>
              <a:ext cx="422" cy="120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6639" y="7349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柱面</a:t>
              </a:r>
              <a:endParaRPr lang="en-US" altLang="en-US" sz="560"/>
            </a:p>
          </p:txBody>
        </p:sp>
        <p:cxnSp>
          <p:nvCxnSpPr>
            <p:cNvPr id="74" name="直接箭头连接符 73"/>
            <p:cNvCxnSpPr>
              <a:stCxn id="76" idx="1"/>
            </p:cNvCxnSpPr>
            <p:nvPr/>
          </p:nvCxnSpPr>
          <p:spPr>
            <a:xfrm flipH="1">
              <a:off x="6339" y="9023"/>
              <a:ext cx="300" cy="132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6639" y="8912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60">
                  <a:sym typeface="+mn-ea"/>
                </a:rPr>
                <a:t>盘片</a:t>
              </a:r>
              <a:endParaRPr lang="en-US" altLang="en-US" sz="560"/>
            </a:p>
          </p:txBody>
        </p:sp>
        <p:cxnSp>
          <p:nvCxnSpPr>
            <p:cNvPr id="77" name="直接箭头连接符 76"/>
            <p:cNvCxnSpPr>
              <a:stCxn id="69" idx="1"/>
            </p:cNvCxnSpPr>
            <p:nvPr/>
          </p:nvCxnSpPr>
          <p:spPr>
            <a:xfrm flipH="1">
              <a:off x="6241" y="6289"/>
              <a:ext cx="398" cy="204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任意多边形 79"/>
            <p:cNvSpPr/>
            <p:nvPr/>
          </p:nvSpPr>
          <p:spPr>
            <a:xfrm>
              <a:off x="5357" y="6400"/>
              <a:ext cx="994" cy="320"/>
            </a:xfrm>
            <a:custGeom>
              <a:avLst/>
              <a:gdLst>
                <a:gd name="connisteX0" fmla="*/ 0 w 1122045"/>
                <a:gd name="connsiteY0" fmla="*/ 297815 h 360680"/>
                <a:gd name="connisteX1" fmla="*/ 775970 w 1122045"/>
                <a:gd name="connsiteY1" fmla="*/ 0 h 360680"/>
                <a:gd name="connisteX2" fmla="*/ 859155 w 1122045"/>
                <a:gd name="connsiteY2" fmla="*/ 27940 h 360680"/>
                <a:gd name="connisteX3" fmla="*/ 942340 w 1122045"/>
                <a:gd name="connsiteY3" fmla="*/ 83185 h 360680"/>
                <a:gd name="connisteX4" fmla="*/ 997585 w 1122045"/>
                <a:gd name="connsiteY4" fmla="*/ 132080 h 360680"/>
                <a:gd name="connisteX5" fmla="*/ 1039495 w 1122045"/>
                <a:gd name="connsiteY5" fmla="*/ 187325 h 360680"/>
                <a:gd name="connisteX6" fmla="*/ 1080770 w 1122045"/>
                <a:gd name="connsiteY6" fmla="*/ 228600 h 360680"/>
                <a:gd name="connisteX7" fmla="*/ 1122045 w 1122045"/>
                <a:gd name="connsiteY7" fmla="*/ 339725 h 360680"/>
                <a:gd name="connisteX8" fmla="*/ 1115695 w 1122045"/>
                <a:gd name="connsiteY8" fmla="*/ 360680 h 360680"/>
                <a:gd name="connisteX9" fmla="*/ 0 w 1122045"/>
                <a:gd name="connsiteY9" fmla="*/ 297815 h 3606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1122045" h="360680">
                  <a:moveTo>
                    <a:pt x="0" y="297815"/>
                  </a:moveTo>
                  <a:lnTo>
                    <a:pt x="775970" y="0"/>
                  </a:lnTo>
                  <a:lnTo>
                    <a:pt x="859155" y="27940"/>
                  </a:lnTo>
                  <a:lnTo>
                    <a:pt x="942340" y="83185"/>
                  </a:lnTo>
                  <a:lnTo>
                    <a:pt x="997585" y="132080"/>
                  </a:lnTo>
                  <a:lnTo>
                    <a:pt x="1039495" y="187325"/>
                  </a:lnTo>
                  <a:lnTo>
                    <a:pt x="1080770" y="228600"/>
                  </a:lnTo>
                  <a:lnTo>
                    <a:pt x="1122045" y="339725"/>
                  </a:lnTo>
                  <a:lnTo>
                    <a:pt x="1115695" y="360680"/>
                  </a:lnTo>
                  <a:lnTo>
                    <a:pt x="0" y="2978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5983" y="8033"/>
              <a:ext cx="386" cy="375"/>
            </a:xfrm>
            <a:custGeom>
              <a:avLst/>
              <a:gdLst>
                <a:gd name="connisteX0" fmla="*/ 283845 w 436245"/>
                <a:gd name="connsiteY0" fmla="*/ 6985 h 422910"/>
                <a:gd name="connisteX1" fmla="*/ 269875 w 436245"/>
                <a:gd name="connsiteY1" fmla="*/ 62230 h 422910"/>
                <a:gd name="connisteX2" fmla="*/ 221615 w 436245"/>
                <a:gd name="connsiteY2" fmla="*/ 187325 h 422910"/>
                <a:gd name="connisteX3" fmla="*/ 145415 w 436245"/>
                <a:gd name="connsiteY3" fmla="*/ 249555 h 422910"/>
                <a:gd name="connisteX4" fmla="*/ 69215 w 436245"/>
                <a:gd name="connsiteY4" fmla="*/ 297815 h 422910"/>
                <a:gd name="connisteX5" fmla="*/ 0 w 436245"/>
                <a:gd name="connsiteY5" fmla="*/ 332740 h 422910"/>
                <a:gd name="connisteX6" fmla="*/ 83185 w 436245"/>
                <a:gd name="connsiteY6" fmla="*/ 422910 h 422910"/>
                <a:gd name="connisteX7" fmla="*/ 269875 w 436245"/>
                <a:gd name="connsiteY7" fmla="*/ 304800 h 422910"/>
                <a:gd name="connisteX8" fmla="*/ 394970 w 436245"/>
                <a:gd name="connsiteY8" fmla="*/ 166370 h 422910"/>
                <a:gd name="connisteX9" fmla="*/ 422275 w 436245"/>
                <a:gd name="connsiteY9" fmla="*/ 34925 h 422910"/>
                <a:gd name="connisteX10" fmla="*/ 436245 w 436245"/>
                <a:gd name="connsiteY10" fmla="*/ 0 h 422910"/>
                <a:gd name="connisteX11" fmla="*/ 283845 w 436245"/>
                <a:gd name="connsiteY11" fmla="*/ 6985 h 4229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</a:cxnLst>
              <a:rect l="l" t="t" r="r" b="b"/>
              <a:pathLst>
                <a:path w="436245" h="422910">
                  <a:moveTo>
                    <a:pt x="283845" y="6985"/>
                  </a:moveTo>
                  <a:lnTo>
                    <a:pt x="269875" y="62230"/>
                  </a:lnTo>
                  <a:lnTo>
                    <a:pt x="221615" y="187325"/>
                  </a:lnTo>
                  <a:lnTo>
                    <a:pt x="145415" y="249555"/>
                  </a:lnTo>
                  <a:lnTo>
                    <a:pt x="69215" y="297815"/>
                  </a:lnTo>
                  <a:lnTo>
                    <a:pt x="0" y="332740"/>
                  </a:lnTo>
                  <a:lnTo>
                    <a:pt x="83185" y="422910"/>
                  </a:lnTo>
                  <a:lnTo>
                    <a:pt x="269875" y="304800"/>
                  </a:lnTo>
                  <a:lnTo>
                    <a:pt x="394970" y="166370"/>
                  </a:lnTo>
                  <a:lnTo>
                    <a:pt x="422275" y="34925"/>
                  </a:lnTo>
                  <a:lnTo>
                    <a:pt x="436245" y="0"/>
                  </a:lnTo>
                  <a:lnTo>
                    <a:pt x="283845" y="698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639" y="8033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扇区</a:t>
              </a:r>
              <a:endParaRPr lang="en-US" altLang="en-US" sz="560"/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4658" y="9549"/>
              <a:ext cx="1418" cy="209"/>
            </a:xfrm>
            <a:custGeom>
              <a:avLst/>
              <a:gdLst>
                <a:gd name="connisteX0" fmla="*/ 0 w 1600200"/>
                <a:gd name="connsiteY0" fmla="*/ 83185 h 235585"/>
                <a:gd name="connisteX1" fmla="*/ 96520 w 1600200"/>
                <a:gd name="connsiteY1" fmla="*/ 6985 h 235585"/>
                <a:gd name="connisteX2" fmla="*/ 234950 w 1600200"/>
                <a:gd name="connsiteY2" fmla="*/ 62230 h 235585"/>
                <a:gd name="connisteX3" fmla="*/ 457200 w 1600200"/>
                <a:gd name="connsiteY3" fmla="*/ 110490 h 235585"/>
                <a:gd name="connisteX4" fmla="*/ 657860 w 1600200"/>
                <a:gd name="connsiteY4" fmla="*/ 145415 h 235585"/>
                <a:gd name="connisteX5" fmla="*/ 810260 w 1600200"/>
                <a:gd name="connsiteY5" fmla="*/ 138430 h 235585"/>
                <a:gd name="connisteX6" fmla="*/ 1003935 w 1600200"/>
                <a:gd name="connsiteY6" fmla="*/ 131445 h 235585"/>
                <a:gd name="connisteX7" fmla="*/ 1239520 w 1600200"/>
                <a:gd name="connsiteY7" fmla="*/ 89535 h 235585"/>
                <a:gd name="connisteX8" fmla="*/ 1322705 w 1600200"/>
                <a:gd name="connsiteY8" fmla="*/ 62230 h 235585"/>
                <a:gd name="connisteX9" fmla="*/ 1461135 w 1600200"/>
                <a:gd name="connsiteY9" fmla="*/ 27305 h 235585"/>
                <a:gd name="connisteX10" fmla="*/ 1482090 w 1600200"/>
                <a:gd name="connsiteY10" fmla="*/ 0 h 235585"/>
                <a:gd name="connisteX11" fmla="*/ 1600200 w 1600200"/>
                <a:gd name="connsiteY11" fmla="*/ 96520 h 235585"/>
                <a:gd name="connisteX12" fmla="*/ 1391920 w 1600200"/>
                <a:gd name="connsiteY12" fmla="*/ 165735 h 235585"/>
                <a:gd name="connisteX13" fmla="*/ 1274445 w 1600200"/>
                <a:gd name="connsiteY13" fmla="*/ 193675 h 235585"/>
                <a:gd name="connisteX14" fmla="*/ 1101090 w 1600200"/>
                <a:gd name="connsiteY14" fmla="*/ 221615 h 235585"/>
                <a:gd name="connisteX15" fmla="*/ 941705 w 1600200"/>
                <a:gd name="connsiteY15" fmla="*/ 228600 h 235585"/>
                <a:gd name="connisteX16" fmla="*/ 762000 w 1600200"/>
                <a:gd name="connsiteY16" fmla="*/ 235585 h 235585"/>
                <a:gd name="connisteX17" fmla="*/ 574675 w 1600200"/>
                <a:gd name="connsiteY17" fmla="*/ 235585 h 235585"/>
                <a:gd name="connisteX18" fmla="*/ 519430 w 1600200"/>
                <a:gd name="connsiteY18" fmla="*/ 221615 h 235585"/>
                <a:gd name="connisteX19" fmla="*/ 408305 w 1600200"/>
                <a:gd name="connsiteY19" fmla="*/ 207645 h 235585"/>
                <a:gd name="connisteX20" fmla="*/ 241935 w 1600200"/>
                <a:gd name="connsiteY20" fmla="*/ 165735 h 235585"/>
                <a:gd name="connisteX21" fmla="*/ 145415 w 1600200"/>
                <a:gd name="connsiteY21" fmla="*/ 124460 h 235585"/>
                <a:gd name="connisteX22" fmla="*/ 69215 w 1600200"/>
                <a:gd name="connsiteY22" fmla="*/ 117475 h 235585"/>
                <a:gd name="connisteX23" fmla="*/ 193675 w 1600200"/>
                <a:gd name="connsiteY23" fmla="*/ 152400 h 235585"/>
                <a:gd name="connisteX24" fmla="*/ 214630 w 1600200"/>
                <a:gd name="connsiteY24" fmla="*/ 159385 h 235585"/>
                <a:gd name="connisteX25" fmla="*/ 0 w 1600200"/>
                <a:gd name="connsiteY25" fmla="*/ 83185 h 2355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</a:cxnLst>
              <a:rect l="l" t="t" r="r" b="b"/>
              <a:pathLst>
                <a:path w="1600200" h="235585">
                  <a:moveTo>
                    <a:pt x="0" y="83185"/>
                  </a:moveTo>
                  <a:lnTo>
                    <a:pt x="96520" y="6985"/>
                  </a:lnTo>
                  <a:lnTo>
                    <a:pt x="234950" y="62230"/>
                  </a:lnTo>
                  <a:lnTo>
                    <a:pt x="457200" y="110490"/>
                  </a:lnTo>
                  <a:lnTo>
                    <a:pt x="657860" y="145415"/>
                  </a:lnTo>
                  <a:lnTo>
                    <a:pt x="810260" y="138430"/>
                  </a:lnTo>
                  <a:lnTo>
                    <a:pt x="1003935" y="131445"/>
                  </a:lnTo>
                  <a:lnTo>
                    <a:pt x="1239520" y="89535"/>
                  </a:lnTo>
                  <a:lnTo>
                    <a:pt x="1322705" y="62230"/>
                  </a:lnTo>
                  <a:lnTo>
                    <a:pt x="1461135" y="27305"/>
                  </a:lnTo>
                  <a:lnTo>
                    <a:pt x="1482090" y="0"/>
                  </a:lnTo>
                  <a:lnTo>
                    <a:pt x="1600200" y="96520"/>
                  </a:lnTo>
                  <a:lnTo>
                    <a:pt x="1391920" y="165735"/>
                  </a:lnTo>
                  <a:lnTo>
                    <a:pt x="1274445" y="193675"/>
                  </a:lnTo>
                  <a:lnTo>
                    <a:pt x="1101090" y="221615"/>
                  </a:lnTo>
                  <a:lnTo>
                    <a:pt x="941705" y="228600"/>
                  </a:lnTo>
                  <a:lnTo>
                    <a:pt x="762000" y="235585"/>
                  </a:lnTo>
                  <a:lnTo>
                    <a:pt x="574675" y="235585"/>
                  </a:lnTo>
                  <a:lnTo>
                    <a:pt x="519430" y="221615"/>
                  </a:lnTo>
                  <a:lnTo>
                    <a:pt x="408305" y="207645"/>
                  </a:lnTo>
                  <a:lnTo>
                    <a:pt x="241935" y="165735"/>
                  </a:lnTo>
                  <a:lnTo>
                    <a:pt x="145415" y="124460"/>
                  </a:lnTo>
                  <a:lnTo>
                    <a:pt x="69215" y="117475"/>
                  </a:lnTo>
                  <a:lnTo>
                    <a:pt x="193675" y="152400"/>
                  </a:lnTo>
                  <a:lnTo>
                    <a:pt x="214630" y="159385"/>
                  </a:lnTo>
                  <a:lnTo>
                    <a:pt x="0" y="8318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3EAF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701" y="9540"/>
              <a:ext cx="567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560"/>
                <a:t>簇</a:t>
              </a:r>
              <a:endParaRPr lang="en-US" altLang="en-US" sz="560"/>
            </a:p>
          </p:txBody>
        </p:sp>
        <p:cxnSp>
          <p:nvCxnSpPr>
            <p:cNvPr id="87" name="直接箭头连接符 86"/>
            <p:cNvCxnSpPr>
              <a:stCxn id="86" idx="1"/>
            </p:cNvCxnSpPr>
            <p:nvPr/>
          </p:nvCxnSpPr>
          <p:spPr>
            <a:xfrm flipH="1" flipV="1">
              <a:off x="6004" y="9598"/>
              <a:ext cx="697" cy="53"/>
            </a:xfrm>
            <a:prstGeom prst="straightConnector1">
              <a:avLst/>
            </a:prstGeom>
            <a:ln>
              <a:solidFill>
                <a:srgbClr val="3EAF7C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8660" y="833755"/>
            <a:ext cx="324929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2C3E50"/>
                </a:solidFill>
              </a:rPr>
              <a:t>Application </a:t>
            </a:r>
            <a:endParaRPr lang="en-US" altLang="zh-CN" sz="1200">
              <a:solidFill>
                <a:srgbClr val="2C3E5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14095" y="1255395"/>
            <a:ext cx="4352925" cy="6350"/>
          </a:xfrm>
          <a:prstGeom prst="line">
            <a:avLst/>
          </a:prstGeom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6155" y="852805"/>
            <a:ext cx="478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2C3E50"/>
                </a:solidFill>
              </a:rPr>
              <a:t>user</a:t>
            </a:r>
            <a:endParaRPr lang="en-US" altLang="zh-CN" sz="1200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295" y="1427480"/>
            <a:ext cx="324929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rgbClr val="2C3E50"/>
                </a:solidFill>
              </a:rPr>
              <a:t>VFS</a:t>
            </a:r>
            <a:endParaRPr lang="en-US" altLang="en-US" sz="1200">
              <a:solidFill>
                <a:srgbClr val="2C3E5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81075" y="4248150"/>
            <a:ext cx="4521835" cy="9525"/>
          </a:xfrm>
          <a:prstGeom prst="line">
            <a:avLst/>
          </a:prstGeom>
          <a:ln w="12700" cmpd="sng">
            <a:solidFill>
              <a:srgbClr val="3EAF7C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86155" y="2261235"/>
            <a:ext cx="596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solidFill>
                  <a:srgbClr val="2C3E50"/>
                </a:solidFill>
              </a:rPr>
              <a:t>kernel</a:t>
            </a:r>
            <a:endParaRPr lang="en-US" altLang="en-US" sz="1200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930" y="1877060"/>
            <a:ext cx="249364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rgbClr val="2C3E50"/>
                </a:solidFill>
              </a:rPr>
              <a:t>memory catch</a:t>
            </a:r>
            <a:endParaRPr lang="en-US" altLang="en-US" sz="1200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8660" y="2345690"/>
            <a:ext cx="79184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rgbClr val="2C3E50"/>
                </a:solidFill>
              </a:rPr>
              <a:t>Ext2/3/4</a:t>
            </a:r>
            <a:endParaRPr lang="en-US" altLang="en-US" sz="1200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130" y="2345690"/>
            <a:ext cx="92900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rgbClr val="2C3E50"/>
                </a:solidFill>
              </a:rPr>
              <a:t>XFS/YAFS</a:t>
            </a:r>
            <a:endParaRPr lang="en-US" altLang="en-US" sz="1200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63340" y="2345690"/>
            <a:ext cx="608965" cy="2946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rgbClr val="2C3E50"/>
                </a:solidFill>
              </a:rPr>
              <a:t>NFS</a:t>
            </a:r>
            <a:endParaRPr lang="en-US" altLang="en-US" sz="1200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1840" y="1898015"/>
            <a:ext cx="666115" cy="2098040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2C3E50"/>
                </a:solidFill>
              </a:rPr>
              <a:t>Device</a:t>
            </a:r>
            <a:endParaRPr lang="en-US" altLang="zh-CN" sz="1200">
              <a:solidFill>
                <a:srgbClr val="2C3E50"/>
              </a:solidFill>
            </a:endParaRPr>
          </a:p>
          <a:p>
            <a:pPr algn="ctr"/>
            <a:r>
              <a:rPr lang="en-US" altLang="zh-CN" sz="1200">
                <a:solidFill>
                  <a:srgbClr val="2C3E50"/>
                </a:solidFill>
              </a:rPr>
              <a:t>Files</a:t>
            </a:r>
            <a:endParaRPr lang="en-US" altLang="zh-CN" sz="1200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2150" y="2795270"/>
            <a:ext cx="1805305" cy="1200785"/>
          </a:xfrm>
          <a:prstGeom prst="rect">
            <a:avLst/>
          </a:prstGeom>
          <a:solidFill>
            <a:schemeClr val="bg2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90420" y="2880995"/>
            <a:ext cx="1614805" cy="200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2C3E50"/>
                </a:solidFill>
              </a:rPr>
              <a:t>generic block 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90420" y="3272155"/>
            <a:ext cx="1614805" cy="247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rgbClr val="2C3E50"/>
                </a:solidFill>
              </a:rPr>
              <a:t>I/O scheduler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0420" y="3691890"/>
            <a:ext cx="1614805" cy="219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2C3E50"/>
                </a:solidFill>
              </a:rPr>
              <a:t>block driver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110" y="4481830"/>
            <a:ext cx="988060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hard disk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27550" y="4481830"/>
            <a:ext cx="70040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rgbClr val="2C3E50"/>
                </a:solidFill>
              </a:rPr>
              <a:t>device</a:t>
            </a:r>
            <a:endParaRPr lang="en-US" altLang="en-US" sz="1400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68090" y="4481830"/>
            <a:ext cx="705485" cy="276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rgbClr val="2C3E50"/>
                </a:solidFill>
              </a:rPr>
              <a:t>network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6155" y="4447540"/>
            <a:ext cx="8166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2C3E50"/>
                </a:solidFill>
              </a:rPr>
              <a:t>hardware</a:t>
            </a:r>
            <a:endParaRPr lang="en-US" altLang="zh-CN" sz="1200">
              <a:solidFill>
                <a:srgbClr val="2C3E50"/>
              </a:solidFill>
            </a:endParaRPr>
          </a:p>
        </p:txBody>
      </p: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>
            <a:off x="3603625" y="1128395"/>
            <a:ext cx="635" cy="29908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82315" y="172212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935855" y="1743075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373630" y="2192655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283585" y="218821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166235" y="218821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241675" y="264033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8" idx="2"/>
            <a:endCxn id="19" idx="0"/>
          </p:cNvCxnSpPr>
          <p:nvPr/>
        </p:nvCxnSpPr>
        <p:spPr>
          <a:xfrm>
            <a:off x="2898140" y="3081020"/>
            <a:ext cx="0" cy="19113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225800" y="353695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>
            <a:off x="2890520" y="4029710"/>
            <a:ext cx="7620" cy="45212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891405" y="3996055"/>
            <a:ext cx="7620" cy="45212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372360" y="2640330"/>
            <a:ext cx="1270" cy="15494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295775" y="2647950"/>
            <a:ext cx="13970" cy="1838325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60425" y="1779905"/>
            <a:ext cx="668655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2C3E50"/>
                </a:solidFill>
              </a:rPr>
              <a:t>Ramfs</a:t>
            </a:r>
            <a:endParaRPr lang="zh-CN" altLang="en-US" sz="1000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53310" y="1781810"/>
            <a:ext cx="91059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2C3E50"/>
                </a:solidFill>
              </a:rPr>
              <a:t>Init</a:t>
            </a:r>
            <a:r>
              <a:rPr lang="zh-CN" altLang="en-US" sz="1000">
                <a:solidFill>
                  <a:srgbClr val="2C3E50"/>
                </a:solidFill>
              </a:rPr>
              <a:t>Ramfs</a:t>
            </a:r>
            <a:endParaRPr lang="zh-CN" altLang="en-US" sz="1000">
              <a:solidFill>
                <a:srgbClr val="2C3E5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>
            <a:off x="1529080" y="1917700"/>
            <a:ext cx="824230" cy="89535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82445" y="1687830"/>
            <a:ext cx="5372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2C3E50"/>
                </a:solidFill>
              </a:rPr>
              <a:t>等价于</a:t>
            </a:r>
            <a:endParaRPr lang="en-US" altLang="zh-CN" sz="900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7190" y="3152775"/>
            <a:ext cx="11049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kernel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445" y="3166745"/>
            <a:ext cx="786130" cy="300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rootfs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757170" y="3261995"/>
            <a:ext cx="1071245" cy="755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3019425" y="3732530"/>
            <a:ext cx="1132840" cy="26225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C3E50"/>
                </a:solidFill>
              </a:rPr>
              <a:t>一种文件系统类型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4152900" y="2308225"/>
            <a:ext cx="109855" cy="84455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41090" y="1687830"/>
            <a:ext cx="1133475" cy="6292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内存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199765" y="1962150"/>
            <a:ext cx="481330" cy="755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211195" y="1762125"/>
            <a:ext cx="469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2C3E50"/>
                </a:solidFill>
              </a:rPr>
              <a:t>load</a:t>
            </a:r>
            <a:endParaRPr lang="en-US" altLang="zh-CN" sz="1200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8515" y="695325"/>
            <a:ext cx="43815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/>
              <a:t>Initramfs是在 kernel 2.5中引入的技术，实际上它的含义就是：在内核镜像中附加一个cpio包，</a:t>
            </a:r>
            <a:endParaRPr lang="zh-CN" altLang="en-US" sz="800"/>
          </a:p>
          <a:p>
            <a:pPr algn="l"/>
            <a:r>
              <a:rPr lang="zh-CN" altLang="en-US" sz="800"/>
              <a:t>这个cpio包中包含了一个小型的文件系统，当内核启动时，内核将这个cpio包解开，并且将其</a:t>
            </a:r>
            <a:endParaRPr lang="zh-CN" altLang="en-US" sz="800"/>
          </a:p>
          <a:p>
            <a:pPr algn="l"/>
            <a:r>
              <a:rPr lang="zh-CN" altLang="en-US" sz="800"/>
              <a:t>中包含的文件系统释放到rootfs中，内核中的一部分初始化代码会放到这个文件系统中，作为</a:t>
            </a:r>
            <a:br>
              <a:rPr lang="zh-CN" altLang="en-US" sz="800"/>
            </a:br>
            <a:r>
              <a:rPr lang="zh-CN" altLang="en-US" sz="800"/>
              <a:t>用户层进程来执行。这样带来的明显的好处是精简了内核的初始化代码，而且使得内核的初</a:t>
            </a:r>
            <a:endParaRPr lang="zh-CN" altLang="en-US" sz="800"/>
          </a:p>
          <a:p>
            <a:pPr algn="l"/>
            <a:r>
              <a:rPr lang="zh-CN" altLang="en-US" sz="800"/>
              <a:t>始化过程更容易定制。Linux 2.6.12内核的 initramfs还没有什么实质性的东西，一个包含完整</a:t>
            </a:r>
            <a:endParaRPr lang="zh-CN" altLang="en-US" sz="800"/>
          </a:p>
          <a:p>
            <a:pPr algn="l"/>
            <a:r>
              <a:rPr lang="zh-CN" altLang="en-US" sz="800"/>
              <a:t>功能的initramfs的实现可能还需要一个缓慢的过程</a:t>
            </a:r>
            <a:endParaRPr lang="zh-CN" altLang="en-US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667125" y="1685290"/>
            <a:ext cx="1184910" cy="695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内存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47265" y="1818640"/>
            <a:ext cx="952500" cy="4241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2C3E50"/>
                </a:solidFill>
              </a:rPr>
              <a:t>initrd 文件</a:t>
            </a:r>
            <a:endParaRPr lang="en-US" altLang="zh-CN" sz="1200">
              <a:solidFill>
                <a:srgbClr val="2C3E5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237615" y="1909445"/>
            <a:ext cx="990600" cy="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275715" y="2141220"/>
            <a:ext cx="971550" cy="63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08405" y="1695450"/>
            <a:ext cx="792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2C3E50"/>
                </a:solidFill>
              </a:rPr>
              <a:t>文件系统镜像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4915" y="1918335"/>
            <a:ext cx="6210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>
                <a:solidFill>
                  <a:srgbClr val="2C3E50"/>
                </a:solidFill>
              </a:rPr>
              <a:t>cpio</a:t>
            </a:r>
            <a:r>
              <a:rPr lang="en-US" altLang="zh-CN" sz="900">
                <a:solidFill>
                  <a:srgbClr val="2C3E50"/>
                </a:solidFill>
              </a:rPr>
              <a:t>生成</a:t>
            </a:r>
            <a:endParaRPr lang="en-US" altLang="zh-CN" sz="900">
              <a:solidFill>
                <a:srgbClr val="2C3E5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199765" y="1962150"/>
            <a:ext cx="481330" cy="755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11195" y="1762125"/>
            <a:ext cx="4699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2C3E50"/>
                </a:solidFill>
              </a:rPr>
              <a:t>load</a:t>
            </a:r>
            <a:endParaRPr lang="en-US" altLang="zh-CN" sz="1200">
              <a:solidFill>
                <a:srgbClr val="2C3E50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152265" y="2400300"/>
            <a:ext cx="109855" cy="752475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47190" y="3152775"/>
            <a:ext cx="11049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kernel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4445" y="3166745"/>
            <a:ext cx="786130" cy="300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rootfs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757170" y="3261995"/>
            <a:ext cx="1071245" cy="755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3019425" y="3732530"/>
            <a:ext cx="1132840" cy="262255"/>
          </a:xfrm>
          <a:prstGeom prst="wedgeRoundRectCallout">
            <a:avLst>
              <a:gd name="adj1" fmla="val 60144"/>
              <a:gd name="adj2" fmla="val -14273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C3E50"/>
                </a:solidFill>
              </a:rPr>
              <a:t>一种文件系统类型</a:t>
            </a:r>
            <a:endParaRPr lang="en-US" altLang="zh-CN" sz="8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12240" y="136842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2C3E50"/>
                </a:solidFill>
              </a:rPr>
              <a:t>kernel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39185" y="136842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2C3E50"/>
                </a:solidFill>
              </a:rPr>
              <a:t>kernel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2240" y="2233930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rgbClr val="2C3E50"/>
                </a:solidFill>
              </a:rPr>
              <a:t>image-initrd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2240" y="3096260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2C3E50"/>
                </a:solidFill>
              </a:rPr>
              <a:t>kernel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9185" y="259524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rgbClr val="2C3E50"/>
                </a:solidFill>
              </a:rPr>
              <a:t>cpio-initrd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2240" y="390969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rgbClr val="2C3E50"/>
                </a:solidFill>
              </a:rPr>
              <a:t>根文件系统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9185" y="3909695"/>
            <a:ext cx="904875" cy="295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rgbClr val="2C3E50"/>
                </a:solidFill>
              </a:rPr>
              <a:t>根文件系统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740535" y="1673225"/>
            <a:ext cx="123825" cy="5670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1740535" y="2529205"/>
            <a:ext cx="123825" cy="5670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740535" y="3376295"/>
            <a:ext cx="123825" cy="533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029710" y="1663700"/>
            <a:ext cx="123825" cy="93218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029710" y="2890520"/>
            <a:ext cx="123825" cy="101917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80465" y="4767580"/>
            <a:ext cx="1274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2C3E50"/>
                </a:solidFill>
              </a:rPr>
              <a:t>文件格式的initrd</a:t>
            </a:r>
            <a:endParaRPr lang="en-US" altLang="zh-CN" sz="1200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4420" y="4802505"/>
            <a:ext cx="986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2C3E50"/>
                </a:solidFill>
              </a:rPr>
              <a:t>cpio 的initrd</a:t>
            </a:r>
            <a:endParaRPr lang="en-US" altLang="zh-CN" sz="1200">
              <a:solidFill>
                <a:srgbClr val="2C3E5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962275" y="725170"/>
            <a:ext cx="33020" cy="4810760"/>
          </a:xfrm>
          <a:prstGeom prst="line">
            <a:avLst/>
          </a:prstGeom>
          <a:ln w="12700" cmpd="sng">
            <a:solidFill>
              <a:srgbClr val="3EAF7C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WPS 演示</Application>
  <PresentationFormat>宽屏</PresentationFormat>
  <Paragraphs>268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Noto Sans CJK SC</vt:lpstr>
      <vt:lpstr>宋体</vt:lpstr>
      <vt:lpstr>微软雅黑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12</cp:revision>
  <dcterms:created xsi:type="dcterms:W3CDTF">2020-06-04T08:02:57Z</dcterms:created>
  <dcterms:modified xsi:type="dcterms:W3CDTF">2020-06-04T08:02:57Z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