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70"/>
  </p:handoutMasterIdLst>
  <p:sldIdLst>
    <p:sldId id="303" r:id="rId3"/>
    <p:sldId id="281" r:id="rId4"/>
    <p:sldId id="302" r:id="rId5"/>
    <p:sldId id="445" r:id="rId6"/>
    <p:sldId id="324" r:id="rId7"/>
    <p:sldId id="322" r:id="rId8"/>
    <p:sldId id="323" r:id="rId9"/>
    <p:sldId id="365" r:id="rId10"/>
    <p:sldId id="345" r:id="rId11"/>
    <p:sldId id="346" r:id="rId12"/>
    <p:sldId id="443" r:id="rId13"/>
    <p:sldId id="387" r:id="rId14"/>
    <p:sldId id="388" r:id="rId15"/>
    <p:sldId id="389" r:id="rId16"/>
    <p:sldId id="390" r:id="rId17"/>
    <p:sldId id="391" r:id="rId18"/>
    <p:sldId id="392" r:id="rId19"/>
    <p:sldId id="278" r:id="rId20"/>
    <p:sldId id="507" r:id="rId21"/>
    <p:sldId id="499" r:id="rId22"/>
    <p:sldId id="506" r:id="rId23"/>
    <p:sldId id="274" r:id="rId24"/>
    <p:sldId id="275" r:id="rId25"/>
    <p:sldId id="276" r:id="rId26"/>
    <p:sldId id="277" r:id="rId27"/>
    <p:sldId id="435" r:id="rId28"/>
    <p:sldId id="508" r:id="rId29"/>
    <p:sldId id="505" r:id="rId30"/>
    <p:sldId id="511" r:id="rId31"/>
    <p:sldId id="436" r:id="rId32"/>
    <p:sldId id="280" r:id="rId33"/>
    <p:sldId id="509" r:id="rId34"/>
    <p:sldId id="500" r:id="rId35"/>
    <p:sldId id="501" r:id="rId37"/>
    <p:sldId id="502" r:id="rId38"/>
    <p:sldId id="440" r:id="rId39"/>
    <p:sldId id="510" r:id="rId40"/>
    <p:sldId id="437" r:id="rId41"/>
    <p:sldId id="263" r:id="rId42"/>
    <p:sldId id="553" r:id="rId43"/>
    <p:sldId id="557" r:id="rId44"/>
    <p:sldId id="554" r:id="rId45"/>
    <p:sldId id="555" r:id="rId46"/>
    <p:sldId id="556" r:id="rId47"/>
    <p:sldId id="552" r:id="rId48"/>
    <p:sldId id="451" r:id="rId49"/>
    <p:sldId id="493" r:id="rId50"/>
    <p:sldId id="503" r:id="rId51"/>
    <p:sldId id="584" r:id="rId52"/>
    <p:sldId id="504" r:id="rId53"/>
    <p:sldId id="441" r:id="rId54"/>
    <p:sldId id="494" r:id="rId55"/>
    <p:sldId id="442" r:id="rId56"/>
    <p:sldId id="601" r:id="rId57"/>
    <p:sldId id="497" r:id="rId58"/>
    <p:sldId id="495" r:id="rId59"/>
    <p:sldId id="496" r:id="rId60"/>
    <p:sldId id="543" r:id="rId61"/>
    <p:sldId id="544" r:id="rId62"/>
    <p:sldId id="545" r:id="rId63"/>
    <p:sldId id="546" r:id="rId64"/>
    <p:sldId id="547" r:id="rId65"/>
    <p:sldId id="548" r:id="rId66"/>
    <p:sldId id="549" r:id="rId67"/>
    <p:sldId id="550" r:id="rId68"/>
    <p:sldId id="551" r:id="rId69"/>
  </p:sldIdLst>
  <p:sldSz cx="6858000" cy="9903460" type="A4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E8E8E8"/>
    <a:srgbClr val="C00000"/>
    <a:srgbClr val="A4D663"/>
    <a:srgbClr val="F6D576"/>
    <a:srgbClr val="3EAF7C"/>
    <a:srgbClr val="E7C000"/>
    <a:srgbClr val="202020"/>
    <a:srgbClr val="B2B2B2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061"/>
        <p:guide pos="190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356781" y="1279525"/>
            <a:ext cx="23920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857250" y="1910482"/>
            <a:ext cx="5143500" cy="3158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857250" y="5201683"/>
            <a:ext cx="5143500" cy="239107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471488" y="796480"/>
            <a:ext cx="5915025" cy="8027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64331" y="2636375"/>
            <a:ext cx="5915025" cy="6283743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67916" y="5416967"/>
            <a:ext cx="4118372" cy="1171676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67916" y="6657316"/>
            <a:ext cx="4118372" cy="935131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364331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3364706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2381" y="2519889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472381" y="3777187"/>
            <a:ext cx="2901255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3471863" y="2519889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3471863" y="3777187"/>
            <a:ext cx="2915543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1488" y="3994682"/>
            <a:ext cx="5915025" cy="1914238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363795" y="183400"/>
            <a:ext cx="2342925" cy="2310840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2916000" y="1106688"/>
            <a:ext cx="3272273" cy="735686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366653" y="2971080"/>
            <a:ext cx="2342925" cy="550429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5526272" y="527275"/>
            <a:ext cx="860240" cy="839284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471488" y="527275"/>
            <a:ext cx="4994976" cy="839284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1015524" y="4211469"/>
            <a:ext cx="48272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ln>
                  <a:solidFill>
                    <a:srgbClr val="2C3E50"/>
                  </a:solidFill>
                </a:ln>
                <a:solidFill>
                  <a:srgbClr val="2C3E50"/>
                </a:solidFill>
              </a:rPr>
              <a:t>Virtualization</a:t>
            </a:r>
            <a:endParaRPr lang="en-US" altLang="zh-CN" sz="4800" b="1">
              <a:ln>
                <a:solidFill>
                  <a:srgbClr val="2C3E50"/>
                </a:solidFill>
              </a:ln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321310" y="4587240"/>
            <a:ext cx="6356985" cy="0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563620" y="1158875"/>
            <a:ext cx="1997710" cy="6686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应用程序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3620" y="1827530"/>
            <a:ext cx="1997710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客户机操作系统</a:t>
            </a:r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44600" y="3385820"/>
            <a:ext cx="4316730" cy="8032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altLang="zh-CN">
                <a:solidFill>
                  <a:srgbClr val="2C3E50"/>
                </a:solidFill>
              </a:rPr>
              <a:t>宿主机操作系统</a:t>
            </a:r>
            <a:r>
              <a:rPr lang="en-US" altLang="en-US">
                <a:solidFill>
                  <a:srgbClr val="2C3E50"/>
                </a:solidFill>
              </a:rPr>
              <a:t>kvm</a:t>
            </a:r>
            <a:endParaRPr lang="en-US" altLang="en-US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25600" y="2232660"/>
            <a:ext cx="1473200" cy="53403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设备模型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5075" y="223266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74800" y="361823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3622675" y="786130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虚拟机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3" name="肘形连接符 12"/>
          <p:cNvCxnSpPr>
            <a:stCxn id="9" idx="2"/>
            <a:endCxn id="8" idx="3"/>
          </p:cNvCxnSpPr>
          <p:nvPr/>
        </p:nvCxnSpPr>
        <p:spPr>
          <a:xfrm rot="5400000" flipH="true">
            <a:off x="3794760" y="1804035"/>
            <a:ext cx="71755" cy="1463675"/>
          </a:xfrm>
          <a:prstGeom prst="bentConnector4">
            <a:avLst>
              <a:gd name="adj1" fmla="val -603540"/>
              <a:gd name="adj2" fmla="val 76876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0" idx="0"/>
            <a:endCxn id="8" idx="2"/>
          </p:cNvCxnSpPr>
          <p:nvPr/>
        </p:nvCxnSpPr>
        <p:spPr>
          <a:xfrm rot="16200000">
            <a:off x="1936115" y="3192145"/>
            <a:ext cx="851535" cy="3175"/>
          </a:xfrm>
          <a:prstGeom prst="bentConnector2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244600" y="5298440"/>
            <a:ext cx="1997710" cy="6686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应用程序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44600" y="5967095"/>
            <a:ext cx="1997710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客户机操作系统</a:t>
            </a:r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56055" y="6372225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18" name="文本框 17"/>
          <p:cNvSpPr txBox="true"/>
          <p:nvPr/>
        </p:nvSpPr>
        <p:spPr>
          <a:xfrm>
            <a:off x="1303655" y="4925695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虚拟机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63620" y="5293995"/>
            <a:ext cx="1997710" cy="6686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应用程序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63620" y="5962650"/>
            <a:ext cx="1997710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客户机操作系统</a:t>
            </a:r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75075" y="636778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22" name="文本框 21"/>
          <p:cNvSpPr txBox="true"/>
          <p:nvPr/>
        </p:nvSpPr>
        <p:spPr>
          <a:xfrm>
            <a:off x="3622675" y="4921250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虚拟机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44600" y="7813040"/>
            <a:ext cx="4316730" cy="8032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altLang="en-US" b="1">
                <a:solidFill>
                  <a:srgbClr val="2C3E50"/>
                </a:solidFill>
              </a:rPr>
              <a:t>Hypervisor XZN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40230" y="804545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cxnSp>
        <p:nvCxnSpPr>
          <p:cNvPr id="25" name="肘形连接符 24"/>
          <p:cNvCxnSpPr>
            <a:stCxn id="17" idx="2"/>
            <a:endCxn id="24" idx="0"/>
          </p:cNvCxnSpPr>
          <p:nvPr/>
        </p:nvCxnSpPr>
        <p:spPr>
          <a:xfrm rot="5400000" flipV="true">
            <a:off x="1768475" y="7186295"/>
            <a:ext cx="1334135" cy="384175"/>
          </a:xfrm>
          <a:prstGeom prst="bentConnector3">
            <a:avLst>
              <a:gd name="adj1" fmla="val 50024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24" idx="0"/>
          </p:cNvCxnSpPr>
          <p:nvPr/>
        </p:nvCxnSpPr>
        <p:spPr>
          <a:xfrm rot="5400000">
            <a:off x="2925763" y="6408738"/>
            <a:ext cx="1338580" cy="1934845"/>
          </a:xfrm>
          <a:prstGeom prst="bentConnector3">
            <a:avLst>
              <a:gd name="adj1" fmla="val 49976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26250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rgbClr val="2C3E50"/>
                </a:solidFill>
              </a:rPr>
              <a:t>处理器虚拟化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完全虚拟化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H="true">
            <a:off x="2256790" y="1271270"/>
            <a:ext cx="24765" cy="4726940"/>
          </a:xfrm>
          <a:prstGeom prst="line">
            <a:avLst/>
          </a:prstGeom>
          <a:ln w="53975" cmpd="sng">
            <a:solidFill>
              <a:srgbClr val="2C3E5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2177177" y="2528323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1005325" y="248514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2007年2月</a:t>
            </a:r>
            <a:endParaRPr lang="zh-CN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cxnSp>
        <p:nvCxnSpPr>
          <p:cNvPr id="7" name="直接箭头连接符 6"/>
          <p:cNvCxnSpPr>
            <a:stCxn id="6" idx="3"/>
            <a:endCxn id="5" idx="2"/>
          </p:cNvCxnSpPr>
          <p:nvPr/>
        </p:nvCxnSpPr>
        <p:spPr>
          <a:xfrm>
            <a:off x="1794510" y="2607945"/>
            <a:ext cx="382905" cy="12700"/>
          </a:xfrm>
          <a:prstGeom prst="straightConnector1">
            <a:avLst/>
          </a:prstGeom>
          <a:noFill/>
          <a:ln w="28575" cmpd="sng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true"/>
          <p:nvPr/>
        </p:nvSpPr>
        <p:spPr>
          <a:xfrm>
            <a:off x="3008709" y="2491135"/>
            <a:ext cx="1367790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KVM合入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linux-2.6.20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cxnSp>
        <p:nvCxnSpPr>
          <p:cNvPr id="9" name="直接箭头连接符 8"/>
          <p:cNvCxnSpPr>
            <a:stCxn id="15" idx="6"/>
            <a:endCxn id="18" idx="1"/>
          </p:cNvCxnSpPr>
          <p:nvPr/>
        </p:nvCxnSpPr>
        <p:spPr>
          <a:xfrm flipV="true">
            <a:off x="2360930" y="1915795"/>
            <a:ext cx="647700" cy="635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true"/>
          <p:nvPr/>
        </p:nvSpPr>
        <p:spPr>
          <a:xfrm>
            <a:off x="1005325" y="430251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2008年2月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3008789" y="4314855"/>
            <a:ext cx="1381760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Virtio合入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linux-2.6.24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177177" y="4346010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cxnSp>
        <p:nvCxnSpPr>
          <p:cNvPr id="13" name="直接箭头连接符 12"/>
          <p:cNvCxnSpPr>
            <a:stCxn id="10" idx="3"/>
            <a:endCxn id="12" idx="2"/>
          </p:cNvCxnSpPr>
          <p:nvPr/>
        </p:nvCxnSpPr>
        <p:spPr>
          <a:xfrm>
            <a:off x="1794510" y="4425315"/>
            <a:ext cx="382905" cy="1270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" idx="6"/>
            <a:endCxn id="11" idx="1"/>
          </p:cNvCxnSpPr>
          <p:nvPr/>
        </p:nvCxnSpPr>
        <p:spPr>
          <a:xfrm flipV="true">
            <a:off x="2360930" y="4437380"/>
            <a:ext cx="647700" cy="635"/>
          </a:xfrm>
          <a:prstGeom prst="straightConnector1">
            <a:avLst/>
          </a:prstGeom>
          <a:noFill/>
          <a:ln w="28575" cmpd="sng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2177177" y="1824504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1005325" y="179299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200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6</a:t>
            </a:r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年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6</a:t>
            </a:r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月</a:t>
            </a:r>
            <a:endParaRPr lang="zh-CN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18" name="文本框 17"/>
          <p:cNvSpPr txBox="true"/>
          <p:nvPr/>
        </p:nvSpPr>
        <p:spPr>
          <a:xfrm>
            <a:off x="3008551" y="1793191"/>
            <a:ext cx="1029970" cy="24511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qemu-kvm分支</a:t>
            </a:r>
            <a:endParaRPr lang="en-US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19" name="文本框 18"/>
          <p:cNvSpPr txBox="true"/>
          <p:nvPr/>
        </p:nvSpPr>
        <p:spPr>
          <a:xfrm>
            <a:off x="1005325" y="5100708"/>
            <a:ext cx="859790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201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年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11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月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3008630" y="5100955"/>
            <a:ext cx="2078990" cy="24511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qemu-kvm分支合入qemu主分支</a:t>
            </a:r>
            <a:endParaRPr lang="en-US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177177" y="5131942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794510" y="5220335"/>
            <a:ext cx="382905" cy="635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794510" y="1912620"/>
            <a:ext cx="382905" cy="635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360930" y="2620645"/>
            <a:ext cx="647700" cy="5715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360930" y="5226685"/>
            <a:ext cx="647700" cy="5715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true"/>
          <p:nvPr/>
        </p:nvSpPr>
        <p:spPr>
          <a:xfrm>
            <a:off x="1005325" y="343637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07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年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8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月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28" name="文本框 27"/>
          <p:cNvSpPr txBox="true"/>
          <p:nvPr/>
        </p:nvSpPr>
        <p:spPr>
          <a:xfrm>
            <a:off x="3008789" y="3448715"/>
            <a:ext cx="165036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libvirt-v0.3.2开始支持KVM</a:t>
            </a:r>
            <a:endParaRPr lang="en-US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177177" y="3479870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cxnSp>
        <p:nvCxnSpPr>
          <p:cNvPr id="30" name="直接箭头连接符 29"/>
          <p:cNvCxnSpPr>
            <a:stCxn id="27" idx="3"/>
            <a:endCxn id="29" idx="2"/>
          </p:cNvCxnSpPr>
          <p:nvPr/>
        </p:nvCxnSpPr>
        <p:spPr>
          <a:xfrm>
            <a:off x="1794510" y="3559175"/>
            <a:ext cx="382905" cy="1270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6"/>
            <a:endCxn id="28" idx="1"/>
          </p:cNvCxnSpPr>
          <p:nvPr/>
        </p:nvCxnSpPr>
        <p:spPr>
          <a:xfrm flipV="true">
            <a:off x="2360930" y="3571240"/>
            <a:ext cx="647700" cy="635"/>
          </a:xfrm>
          <a:prstGeom prst="straightConnector1">
            <a:avLst/>
          </a:prstGeom>
          <a:noFill/>
          <a:ln w="28575" cmpd="sng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true"/>
          <p:nvPr/>
        </p:nvSpPr>
        <p:spPr>
          <a:xfrm>
            <a:off x="301625" y="2357120"/>
            <a:ext cx="645731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rgbClr val="2C3E50"/>
                </a:solidFill>
              </a:rPr>
              <a:t>方式一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r>
              <a:rPr lang="zh-CN" altLang="en-US" sz="2400" b="1">
                <a:solidFill>
                  <a:srgbClr val="2C3E50"/>
                </a:solidFill>
              </a:rPr>
              <a:t>解释执行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sz="1200" b="1">
                <a:solidFill>
                  <a:srgbClr val="2C3E50"/>
                </a:solidFill>
              </a:rPr>
              <a:t>把指令逐条解释执行，理论上讲每条指令都会“陷入”，所以完全可以避免虚拟化漏洞，但是</a:t>
            </a:r>
            <a:endParaRPr lang="zh-CN" sz="1200" b="1">
              <a:solidFill>
                <a:srgbClr val="2C3E50"/>
              </a:solidFill>
            </a:endParaRPr>
          </a:p>
          <a:p>
            <a:pPr algn="l"/>
            <a:r>
              <a:rPr lang="zh-CN" sz="1200" b="1">
                <a:solidFill>
                  <a:srgbClr val="2C3E50"/>
                </a:solidFill>
              </a:rPr>
              <a:t>效率低下。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377825" y="4099560"/>
            <a:ext cx="630428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rgbClr val="2C3E50"/>
                </a:solidFill>
              </a:rPr>
              <a:t>方式二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r>
              <a:rPr lang="zh-CN" altLang="en-US" sz="2400" b="1">
                <a:solidFill>
                  <a:srgbClr val="2C3E50"/>
                </a:solidFill>
              </a:rPr>
              <a:t>扫描修补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逐条指令进行扫描，如果有特权指令或者敏感指令则进行修补，加入一个跳转指令，会跳到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VMM</a:t>
            </a:r>
            <a:r>
              <a:rPr lang="zh-CN" altLang="en-US" sz="1200" b="1">
                <a:solidFill>
                  <a:srgbClr val="2C3E50"/>
                </a:solidFill>
              </a:rPr>
              <a:t>中执行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en-US" altLang="zh-CN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运行时遇到跳转会到</a:t>
            </a:r>
            <a:r>
              <a:rPr lang="en-US" altLang="zh-CN" sz="1200" b="1">
                <a:solidFill>
                  <a:srgbClr val="2C3E50"/>
                </a:solidFill>
              </a:rPr>
              <a:t>VMM</a:t>
            </a:r>
            <a:r>
              <a:rPr lang="zh-CN" altLang="en-US" sz="1200" b="1">
                <a:solidFill>
                  <a:srgbClr val="2C3E50"/>
                </a:solidFill>
              </a:rPr>
              <a:t>执行，之后返回继续下一条指令执行。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377825" y="6414135"/>
            <a:ext cx="244284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rgbClr val="2C3E50"/>
                </a:solidFill>
              </a:rPr>
              <a:t>方式三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r>
              <a:rPr lang="zh-CN" altLang="en-US" sz="2400" b="1">
                <a:solidFill>
                  <a:srgbClr val="2C3E50"/>
                </a:solidFill>
              </a:rPr>
              <a:t>代码翻译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26765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硬件辅助虚拟化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单角的矩形 3"/>
          <p:cNvSpPr/>
          <p:nvPr/>
        </p:nvSpPr>
        <p:spPr>
          <a:xfrm>
            <a:off x="1951355" y="1073785"/>
            <a:ext cx="2954655" cy="104902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rgbClr val="2C3E50"/>
                </a:solidFill>
              </a:rPr>
              <a:t>指令A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6" name="剪去同侧角的矩形 5"/>
          <p:cNvSpPr/>
          <p:nvPr/>
        </p:nvSpPr>
        <p:spPr>
          <a:xfrm>
            <a:off x="3869055" y="5916295"/>
            <a:ext cx="1726565" cy="550545"/>
          </a:xfrm>
          <a:prstGeom prst="snip2Same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行为A</a:t>
            </a:r>
            <a:r>
              <a:rPr lang="en-US" altLang="zh-CN">
                <a:solidFill>
                  <a:srgbClr val="2C3E50"/>
                </a:solidFill>
                <a:latin typeface="Abyssinica SIL" panose="02000000000000000000" charset="0"/>
                <a:cs typeface="Abyssinica SIL" panose="02000000000000000000" charset="0"/>
                <a:sym typeface="+mn-ea"/>
              </a:rPr>
              <a:t>²</a:t>
            </a:r>
            <a:endParaRPr lang="en-US" altLang="zh-CN">
              <a:solidFill>
                <a:srgbClr val="2C3E50"/>
              </a:solidFill>
              <a:latin typeface="Abyssinica SIL" panose="02000000000000000000" charset="0"/>
              <a:cs typeface="Abyssinica SIL" panose="02000000000000000000" charset="0"/>
              <a:sym typeface="+mn-ea"/>
            </a:endParaRPr>
          </a:p>
        </p:txBody>
      </p:sp>
      <p:sp>
        <p:nvSpPr>
          <p:cNvPr id="7" name="剪去同侧角的矩形 6"/>
          <p:cNvSpPr/>
          <p:nvPr/>
        </p:nvSpPr>
        <p:spPr>
          <a:xfrm>
            <a:off x="1376045" y="5916295"/>
            <a:ext cx="1701165" cy="550545"/>
          </a:xfrm>
          <a:prstGeom prst="snip2Same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行为A</a:t>
            </a:r>
            <a:r>
              <a:rPr lang="en-US" altLang="zh-CN">
                <a:solidFill>
                  <a:srgbClr val="2C3E50"/>
                </a:solidFill>
                <a:latin typeface="Abyssinica SIL" panose="02000000000000000000" charset="0"/>
                <a:cs typeface="Abyssinica SIL" panose="02000000000000000000" charset="0"/>
              </a:rPr>
              <a:t>¹</a:t>
            </a:r>
            <a:endParaRPr lang="en-US" altLang="zh-CN">
              <a:solidFill>
                <a:srgbClr val="2C3E50"/>
              </a:solidFill>
              <a:latin typeface="Abyssinica SIL" panose="02000000000000000000" charset="0"/>
              <a:cs typeface="Abyssinica SIL" panose="02000000000000000000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379345" y="2885440"/>
            <a:ext cx="2098675" cy="175260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rgbClr val="2C3E50"/>
                </a:solidFill>
              </a:rPr>
              <a:t>CPU</a:t>
            </a:r>
            <a:endParaRPr lang="en-US" altLang="zh-CN" sz="4000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1951355" y="63373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指令集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960245" y="1450340"/>
            <a:ext cx="2945765" cy="2959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10" idx="2"/>
            <a:endCxn id="8" idx="0"/>
          </p:cNvCxnSpPr>
          <p:nvPr/>
        </p:nvCxnSpPr>
        <p:spPr>
          <a:xfrm flipH="true">
            <a:off x="3429000" y="1746250"/>
            <a:ext cx="4445" cy="113919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8" idx="2"/>
            <a:endCxn id="7" idx="3"/>
          </p:cNvCxnSpPr>
          <p:nvPr/>
        </p:nvCxnSpPr>
        <p:spPr>
          <a:xfrm rot="5400000">
            <a:off x="2188845" y="4675505"/>
            <a:ext cx="1278255" cy="1202055"/>
          </a:xfrm>
          <a:prstGeom prst="bentConnector3">
            <a:avLst>
              <a:gd name="adj1" fmla="val 5002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8" idx="2"/>
            <a:endCxn id="6" idx="3"/>
          </p:cNvCxnSpPr>
          <p:nvPr/>
        </p:nvCxnSpPr>
        <p:spPr>
          <a:xfrm rot="5400000" flipV="true">
            <a:off x="3441700" y="4624705"/>
            <a:ext cx="1278255" cy="1303655"/>
          </a:xfrm>
          <a:prstGeom prst="bentConnector3">
            <a:avLst>
              <a:gd name="adj1" fmla="val 5002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true"/>
          <p:nvPr/>
        </p:nvSpPr>
        <p:spPr>
          <a:xfrm>
            <a:off x="1449070" y="665226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非根操作模式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5" name="文本框 14"/>
          <p:cNvSpPr txBox="true"/>
          <p:nvPr/>
        </p:nvSpPr>
        <p:spPr>
          <a:xfrm>
            <a:off x="4069715" y="665226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根操作模式</a:t>
            </a:r>
            <a:endParaRPr lang="en-US" altLang="zh-CN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202690" y="3097530"/>
            <a:ext cx="1692910" cy="161671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CPU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5" name="剪去单角的矩形 4"/>
          <p:cNvSpPr/>
          <p:nvPr/>
        </p:nvSpPr>
        <p:spPr>
          <a:xfrm>
            <a:off x="4410075" y="2178685"/>
            <a:ext cx="1438910" cy="516890"/>
          </a:xfrm>
          <a:prstGeom prst="snip1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VMCS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283075" y="3418205"/>
            <a:ext cx="1692910" cy="1616710"/>
          </a:xfrm>
          <a:prstGeom prst="round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CPU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cxnSp>
        <p:nvCxnSpPr>
          <p:cNvPr id="7" name="直接箭头连接符 6"/>
          <p:cNvCxnSpPr>
            <a:stCxn id="4" idx="3"/>
            <a:endCxn id="12" idx="1"/>
          </p:cNvCxnSpPr>
          <p:nvPr/>
        </p:nvCxnSpPr>
        <p:spPr>
          <a:xfrm>
            <a:off x="2895600" y="3905885"/>
            <a:ext cx="124333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108710" y="1708785"/>
            <a:ext cx="5095875" cy="1193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内存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11" name="剪去单角的矩形 10"/>
          <p:cNvSpPr/>
          <p:nvPr/>
        </p:nvSpPr>
        <p:spPr>
          <a:xfrm>
            <a:off x="1274445" y="2110740"/>
            <a:ext cx="1549400" cy="51689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 b="1">
                <a:solidFill>
                  <a:srgbClr val="2C3E50"/>
                </a:solidFill>
              </a:rPr>
              <a:t>VCPU描述符</a:t>
            </a:r>
            <a:endParaRPr lang="en-US" altLang="en-US" sz="16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38930" y="2030730"/>
            <a:ext cx="1980565" cy="3749675"/>
          </a:xfrm>
          <a:prstGeom prst="rect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4703445" y="5221605"/>
            <a:ext cx="803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b="1">
                <a:solidFill>
                  <a:srgbClr val="2C3E50"/>
                </a:solidFill>
              </a:rPr>
              <a:t>VCPU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cxnSp>
        <p:nvCxnSpPr>
          <p:cNvPr id="15" name="肘形连接符 14"/>
          <p:cNvCxnSpPr>
            <a:stCxn id="11" idx="3"/>
            <a:endCxn id="12" idx="0"/>
          </p:cNvCxnSpPr>
          <p:nvPr/>
        </p:nvCxnSpPr>
        <p:spPr>
          <a:xfrm rot="16200000">
            <a:off x="3549333" y="530543"/>
            <a:ext cx="80010" cy="3080385"/>
          </a:xfrm>
          <a:prstGeom prst="bentConnector3">
            <a:avLst>
              <a:gd name="adj1" fmla="val 98015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1"/>
            <a:endCxn id="6" idx="0"/>
          </p:cNvCxnSpPr>
          <p:nvPr/>
        </p:nvCxnSpPr>
        <p:spPr>
          <a:xfrm>
            <a:off x="5129530" y="2695575"/>
            <a:ext cx="0" cy="72263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true"/>
          <p:nvPr/>
        </p:nvSpPr>
        <p:spPr>
          <a:xfrm>
            <a:off x="2920365" y="3496310"/>
            <a:ext cx="12407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b="1">
                <a:solidFill>
                  <a:srgbClr val="2C3E50"/>
                </a:solidFill>
              </a:rPr>
              <a:t>VM-Entry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cxnSp>
        <p:nvCxnSpPr>
          <p:cNvPr id="18" name="直接箭头连接符 17"/>
          <p:cNvCxnSpPr>
            <a:stCxn id="11" idx="1"/>
            <a:endCxn id="4" idx="0"/>
          </p:cNvCxnSpPr>
          <p:nvPr/>
        </p:nvCxnSpPr>
        <p:spPr>
          <a:xfrm>
            <a:off x="2049145" y="2627630"/>
            <a:ext cx="0" cy="46990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2" idx="2"/>
            <a:endCxn id="4" idx="2"/>
          </p:cNvCxnSpPr>
          <p:nvPr/>
        </p:nvCxnSpPr>
        <p:spPr>
          <a:xfrm rot="5400000" flipH="true">
            <a:off x="3056255" y="3707130"/>
            <a:ext cx="1066165" cy="3080385"/>
          </a:xfrm>
          <a:prstGeom prst="bentConnector3">
            <a:avLst>
              <a:gd name="adj1" fmla="val -2233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true"/>
          <p:nvPr/>
        </p:nvSpPr>
        <p:spPr>
          <a:xfrm>
            <a:off x="3097530" y="5589905"/>
            <a:ext cx="10636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b="1">
                <a:solidFill>
                  <a:srgbClr val="2C3E50"/>
                </a:solidFill>
              </a:rPr>
              <a:t>VM-Exit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1202690" y="6652260"/>
            <a:ext cx="1329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根操作模式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2" name="文本框 21"/>
          <p:cNvSpPr txBox="true"/>
          <p:nvPr/>
        </p:nvSpPr>
        <p:spPr>
          <a:xfrm>
            <a:off x="4466590" y="6652260"/>
            <a:ext cx="1558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非</a:t>
            </a:r>
            <a:r>
              <a:rPr lang="en-US" altLang="zh-CN" b="1">
                <a:solidFill>
                  <a:srgbClr val="2C3E50"/>
                </a:solidFill>
              </a:rPr>
              <a:t>根操作模式</a:t>
            </a:r>
            <a:endParaRPr lang="en-US" altLang="zh-CN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41325" y="802005"/>
            <a:ext cx="1800225" cy="51562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VCPU描述符创创建与设置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24455" y="4197985"/>
            <a:ext cx="360000" cy="16116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访问特权资源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0690" y="180657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VMCS的分配与初始化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0690" y="272732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VCPU的配置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0690" y="364807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VMM保存自己状态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0690" y="4568825"/>
            <a:ext cx="1800000" cy="6159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VMM加载VCPU描述符到物理CPU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0690" y="567372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 b="1">
                <a:solidFill>
                  <a:srgbClr val="2C3E50"/>
                </a:solidFill>
              </a:rPr>
              <a:t>VMM执行VMLAUNCH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1325" y="6594475"/>
            <a:ext cx="180000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基本检查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1325" y="9224645"/>
            <a:ext cx="6021705" cy="42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客户操作系统运行于VCPU运行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3" name="直接箭头连接符 12"/>
          <p:cNvCxnSpPr>
            <a:stCxn id="4" idx="2"/>
          </p:cNvCxnSpPr>
          <p:nvPr/>
        </p:nvCxnSpPr>
        <p:spPr>
          <a:xfrm flipH="true">
            <a:off x="1340485" y="131762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41325" y="167640"/>
            <a:ext cx="6021705" cy="3390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VMM 运行于物理CPU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24455" y="3594735"/>
            <a:ext cx="1609090" cy="3390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VCPU停止运行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63440" y="5042535"/>
            <a:ext cx="1800225" cy="3968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sym typeface="+mn-ea"/>
              </a:rPr>
              <a:t>VMM执行VMRESUME</a:t>
            </a:r>
            <a:endParaRPr lang="en-US" altLang="en-US" sz="12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49885" y="4197985"/>
            <a:ext cx="359410" cy="16116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指令异常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74725" y="4197985"/>
            <a:ext cx="359410" cy="16116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发生中断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663440" y="3726815"/>
            <a:ext cx="1800225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从VMCS中宿主状态中CS：RIP指定的VM-Exit入口执行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63440" y="2499360"/>
            <a:ext cx="1800225" cy="8509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从VMCS宿主机状态域和VM-Exit相关域加载配置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63440" y="1575435"/>
            <a:ext cx="1800225" cy="5473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保存客户机状态到VMCS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63440" y="802005"/>
            <a:ext cx="1800225" cy="3968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记录Exit原因到VMCS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41325" y="8278495"/>
            <a:ext cx="1800225" cy="6235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从VMCS中的MSR-load中装载MSR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40690" y="7436485"/>
            <a:ext cx="180000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检查客户机有效性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63440" y="5815965"/>
            <a:ext cx="1800225" cy="4133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基本检查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663440" y="7395845"/>
            <a:ext cx="1800225" cy="5060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从VMCS中的MSR-load中装载MSR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63440" y="6605905"/>
            <a:ext cx="1800225" cy="4133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检查客户机有效性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663440" y="8278495"/>
            <a:ext cx="1800225" cy="62293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根据VMCS中做事件 注入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H="true">
            <a:off x="1339215" y="2293620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true">
            <a:off x="1341755" y="315912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true">
            <a:off x="1337945" y="407987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true">
            <a:off x="1340485" y="518477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true">
            <a:off x="1336675" y="610552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true">
            <a:off x="1343025" y="694753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true">
            <a:off x="1344295" y="778954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1329055" y="490220"/>
            <a:ext cx="6350" cy="3117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1345565" y="8902065"/>
            <a:ext cx="15875" cy="3346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5" idx="2"/>
          </p:cNvCxnSpPr>
          <p:nvPr/>
        </p:nvCxnSpPr>
        <p:spPr>
          <a:xfrm flipV="true">
            <a:off x="2784475" y="5809615"/>
            <a:ext cx="20320" cy="33991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true">
            <a:off x="3418840" y="5825490"/>
            <a:ext cx="20320" cy="33991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true">
            <a:off x="4044315" y="5815965"/>
            <a:ext cx="20320" cy="33991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true" flipV="true">
            <a:off x="2801620" y="3969385"/>
            <a:ext cx="3175" cy="2203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true" flipV="true">
            <a:off x="3415665" y="3969385"/>
            <a:ext cx="3175" cy="2203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true" flipV="true">
            <a:off x="4041140" y="3969385"/>
            <a:ext cx="3175" cy="2203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true" flipV="true">
            <a:off x="3415665" y="506730"/>
            <a:ext cx="38100" cy="30727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5560060" y="506730"/>
            <a:ext cx="6350" cy="3117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33" idx="0"/>
          </p:cNvCxnSpPr>
          <p:nvPr/>
        </p:nvCxnSpPr>
        <p:spPr>
          <a:xfrm flipH="true">
            <a:off x="5563870" y="119888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true">
            <a:off x="5566410" y="2122805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true">
            <a:off x="5557520" y="335026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true">
            <a:off x="5554980" y="466598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true">
            <a:off x="5552440" y="5448935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true">
            <a:off x="5568950" y="622935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true">
            <a:off x="5571490" y="705993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true">
            <a:off x="5574030" y="790194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true">
            <a:off x="5576570" y="8912225"/>
            <a:ext cx="10160" cy="3244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321310" y="6353810"/>
            <a:ext cx="2040255" cy="2691130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311785" y="3349625"/>
            <a:ext cx="2040255" cy="285051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533265" y="5587365"/>
            <a:ext cx="2040255" cy="3402330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4533265" y="617855"/>
            <a:ext cx="2040255" cy="4120515"/>
          </a:xfrm>
          <a:prstGeom prst="rect">
            <a:avLst/>
          </a:prstGeom>
          <a:noFill/>
          <a:ln w="38100">
            <a:solidFill>
              <a:srgbClr val="E7C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4476750" y="4827270"/>
            <a:ext cx="2124710" cy="62039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796030" y="7660005"/>
            <a:ext cx="1652905" cy="29591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中断注入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96665" y="4343400"/>
            <a:ext cx="165163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虚拟Local APIC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96665" y="5298440"/>
            <a:ext cx="165163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虚拟I/O APIC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0880" y="8644255"/>
            <a:ext cx="2058670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物理设备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96665" y="6377940"/>
            <a:ext cx="165163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虚拟设备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85925" y="4980940"/>
            <a:ext cx="105092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I/O端口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54685" y="1734185"/>
            <a:ext cx="2081530" cy="2268220"/>
            <a:chOff x="3080" y="2092"/>
            <a:chExt cx="3278" cy="3572"/>
          </a:xfrm>
        </p:grpSpPr>
        <p:sp>
          <p:nvSpPr>
            <p:cNvPr id="7" name="圆角矩形 6"/>
            <p:cNvSpPr/>
            <p:nvPr/>
          </p:nvSpPr>
          <p:spPr>
            <a:xfrm>
              <a:off x="3652" y="3097"/>
              <a:ext cx="2211" cy="2211"/>
            </a:xfrm>
            <a:prstGeom prst="round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>
                  <a:solidFill>
                    <a:srgbClr val="2C3E50"/>
                  </a:solidFill>
                </a:rPr>
                <a:t>VCPU</a:t>
              </a:r>
              <a:endParaRPr lang="en-US" altLang="zh-CN" sz="2800" b="1">
                <a:solidFill>
                  <a:srgbClr val="2C3E50"/>
                </a:solidFill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3080" y="2092"/>
              <a:ext cx="3278" cy="3572"/>
              <a:chOff x="3080" y="2092"/>
              <a:chExt cx="3278" cy="3572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080" y="2092"/>
                <a:ext cx="3279" cy="3572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true"/>
              <p:nvPr/>
            </p:nvSpPr>
            <p:spPr>
              <a:xfrm>
                <a:off x="3376" y="2198"/>
                <a:ext cx="26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Guest操作系统</a:t>
                </a:r>
                <a:endParaRPr lang="en-US" altLang="zh-CN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643255" y="6127115"/>
            <a:ext cx="2081530" cy="2268220"/>
            <a:chOff x="3376" y="10756"/>
            <a:chExt cx="3278" cy="3572"/>
          </a:xfrm>
        </p:grpSpPr>
        <p:sp>
          <p:nvSpPr>
            <p:cNvPr id="25" name="圆角矩形 24"/>
            <p:cNvSpPr/>
            <p:nvPr/>
          </p:nvSpPr>
          <p:spPr>
            <a:xfrm>
              <a:off x="3961" y="11761"/>
              <a:ext cx="2211" cy="2211"/>
            </a:xfrm>
            <a:prstGeom prst="round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>
                  <a:solidFill>
                    <a:srgbClr val="2C3E50"/>
                  </a:solidFill>
                </a:rPr>
                <a:t>CPU</a:t>
              </a:r>
              <a:endParaRPr lang="en-US" altLang="zh-CN" sz="2800" b="1">
                <a:solidFill>
                  <a:srgbClr val="2C3E50"/>
                </a:solidFill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3376" y="10756"/>
              <a:ext cx="3278" cy="3572"/>
              <a:chOff x="3473" y="10836"/>
              <a:chExt cx="3278" cy="357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473" y="10836"/>
                <a:ext cx="3279" cy="3572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true"/>
              <p:nvPr/>
            </p:nvSpPr>
            <p:spPr>
              <a:xfrm>
                <a:off x="3749" y="10929"/>
                <a:ext cx="27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/>
                  <a:t>HOST</a:t>
                </a:r>
                <a:r>
                  <a:rPr lang="en-US" altLang="zh-CN"/>
                  <a:t>操作系统</a:t>
                </a:r>
                <a:endParaRPr lang="en-US" altLang="zh-CN"/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551180" y="4980940"/>
            <a:ext cx="105092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MMIO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33" name="肘形连接符 32"/>
          <p:cNvCxnSpPr>
            <a:endCxn id="28" idx="0"/>
          </p:cNvCxnSpPr>
          <p:nvPr/>
        </p:nvCxnSpPr>
        <p:spPr>
          <a:xfrm rot="5400000">
            <a:off x="887730" y="4184015"/>
            <a:ext cx="986155" cy="607695"/>
          </a:xfrm>
          <a:prstGeom prst="bentConnector3">
            <a:avLst>
              <a:gd name="adj1" fmla="val 5003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21" idx="0"/>
          </p:cNvCxnSpPr>
          <p:nvPr/>
        </p:nvCxnSpPr>
        <p:spPr>
          <a:xfrm rot="5400000" flipV="true">
            <a:off x="1459230" y="4228465"/>
            <a:ext cx="986155" cy="518795"/>
          </a:xfrm>
          <a:prstGeom prst="bentConnector3">
            <a:avLst>
              <a:gd name="adj1" fmla="val 5003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6" idx="0"/>
          </p:cNvCxnSpPr>
          <p:nvPr/>
        </p:nvCxnSpPr>
        <p:spPr>
          <a:xfrm rot="5400000" flipV="true">
            <a:off x="994093" y="5436553"/>
            <a:ext cx="773430" cy="607695"/>
          </a:xfrm>
          <a:prstGeom prst="bentConnector3">
            <a:avLst>
              <a:gd name="adj1" fmla="val 4995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1" idx="2"/>
            <a:endCxn id="26" idx="0"/>
          </p:cNvCxnSpPr>
          <p:nvPr/>
        </p:nvCxnSpPr>
        <p:spPr>
          <a:xfrm rot="5400000">
            <a:off x="1561465" y="5476875"/>
            <a:ext cx="773430" cy="52705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6" idx="3"/>
            <a:endCxn id="12" idx="1"/>
          </p:cNvCxnSpPr>
          <p:nvPr/>
        </p:nvCxnSpPr>
        <p:spPr>
          <a:xfrm flipV="true">
            <a:off x="2725420" y="5485130"/>
            <a:ext cx="1071245" cy="1776095"/>
          </a:xfrm>
          <a:prstGeom prst="bentConnector3">
            <a:avLst>
              <a:gd name="adj1" fmla="val 5003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6" idx="3"/>
            <a:endCxn id="11" idx="1"/>
          </p:cNvCxnSpPr>
          <p:nvPr/>
        </p:nvCxnSpPr>
        <p:spPr>
          <a:xfrm flipV="true">
            <a:off x="2725420" y="4530090"/>
            <a:ext cx="1071245" cy="2731135"/>
          </a:xfrm>
          <a:prstGeom prst="bentConnector3">
            <a:avLst>
              <a:gd name="adj1" fmla="val 5003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4" idx="0"/>
            <a:endCxn id="12" idx="2"/>
          </p:cNvCxnSpPr>
          <p:nvPr/>
        </p:nvCxnSpPr>
        <p:spPr>
          <a:xfrm flipV="true">
            <a:off x="4622800" y="5671185"/>
            <a:ext cx="0" cy="706755"/>
          </a:xfrm>
          <a:prstGeom prst="straightConnector1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2" idx="0"/>
            <a:endCxn id="11" idx="2"/>
          </p:cNvCxnSpPr>
          <p:nvPr/>
        </p:nvCxnSpPr>
        <p:spPr>
          <a:xfrm flipV="true">
            <a:off x="4622800" y="4716145"/>
            <a:ext cx="0" cy="582295"/>
          </a:xfrm>
          <a:prstGeom prst="straightConnector1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1" idx="0"/>
            <a:endCxn id="23" idx="3"/>
          </p:cNvCxnSpPr>
          <p:nvPr/>
        </p:nvCxnSpPr>
        <p:spPr>
          <a:xfrm rot="16200000" flipV="true">
            <a:off x="2942273" y="2662873"/>
            <a:ext cx="1475105" cy="1885950"/>
          </a:xfrm>
          <a:prstGeom prst="bentConnector2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13" idx="0"/>
            <a:endCxn id="25" idx="2"/>
          </p:cNvCxnSpPr>
          <p:nvPr/>
        </p:nvCxnSpPr>
        <p:spPr>
          <a:xfrm rot="16200000" flipV="true">
            <a:off x="1481138" y="8405178"/>
            <a:ext cx="474980" cy="3175"/>
          </a:xfrm>
          <a:prstGeom prst="bentConnector3">
            <a:avLst>
              <a:gd name="adj1" fmla="val 50067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endCxn id="5" idx="1"/>
          </p:cNvCxnSpPr>
          <p:nvPr/>
        </p:nvCxnSpPr>
        <p:spPr>
          <a:xfrm>
            <a:off x="2733675" y="7531735"/>
            <a:ext cx="1062355" cy="276225"/>
          </a:xfrm>
          <a:prstGeom prst="bentConnector3">
            <a:avLst>
              <a:gd name="adj1" fmla="val 5003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5" idx="3"/>
            <a:endCxn id="11" idx="3"/>
          </p:cNvCxnSpPr>
          <p:nvPr/>
        </p:nvCxnSpPr>
        <p:spPr>
          <a:xfrm flipH="true" flipV="true">
            <a:off x="5448300" y="4530090"/>
            <a:ext cx="3175" cy="3277870"/>
          </a:xfrm>
          <a:prstGeom prst="bentConnector3">
            <a:avLst>
              <a:gd name="adj1" fmla="val -1830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中断虚拟化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完全虚拟化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748030" y="104267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模拟注入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26765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硬件辅助虚拟化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1350010" y="4112260"/>
            <a:ext cx="1346200" cy="84645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libvirt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965575" y="4958715"/>
            <a:ext cx="1480820" cy="124460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libvirt-d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583305" y="6432550"/>
            <a:ext cx="2245995" cy="59245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qemu-kvm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true">
            <a:off x="549910" y="7227570"/>
            <a:ext cx="6052185" cy="33655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02005" y="8073390"/>
            <a:ext cx="5165090" cy="12192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linux-kvm virtio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855345" y="8073390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VMM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3" name="直接箭头连接符 12"/>
          <p:cNvCxnSpPr>
            <a:stCxn id="19" idx="2"/>
            <a:endCxn id="6" idx="0"/>
          </p:cNvCxnSpPr>
          <p:nvPr/>
        </p:nvCxnSpPr>
        <p:spPr>
          <a:xfrm>
            <a:off x="2023110" y="3681730"/>
            <a:ext cx="0" cy="43053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2"/>
            <a:endCxn id="7" idx="1"/>
          </p:cNvCxnSpPr>
          <p:nvPr/>
        </p:nvCxnSpPr>
        <p:spPr>
          <a:xfrm rot="5400000" flipV="true">
            <a:off x="2683193" y="4306888"/>
            <a:ext cx="622300" cy="194246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8" idx="0"/>
          </p:cNvCxnSpPr>
          <p:nvPr/>
        </p:nvCxnSpPr>
        <p:spPr>
          <a:xfrm>
            <a:off x="4705985" y="6203315"/>
            <a:ext cx="635" cy="22923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8" idx="2"/>
            <a:endCxn id="11" idx="0"/>
          </p:cNvCxnSpPr>
          <p:nvPr/>
        </p:nvCxnSpPr>
        <p:spPr>
          <a:xfrm rot="5400000">
            <a:off x="3521393" y="6888163"/>
            <a:ext cx="1048385" cy="13220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927100" y="2404110"/>
            <a:ext cx="1176655" cy="29654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virt-install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5340" y="1844675"/>
            <a:ext cx="2415540" cy="18370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927100" y="2861310"/>
            <a:ext cx="1176655" cy="29654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virt-</a:t>
            </a:r>
            <a:r>
              <a:rPr lang="en-US" altLang="en-US" sz="1000" b="1">
                <a:solidFill>
                  <a:srgbClr val="2C3E50"/>
                </a:solidFill>
              </a:rPr>
              <a:t>viewer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27100" y="3318510"/>
            <a:ext cx="1176655" cy="29654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virt-</a:t>
            </a:r>
            <a:r>
              <a:rPr lang="en-US" altLang="en-US" sz="1000" b="1">
                <a:solidFill>
                  <a:srgbClr val="2C3E50"/>
                </a:solidFill>
              </a:rPr>
              <a:t>clone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204720" y="2419985"/>
            <a:ext cx="889000" cy="53340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UI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24" name="文本框 23"/>
          <p:cNvSpPr txBox="true"/>
          <p:nvPr/>
        </p:nvSpPr>
        <p:spPr>
          <a:xfrm>
            <a:off x="927100" y="1937385"/>
            <a:ext cx="2166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virt-manager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923665" y="2953385"/>
            <a:ext cx="1549400" cy="65214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virsh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7" name="直接箭头连接符 26"/>
          <p:cNvCxnSpPr>
            <a:stCxn id="26" idx="2"/>
            <a:endCxn id="7" idx="0"/>
          </p:cNvCxnSpPr>
          <p:nvPr/>
        </p:nvCxnSpPr>
        <p:spPr>
          <a:xfrm>
            <a:off x="4698365" y="3613785"/>
            <a:ext cx="7620" cy="13531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true"/>
          <p:nvPr/>
        </p:nvSpPr>
        <p:spPr>
          <a:xfrm>
            <a:off x="838200" y="963930"/>
            <a:ext cx="3430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虚拟化框架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/>
        </p:nvCxnSpPr>
        <p:spPr>
          <a:xfrm>
            <a:off x="377190" y="3381375"/>
            <a:ext cx="1497965" cy="889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28295" y="7714615"/>
            <a:ext cx="5864225" cy="889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791335" y="2101850"/>
            <a:ext cx="1076960" cy="4883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VCPU0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75380" y="2101850"/>
            <a:ext cx="1076960" cy="4883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VCPU</a:t>
            </a:r>
            <a:r>
              <a:rPr lang="en-US" altLang="en-US" sz="1600" b="1">
                <a:solidFill>
                  <a:srgbClr val="2C3E50"/>
                </a:solidFill>
              </a:rPr>
              <a:t>4</a:t>
            </a:r>
            <a:endParaRPr lang="en-US" altLang="en-US" sz="16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252095" y="2802255"/>
            <a:ext cx="1253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非根操作模式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252095" y="4022725"/>
            <a:ext cx="1253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非根操作模式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3042920" y="2101850"/>
            <a:ext cx="443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...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93240" y="3931920"/>
            <a:ext cx="1076960" cy="10102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虚拟</a:t>
            </a:r>
            <a:endParaRPr lang="zh-CN" altLang="en-US" sz="1600" b="1">
              <a:solidFill>
                <a:srgbClr val="2C3E50"/>
              </a:solidFill>
            </a:endParaRPr>
          </a:p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local APIC0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70300" y="3931920"/>
            <a:ext cx="1076960" cy="10102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虚拟</a:t>
            </a:r>
            <a:endParaRPr lang="zh-CN" altLang="en-US" sz="1600" b="1">
              <a:solidFill>
                <a:srgbClr val="2C3E50"/>
              </a:solidFill>
            </a:endParaRPr>
          </a:p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local APIC</a:t>
            </a:r>
            <a:r>
              <a:rPr lang="en-US" altLang="en-US" sz="1600" b="1">
                <a:solidFill>
                  <a:srgbClr val="2C3E50"/>
                </a:solidFill>
              </a:rPr>
              <a:t>1</a:t>
            </a:r>
            <a:endParaRPr lang="en-US" altLang="en-US" sz="1600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3042285" y="4197985"/>
            <a:ext cx="443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...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34635" y="5388610"/>
            <a:ext cx="1076960" cy="10102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虚拟</a:t>
            </a:r>
            <a:endParaRPr lang="zh-CN" altLang="en-US" sz="1600" b="1">
              <a:solidFill>
                <a:srgbClr val="2C3E50"/>
              </a:solidFill>
            </a:endParaRPr>
          </a:p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3240" y="5388610"/>
            <a:ext cx="2954020" cy="10102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虚拟</a:t>
            </a:r>
            <a:endParaRPr lang="zh-CN" altLang="en-US" sz="1600" b="1">
              <a:solidFill>
                <a:srgbClr val="2C3E50"/>
              </a:solidFill>
            </a:endParaRPr>
          </a:p>
          <a:p>
            <a:pPr algn="ctr"/>
            <a:r>
              <a:rPr lang="en-US" altLang="en-US" sz="1600" b="1">
                <a:solidFill>
                  <a:srgbClr val="2C3E50"/>
                </a:solidFill>
              </a:rPr>
              <a:t>I/O </a:t>
            </a:r>
            <a:r>
              <a:rPr lang="en-US" altLang="zh-CN" sz="1600" b="1">
                <a:solidFill>
                  <a:srgbClr val="2C3E50"/>
                </a:solidFill>
              </a:rPr>
              <a:t>APIC</a:t>
            </a:r>
            <a:endParaRPr lang="en-US" altLang="en-US" sz="1600" b="1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93240" y="6756400"/>
            <a:ext cx="2953385" cy="480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物理设备驱动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98320" y="8196580"/>
            <a:ext cx="2948940" cy="480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物理设备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879090" y="3381375"/>
            <a:ext cx="781685" cy="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602480" y="3390265"/>
            <a:ext cx="1497965" cy="889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true"/>
          <p:nvPr/>
        </p:nvSpPr>
        <p:spPr>
          <a:xfrm>
            <a:off x="1847215" y="3108960"/>
            <a:ext cx="9658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VM Entry</a:t>
            </a:r>
            <a:endParaRPr lang="en-US" altLang="zh-CN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中断注入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0" name="文本框 19"/>
          <p:cNvSpPr txBox="true"/>
          <p:nvPr/>
        </p:nvSpPr>
        <p:spPr>
          <a:xfrm>
            <a:off x="3728720" y="3108960"/>
            <a:ext cx="9658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VM Entry</a:t>
            </a:r>
            <a:endParaRPr lang="en-US" altLang="zh-CN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中断注入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cxnSp>
        <p:nvCxnSpPr>
          <p:cNvPr id="21" name="直接箭头连接符 20"/>
          <p:cNvCxnSpPr>
            <a:stCxn id="15" idx="0"/>
            <a:endCxn id="14" idx="2"/>
          </p:cNvCxnSpPr>
          <p:nvPr/>
        </p:nvCxnSpPr>
        <p:spPr>
          <a:xfrm flipV="true">
            <a:off x="3270250" y="6398895"/>
            <a:ext cx="0" cy="3575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" idx="2"/>
            <a:endCxn id="16" idx="0"/>
          </p:cNvCxnSpPr>
          <p:nvPr/>
        </p:nvCxnSpPr>
        <p:spPr>
          <a:xfrm>
            <a:off x="3270250" y="7236460"/>
            <a:ext cx="2540" cy="96012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3" idx="1"/>
            <a:endCxn id="14" idx="3"/>
          </p:cNvCxnSpPr>
          <p:nvPr/>
        </p:nvCxnSpPr>
        <p:spPr>
          <a:xfrm flipH="true">
            <a:off x="4747260" y="5894070"/>
            <a:ext cx="58737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0" idx="2"/>
          </p:cNvCxnSpPr>
          <p:nvPr/>
        </p:nvCxnSpPr>
        <p:spPr>
          <a:xfrm flipV="true">
            <a:off x="2330450" y="4942205"/>
            <a:ext cx="1270" cy="4502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true">
            <a:off x="4208145" y="4938395"/>
            <a:ext cx="1270" cy="4502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0"/>
            <a:endCxn id="19" idx="2"/>
          </p:cNvCxnSpPr>
          <p:nvPr/>
        </p:nvCxnSpPr>
        <p:spPr>
          <a:xfrm flipH="true" flipV="true">
            <a:off x="2330450" y="3569335"/>
            <a:ext cx="1270" cy="3625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9" idx="0"/>
            <a:endCxn id="5" idx="2"/>
          </p:cNvCxnSpPr>
          <p:nvPr/>
        </p:nvCxnSpPr>
        <p:spPr>
          <a:xfrm flipH="true" flipV="true">
            <a:off x="2329815" y="2590165"/>
            <a:ext cx="635" cy="51879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0"/>
            <a:endCxn id="20" idx="2"/>
          </p:cNvCxnSpPr>
          <p:nvPr/>
        </p:nvCxnSpPr>
        <p:spPr>
          <a:xfrm flipV="true">
            <a:off x="4208780" y="3569335"/>
            <a:ext cx="3175" cy="3625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0" idx="0"/>
            <a:endCxn id="6" idx="2"/>
          </p:cNvCxnSpPr>
          <p:nvPr/>
        </p:nvCxnSpPr>
        <p:spPr>
          <a:xfrm flipV="true">
            <a:off x="4211955" y="2590165"/>
            <a:ext cx="1905" cy="51879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内存虚拟化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完全虚拟化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016635" y="1464310"/>
            <a:ext cx="2056765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GVA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7270" y="3890645"/>
            <a:ext cx="2056765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GPA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16635" y="7475220"/>
            <a:ext cx="2056765" cy="67500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HPA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089400" y="3496945"/>
            <a:ext cx="2030095" cy="2039620"/>
          </a:xfrm>
          <a:prstGeom prst="roundRect">
            <a:avLst/>
          </a:prstGeom>
          <a:solidFill>
            <a:srgbClr val="000000">
              <a:alpha val="0"/>
            </a:srgbClr>
          </a:solidFill>
          <a:ln w="5715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b="1">
                <a:solidFill>
                  <a:srgbClr val="2C3E50"/>
                </a:solidFill>
              </a:rPr>
              <a:t>影子页表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16635" y="2658745"/>
            <a:ext cx="2056765" cy="91440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客户机页表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6635" y="5857240"/>
            <a:ext cx="2056765" cy="96520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宿主机页表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11" name="直接箭头连接符 10"/>
          <p:cNvCxnSpPr>
            <a:stCxn id="4" idx="2"/>
            <a:endCxn id="9" idx="0"/>
          </p:cNvCxnSpPr>
          <p:nvPr/>
        </p:nvCxnSpPr>
        <p:spPr>
          <a:xfrm>
            <a:off x="2045335" y="2005965"/>
            <a:ext cx="0" cy="6527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2"/>
            <a:endCxn id="5" idx="0"/>
          </p:cNvCxnSpPr>
          <p:nvPr/>
        </p:nvCxnSpPr>
        <p:spPr>
          <a:xfrm>
            <a:off x="2045335" y="3573145"/>
            <a:ext cx="635" cy="31750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" idx="2"/>
            <a:endCxn id="10" idx="0"/>
          </p:cNvCxnSpPr>
          <p:nvPr/>
        </p:nvCxnSpPr>
        <p:spPr>
          <a:xfrm flipH="true">
            <a:off x="2045335" y="5337175"/>
            <a:ext cx="635" cy="5200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044700" y="6822440"/>
            <a:ext cx="0" cy="6527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17270" y="4795520"/>
            <a:ext cx="2056765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HVA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3" name="直接箭头连接符 2"/>
          <p:cNvCxnSpPr>
            <a:stCxn id="5" idx="2"/>
          </p:cNvCxnSpPr>
          <p:nvPr/>
        </p:nvCxnSpPr>
        <p:spPr>
          <a:xfrm flipH="true">
            <a:off x="2044700" y="4432300"/>
            <a:ext cx="1270" cy="44704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452620" y="4277995"/>
            <a:ext cx="1304290" cy="7232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本质上是建立了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GVA</a:t>
            </a:r>
            <a:r>
              <a:rPr lang="zh-CN" altLang="en-US" sz="1200" b="1">
                <a:solidFill>
                  <a:srgbClr val="2C3E50"/>
                </a:solidFill>
              </a:rPr>
              <a:t>到</a:t>
            </a:r>
            <a:r>
              <a:rPr lang="en-US" altLang="zh-CN" sz="1200" b="1">
                <a:solidFill>
                  <a:srgbClr val="2C3E50"/>
                </a:solidFill>
              </a:rPr>
              <a:t>HPA</a:t>
            </a:r>
            <a:r>
              <a:rPr lang="zh-CN" altLang="en-US" sz="1200" b="1">
                <a:solidFill>
                  <a:srgbClr val="2C3E50"/>
                </a:solidFill>
              </a:rPr>
              <a:t>的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一种映射关系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23" name="肘形连接符 22"/>
          <p:cNvCxnSpPr>
            <a:stCxn id="7" idx="0"/>
            <a:endCxn id="4" idx="0"/>
          </p:cNvCxnSpPr>
          <p:nvPr/>
        </p:nvCxnSpPr>
        <p:spPr>
          <a:xfrm rot="16200000" flipV="true">
            <a:off x="2558733" y="950913"/>
            <a:ext cx="2032635" cy="3059430"/>
          </a:xfrm>
          <a:prstGeom prst="bentConnector3">
            <a:avLst>
              <a:gd name="adj1" fmla="val 111731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7" idx="2"/>
            <a:endCxn id="6" idx="2"/>
          </p:cNvCxnSpPr>
          <p:nvPr/>
        </p:nvCxnSpPr>
        <p:spPr>
          <a:xfrm rot="5400000">
            <a:off x="2268220" y="5313680"/>
            <a:ext cx="2613660" cy="3059430"/>
          </a:xfrm>
          <a:prstGeom prst="bentConnector3">
            <a:avLst>
              <a:gd name="adj1" fmla="val 109111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-41275" y="4900295"/>
            <a:ext cx="6940550" cy="0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true"/>
          <p:nvPr/>
        </p:nvSpPr>
        <p:spPr>
          <a:xfrm>
            <a:off x="363855" y="4641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客户机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363855" y="53740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宿主机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6370" y="3951605"/>
            <a:ext cx="6525895" cy="584200"/>
          </a:xfrm>
          <a:prstGeom prst="rect">
            <a:avLst/>
          </a:prstGeom>
          <a:noFill/>
          <a:ln w="38100">
            <a:solidFill>
              <a:srgbClr val="3EAF7C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rgbClr val="2C3E50"/>
                </a:solidFill>
              </a:rPr>
              <a:t>虚拟MMU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6370" y="8852535"/>
            <a:ext cx="6525895" cy="584200"/>
          </a:xfrm>
          <a:prstGeom prst="rect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rgbClr val="2C3E50"/>
                </a:solidFill>
              </a:rPr>
              <a:t>物理MMU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46200" y="4086860"/>
            <a:ext cx="769620" cy="31305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CR3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46200" y="8988425"/>
            <a:ext cx="769620" cy="3130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CR3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70710" y="2250440"/>
            <a:ext cx="948690" cy="108000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474085" y="1816100"/>
            <a:ext cx="948690" cy="108000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523865" y="1543685"/>
            <a:ext cx="948690" cy="108000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6" name="表格 15"/>
          <p:cNvGraphicFramePr/>
          <p:nvPr/>
        </p:nvGraphicFramePr>
        <p:xfrm>
          <a:off x="1435100" y="464185"/>
          <a:ext cx="5037455" cy="2971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430020"/>
                <a:gridCol w="1492250"/>
                <a:gridCol w="2115185"/>
              </a:tblGrid>
              <a:tr h="297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31                22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21               12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11                               0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1870710" y="2684780"/>
            <a:ext cx="948690" cy="211455"/>
          </a:xfrm>
          <a:prstGeom prst="rect">
            <a:avLst/>
          </a:prstGeom>
          <a:noFill/>
          <a:ln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PDE:gfn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74085" y="2312035"/>
            <a:ext cx="948690" cy="211455"/>
          </a:xfrm>
          <a:prstGeom prst="rect">
            <a:avLst/>
          </a:prstGeom>
          <a:noFill/>
          <a:ln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PTE:gfn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cxnSp>
        <p:nvCxnSpPr>
          <p:cNvPr id="22" name="直接箭头连接符 21"/>
          <p:cNvCxnSpPr>
            <a:endCxn id="20" idx="4"/>
          </p:cNvCxnSpPr>
          <p:nvPr/>
        </p:nvCxnSpPr>
        <p:spPr>
          <a:xfrm flipH="true" flipV="true">
            <a:off x="1574800" y="2947035"/>
            <a:ext cx="8255" cy="1038860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1435100" y="2684780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5" name="直接箭头连接符 24"/>
          <p:cNvCxnSpPr>
            <a:endCxn id="24" idx="0"/>
          </p:cNvCxnSpPr>
          <p:nvPr/>
        </p:nvCxnSpPr>
        <p:spPr>
          <a:xfrm flipH="true">
            <a:off x="1574800" y="760730"/>
            <a:ext cx="24765" cy="1924050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4" idx="6"/>
          </p:cNvCxnSpPr>
          <p:nvPr/>
        </p:nvCxnSpPr>
        <p:spPr>
          <a:xfrm>
            <a:off x="1714500" y="2816225"/>
            <a:ext cx="122555" cy="190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3068320" y="231203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8" name="直接箭头连接符 27"/>
          <p:cNvCxnSpPr>
            <a:endCxn id="27" idx="0"/>
          </p:cNvCxnSpPr>
          <p:nvPr/>
        </p:nvCxnSpPr>
        <p:spPr>
          <a:xfrm>
            <a:off x="3199765" y="760730"/>
            <a:ext cx="8255" cy="155130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7" idx="6"/>
          </p:cNvCxnSpPr>
          <p:nvPr/>
        </p:nvCxnSpPr>
        <p:spPr>
          <a:xfrm>
            <a:off x="3347720" y="2443480"/>
            <a:ext cx="122555" cy="190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7" idx="3"/>
            <a:endCxn id="27" idx="4"/>
          </p:cNvCxnSpPr>
          <p:nvPr/>
        </p:nvCxnSpPr>
        <p:spPr>
          <a:xfrm flipV="true">
            <a:off x="2819400" y="2574290"/>
            <a:ext cx="388620" cy="216535"/>
          </a:xfrm>
          <a:prstGeom prst="bentConnector2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685030" y="195262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32" name="直接箭头连接符 31"/>
          <p:cNvCxnSpPr>
            <a:endCxn id="31" idx="0"/>
          </p:cNvCxnSpPr>
          <p:nvPr/>
        </p:nvCxnSpPr>
        <p:spPr>
          <a:xfrm>
            <a:off x="4807585" y="760730"/>
            <a:ext cx="17145" cy="119189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1" idx="6"/>
            <a:endCxn id="13" idx="1"/>
          </p:cNvCxnSpPr>
          <p:nvPr/>
        </p:nvCxnSpPr>
        <p:spPr>
          <a:xfrm>
            <a:off x="4964430" y="2084070"/>
            <a:ext cx="559435" cy="0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31" idx="4"/>
          </p:cNvCxnSpPr>
          <p:nvPr/>
        </p:nvCxnSpPr>
        <p:spPr>
          <a:xfrm flipV="true">
            <a:off x="4436110" y="2214880"/>
            <a:ext cx="388620" cy="216535"/>
          </a:xfrm>
          <a:prstGeom prst="bentConnector2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523865" y="1978025"/>
            <a:ext cx="948690" cy="211455"/>
          </a:xfrm>
          <a:prstGeom prst="rect">
            <a:avLst/>
          </a:prstGeom>
          <a:noFill/>
          <a:ln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GPA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41755" y="8996680"/>
            <a:ext cx="769620" cy="31305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CR3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66265" y="7160260"/>
            <a:ext cx="948690" cy="108000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469640" y="6725920"/>
            <a:ext cx="948690" cy="108000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2" name="表格 41"/>
          <p:cNvGraphicFramePr/>
          <p:nvPr/>
        </p:nvGraphicFramePr>
        <p:xfrm>
          <a:off x="1430655" y="5374005"/>
          <a:ext cx="5037455" cy="2971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430020"/>
                <a:gridCol w="1492250"/>
                <a:gridCol w="2115185"/>
              </a:tblGrid>
              <a:tr h="297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31                22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21               12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11                               0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3" name="矩形 42"/>
          <p:cNvSpPr/>
          <p:nvPr/>
        </p:nvSpPr>
        <p:spPr>
          <a:xfrm>
            <a:off x="1866265" y="7594600"/>
            <a:ext cx="948690" cy="21145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PDE:</a:t>
            </a:r>
            <a:r>
              <a:rPr lang="en-US" altLang="en-US" sz="1400">
                <a:solidFill>
                  <a:srgbClr val="2C3E50"/>
                </a:solidFill>
              </a:rPr>
              <a:t>m</a:t>
            </a:r>
            <a:r>
              <a:rPr lang="en-US" altLang="zh-CN" sz="1400">
                <a:solidFill>
                  <a:srgbClr val="2C3E50"/>
                </a:solidFill>
              </a:rPr>
              <a:t>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469640" y="7221855"/>
            <a:ext cx="948690" cy="21145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PTE:</a:t>
            </a:r>
            <a:r>
              <a:rPr lang="en-US" altLang="en-US" sz="1400">
                <a:solidFill>
                  <a:srgbClr val="2C3E50"/>
                </a:solidFill>
              </a:rPr>
              <a:t>m</a:t>
            </a:r>
            <a:r>
              <a:rPr lang="en-US" altLang="zh-CN" sz="1400">
                <a:solidFill>
                  <a:srgbClr val="2C3E50"/>
                </a:solidFill>
              </a:rPr>
              <a:t>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true">
            <a:off x="1565910" y="7856855"/>
            <a:ext cx="4445" cy="1089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1430655" y="7594600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47" name="直接箭头连接符 46"/>
          <p:cNvCxnSpPr>
            <a:endCxn id="46" idx="0"/>
          </p:cNvCxnSpPr>
          <p:nvPr/>
        </p:nvCxnSpPr>
        <p:spPr>
          <a:xfrm flipH="true">
            <a:off x="1570355" y="5670550"/>
            <a:ext cx="24765" cy="192405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6"/>
          </p:cNvCxnSpPr>
          <p:nvPr/>
        </p:nvCxnSpPr>
        <p:spPr>
          <a:xfrm>
            <a:off x="1710055" y="7726045"/>
            <a:ext cx="122555" cy="19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3063875" y="722185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50" name="直接箭头连接符 49"/>
          <p:cNvCxnSpPr>
            <a:endCxn id="49" idx="0"/>
          </p:cNvCxnSpPr>
          <p:nvPr/>
        </p:nvCxnSpPr>
        <p:spPr>
          <a:xfrm>
            <a:off x="3195320" y="5670550"/>
            <a:ext cx="8255" cy="15513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9" idx="6"/>
          </p:cNvCxnSpPr>
          <p:nvPr/>
        </p:nvCxnSpPr>
        <p:spPr>
          <a:xfrm>
            <a:off x="3343275" y="7353300"/>
            <a:ext cx="122555" cy="19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3" idx="3"/>
            <a:endCxn id="49" idx="4"/>
          </p:cNvCxnSpPr>
          <p:nvPr/>
        </p:nvCxnSpPr>
        <p:spPr>
          <a:xfrm flipV="true">
            <a:off x="2814955" y="7484110"/>
            <a:ext cx="388620" cy="21653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680585" y="686244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54" name="直接箭头连接符 53"/>
          <p:cNvCxnSpPr>
            <a:endCxn id="53" idx="0"/>
          </p:cNvCxnSpPr>
          <p:nvPr/>
        </p:nvCxnSpPr>
        <p:spPr>
          <a:xfrm>
            <a:off x="4803140" y="5670550"/>
            <a:ext cx="17145" cy="119189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endCxn id="53" idx="4"/>
          </p:cNvCxnSpPr>
          <p:nvPr/>
        </p:nvCxnSpPr>
        <p:spPr>
          <a:xfrm flipV="true">
            <a:off x="4431665" y="7124700"/>
            <a:ext cx="388620" cy="21653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中括号 58"/>
          <p:cNvSpPr/>
          <p:nvPr/>
        </p:nvSpPr>
        <p:spPr>
          <a:xfrm>
            <a:off x="1202055" y="1543685"/>
            <a:ext cx="228600" cy="1786255"/>
          </a:xfrm>
          <a:prstGeom prst="leftBracket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左中括号 59"/>
          <p:cNvSpPr/>
          <p:nvPr/>
        </p:nvSpPr>
        <p:spPr>
          <a:xfrm>
            <a:off x="1202055" y="6638925"/>
            <a:ext cx="228600" cy="1786255"/>
          </a:xfrm>
          <a:prstGeom prst="leftBracket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文本框 60"/>
          <p:cNvSpPr txBox="true"/>
          <p:nvPr/>
        </p:nvSpPr>
        <p:spPr>
          <a:xfrm>
            <a:off x="574040" y="1657985"/>
            <a:ext cx="459740" cy="1234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>
                <a:ln>
                  <a:noFill/>
                </a:ln>
                <a:solidFill>
                  <a:srgbClr val="2C3E50"/>
                </a:solidFill>
              </a:rPr>
              <a:t>虚拟机页表</a:t>
            </a:r>
            <a:endParaRPr lang="en-US" altLang="zh-CN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63" name="文本框 62"/>
          <p:cNvSpPr txBox="true"/>
          <p:nvPr/>
        </p:nvSpPr>
        <p:spPr>
          <a:xfrm>
            <a:off x="574040" y="6993890"/>
            <a:ext cx="45974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>
                <a:ln>
                  <a:noFill/>
                </a:ln>
                <a:solidFill>
                  <a:srgbClr val="2C3E50"/>
                </a:solidFill>
              </a:rPr>
              <a:t>影子页表</a:t>
            </a:r>
            <a:endParaRPr lang="en-US" altLang="zh-CN">
              <a:ln>
                <a:noFill/>
              </a:ln>
              <a:solidFill>
                <a:srgbClr val="2C3E50"/>
              </a:solidFill>
            </a:endParaRPr>
          </a:p>
        </p:txBody>
      </p:sp>
      <p:cxnSp>
        <p:nvCxnSpPr>
          <p:cNvPr id="65" name="肘形连接符 64"/>
          <p:cNvCxnSpPr>
            <a:stCxn id="61" idx="1"/>
            <a:endCxn id="63" idx="1"/>
          </p:cNvCxnSpPr>
          <p:nvPr/>
        </p:nvCxnSpPr>
        <p:spPr>
          <a:xfrm rot="10800000" flipV="true">
            <a:off x="574040" y="2274570"/>
            <a:ext cx="3175" cy="5221605"/>
          </a:xfrm>
          <a:prstGeom prst="bentConnector3">
            <a:avLst>
              <a:gd name="adj1" fmla="val 14780000"/>
            </a:avLst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肘形连接符 1"/>
          <p:cNvCxnSpPr/>
          <p:nvPr/>
        </p:nvCxnSpPr>
        <p:spPr>
          <a:xfrm rot="5400000">
            <a:off x="3590290" y="2974340"/>
            <a:ext cx="2750185" cy="2048510"/>
          </a:xfrm>
          <a:prstGeom prst="bentConnector3">
            <a:avLst>
              <a:gd name="adj1" fmla="val 40856"/>
            </a:avLst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963295" y="2224405"/>
            <a:ext cx="4663440" cy="44958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GUEST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83995" y="6565900"/>
            <a:ext cx="3540125" cy="795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VMM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单圆角矩形 5"/>
          <p:cNvSpPr/>
          <p:nvPr/>
        </p:nvSpPr>
        <p:spPr>
          <a:xfrm>
            <a:off x="1577340" y="3850640"/>
            <a:ext cx="3049270" cy="1255395"/>
          </a:xfrm>
          <a:prstGeom prst="snipRound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b="1">
                <a:solidFill>
                  <a:srgbClr val="2C3E50"/>
                </a:solidFill>
              </a:rPr>
              <a:t>TLB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767330" y="2665730"/>
            <a:ext cx="15240" cy="116776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true">
            <a:off x="4314825" y="2673985"/>
            <a:ext cx="17145" cy="149796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true"/>
          <p:nvPr/>
        </p:nvSpPr>
        <p:spPr>
          <a:xfrm>
            <a:off x="1407160" y="2813685"/>
            <a:ext cx="1375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CR3操作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666365" y="3181985"/>
            <a:ext cx="188595" cy="203200"/>
          </a:xfrm>
          <a:prstGeom prst="ellipse">
            <a:avLst/>
          </a:prstGeom>
          <a:solidFill>
            <a:srgbClr val="3EAF7C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肘形连接符 11"/>
          <p:cNvCxnSpPr>
            <a:stCxn id="5" idx="1"/>
            <a:endCxn id="11" idx="2"/>
          </p:cNvCxnSpPr>
          <p:nvPr/>
        </p:nvCxnSpPr>
        <p:spPr>
          <a:xfrm rot="10800000" flipH="true">
            <a:off x="1483995" y="3283585"/>
            <a:ext cx="1182370" cy="3680460"/>
          </a:xfrm>
          <a:prstGeom prst="bentConnector3">
            <a:avLst>
              <a:gd name="adj1" fmla="val -20140"/>
            </a:avLst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5" idx="3"/>
            <a:endCxn id="15" idx="6"/>
          </p:cNvCxnSpPr>
          <p:nvPr/>
        </p:nvCxnSpPr>
        <p:spPr>
          <a:xfrm flipH="true" flipV="true">
            <a:off x="4421505" y="3288030"/>
            <a:ext cx="602615" cy="3676015"/>
          </a:xfrm>
          <a:prstGeom prst="bentConnector3">
            <a:avLst>
              <a:gd name="adj1" fmla="val -39515"/>
            </a:avLst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4225290" y="3181985"/>
            <a:ext cx="196215" cy="21145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true"/>
          <p:nvPr/>
        </p:nvSpPr>
        <p:spPr>
          <a:xfrm>
            <a:off x="4490085" y="2813685"/>
            <a:ext cx="1668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页表内存回收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802640" y="4172585"/>
            <a:ext cx="3308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特权指令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8" name="文本框 17"/>
          <p:cNvSpPr txBox="true"/>
          <p:nvPr/>
        </p:nvSpPr>
        <p:spPr>
          <a:xfrm>
            <a:off x="5373370" y="4172585"/>
            <a:ext cx="360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2C3E50"/>
                </a:solidFill>
              </a:rPr>
              <a:t>非</a:t>
            </a:r>
            <a:r>
              <a:rPr lang="en-US" altLang="zh-CN">
                <a:solidFill>
                  <a:srgbClr val="2C3E50"/>
                </a:solidFill>
              </a:rPr>
              <a:t>特权指令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67330" y="4172585"/>
            <a:ext cx="1722755" cy="3384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页表项</a:t>
            </a:r>
            <a:endParaRPr lang="en-US" altLang="zh-CN" sz="1400">
              <a:solidFill>
                <a:srgbClr val="2C3E5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true" flipV="true">
            <a:off x="4364990" y="4534535"/>
            <a:ext cx="8890" cy="203136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143885" y="5763260"/>
            <a:ext cx="220345" cy="228600"/>
          </a:xfrm>
          <a:prstGeom prst="ellipse">
            <a:avLst/>
          </a:prstGeom>
          <a:solidFill>
            <a:srgbClr val="3EAF7C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肘形连接符 22"/>
          <p:cNvCxnSpPr>
            <a:endCxn id="22" idx="2"/>
          </p:cNvCxnSpPr>
          <p:nvPr/>
        </p:nvCxnSpPr>
        <p:spPr>
          <a:xfrm rot="5400000">
            <a:off x="2293620" y="4878705"/>
            <a:ext cx="1849120" cy="148590"/>
          </a:xfrm>
          <a:prstGeom prst="bentConnector4">
            <a:avLst>
              <a:gd name="adj1" fmla="val -5254"/>
              <a:gd name="adj2" fmla="val 527777"/>
            </a:avLst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2" idx="4"/>
            <a:endCxn id="5" idx="0"/>
          </p:cNvCxnSpPr>
          <p:nvPr/>
        </p:nvCxnSpPr>
        <p:spPr>
          <a:xfrm>
            <a:off x="3254375" y="5991860"/>
            <a:ext cx="0" cy="57404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2"/>
          </p:cNvCxnSpPr>
          <p:nvPr/>
        </p:nvCxnSpPr>
        <p:spPr>
          <a:xfrm flipH="true">
            <a:off x="3291840" y="2673985"/>
            <a:ext cx="3175" cy="148145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true"/>
          <p:nvPr/>
        </p:nvSpPr>
        <p:spPr>
          <a:xfrm>
            <a:off x="4376420" y="5488940"/>
            <a:ext cx="398145" cy="624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 sz="1400">
                <a:solidFill>
                  <a:srgbClr val="2C3E50"/>
                </a:solidFill>
              </a:rPr>
              <a:t>写保护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27" name="文本框 26"/>
          <p:cNvSpPr txBox="true"/>
          <p:nvPr/>
        </p:nvSpPr>
        <p:spPr>
          <a:xfrm>
            <a:off x="2480310" y="528066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2C3E50"/>
                </a:solidFill>
              </a:rPr>
              <a:t>缺页中断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28" name="文本框 27"/>
          <p:cNvSpPr txBox="true"/>
          <p:nvPr/>
        </p:nvSpPr>
        <p:spPr>
          <a:xfrm>
            <a:off x="3199130" y="2746375"/>
            <a:ext cx="45974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修改页表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9" name="单圆角矩形 28"/>
          <p:cNvSpPr/>
          <p:nvPr/>
        </p:nvSpPr>
        <p:spPr>
          <a:xfrm>
            <a:off x="1729740" y="7930515"/>
            <a:ext cx="3049270" cy="1255395"/>
          </a:xfrm>
          <a:prstGeom prst="snipRound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b="1">
                <a:solidFill>
                  <a:srgbClr val="2C3E50"/>
                </a:solidFill>
              </a:rPr>
              <a:t>影子页表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30" name="直接箭头连接符 29"/>
          <p:cNvCxnSpPr>
            <a:stCxn id="5" idx="0"/>
            <a:endCxn id="29" idx="3"/>
          </p:cNvCxnSpPr>
          <p:nvPr/>
        </p:nvCxnSpPr>
        <p:spPr>
          <a:xfrm>
            <a:off x="3254375" y="6565900"/>
            <a:ext cx="0" cy="136461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26765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硬件辅助虚拟化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770890" y="5056505"/>
            <a:ext cx="48107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EPT</a:t>
            </a:r>
            <a:r>
              <a:rPr lang="zh-CN" altLang="en-US" b="1">
                <a:solidFill>
                  <a:srgbClr val="FF0000"/>
                </a:solidFill>
              </a:rPr>
              <a:t>只需要维护一张</a:t>
            </a:r>
            <a:r>
              <a:rPr lang="en-US" altLang="zh-CN" b="1">
                <a:solidFill>
                  <a:srgbClr val="FF0000"/>
                </a:solidFill>
              </a:rPr>
              <a:t>EPT</a:t>
            </a:r>
            <a:r>
              <a:rPr lang="zh-CN" altLang="en-US" b="1">
                <a:solidFill>
                  <a:srgbClr val="FF0000"/>
                </a:solidFill>
              </a:rPr>
              <a:t>表，不像影子页表，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需要为每一个虚拟机维护一张表。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98500" y="487045"/>
            <a:ext cx="14331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rgbClr val="2C3E50"/>
                </a:solidFill>
              </a:rPr>
              <a:t>EPT</a:t>
            </a:r>
            <a:r>
              <a:rPr lang="zh-CN" altLang="en-US" sz="2400" b="1">
                <a:solidFill>
                  <a:srgbClr val="2C3E50"/>
                </a:solidFill>
              </a:rPr>
              <a:t>原理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03555" y="5893435"/>
            <a:ext cx="5915660" cy="2355850"/>
            <a:chOff x="728" y="8526"/>
            <a:chExt cx="9316" cy="3710"/>
          </a:xfrm>
        </p:grpSpPr>
        <p:sp>
          <p:nvSpPr>
            <p:cNvPr id="14" name="矩形 13"/>
            <p:cNvSpPr/>
            <p:nvPr/>
          </p:nvSpPr>
          <p:spPr>
            <a:xfrm>
              <a:off x="1353" y="8526"/>
              <a:ext cx="7964" cy="3710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l"/>
              <a:r>
                <a:rPr lang="en-US" altLang="en-US" sz="1600" b="1">
                  <a:solidFill>
                    <a:srgbClr val="2C3E50"/>
                  </a:solidFill>
                </a:rPr>
                <a:t>EPT MMU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28" y="9335"/>
              <a:ext cx="1696" cy="76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en-US" altLang="zh-CN" sz="1600" b="1">
                  <a:solidFill>
                    <a:srgbClr val="2C3E50"/>
                  </a:solidFill>
                </a:rPr>
                <a:t>GVA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8348" y="9319"/>
              <a:ext cx="1696" cy="76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600" b="1">
                  <a:solidFill>
                    <a:srgbClr val="2C3E50"/>
                  </a:solidFill>
                </a:rPr>
                <a:t>HPA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  <p:sp>
          <p:nvSpPr>
            <p:cNvPr id="4" name="文本框 3"/>
            <p:cNvSpPr txBox="true"/>
            <p:nvPr/>
          </p:nvSpPr>
          <p:spPr>
            <a:xfrm>
              <a:off x="1484" y="11700"/>
              <a:ext cx="2077" cy="38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en-US" altLang="zh-CN" sz="1000" b="1">
                  <a:solidFill>
                    <a:srgbClr val="2C3E50"/>
                  </a:solidFill>
                </a:rPr>
                <a:t>EPT BASE ADDR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796" y="10092"/>
              <a:ext cx="834" cy="1312"/>
              <a:chOff x="2813" y="10232"/>
              <a:chExt cx="834" cy="1312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232" y="9724"/>
              <a:ext cx="834" cy="1312"/>
              <a:chOff x="2813" y="10232"/>
              <a:chExt cx="834" cy="131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5594" y="9335"/>
              <a:ext cx="834" cy="1312"/>
              <a:chOff x="2813" y="10232"/>
              <a:chExt cx="834" cy="131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6922" y="8919"/>
              <a:ext cx="834" cy="1312"/>
              <a:chOff x="2813" y="10232"/>
              <a:chExt cx="834" cy="1312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19" name="肘形连接符 18"/>
            <p:cNvCxnSpPr>
              <a:stCxn id="4" idx="0"/>
            </p:cNvCxnSpPr>
            <p:nvPr/>
          </p:nvCxnSpPr>
          <p:spPr>
            <a:xfrm rot="16200000">
              <a:off x="2559" y="11464"/>
              <a:ext cx="200" cy="273"/>
            </a:xfrm>
            <a:prstGeom prst="bentConnector2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true">
              <a:off x="3614" y="11037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true">
              <a:off x="5116" y="10641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true">
              <a:off x="6429" y="10259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true">
              <a:off x="7779" y="9700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stCxn id="5" idx="2"/>
              <a:endCxn id="6" idx="1"/>
            </p:cNvCxnSpPr>
            <p:nvPr/>
          </p:nvCxnSpPr>
          <p:spPr>
            <a:xfrm rot="5400000" flipV="true">
              <a:off x="1811" y="9868"/>
              <a:ext cx="773" cy="1243"/>
            </a:xfrm>
            <a:prstGeom prst="bentConnector2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420370" y="1905000"/>
            <a:ext cx="5915660" cy="4746625"/>
            <a:chOff x="728" y="8526"/>
            <a:chExt cx="9316" cy="7475"/>
          </a:xfrm>
        </p:grpSpPr>
        <p:sp>
          <p:nvSpPr>
            <p:cNvPr id="27" name="矩形 26"/>
            <p:cNvSpPr/>
            <p:nvPr/>
          </p:nvSpPr>
          <p:spPr>
            <a:xfrm>
              <a:off x="1353" y="8526"/>
              <a:ext cx="7964" cy="3710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l"/>
              <a:r>
                <a:rPr lang="en-US" altLang="en-US" sz="1600" b="1">
                  <a:solidFill>
                    <a:srgbClr val="2C3E50"/>
                  </a:solidFill>
                </a:rPr>
                <a:t>VM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28" y="9335"/>
              <a:ext cx="1696" cy="76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en-US" altLang="zh-CN" sz="1600" b="1">
                  <a:solidFill>
                    <a:srgbClr val="2C3E50"/>
                  </a:solidFill>
                </a:rPr>
                <a:t>GVA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348" y="9319"/>
              <a:ext cx="1696" cy="76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600" b="1">
                  <a:solidFill>
                    <a:srgbClr val="2C3E50"/>
                  </a:solidFill>
                </a:rPr>
                <a:t>HPA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  <p:sp>
          <p:nvSpPr>
            <p:cNvPr id="30" name="文本框 29"/>
            <p:cNvSpPr txBox="true"/>
            <p:nvPr/>
          </p:nvSpPr>
          <p:spPr>
            <a:xfrm>
              <a:off x="1484" y="11700"/>
              <a:ext cx="728" cy="38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en-US" altLang="zh-CN" sz="1000" b="1">
                  <a:solidFill>
                    <a:srgbClr val="2C3E50"/>
                  </a:solidFill>
                </a:rPr>
                <a:t>CR3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796" y="10092"/>
              <a:ext cx="834" cy="1312"/>
              <a:chOff x="2813" y="10232"/>
              <a:chExt cx="834" cy="1312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4232" y="9724"/>
              <a:ext cx="834" cy="1312"/>
              <a:chOff x="2813" y="10232"/>
              <a:chExt cx="834" cy="1312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5594" y="9335"/>
              <a:ext cx="834" cy="1312"/>
              <a:chOff x="2813" y="10232"/>
              <a:chExt cx="834" cy="1312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6922" y="8919"/>
              <a:ext cx="834" cy="1312"/>
              <a:chOff x="2813" y="10232"/>
              <a:chExt cx="834" cy="1312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43" name="肘形连接符 42"/>
            <p:cNvCxnSpPr>
              <a:stCxn id="30" idx="0"/>
              <a:endCxn id="5" idx="1"/>
            </p:cNvCxnSpPr>
            <p:nvPr/>
          </p:nvCxnSpPr>
          <p:spPr>
            <a:xfrm rot="16200000" flipH="true" flipV="true">
              <a:off x="-798" y="13356"/>
              <a:ext cx="4301" cy="989"/>
            </a:xfrm>
            <a:prstGeom prst="bentConnector4">
              <a:avLst>
                <a:gd name="adj1" fmla="val -8719"/>
                <a:gd name="adj2" fmla="val 160667"/>
              </a:avLst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true">
              <a:off x="7779" y="9700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连接符 47"/>
            <p:cNvCxnSpPr>
              <a:stCxn id="28" idx="2"/>
              <a:endCxn id="33" idx="1"/>
            </p:cNvCxnSpPr>
            <p:nvPr/>
          </p:nvCxnSpPr>
          <p:spPr>
            <a:xfrm rot="5400000" flipV="true">
              <a:off x="1811" y="9868"/>
              <a:ext cx="773" cy="1243"/>
            </a:xfrm>
            <a:prstGeom prst="bentConnector2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肘形连接符 49"/>
          <p:cNvCxnSpPr>
            <a:stCxn id="3" idx="3"/>
            <a:endCxn id="32" idx="2"/>
          </p:cNvCxnSpPr>
          <p:nvPr/>
        </p:nvCxnSpPr>
        <p:spPr>
          <a:xfrm flipH="true" flipV="true">
            <a:off x="1998980" y="3733165"/>
            <a:ext cx="4420235" cy="2908300"/>
          </a:xfrm>
          <a:prstGeom prst="bentConnector4">
            <a:avLst>
              <a:gd name="adj1" fmla="val -2154"/>
              <a:gd name="adj2" fmla="val 54192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33" idx="3"/>
            <a:endCxn id="5" idx="1"/>
          </p:cNvCxnSpPr>
          <p:nvPr/>
        </p:nvCxnSpPr>
        <p:spPr>
          <a:xfrm flipH="true">
            <a:off x="503555" y="3397885"/>
            <a:ext cx="1749425" cy="3253740"/>
          </a:xfrm>
          <a:prstGeom prst="bentConnector5">
            <a:avLst>
              <a:gd name="adj1" fmla="val -13612"/>
              <a:gd name="adj2" fmla="val 47600"/>
              <a:gd name="adj3" fmla="val 107840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3" idx="3"/>
            <a:endCxn id="35" idx="2"/>
          </p:cNvCxnSpPr>
          <p:nvPr/>
        </p:nvCxnSpPr>
        <p:spPr>
          <a:xfrm flipH="true" flipV="true">
            <a:off x="2910840" y="3499485"/>
            <a:ext cx="3508375" cy="3141980"/>
          </a:xfrm>
          <a:prstGeom prst="bentConnector4">
            <a:avLst>
              <a:gd name="adj1" fmla="val -4868"/>
              <a:gd name="adj2" fmla="val 53880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36" idx="3"/>
            <a:endCxn id="5" idx="1"/>
          </p:cNvCxnSpPr>
          <p:nvPr/>
        </p:nvCxnSpPr>
        <p:spPr>
          <a:xfrm flipH="true">
            <a:off x="503555" y="3164205"/>
            <a:ext cx="2661285" cy="3487420"/>
          </a:xfrm>
          <a:prstGeom prst="bentConnector5">
            <a:avLst>
              <a:gd name="adj1" fmla="val -8948"/>
              <a:gd name="adj2" fmla="val 47760"/>
              <a:gd name="adj3" fmla="val 108948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" idx="3"/>
            <a:endCxn id="38" idx="2"/>
          </p:cNvCxnSpPr>
          <p:nvPr/>
        </p:nvCxnSpPr>
        <p:spPr>
          <a:xfrm flipH="true" flipV="true">
            <a:off x="3775710" y="3252470"/>
            <a:ext cx="2643505" cy="3388995"/>
          </a:xfrm>
          <a:prstGeom prst="bentConnector4">
            <a:avLst>
              <a:gd name="adj1" fmla="val -9008"/>
              <a:gd name="adj2" fmla="val 53607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9" idx="3"/>
            <a:endCxn id="5" idx="1"/>
          </p:cNvCxnSpPr>
          <p:nvPr/>
        </p:nvCxnSpPr>
        <p:spPr>
          <a:xfrm flipH="true">
            <a:off x="503555" y="2917190"/>
            <a:ext cx="3526155" cy="3734435"/>
          </a:xfrm>
          <a:prstGeom prst="bentConnector5">
            <a:avLst>
              <a:gd name="adj1" fmla="val -6753"/>
              <a:gd name="adj2" fmla="val 47917"/>
              <a:gd name="adj3" fmla="val 108896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3" idx="3"/>
            <a:endCxn id="41" idx="2"/>
          </p:cNvCxnSpPr>
          <p:nvPr/>
        </p:nvCxnSpPr>
        <p:spPr>
          <a:xfrm flipH="true" flipV="true">
            <a:off x="4618990" y="2988310"/>
            <a:ext cx="1800225" cy="3653155"/>
          </a:xfrm>
          <a:prstGeom prst="bentConnector4">
            <a:avLst>
              <a:gd name="adj1" fmla="val -20246"/>
              <a:gd name="adj2" fmla="val 53346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24720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>
                <a:solidFill>
                  <a:srgbClr val="2C3E50"/>
                </a:solidFill>
              </a:rPr>
              <a:t>中断虚拟化</a:t>
            </a:r>
            <a:endParaRPr lang="zh-CN" altLang="en-US" sz="36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true"/>
          <p:nvPr/>
        </p:nvSpPr>
        <p:spPr>
          <a:xfrm>
            <a:off x="399415" y="758825"/>
            <a:ext cx="1329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原始的硬件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07060" y="5238750"/>
            <a:ext cx="5530850" cy="1778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true"/>
          <p:nvPr/>
        </p:nvSpPr>
        <p:spPr>
          <a:xfrm>
            <a:off x="607060" y="1639570"/>
            <a:ext cx="5397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单核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607060" y="5653405"/>
            <a:ext cx="5397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多核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36240" y="1404620"/>
            <a:ext cx="164211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CPU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94025" y="5653405"/>
            <a:ext cx="1642110" cy="86360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b="1">
                <a:solidFill>
                  <a:srgbClr val="2C3E50"/>
                </a:solidFill>
              </a:rPr>
              <a:t>CPU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36875" y="2751455"/>
            <a:ext cx="164084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PIC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36240" y="4285615"/>
            <a:ext cx="164211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外设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49600" y="6132195"/>
            <a:ext cx="1297305" cy="38481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LPIC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94025" y="7161530"/>
            <a:ext cx="164211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IOPIC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94025" y="8552815"/>
            <a:ext cx="164211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外设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14" name="直接箭头连接符 13"/>
          <p:cNvCxnSpPr>
            <a:stCxn id="9" idx="0"/>
            <a:endCxn id="7" idx="2"/>
          </p:cNvCxnSpPr>
          <p:nvPr/>
        </p:nvCxnSpPr>
        <p:spPr>
          <a:xfrm flipV="true">
            <a:off x="3757295" y="1946275"/>
            <a:ext cx="0" cy="8051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0"/>
            <a:endCxn id="9" idx="2"/>
          </p:cNvCxnSpPr>
          <p:nvPr/>
        </p:nvCxnSpPr>
        <p:spPr>
          <a:xfrm flipV="true">
            <a:off x="3757295" y="3293110"/>
            <a:ext cx="0" cy="9925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0"/>
            <a:endCxn id="12" idx="2"/>
          </p:cNvCxnSpPr>
          <p:nvPr/>
        </p:nvCxnSpPr>
        <p:spPr>
          <a:xfrm flipV="true">
            <a:off x="3815080" y="7703185"/>
            <a:ext cx="0" cy="84963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0"/>
            <a:endCxn id="11" idx="2"/>
          </p:cNvCxnSpPr>
          <p:nvPr/>
        </p:nvCxnSpPr>
        <p:spPr>
          <a:xfrm flipH="true" flipV="true">
            <a:off x="3798570" y="6517005"/>
            <a:ext cx="16510" cy="6445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true"/>
          <p:nvPr/>
        </p:nvSpPr>
        <p:spPr>
          <a:xfrm>
            <a:off x="399415" y="758825"/>
            <a:ext cx="1408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虚拟化硬件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07060" y="5238750"/>
            <a:ext cx="5530850" cy="1778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true"/>
          <p:nvPr/>
        </p:nvSpPr>
        <p:spPr>
          <a:xfrm>
            <a:off x="607060" y="1639570"/>
            <a:ext cx="5397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单核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607060" y="5653405"/>
            <a:ext cx="5397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多核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36240" y="1404620"/>
            <a:ext cx="164211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VCPU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94025" y="5653405"/>
            <a:ext cx="1642110" cy="86360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b="1">
                <a:solidFill>
                  <a:srgbClr val="2C3E50"/>
                </a:solidFill>
              </a:rPr>
              <a:t>CPU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36875" y="2751455"/>
            <a:ext cx="164084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虚拟</a:t>
            </a:r>
            <a:r>
              <a:rPr lang="en-US" altLang="zh-CN" b="1">
                <a:solidFill>
                  <a:srgbClr val="2C3E50"/>
                </a:solidFill>
              </a:rPr>
              <a:t>PIC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36240" y="4285615"/>
            <a:ext cx="164211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虚拟外设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49600" y="6132195"/>
            <a:ext cx="1297305" cy="38481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虚拟</a:t>
            </a:r>
            <a:r>
              <a:rPr lang="en-US" altLang="zh-CN" b="1">
                <a:solidFill>
                  <a:srgbClr val="2C3E50"/>
                </a:solidFill>
              </a:rPr>
              <a:t>LPIC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94025" y="7161530"/>
            <a:ext cx="164211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虚拟</a:t>
            </a:r>
            <a:r>
              <a:rPr lang="en-US" altLang="zh-CN" b="1">
                <a:solidFill>
                  <a:srgbClr val="2C3E50"/>
                </a:solidFill>
              </a:rPr>
              <a:t>IOPIC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94025" y="8552815"/>
            <a:ext cx="164211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虚拟外设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14" name="直接箭头连接符 13"/>
          <p:cNvCxnSpPr>
            <a:stCxn id="9" idx="0"/>
            <a:endCxn id="7" idx="2"/>
          </p:cNvCxnSpPr>
          <p:nvPr/>
        </p:nvCxnSpPr>
        <p:spPr>
          <a:xfrm flipV="true">
            <a:off x="3757295" y="1946275"/>
            <a:ext cx="0" cy="8051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0"/>
            <a:endCxn id="9" idx="2"/>
          </p:cNvCxnSpPr>
          <p:nvPr/>
        </p:nvCxnSpPr>
        <p:spPr>
          <a:xfrm flipV="true">
            <a:off x="3757295" y="3293110"/>
            <a:ext cx="0" cy="9925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0"/>
            <a:endCxn id="12" idx="2"/>
          </p:cNvCxnSpPr>
          <p:nvPr/>
        </p:nvCxnSpPr>
        <p:spPr>
          <a:xfrm flipV="true">
            <a:off x="3815080" y="7703185"/>
            <a:ext cx="0" cy="84963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0"/>
            <a:endCxn id="11" idx="2"/>
          </p:cNvCxnSpPr>
          <p:nvPr/>
        </p:nvCxnSpPr>
        <p:spPr>
          <a:xfrm flipH="true" flipV="true">
            <a:off x="3798570" y="6517005"/>
            <a:ext cx="16510" cy="6445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true"/>
          <p:nvPr/>
        </p:nvSpPr>
        <p:spPr>
          <a:xfrm>
            <a:off x="399415" y="758825"/>
            <a:ext cx="2386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2C3E50"/>
                </a:solidFill>
              </a:rPr>
              <a:t>VPIC</a:t>
            </a:r>
            <a:r>
              <a:rPr lang="en-US" altLang="en-US" b="1">
                <a:solidFill>
                  <a:srgbClr val="2C3E50"/>
                </a:solidFill>
              </a:rPr>
              <a:t>v </a:t>
            </a:r>
            <a:r>
              <a:rPr lang="zh-CN" altLang="en-US" sz="1200" b="1">
                <a:solidFill>
                  <a:srgbClr val="2C3E50"/>
                </a:solidFill>
              </a:rPr>
              <a:t>硬件辅助中断虚拟化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22821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>
                <a:solidFill>
                  <a:srgbClr val="2C3E50"/>
                </a:solidFill>
              </a:rPr>
              <a:t>I/O</a:t>
            </a:r>
            <a:r>
              <a:rPr lang="zh-CN" altLang="en-US" sz="3600" b="1">
                <a:solidFill>
                  <a:srgbClr val="2C3E50"/>
                </a:solidFill>
              </a:rPr>
              <a:t>虚拟化</a:t>
            </a:r>
            <a:endParaRPr lang="zh-CN" altLang="en-US" sz="36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1713865" y="3850640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VT-d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1713865" y="6985635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VT-</a:t>
            </a:r>
            <a:r>
              <a:rPr lang="en-US" altLang="zh-CN" b="1">
                <a:solidFill>
                  <a:srgbClr val="2C3E50"/>
                </a:solidFill>
              </a:rPr>
              <a:t>c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3463290" y="5883275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I/OAT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3463290" y="6985635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VMDq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3463290" y="8087995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VMDc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3463290" y="421894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DMA重映射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0" name="文本框 9"/>
          <p:cNvSpPr txBox="true"/>
          <p:nvPr/>
        </p:nvSpPr>
        <p:spPr>
          <a:xfrm>
            <a:off x="3463290" y="348234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中断重映射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2785110" y="3142615"/>
            <a:ext cx="572135" cy="1783715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2785110" y="5883275"/>
            <a:ext cx="572135" cy="2572385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true"/>
          <p:nvPr/>
        </p:nvSpPr>
        <p:spPr>
          <a:xfrm>
            <a:off x="1713865" y="1310640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VT-</a:t>
            </a:r>
            <a:r>
              <a:rPr lang="en-US" altLang="zh-CN" b="1">
                <a:solidFill>
                  <a:srgbClr val="2C3E50"/>
                </a:solidFill>
              </a:rPr>
              <a:t>X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3357245" y="131064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IO</a:t>
            </a:r>
            <a:r>
              <a:rPr lang="zh-CN" altLang="en-US" b="1">
                <a:solidFill>
                  <a:srgbClr val="2C3E50"/>
                </a:solidFill>
              </a:rPr>
              <a:t>端口虚拟化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3529965" y="1548765"/>
            <a:ext cx="2743200" cy="22574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虚拟机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7995" y="1548765"/>
            <a:ext cx="2743200" cy="22574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b="1">
                <a:solidFill>
                  <a:srgbClr val="2C3E50"/>
                </a:solidFill>
              </a:rPr>
              <a:t>设备模拟器</a:t>
            </a:r>
            <a:r>
              <a:rPr lang="en-US" altLang="zh-CN" b="1">
                <a:solidFill>
                  <a:srgbClr val="2C3E50"/>
                </a:solidFill>
              </a:rPr>
              <a:t>(QEMU)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7525" y="4393565"/>
            <a:ext cx="5756275" cy="20008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b="1">
                <a:solidFill>
                  <a:srgbClr val="2C3E50"/>
                </a:solidFill>
              </a:rPr>
              <a:t>宿主机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4250" y="6680835"/>
            <a:ext cx="4447540" cy="49784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false"/>
          <a:p>
            <a:pPr algn="ctr"/>
            <a:r>
              <a:rPr lang="zh-CN" altLang="en-US" b="1">
                <a:solidFill>
                  <a:srgbClr val="2C3E50"/>
                </a:solidFill>
              </a:rPr>
              <a:t>硬件设备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38960" y="2512695"/>
            <a:ext cx="1118870" cy="825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完全模拟设备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52780" y="2512695"/>
            <a:ext cx="1086485" cy="8248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模拟设备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31285" y="3249295"/>
            <a:ext cx="2059305" cy="3911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设备驱动前端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84250" y="5809615"/>
            <a:ext cx="4447540" cy="4464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设备驱动程序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20060" y="4984750"/>
            <a:ext cx="2411730" cy="4464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设备驱动程序后端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31285" y="2179955"/>
            <a:ext cx="913765" cy="6604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模拟设备驱动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076825" y="2179955"/>
            <a:ext cx="913765" cy="6604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模拟设备驱动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cxnSp>
        <p:nvCxnSpPr>
          <p:cNvPr id="32" name="肘形连接符 31"/>
          <p:cNvCxnSpPr>
            <a:stCxn id="30" idx="1"/>
            <a:endCxn id="25" idx="3"/>
          </p:cNvCxnSpPr>
          <p:nvPr/>
        </p:nvCxnSpPr>
        <p:spPr>
          <a:xfrm rot="10800000" flipV="true">
            <a:off x="2957830" y="2510155"/>
            <a:ext cx="973455" cy="415290"/>
          </a:xfrm>
          <a:prstGeom prst="bentConnector3">
            <a:avLst>
              <a:gd name="adj1" fmla="val 49967"/>
            </a:avLst>
          </a:prstGeom>
          <a:ln w="381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31" idx="0"/>
            <a:endCxn id="26" idx="0"/>
          </p:cNvCxnSpPr>
          <p:nvPr/>
        </p:nvCxnSpPr>
        <p:spPr>
          <a:xfrm rot="16200000" flipH="true" flipV="true">
            <a:off x="3198813" y="177483"/>
            <a:ext cx="332740" cy="4337685"/>
          </a:xfrm>
          <a:prstGeom prst="bentConnector3">
            <a:avLst>
              <a:gd name="adj1" fmla="val -7166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7" idx="2"/>
            <a:endCxn id="29" idx="0"/>
          </p:cNvCxnSpPr>
          <p:nvPr/>
        </p:nvCxnSpPr>
        <p:spPr>
          <a:xfrm rot="5400000">
            <a:off x="3921443" y="3944938"/>
            <a:ext cx="1344295" cy="73533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6" idx="2"/>
            <a:endCxn id="28" idx="1"/>
          </p:cNvCxnSpPr>
          <p:nvPr/>
        </p:nvCxnSpPr>
        <p:spPr>
          <a:xfrm rot="5400000">
            <a:off x="-257492" y="4579303"/>
            <a:ext cx="2695575" cy="212090"/>
          </a:xfrm>
          <a:prstGeom prst="bentConnector4">
            <a:avLst>
              <a:gd name="adj1" fmla="val 45854"/>
              <a:gd name="adj2" fmla="val 368713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28" idx="0"/>
          </p:cNvCxnSpPr>
          <p:nvPr/>
        </p:nvCxnSpPr>
        <p:spPr>
          <a:xfrm rot="5400000">
            <a:off x="3527743" y="5111433"/>
            <a:ext cx="378460" cy="1017905"/>
          </a:xfrm>
          <a:prstGeom prst="bentConnector3">
            <a:avLst>
              <a:gd name="adj1" fmla="val 4991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8" idx="2"/>
            <a:endCxn id="24" idx="0"/>
          </p:cNvCxnSpPr>
          <p:nvPr/>
        </p:nvCxnSpPr>
        <p:spPr>
          <a:xfrm>
            <a:off x="3208020" y="6256020"/>
            <a:ext cx="0" cy="4248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388745" y="8351520"/>
            <a:ext cx="74041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true"/>
          <p:nvPr/>
        </p:nvSpPr>
        <p:spPr>
          <a:xfrm>
            <a:off x="2283460" y="7661275"/>
            <a:ext cx="1075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纯软件模拟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388745" y="7819390"/>
            <a:ext cx="751840" cy="8255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true"/>
          <p:nvPr/>
        </p:nvSpPr>
        <p:spPr>
          <a:xfrm>
            <a:off x="2283460" y="8294370"/>
            <a:ext cx="1075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模拟前后端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388745" y="9047480"/>
            <a:ext cx="725805" cy="1778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true"/>
          <p:nvPr/>
        </p:nvSpPr>
        <p:spPr>
          <a:xfrm>
            <a:off x="2283460" y="8894445"/>
            <a:ext cx="12509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virtio</a:t>
            </a:r>
            <a:r>
              <a:rPr lang="zh-CN" altLang="en-US" sz="1400" b="1">
                <a:solidFill>
                  <a:srgbClr val="2C3E50"/>
                </a:solidFill>
              </a:rPr>
              <a:t>前后端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1769110" y="3571240"/>
            <a:ext cx="10966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rgbClr val="2C3E50"/>
                </a:solidFill>
              </a:rPr>
              <a:t>virtio</a:t>
            </a:r>
            <a:endParaRPr lang="en-US" altLang="en-US" sz="2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559435" y="816610"/>
            <a:ext cx="17075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rgbClr val="2C3E50"/>
                </a:solidFill>
              </a:rPr>
              <a:t>virtio</a:t>
            </a:r>
            <a:r>
              <a:rPr lang="zh-CN" altLang="en-US" sz="2400" b="1">
                <a:solidFill>
                  <a:srgbClr val="2C3E50"/>
                </a:solidFill>
              </a:rPr>
              <a:t>原理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10615" y="2512695"/>
            <a:ext cx="4240530" cy="13385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 b="1">
                <a:solidFill>
                  <a:srgbClr val="2C3E50"/>
                </a:solidFill>
              </a:rPr>
              <a:t>	</a:t>
            </a:r>
            <a:r>
              <a:rPr lang="zh-CN" altLang="en-US" sz="1600" b="1">
                <a:solidFill>
                  <a:srgbClr val="2C3E50"/>
                </a:solidFill>
              </a:rPr>
              <a:t>虚拟机操作系统</a:t>
            </a:r>
            <a:r>
              <a:rPr lang="en-US" altLang="zh-CN" sz="1600" b="1">
                <a:solidFill>
                  <a:srgbClr val="2C3E50"/>
                </a:solidFill>
              </a:rPr>
              <a:t>   </a:t>
            </a:r>
            <a:endParaRPr lang="zh-CN" altLang="en-US" sz="1600" b="1">
              <a:solidFill>
                <a:srgbClr val="2C3E50"/>
              </a:solidFill>
            </a:endParaRPr>
          </a:p>
          <a:p>
            <a:pPr algn="l"/>
            <a:endParaRPr lang="zh-CN" altLang="en-US" sz="1600" b="1">
              <a:solidFill>
                <a:srgbClr val="2C3E50"/>
              </a:solidFill>
            </a:endParaRPr>
          </a:p>
          <a:p>
            <a:pPr algn="l"/>
            <a:endParaRPr lang="zh-CN" altLang="en-US" sz="1600" b="1">
              <a:solidFill>
                <a:srgbClr val="2C3E50"/>
              </a:solidFill>
            </a:endParaRPr>
          </a:p>
          <a:p>
            <a:pPr algn="l"/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0615" y="4825365"/>
            <a:ext cx="4240530" cy="13385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 b="1">
                <a:solidFill>
                  <a:srgbClr val="2C3E50"/>
                </a:solidFill>
              </a:rPr>
              <a:t>	VMM</a:t>
            </a:r>
            <a:endParaRPr lang="en-US" altLang="zh-CN" sz="1600" b="1">
              <a:solidFill>
                <a:srgbClr val="2C3E50"/>
              </a:solidFill>
            </a:endParaRPr>
          </a:p>
          <a:p>
            <a:pPr algn="l"/>
            <a:endParaRPr lang="zh-CN" altLang="en-US" sz="1600" b="1">
              <a:solidFill>
                <a:srgbClr val="2C3E50"/>
              </a:solidFill>
            </a:endParaRPr>
          </a:p>
          <a:p>
            <a:pPr algn="l"/>
            <a:endParaRPr lang="zh-CN" altLang="en-US" sz="1600" b="1">
              <a:solidFill>
                <a:srgbClr val="2C3E50"/>
              </a:solidFill>
            </a:endParaRPr>
          </a:p>
          <a:p>
            <a:pPr algn="l"/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0615" y="6163945"/>
            <a:ext cx="4240530" cy="13385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 b="1">
                <a:solidFill>
                  <a:srgbClr val="2C3E50"/>
                </a:solidFill>
              </a:rPr>
              <a:t>	</a:t>
            </a:r>
            <a:r>
              <a:rPr lang="zh-CN" altLang="en-US" sz="1600" b="1">
                <a:solidFill>
                  <a:srgbClr val="2C3E50"/>
                </a:solidFill>
              </a:rPr>
              <a:t>物理硬件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73375" y="3363595"/>
            <a:ext cx="247713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前端驱动</a:t>
            </a:r>
            <a:r>
              <a:rPr lang="en-US" altLang="zh-CN" sz="1200" b="1">
                <a:solidFill>
                  <a:srgbClr val="2C3E50"/>
                </a:solidFill>
              </a:rPr>
              <a:t> </a:t>
            </a:r>
            <a:r>
              <a:rPr lang="en-US" altLang="en-US" sz="1200" b="1">
                <a:solidFill>
                  <a:srgbClr val="2C3E50"/>
                </a:solidFill>
              </a:rPr>
              <a:t>para-drivers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74010" y="3851275"/>
            <a:ext cx="247713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接口协议</a:t>
            </a:r>
            <a:r>
              <a:rPr lang="en-US" altLang="zh-CN" sz="1200" b="1">
                <a:solidFill>
                  <a:srgbClr val="2C3E50"/>
                </a:solidFill>
              </a:rPr>
              <a:t> </a:t>
            </a:r>
            <a:r>
              <a:rPr lang="en-US" altLang="en-US" sz="1200" b="1">
                <a:solidFill>
                  <a:srgbClr val="2C3E50"/>
                </a:solidFill>
              </a:rPr>
              <a:t>interfaces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74010" y="4338955"/>
            <a:ext cx="247713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后端设备</a:t>
            </a:r>
            <a:r>
              <a:rPr lang="en-US" altLang="zh-CN" sz="1200" b="1">
                <a:solidFill>
                  <a:srgbClr val="2C3E50"/>
                </a:solidFill>
              </a:rPr>
              <a:t> </a:t>
            </a:r>
            <a:r>
              <a:rPr lang="en-US" altLang="en-US" sz="1200" b="1">
                <a:solidFill>
                  <a:srgbClr val="2C3E50"/>
                </a:solidFill>
              </a:rPr>
              <a:t>para-device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10615" y="3851275"/>
            <a:ext cx="4240530" cy="9740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 b="1">
                <a:solidFill>
                  <a:srgbClr val="2C3E50"/>
                </a:solidFill>
              </a:rPr>
              <a:t>	</a:t>
            </a:r>
            <a:endParaRPr lang="en-US" altLang="zh-CN" sz="1600" b="1">
              <a:solidFill>
                <a:srgbClr val="2C3E50"/>
              </a:solidFill>
            </a:endParaRPr>
          </a:p>
          <a:p>
            <a:pPr algn="l"/>
            <a:r>
              <a:rPr lang="en-US" altLang="en-US" sz="1600" b="1">
                <a:solidFill>
                  <a:srgbClr val="2C3E50"/>
                </a:solidFill>
              </a:rPr>
              <a:t>	QEMU</a:t>
            </a:r>
            <a:endParaRPr lang="en-US" altLang="zh-CN" sz="1600" b="1">
              <a:solidFill>
                <a:srgbClr val="2C3E50"/>
              </a:solidFill>
            </a:endParaRPr>
          </a:p>
          <a:p>
            <a:pPr algn="l"/>
            <a:endParaRPr lang="zh-CN" altLang="en-US" sz="1600" b="1">
              <a:solidFill>
                <a:srgbClr val="2C3E50"/>
              </a:solidFill>
            </a:endParaRPr>
          </a:p>
          <a:p>
            <a:pPr algn="l"/>
            <a:endParaRPr lang="zh-CN" altLang="en-US" sz="1600" b="1">
              <a:solidFill>
                <a:srgbClr val="2C3E50"/>
              </a:solidFill>
            </a:endParaRPr>
          </a:p>
          <a:p>
            <a:pPr algn="l"/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73375" y="4826635"/>
            <a:ext cx="247713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物理设备</a:t>
            </a:r>
            <a:r>
              <a:rPr lang="en-US" altLang="zh-CN" sz="1200" b="1">
                <a:solidFill>
                  <a:srgbClr val="2C3E50"/>
                </a:solidFill>
              </a:rPr>
              <a:t> </a:t>
            </a:r>
            <a:r>
              <a:rPr lang="en-US" altLang="en-US" sz="1200" b="1">
                <a:solidFill>
                  <a:srgbClr val="2C3E50"/>
                </a:solidFill>
              </a:rPr>
              <a:t>driver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77825" y="2112645"/>
            <a:ext cx="1934845" cy="1714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处理器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虚拟化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1260" y="2112645"/>
            <a:ext cx="1934845" cy="1714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内存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虚拟化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44695" y="2112645"/>
            <a:ext cx="1934845" cy="1714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IO</a:t>
            </a:r>
            <a:endParaRPr 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虚拟化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60625" y="880745"/>
            <a:ext cx="193484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sz="3200" b="1">
                <a:solidFill>
                  <a:srgbClr val="2C3E50"/>
                </a:solidFill>
              </a:rPr>
              <a:t>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60625" y="6141720"/>
            <a:ext cx="193484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sz="3200" b="1">
                <a:solidFill>
                  <a:srgbClr val="2C3E50"/>
                </a:solidFill>
              </a:rPr>
              <a:t>目标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cxnSp>
        <p:nvCxnSpPr>
          <p:cNvPr id="7" name="Elbow Connector 6"/>
          <p:cNvCxnSpPr>
            <a:stCxn id="5" idx="2"/>
            <a:endCxn id="2" idx="0"/>
          </p:cNvCxnSpPr>
          <p:nvPr/>
        </p:nvCxnSpPr>
        <p:spPr>
          <a:xfrm rot="5400000">
            <a:off x="2039620" y="723265"/>
            <a:ext cx="695325" cy="208280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5" idx="2"/>
            <a:endCxn id="4" idx="0"/>
          </p:cNvCxnSpPr>
          <p:nvPr/>
        </p:nvCxnSpPr>
        <p:spPr>
          <a:xfrm rot="5400000" flipV="true">
            <a:off x="4123055" y="722630"/>
            <a:ext cx="695325" cy="20840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3" idx="0"/>
          </p:cNvCxnSpPr>
          <p:nvPr/>
        </p:nvCxnSpPr>
        <p:spPr>
          <a:xfrm>
            <a:off x="3428365" y="1417320"/>
            <a:ext cx="635" cy="6953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78460" y="7307580"/>
            <a:ext cx="1934845" cy="628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同质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61895" y="7307580"/>
            <a:ext cx="1934845" cy="628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高效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45330" y="7307580"/>
            <a:ext cx="1934845" cy="628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资源可控</a:t>
            </a:r>
            <a:endParaRPr lang="zh-CN" b="1">
              <a:solidFill>
                <a:srgbClr val="2C3E50"/>
              </a:solidFill>
            </a:endParaRPr>
          </a:p>
        </p:txBody>
      </p:sp>
      <p:cxnSp>
        <p:nvCxnSpPr>
          <p:cNvPr id="14" name="Elbow Connector 13"/>
          <p:cNvCxnSpPr>
            <a:stCxn id="6" idx="2"/>
            <a:endCxn id="11" idx="0"/>
          </p:cNvCxnSpPr>
          <p:nvPr/>
        </p:nvCxnSpPr>
        <p:spPr>
          <a:xfrm rot="5400000">
            <a:off x="2072640" y="5951855"/>
            <a:ext cx="629285" cy="2082165"/>
          </a:xfrm>
          <a:prstGeom prst="bentConnector3">
            <a:avLst>
              <a:gd name="adj1" fmla="val 5005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13" idx="0"/>
          </p:cNvCxnSpPr>
          <p:nvPr/>
        </p:nvCxnSpPr>
        <p:spPr>
          <a:xfrm rot="5400000" flipV="true">
            <a:off x="4156075" y="5950585"/>
            <a:ext cx="629285" cy="2084705"/>
          </a:xfrm>
          <a:prstGeom prst="bentConnector3">
            <a:avLst>
              <a:gd name="adj1" fmla="val 5005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2"/>
            <a:endCxn id="12" idx="0"/>
          </p:cNvCxnSpPr>
          <p:nvPr/>
        </p:nvCxnSpPr>
        <p:spPr>
          <a:xfrm rot="5400000" flipV="true">
            <a:off x="3114358" y="6992303"/>
            <a:ext cx="629285" cy="12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2875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virtio_blk.c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1653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_net.c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0431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_pci.c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9209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_console.c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74365" y="2722245"/>
            <a:ext cx="1229360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1428750" y="3578225"/>
            <a:ext cx="1475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VM kernel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2" name="肘形连接符 11"/>
          <p:cNvCxnSpPr>
            <a:stCxn id="4" idx="2"/>
            <a:endCxn id="10" idx="0"/>
          </p:cNvCxnSpPr>
          <p:nvPr/>
        </p:nvCxnSpPr>
        <p:spPr>
          <a:xfrm rot="5400000" flipV="true">
            <a:off x="2389188" y="1322388"/>
            <a:ext cx="939165" cy="186055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5" idx="2"/>
            <a:endCxn id="10" idx="0"/>
          </p:cNvCxnSpPr>
          <p:nvPr/>
        </p:nvCxnSpPr>
        <p:spPr>
          <a:xfrm rot="5400000" flipV="true">
            <a:off x="3033078" y="1966278"/>
            <a:ext cx="939165" cy="5727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2"/>
            <a:endCxn id="10" idx="0"/>
          </p:cNvCxnSpPr>
          <p:nvPr/>
        </p:nvCxnSpPr>
        <p:spPr>
          <a:xfrm rot="5400000">
            <a:off x="3676968" y="1895158"/>
            <a:ext cx="939165" cy="71501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7" idx="2"/>
            <a:endCxn id="10" idx="0"/>
          </p:cNvCxnSpPr>
          <p:nvPr/>
        </p:nvCxnSpPr>
        <p:spPr>
          <a:xfrm rot="5400000">
            <a:off x="4320858" y="1251268"/>
            <a:ext cx="939165" cy="200279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161030" y="3783330"/>
            <a:ext cx="1229360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virtio_ring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82265" y="4806315"/>
            <a:ext cx="180022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back end driver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8" name="直接箭头连接符 17"/>
          <p:cNvCxnSpPr>
            <a:stCxn id="10" idx="2"/>
            <a:endCxn id="16" idx="0"/>
          </p:cNvCxnSpPr>
          <p:nvPr/>
        </p:nvCxnSpPr>
        <p:spPr>
          <a:xfrm flipH="true">
            <a:off x="3775710" y="3209925"/>
            <a:ext cx="13335" cy="5734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2"/>
            <a:endCxn id="17" idx="0"/>
          </p:cNvCxnSpPr>
          <p:nvPr/>
        </p:nvCxnSpPr>
        <p:spPr>
          <a:xfrm>
            <a:off x="3775710" y="4271010"/>
            <a:ext cx="6985" cy="5353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true"/>
          <p:nvPr/>
        </p:nvSpPr>
        <p:spPr>
          <a:xfrm>
            <a:off x="369570" y="6671945"/>
            <a:ext cx="1703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VM</a:t>
            </a:r>
            <a:r>
              <a:rPr lang="en-US" altLang="en-US" b="1">
                <a:solidFill>
                  <a:srgbClr val="2C3E50"/>
                </a:solidFill>
              </a:rPr>
              <a:t>M</a:t>
            </a:r>
            <a:r>
              <a:rPr lang="en-US" altLang="zh-CN" b="1">
                <a:solidFill>
                  <a:srgbClr val="2C3E50"/>
                </a:solidFill>
              </a:rPr>
              <a:t> kernel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8135" y="8438515"/>
            <a:ext cx="180022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hardware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858135" y="7133590"/>
            <a:ext cx="180022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hardware driver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7330" y="568960"/>
            <a:ext cx="6546215" cy="499046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true"/>
          <p:nvPr/>
        </p:nvSpPr>
        <p:spPr>
          <a:xfrm>
            <a:off x="369570" y="4079240"/>
            <a:ext cx="9461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QEMU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27330" y="5828665"/>
            <a:ext cx="6546215" cy="227266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17" idx="2"/>
            <a:endCxn id="23" idx="0"/>
          </p:cNvCxnSpPr>
          <p:nvPr/>
        </p:nvCxnSpPr>
        <p:spPr>
          <a:xfrm flipH="true">
            <a:off x="3758565" y="5293995"/>
            <a:ext cx="24130" cy="183959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3" idx="2"/>
            <a:endCxn id="22" idx="0"/>
          </p:cNvCxnSpPr>
          <p:nvPr/>
        </p:nvCxnSpPr>
        <p:spPr>
          <a:xfrm>
            <a:off x="3758565" y="7621270"/>
            <a:ext cx="0" cy="817245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315720" y="952500"/>
            <a:ext cx="5207000" cy="3495040"/>
          </a:xfrm>
          <a:prstGeom prst="rect">
            <a:avLst/>
          </a:prstGeom>
          <a:noFill/>
          <a:ln w="28575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true"/>
          <p:nvPr/>
        </p:nvSpPr>
        <p:spPr>
          <a:xfrm>
            <a:off x="4692650" y="3209925"/>
            <a:ext cx="1422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Transport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27330" y="8258810"/>
            <a:ext cx="6546215" cy="103060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30555" y="367030"/>
            <a:ext cx="1227455" cy="1445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IO</a:t>
            </a:r>
            <a:r>
              <a:rPr lang="zh-CN" altLang="en-US" b="1">
                <a:solidFill>
                  <a:srgbClr val="2C3E50"/>
                </a:solidFill>
              </a:rPr>
              <a:t>端口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87900" y="367030"/>
            <a:ext cx="1017905" cy="84474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V</a:t>
            </a:r>
            <a:endParaRPr lang="en-US" altLang="zh-CN" b="1">
              <a:solidFill>
                <a:srgbClr val="2C3E50"/>
              </a:solidFill>
            </a:endParaRPr>
          </a:p>
          <a:p>
            <a:pPr algn="ctr"/>
            <a:r>
              <a:rPr lang="en-US" altLang="zh-CN" b="1">
                <a:solidFill>
                  <a:srgbClr val="2C3E50"/>
                </a:solidFill>
              </a:rPr>
              <a:t>M</a:t>
            </a:r>
            <a:endParaRPr lang="en-US" altLang="zh-CN" b="1">
              <a:solidFill>
                <a:srgbClr val="2C3E50"/>
              </a:solidFill>
            </a:endParaRPr>
          </a:p>
          <a:p>
            <a:pPr algn="ctr"/>
            <a:r>
              <a:rPr lang="en-US" altLang="zh-CN" b="1">
                <a:solidFill>
                  <a:srgbClr val="2C3E50"/>
                </a:solidFill>
              </a:rPr>
              <a:t>M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0555" y="2112010"/>
            <a:ext cx="1227455" cy="1445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MMIO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555" y="3856990"/>
            <a:ext cx="1227455" cy="1445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DMA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0555" y="5601970"/>
            <a:ext cx="1227455" cy="1445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中断</a:t>
            </a:r>
            <a:endParaRPr lang="zh-CN" altLang="en-US" b="1">
              <a:solidFill>
                <a:srgbClr val="2C3E5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877060" y="518160"/>
            <a:ext cx="2894330" cy="313690"/>
            <a:chOff x="3273" y="2486"/>
            <a:chExt cx="4558" cy="494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true"/>
            <p:nvPr/>
          </p:nvSpPr>
          <p:spPr>
            <a:xfrm>
              <a:off x="3534" y="2486"/>
              <a:ext cx="3455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zh-CN" sz="1400" b="1">
                  <a:solidFill>
                    <a:srgbClr val="2C3E50"/>
                  </a:solidFill>
                </a:rPr>
                <a:t>1</a:t>
              </a:r>
              <a:r>
                <a:rPr lang="zh-CN" altLang="en-US" sz="1400" b="1">
                  <a:solidFill>
                    <a:srgbClr val="2C3E50"/>
                  </a:solidFill>
                </a:rPr>
                <a:t>：</a:t>
              </a:r>
              <a:r>
                <a:rPr lang="en-US" altLang="zh-CN" sz="1400" b="1">
                  <a:solidFill>
                    <a:srgbClr val="2C3E50"/>
                  </a:solidFill>
                </a:rPr>
                <a:t>VMCS Bitmap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877060" y="1217295"/>
            <a:ext cx="2894330" cy="313690"/>
            <a:chOff x="3273" y="2486"/>
            <a:chExt cx="4558" cy="494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true"/>
            <p:nvPr/>
          </p:nvSpPr>
          <p:spPr>
            <a:xfrm>
              <a:off x="3534" y="2486"/>
              <a:ext cx="273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2</a:t>
              </a:r>
              <a:r>
                <a:rPr lang="zh-CN" altLang="en-US" sz="1400" b="1">
                  <a:solidFill>
                    <a:srgbClr val="2C3E50"/>
                  </a:solidFill>
                </a:rPr>
                <a:t>：建立转换表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877060" y="2159635"/>
            <a:ext cx="2894330" cy="313690"/>
            <a:chOff x="3273" y="2486"/>
            <a:chExt cx="4558" cy="494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true"/>
            <p:nvPr/>
          </p:nvSpPr>
          <p:spPr>
            <a:xfrm>
              <a:off x="3534" y="2486"/>
              <a:ext cx="191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zh-CN" sz="1400" b="1">
                  <a:solidFill>
                    <a:srgbClr val="2C3E50"/>
                  </a:solidFill>
                </a:rPr>
                <a:t>1</a:t>
              </a:r>
              <a:r>
                <a:rPr lang="zh-CN" altLang="en-US" sz="1400" b="1">
                  <a:solidFill>
                    <a:srgbClr val="2C3E50"/>
                  </a:solidFill>
                </a:rPr>
                <a:t>：</a:t>
              </a:r>
              <a:r>
                <a:rPr lang="en-US" altLang="zh-CN" sz="1400" b="1">
                  <a:solidFill>
                    <a:srgbClr val="2C3E50"/>
                  </a:solidFill>
                </a:rPr>
                <a:t>EPT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877060" y="2858770"/>
            <a:ext cx="2894330" cy="313690"/>
            <a:chOff x="3273" y="2486"/>
            <a:chExt cx="4558" cy="494"/>
          </a:xfrm>
        </p:grpSpPr>
        <p:cxnSp>
          <p:nvCxnSpPr>
            <p:cNvPr id="17" name="直接箭头连接符 16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true"/>
            <p:nvPr/>
          </p:nvSpPr>
          <p:spPr>
            <a:xfrm>
              <a:off x="3534" y="2486"/>
              <a:ext cx="273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2</a:t>
              </a:r>
              <a:r>
                <a:rPr lang="zh-CN" altLang="en-US" sz="1400" b="1">
                  <a:solidFill>
                    <a:srgbClr val="2C3E50"/>
                  </a:solidFill>
                </a:rPr>
                <a:t>：建立转换表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877060" y="4229735"/>
            <a:ext cx="2894330" cy="313690"/>
            <a:chOff x="3273" y="2486"/>
            <a:chExt cx="4558" cy="494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true"/>
            <p:nvPr/>
          </p:nvSpPr>
          <p:spPr>
            <a:xfrm>
              <a:off x="3534" y="2486"/>
              <a:ext cx="204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1</a:t>
              </a:r>
              <a:r>
                <a:rPr lang="zh-CN" altLang="en-US" sz="1400" b="1">
                  <a:solidFill>
                    <a:srgbClr val="2C3E50"/>
                  </a:solidFill>
                </a:rPr>
                <a:t>：</a:t>
              </a:r>
              <a:r>
                <a:rPr lang="en-US" altLang="zh-CN" sz="1400" b="1">
                  <a:solidFill>
                    <a:srgbClr val="2C3E50"/>
                  </a:solidFill>
                </a:rPr>
                <a:t>VT-D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852295" y="5601970"/>
            <a:ext cx="2894330" cy="313690"/>
            <a:chOff x="3273" y="2486"/>
            <a:chExt cx="4558" cy="494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true"/>
            <p:nvPr/>
          </p:nvSpPr>
          <p:spPr>
            <a:xfrm>
              <a:off x="3534" y="2486"/>
              <a:ext cx="245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1</a:t>
              </a:r>
              <a:r>
                <a:rPr lang="zh-CN" altLang="en-US" sz="1400" b="1">
                  <a:solidFill>
                    <a:srgbClr val="2C3E50"/>
                  </a:solidFill>
                </a:rPr>
                <a:t>：中断注入</a:t>
              </a:r>
              <a:endParaRPr lang="zh-CN" altLang="en-US" sz="1400" b="1">
                <a:solidFill>
                  <a:srgbClr val="2C3E50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649605" y="7369175"/>
            <a:ext cx="1227455" cy="1445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网卡</a:t>
            </a:r>
            <a:endParaRPr lang="zh-CN" altLang="en-US" b="1">
              <a:solidFill>
                <a:srgbClr val="2C3E50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877060" y="7680960"/>
            <a:ext cx="2894330" cy="313690"/>
            <a:chOff x="3273" y="2486"/>
            <a:chExt cx="4558" cy="494"/>
          </a:xfrm>
        </p:grpSpPr>
        <p:cxnSp>
          <p:nvCxnSpPr>
            <p:cNvPr id="30" name="直接箭头连接符 29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true"/>
            <p:nvPr/>
          </p:nvSpPr>
          <p:spPr>
            <a:xfrm>
              <a:off x="3534" y="2486"/>
              <a:ext cx="241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1</a:t>
              </a:r>
              <a:r>
                <a:rPr lang="zh-CN" altLang="en-US" sz="1400" b="1">
                  <a:solidFill>
                    <a:srgbClr val="2C3E50"/>
                  </a:solidFill>
                </a:rPr>
                <a:t>：</a:t>
              </a:r>
              <a:r>
                <a:rPr lang="en-US" altLang="zh-CN" sz="1400" b="1">
                  <a:solidFill>
                    <a:srgbClr val="2C3E50"/>
                  </a:solidFill>
                </a:rPr>
                <a:t>SR-IOV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893570" y="6426835"/>
            <a:ext cx="2894330" cy="313690"/>
            <a:chOff x="3273" y="2486"/>
            <a:chExt cx="4558" cy="494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true"/>
            <p:nvPr/>
          </p:nvSpPr>
          <p:spPr>
            <a:xfrm>
              <a:off x="3534" y="2486"/>
              <a:ext cx="400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2</a:t>
              </a:r>
              <a:r>
                <a:rPr lang="zh-CN" altLang="en-US" sz="1400" b="1">
                  <a:solidFill>
                    <a:srgbClr val="2C3E50"/>
                  </a:solidFill>
                </a:rPr>
                <a:t>：</a:t>
              </a:r>
              <a:r>
                <a:rPr lang="en-US" altLang="zh-CN" sz="1400" b="1">
                  <a:solidFill>
                    <a:srgbClr val="2C3E50"/>
                  </a:solidFill>
                </a:rPr>
                <a:t>VT-D</a:t>
              </a:r>
              <a:r>
                <a:rPr lang="zh-CN" altLang="en-US" sz="1400" b="1">
                  <a:solidFill>
                    <a:srgbClr val="2C3E50"/>
                  </a:solidFill>
                </a:rPr>
                <a:t>实现中断重映射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559435" y="816610"/>
            <a:ext cx="2019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2C3E50"/>
                </a:solidFill>
              </a:rPr>
              <a:t>设备直通原理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475740" y="2171065"/>
            <a:ext cx="1114425" cy="91503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1400" b="1">
                <a:solidFill>
                  <a:srgbClr val="2C3E50"/>
                </a:solidFill>
              </a:rPr>
              <a:t>CPU</a:t>
            </a:r>
            <a:endParaRPr lang="" altLang="zh-CN" sz="1400" b="1">
              <a:solidFill>
                <a:srgbClr val="2C3E5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057015" y="3250565"/>
            <a:ext cx="864235" cy="68516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 b="1">
                <a:solidFill>
                  <a:srgbClr val="2C3E50"/>
                </a:solidFill>
              </a:rPr>
              <a:t>DMA</a:t>
            </a:r>
            <a:endParaRPr lang="" altLang="en-US" sz="1400" b="1">
              <a:solidFill>
                <a:srgbClr val="2C3E5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94765" y="6306820"/>
            <a:ext cx="4268470" cy="150812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" altLang="zh-CN" sz="1400" b="1">
              <a:solidFill>
                <a:srgbClr val="2C3E50"/>
              </a:solidFill>
            </a:endParaRPr>
          </a:p>
          <a:p>
            <a:pPr algn="ctr"/>
            <a:endParaRPr lang="" altLang="zh-CN" sz="1400" b="1">
              <a:solidFill>
                <a:srgbClr val="2C3E50"/>
              </a:solidFill>
            </a:endParaRPr>
          </a:p>
          <a:p>
            <a:pPr algn="ctr"/>
            <a:endParaRPr lang="" altLang="zh-CN" sz="1400" b="1">
              <a:solidFill>
                <a:srgbClr val="2C3E50"/>
              </a:solidFill>
            </a:endParaRPr>
          </a:p>
          <a:p>
            <a:pPr algn="ctr"/>
            <a:endParaRPr lang="" altLang="zh-CN" sz="1400" b="1">
              <a:solidFill>
                <a:srgbClr val="2C3E50"/>
              </a:solidFill>
            </a:endParaRPr>
          </a:p>
          <a:p>
            <a:pPr algn="ctr"/>
            <a:endParaRPr lang="" altLang="zh-CN" sz="1400" b="1">
              <a:solidFill>
                <a:srgbClr val="2C3E50"/>
              </a:solidFill>
            </a:endParaRPr>
          </a:p>
          <a:p>
            <a:pPr algn="ctr"/>
            <a:r>
              <a:rPr lang="" altLang="zh-CN" sz="1400" b="1">
                <a:solidFill>
                  <a:srgbClr val="2C3E50"/>
                </a:solidFill>
              </a:rPr>
              <a:t>pass throgou device</a:t>
            </a:r>
            <a:endParaRPr lang="" altLang="zh-CN" sz="1400" b="1">
              <a:solidFill>
                <a:srgbClr val="2C3E5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697990" y="6584315"/>
            <a:ext cx="1149350" cy="68516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 b="1">
                <a:solidFill>
                  <a:srgbClr val="2C3E50"/>
                </a:solidFill>
              </a:rPr>
              <a:t>IO</a:t>
            </a:r>
            <a:r>
              <a:rPr lang="zh-CN" altLang="" sz="1400" b="1">
                <a:solidFill>
                  <a:srgbClr val="2C3E50"/>
                </a:solidFill>
              </a:rPr>
              <a:t>空间</a:t>
            </a:r>
            <a:endParaRPr lang="zh-CN" altLang="" sz="1400" b="1">
              <a:solidFill>
                <a:srgbClr val="2C3E5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823970" y="6584315"/>
            <a:ext cx="1330325" cy="68516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1400" b="1">
                <a:solidFill>
                  <a:srgbClr val="2C3E50"/>
                </a:solidFill>
              </a:rPr>
              <a:t>MMIO</a:t>
            </a:r>
            <a:r>
              <a:rPr lang="zh-CN" altLang="en-US" sz="1400" b="1">
                <a:solidFill>
                  <a:srgbClr val="2C3E50"/>
                </a:solidFill>
              </a:rPr>
              <a:t>空间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8" name="肘形连接符 7"/>
          <p:cNvCxnSpPr>
            <a:stCxn id="2" idx="1"/>
            <a:endCxn id="6" idx="1"/>
          </p:cNvCxnSpPr>
          <p:nvPr/>
        </p:nvCxnSpPr>
        <p:spPr>
          <a:xfrm rot="10800000" flipH="true" flipV="true">
            <a:off x="1475740" y="2628900"/>
            <a:ext cx="222250" cy="4298315"/>
          </a:xfrm>
          <a:prstGeom prst="bentConnector3">
            <a:avLst>
              <a:gd name="adj1" fmla="val -340285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2" idx="3"/>
            <a:endCxn id="7" idx="1"/>
          </p:cNvCxnSpPr>
          <p:nvPr/>
        </p:nvCxnSpPr>
        <p:spPr>
          <a:xfrm>
            <a:off x="2590165" y="2628900"/>
            <a:ext cx="1233805" cy="4298315"/>
          </a:xfrm>
          <a:prstGeom prst="bentConnector3">
            <a:avLst>
              <a:gd name="adj1" fmla="val 50026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" idx="2"/>
            <a:endCxn id="7" idx="0"/>
          </p:cNvCxnSpPr>
          <p:nvPr/>
        </p:nvCxnSpPr>
        <p:spPr>
          <a:xfrm rot="5400000">
            <a:off x="3165158" y="5260023"/>
            <a:ext cx="2648585" cy="3175"/>
          </a:xfrm>
          <a:prstGeom prst="bentConnector2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true"/>
          <p:nvPr/>
        </p:nvSpPr>
        <p:spPr>
          <a:xfrm>
            <a:off x="869950" y="4794885"/>
            <a:ext cx="14947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" sz="1200" b="1">
                <a:solidFill>
                  <a:srgbClr val="2C3E50"/>
                </a:solidFill>
              </a:rPr>
              <a:t>方法二（常用）</a:t>
            </a:r>
            <a:endParaRPr lang="" altLang="zh-CN" sz="1200" b="1">
              <a:solidFill>
                <a:srgbClr val="2C3E50"/>
              </a:solidFill>
            </a:endParaRPr>
          </a:p>
          <a:p>
            <a:r>
              <a:rPr lang="" altLang="zh-CN" sz="1200" b="1">
                <a:solidFill>
                  <a:srgbClr val="2C3E50"/>
                </a:solidFill>
              </a:rPr>
              <a:t>IO</a:t>
            </a:r>
            <a:r>
              <a:rPr lang="en-US" altLang="" sz="1200" b="1">
                <a:solidFill>
                  <a:srgbClr val="2C3E50"/>
                </a:solidFill>
              </a:rPr>
              <a:t>MMU IO</a:t>
            </a:r>
            <a:r>
              <a:rPr lang="zh-CN" altLang="en-US" sz="1200" b="1">
                <a:solidFill>
                  <a:srgbClr val="2C3E50"/>
                </a:solidFill>
              </a:rPr>
              <a:t>转换表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4" name="文本框 13"/>
          <p:cNvSpPr txBox="true"/>
          <p:nvPr/>
        </p:nvSpPr>
        <p:spPr>
          <a:xfrm>
            <a:off x="4612005" y="4725035"/>
            <a:ext cx="11315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IO</a:t>
            </a:r>
            <a:r>
              <a:rPr lang="en-US" altLang="en-US" sz="1200" b="1">
                <a:solidFill>
                  <a:srgbClr val="2C3E50"/>
                </a:solidFill>
              </a:rPr>
              <a:t>MMU</a:t>
            </a:r>
            <a:endParaRPr lang="en-US" altLang="en-US" sz="1200" b="1">
              <a:solidFill>
                <a:srgbClr val="2C3E50"/>
              </a:solidFill>
            </a:endParaRPr>
          </a:p>
          <a:p>
            <a:r>
              <a:rPr lang="en-US" altLang="en-US" sz="1200" b="1">
                <a:solidFill>
                  <a:srgbClr val="2C3E50"/>
                </a:solidFill>
              </a:rPr>
              <a:t>MMIO</a:t>
            </a:r>
            <a:r>
              <a:rPr lang="zh-CN" altLang="en-US" sz="1200" b="1">
                <a:solidFill>
                  <a:srgbClr val="2C3E50"/>
                </a:solidFill>
              </a:rPr>
              <a:t>转换表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5" name="文本框 14"/>
          <p:cNvSpPr txBox="true"/>
          <p:nvPr/>
        </p:nvSpPr>
        <p:spPr>
          <a:xfrm>
            <a:off x="3228975" y="4725035"/>
            <a:ext cx="8089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rgbClr val="2C3E50"/>
                </a:solidFill>
              </a:rPr>
              <a:t>EPT</a:t>
            </a:r>
            <a:r>
              <a:rPr lang="zh-CN" altLang="en-US" sz="1200" b="1">
                <a:solidFill>
                  <a:srgbClr val="2C3E50"/>
                </a:solidFill>
              </a:rPr>
              <a:t>页表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869950" y="3841115"/>
            <a:ext cx="10344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方法一</a:t>
            </a:r>
            <a:endParaRPr lang="en-US" altLang="zh-CN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IO</a:t>
            </a:r>
            <a:r>
              <a:rPr lang="en-US" altLang="en-US" sz="1200" b="1">
                <a:solidFill>
                  <a:srgbClr val="2C3E50"/>
                </a:solidFill>
              </a:rPr>
              <a:t> Bitmap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85" y="3354705"/>
            <a:ext cx="5972175" cy="5448300"/>
          </a:xfrm>
          <a:prstGeom prst="rect">
            <a:avLst/>
          </a:prstGeom>
        </p:spPr>
      </p:pic>
      <p:sp>
        <p:nvSpPr>
          <p:cNvPr id="3" name="文本框 2"/>
          <p:cNvSpPr txBox="true"/>
          <p:nvPr/>
        </p:nvSpPr>
        <p:spPr>
          <a:xfrm>
            <a:off x="824230" y="1269365"/>
            <a:ext cx="451548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b="1">
              <a:solidFill>
                <a:srgbClr val="2C3E50"/>
              </a:solidFill>
            </a:endParaRPr>
          </a:p>
          <a:p>
            <a:pPr algn="l"/>
            <a:endParaRPr lang="zh-CN" altLang="en-US" b="1">
              <a:solidFill>
                <a:srgbClr val="2C3E50"/>
              </a:solidFill>
            </a:endParaRPr>
          </a:p>
          <a:p>
            <a:pPr algn="l"/>
            <a:r>
              <a:rPr lang="en-US" altLang="zh-CN" b="1">
                <a:solidFill>
                  <a:srgbClr val="2C3E50"/>
                </a:solidFill>
              </a:rPr>
              <a:t>SR-IOV</a:t>
            </a:r>
            <a:r>
              <a:rPr lang="zh-CN" altLang="en-US" b="1">
                <a:solidFill>
                  <a:srgbClr val="2C3E50"/>
                </a:solidFill>
              </a:rPr>
              <a:t>也是要使用</a:t>
            </a:r>
            <a:r>
              <a:rPr lang="en-US" altLang="zh-CN" b="1">
                <a:solidFill>
                  <a:srgbClr val="2C3E50"/>
                </a:solidFill>
              </a:rPr>
              <a:t>VT-D</a:t>
            </a:r>
            <a:r>
              <a:rPr lang="zh-CN" altLang="en-US" b="1">
                <a:solidFill>
                  <a:srgbClr val="2C3E50"/>
                </a:solidFill>
              </a:rPr>
              <a:t>（</a:t>
            </a:r>
            <a:r>
              <a:rPr lang="en-US" altLang="zh-CN" b="1">
                <a:solidFill>
                  <a:srgbClr val="2C3E50"/>
                </a:solidFill>
              </a:rPr>
              <a:t>IOMMU)</a:t>
            </a:r>
            <a:r>
              <a:rPr lang="zh-CN" altLang="en-US" b="1">
                <a:solidFill>
                  <a:srgbClr val="2C3E50"/>
                </a:solidFill>
              </a:rPr>
              <a:t>技术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375285" y="523240"/>
            <a:ext cx="4424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2C3E50"/>
                </a:solidFill>
                <a:sym typeface="+mn-ea"/>
              </a:rPr>
              <a:t>SR-IOV</a:t>
            </a:r>
            <a:r>
              <a:rPr lang="zh-CN" altLang="en-US" sz="2400" b="1">
                <a:solidFill>
                  <a:srgbClr val="2C3E50"/>
                </a:solidFill>
                <a:sym typeface="+mn-ea"/>
              </a:rPr>
              <a:t>：设备直通的一种增强</a:t>
            </a:r>
            <a:endParaRPr lang="zh-CN" altLang="en-US" sz="2400" b="1">
              <a:solidFill>
                <a:srgbClr val="2C3E5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501650" y="826770"/>
            <a:ext cx="4626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SPDK 技术优化虚拟机本地存储的 IO 性能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501650" y="1486535"/>
            <a:ext cx="58553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在增强型 DC2 中，我们使用了 Intel 的高性能 NVMe SSD，从协议和物理介质上也保证了快速的 IO 处理。NVMe 协议比传统的 SCSI 带宽更高，延时更低，适合高性能的使用场景。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501650" y="2978785"/>
            <a:ext cx="56781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RDMA（remote direct memory access）中文全称远程内存直接访问技术，RDMA实现需要特定硬件支持，主要有三种：Infiniband、iWARP和RoCE。RDMA是在网络I/O虚拟化非常完善之后提供一项新的虚拟化I/O方案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501650" y="4841240"/>
            <a:ext cx="56026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Hadoop实现了一个分布式文件系统（Hadoop Distributed File System），简称HDFS。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501650" y="5871845"/>
            <a:ext cx="59474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存储根据其类型，可分为块存储，对象存储和文件存储。在主流的分布式存储技术中，HDFS/GPFS/GFS属于文件存储，Swift属于对象存储，而Ceph可支持块存储、对象存储和文件存储，故称为统一存储。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" y="777875"/>
            <a:ext cx="6607810" cy="4728845"/>
          </a:xfrm>
          <a:prstGeom prst="rect">
            <a:avLst/>
          </a:prstGeom>
        </p:spPr>
      </p:pic>
      <p:sp>
        <p:nvSpPr>
          <p:cNvPr id="3" name="文本框 2"/>
          <p:cNvSpPr txBox="true"/>
          <p:nvPr/>
        </p:nvSpPr>
        <p:spPr>
          <a:xfrm>
            <a:off x="240665" y="6029960"/>
            <a:ext cx="60737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SDN/NFV等网络技术快速发展，越来越多的SDN/NFV开源项目选用DPDK作为基础的报文处理加速平台</a:t>
            </a:r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1957070" y="407733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2C3E50"/>
                </a:solidFill>
              </a:rPr>
              <a:t>网络虚拟化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580390" y="1404620"/>
            <a:ext cx="1395730" cy="1059180"/>
            <a:chOff x="914" y="2212"/>
            <a:chExt cx="2198" cy="1668"/>
          </a:xfrm>
        </p:grpSpPr>
        <p:sp>
          <p:nvSpPr>
            <p:cNvPr id="2" name="矩形 1"/>
            <p:cNvSpPr/>
            <p:nvPr/>
          </p:nvSpPr>
          <p:spPr>
            <a:xfrm>
              <a:off x="914" y="2768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linux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914" y="3324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NIC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14" y="2212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WEB server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541905" y="1404620"/>
            <a:ext cx="1395730" cy="1059180"/>
            <a:chOff x="914" y="2212"/>
            <a:chExt cx="2198" cy="1668"/>
          </a:xfrm>
        </p:grpSpPr>
        <p:sp>
          <p:nvSpPr>
            <p:cNvPr id="8" name="矩形 7"/>
            <p:cNvSpPr/>
            <p:nvPr/>
          </p:nvSpPr>
          <p:spPr>
            <a:xfrm>
              <a:off x="914" y="2768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linux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14" y="3324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NIC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14" y="2212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APP server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503420" y="1404620"/>
            <a:ext cx="1395730" cy="1059180"/>
            <a:chOff x="914" y="2212"/>
            <a:chExt cx="2198" cy="1668"/>
          </a:xfrm>
        </p:grpSpPr>
        <p:sp>
          <p:nvSpPr>
            <p:cNvPr id="12" name="矩形 11"/>
            <p:cNvSpPr/>
            <p:nvPr/>
          </p:nvSpPr>
          <p:spPr>
            <a:xfrm>
              <a:off x="914" y="2768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linux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14" y="3324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NIC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14" y="2212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DB server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sp>
        <p:nvSpPr>
          <p:cNvPr id="15" name="六边形 14"/>
          <p:cNvSpPr/>
          <p:nvPr/>
        </p:nvSpPr>
        <p:spPr>
          <a:xfrm>
            <a:off x="2616835" y="3624580"/>
            <a:ext cx="1245235" cy="656590"/>
          </a:xfrm>
          <a:prstGeom prst="hexagon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switch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cxnSp>
        <p:nvCxnSpPr>
          <p:cNvPr id="16" name="肘形连接符 15"/>
          <p:cNvCxnSpPr>
            <a:stCxn id="3" idx="2"/>
            <a:endCxn id="15" idx="3"/>
          </p:cNvCxnSpPr>
          <p:nvPr/>
        </p:nvCxnSpPr>
        <p:spPr>
          <a:xfrm rot="5400000" flipV="true">
            <a:off x="1203325" y="2538730"/>
            <a:ext cx="1489075" cy="133858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9" idx="2"/>
          </p:cNvCxnSpPr>
          <p:nvPr/>
        </p:nvCxnSpPr>
        <p:spPr>
          <a:xfrm rot="5400000">
            <a:off x="2667000" y="3035300"/>
            <a:ext cx="1144905" cy="3175"/>
          </a:xfrm>
          <a:prstGeom prst="bentConnector3">
            <a:avLst>
              <a:gd name="adj1" fmla="val 5002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3" idx="2"/>
            <a:endCxn id="15" idx="0"/>
          </p:cNvCxnSpPr>
          <p:nvPr/>
        </p:nvCxnSpPr>
        <p:spPr>
          <a:xfrm rot="5400000">
            <a:off x="3787140" y="2538095"/>
            <a:ext cx="1489075" cy="133921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true"/>
          <p:nvPr/>
        </p:nvSpPr>
        <p:spPr>
          <a:xfrm>
            <a:off x="417830" y="4767580"/>
            <a:ext cx="50006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400" b="1">
                <a:solidFill>
                  <a:srgbClr val="2C3E50"/>
                </a:solidFill>
                <a:sym typeface="+mn-ea"/>
              </a:rPr>
              <a:t>对应用进行隔离，往往是将一个应用部署在一台物理设备上，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r>
              <a:rPr lang="zh-CN" altLang="en-US" sz="1400" b="1">
                <a:solidFill>
                  <a:srgbClr val="2C3E50"/>
                </a:solidFill>
                <a:sym typeface="+mn-ea"/>
              </a:rPr>
              <a:t>这样会存在两个问题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: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20" name="文本框 19"/>
          <p:cNvSpPr txBox="true"/>
          <p:nvPr/>
        </p:nvSpPr>
        <p:spPr>
          <a:xfrm>
            <a:off x="417830" y="5357495"/>
            <a:ext cx="59397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olidFill>
                  <a:srgbClr val="2C3E50"/>
                </a:solidFill>
                <a:sym typeface="+mn-ea"/>
              </a:rPr>
              <a:t>1）是某些应用大部分情况可能处于空闲状态，</a:t>
            </a:r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  <a:sym typeface="+mn-ea"/>
              </a:rPr>
              <a:t>2）是当应用增多的时候，只能通过增加物理设备来解决扩展性问题。</a:t>
            </a:r>
            <a:endParaRPr lang="zh-CN" altLang="en-US" sz="12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478155" y="6433820"/>
            <a:ext cx="4723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  <a:sym typeface="+mn-ea"/>
              </a:rPr>
              <a:t>物理资源存在极大的浪费</a:t>
            </a:r>
            <a:endParaRPr lang="zh-CN" altLang="en-US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22" name="文本框 21"/>
          <p:cNvSpPr txBox="true"/>
          <p:nvPr/>
        </p:nvSpPr>
        <p:spPr>
          <a:xfrm>
            <a:off x="478155" y="5772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传统网络架构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408940" y="8636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虚拟化网络架构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0390" y="219519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Guest </a:t>
            </a:r>
            <a:r>
              <a:rPr lang="en-US" altLang="zh-CN" sz="1400" b="1">
                <a:solidFill>
                  <a:srgbClr val="2C3E50"/>
                </a:solidFill>
              </a:rPr>
              <a:t>linux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3285" y="2548255"/>
            <a:ext cx="1092835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vNIC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0390" y="184213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WEB server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41905" y="219519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Guest </a:t>
            </a:r>
            <a:r>
              <a:rPr lang="en-US" altLang="zh-CN" sz="1400" b="1">
                <a:solidFill>
                  <a:srgbClr val="2C3E50"/>
                </a:solidFill>
              </a:rPr>
              <a:t>linux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48940" y="2548255"/>
            <a:ext cx="988695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vNIC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1905" y="184213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APP server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3420" y="219519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Guest </a:t>
            </a:r>
            <a:r>
              <a:rPr lang="en-US" altLang="zh-CN" sz="1400" b="1">
                <a:solidFill>
                  <a:srgbClr val="2C3E50"/>
                </a:solidFill>
              </a:rPr>
              <a:t>linux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89500" y="2548255"/>
            <a:ext cx="100965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vNIC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03420" y="184213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DB server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0390" y="2548255"/>
            <a:ext cx="5318760" cy="17843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true"/>
          <p:nvPr/>
        </p:nvSpPr>
        <p:spPr>
          <a:xfrm>
            <a:off x="3717290" y="3911600"/>
            <a:ext cx="2181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kvm/hypervisor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8" name="六边形 17"/>
          <p:cNvSpPr/>
          <p:nvPr/>
        </p:nvSpPr>
        <p:spPr>
          <a:xfrm>
            <a:off x="1976120" y="3440430"/>
            <a:ext cx="1245235" cy="471170"/>
          </a:xfrm>
          <a:prstGeom prst="hexagon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v </a:t>
            </a:r>
            <a:r>
              <a:rPr lang="en-US" altLang="zh-CN" sz="1400" b="1">
                <a:solidFill>
                  <a:srgbClr val="2C3E50"/>
                </a:solidFill>
              </a:rPr>
              <a:t>switch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0390" y="4332605"/>
            <a:ext cx="3500120" cy="3702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NIC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0" name="肘形连接符 19"/>
          <p:cNvCxnSpPr>
            <a:stCxn id="4" idx="2"/>
            <a:endCxn id="18" idx="3"/>
          </p:cNvCxnSpPr>
          <p:nvPr/>
        </p:nvCxnSpPr>
        <p:spPr>
          <a:xfrm rot="5400000" flipV="true">
            <a:off x="1315720" y="3023870"/>
            <a:ext cx="774700" cy="54610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9" idx="2"/>
          </p:cNvCxnSpPr>
          <p:nvPr/>
        </p:nvCxnSpPr>
        <p:spPr>
          <a:xfrm rot="5400000">
            <a:off x="2928620" y="2950210"/>
            <a:ext cx="555625" cy="47371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3" idx="2"/>
            <a:endCxn id="18" idx="0"/>
          </p:cNvCxnSpPr>
          <p:nvPr/>
        </p:nvCxnSpPr>
        <p:spPr>
          <a:xfrm rot="5400000">
            <a:off x="3920490" y="2210435"/>
            <a:ext cx="774700" cy="217297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endCxn id="19" idx="0"/>
          </p:cNvCxnSpPr>
          <p:nvPr/>
        </p:nvCxnSpPr>
        <p:spPr>
          <a:xfrm rot="5400000">
            <a:off x="2237740" y="3987165"/>
            <a:ext cx="437515" cy="252095"/>
          </a:xfrm>
          <a:prstGeom prst="bentConnector3">
            <a:avLst>
              <a:gd name="adj1" fmla="val 5007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true"/>
          <p:nvPr/>
        </p:nvSpPr>
        <p:spPr>
          <a:xfrm>
            <a:off x="579755" y="5772150"/>
            <a:ext cx="531939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对于问题 1），可以利用虚拟化层 Hypervisor 的调度技术，将资源从空闲的应用上调度到繁忙的应用上，达到资源的合理利用；</a:t>
            </a:r>
            <a:endParaRPr lang="zh-CN" altLang="en-US" sz="1400" b="1">
              <a:solidFill>
                <a:srgbClr val="2C3E50"/>
              </a:solidFill>
            </a:endParaRPr>
          </a:p>
          <a:p>
            <a:endParaRPr lang="zh-CN" altLang="en-US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对于问题 2），可以根据物理设备的资源使用情况进行横向扩容，除非设备资源已经用尽，否则没有必要新增设备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737870" y="2656205"/>
            <a:ext cx="5024120" cy="3801745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212215" y="3735705"/>
            <a:ext cx="3858260" cy="226822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661285" y="4841240"/>
            <a:ext cx="1968500" cy="96647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true"/>
          <p:nvPr/>
        </p:nvSpPr>
        <p:spPr>
          <a:xfrm>
            <a:off x="2444115" y="298704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全部指令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2825750" y="4276725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敏感指令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3190240" y="523367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特权指令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9" name="文本框 28"/>
          <p:cNvSpPr txBox="true"/>
          <p:nvPr/>
        </p:nvSpPr>
        <p:spPr>
          <a:xfrm>
            <a:off x="838200" y="963930"/>
            <a:ext cx="12515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指令</a:t>
            </a:r>
            <a:r>
              <a:rPr lang="en-US" altLang="zh-CN" sz="2800" b="1">
                <a:solidFill>
                  <a:srgbClr val="2C3E50"/>
                </a:solidFill>
              </a:rPr>
              <a:t>集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80390" y="295719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Guest </a:t>
            </a:r>
            <a:r>
              <a:rPr lang="en-US" altLang="zh-CN" sz="800" b="1">
                <a:solidFill>
                  <a:srgbClr val="2C3E50"/>
                </a:solidFill>
              </a:rPr>
              <a:t>linux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0885" y="3248025"/>
            <a:ext cx="542925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vNIC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0390" y="266636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WEB server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55115" y="295719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Guest </a:t>
            </a:r>
            <a:r>
              <a:rPr lang="en-US" altLang="zh-CN" sz="800" b="1">
                <a:solidFill>
                  <a:srgbClr val="2C3E50"/>
                </a:solidFill>
              </a:rPr>
              <a:t>linux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57045" y="3248025"/>
            <a:ext cx="49149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vNIC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55115" y="266636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APP server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29840" y="295719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Guest </a:t>
            </a:r>
            <a:r>
              <a:rPr lang="en-US" altLang="zh-CN" sz="800" b="1">
                <a:solidFill>
                  <a:srgbClr val="2C3E50"/>
                </a:solidFill>
              </a:rPr>
              <a:t>linux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21610" y="3248025"/>
            <a:ext cx="50165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vNIC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29840" y="266636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DB server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0390" y="3248025"/>
            <a:ext cx="2642870" cy="14693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800"/>
          </a:p>
        </p:txBody>
      </p:sp>
      <p:sp>
        <p:nvSpPr>
          <p:cNvPr id="16" name="文本框 15"/>
          <p:cNvSpPr txBox="true"/>
          <p:nvPr/>
        </p:nvSpPr>
        <p:spPr>
          <a:xfrm>
            <a:off x="2139315" y="4370705"/>
            <a:ext cx="10839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kvm/hypervisor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0390" y="4717415"/>
            <a:ext cx="1739265" cy="304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NIC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67100" y="295719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Guest </a:t>
            </a:r>
            <a:r>
              <a:rPr lang="en-US" altLang="zh-CN" sz="800" b="1">
                <a:solidFill>
                  <a:srgbClr val="2C3E50"/>
                </a:solidFill>
              </a:rPr>
              <a:t>linux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17595" y="3248025"/>
            <a:ext cx="542925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vNIC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67100" y="266636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WEB server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41825" y="295719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Guest </a:t>
            </a:r>
            <a:r>
              <a:rPr lang="en-US" altLang="zh-CN" sz="800" b="1">
                <a:solidFill>
                  <a:srgbClr val="2C3E50"/>
                </a:solidFill>
              </a:rPr>
              <a:t>linux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43755" y="3248025"/>
            <a:ext cx="49149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vNIC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41825" y="266636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APP server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16550" y="295719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Guest </a:t>
            </a:r>
            <a:r>
              <a:rPr lang="en-US" altLang="zh-CN" sz="800" b="1">
                <a:solidFill>
                  <a:srgbClr val="2C3E50"/>
                </a:solidFill>
              </a:rPr>
              <a:t>linux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08320" y="3248025"/>
            <a:ext cx="50165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vNIC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416550" y="266636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DB server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467100" y="3248025"/>
            <a:ext cx="2642870" cy="14693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800"/>
          </a:p>
        </p:txBody>
      </p:sp>
      <p:sp>
        <p:nvSpPr>
          <p:cNvPr id="31" name="文本框 30"/>
          <p:cNvSpPr txBox="true"/>
          <p:nvPr/>
        </p:nvSpPr>
        <p:spPr>
          <a:xfrm>
            <a:off x="5026025" y="4370705"/>
            <a:ext cx="10839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kvm/hypervisor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67100" y="4717415"/>
            <a:ext cx="1739265" cy="304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NIC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0885" y="3772535"/>
            <a:ext cx="5317490" cy="420370"/>
          </a:xfrm>
          <a:prstGeom prst="rect">
            <a:avLst/>
          </a:prstGeom>
          <a:solidFill>
            <a:srgbClr val="3EAF7C"/>
          </a:solidFill>
          <a:ln w="38100">
            <a:solidFill>
              <a:srgbClr val="2C3E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open vSwitch</a:t>
            </a:r>
            <a:endParaRPr lang="en-US" altLang="zh-CN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77825" y="2112645"/>
            <a:ext cx="1934845" cy="1083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指令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1260" y="2112645"/>
            <a:ext cx="1934845" cy="1083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中断</a:t>
            </a:r>
            <a:r>
              <a:rPr lang="en-US" altLang="zh-CN" b="1">
                <a:solidFill>
                  <a:srgbClr val="2C3E50"/>
                </a:solidFill>
              </a:rPr>
              <a:t>/</a:t>
            </a:r>
            <a:r>
              <a:rPr lang="zh-CN" altLang="en-US" b="1">
                <a:solidFill>
                  <a:srgbClr val="2C3E50"/>
                </a:solidFill>
              </a:rPr>
              <a:t>异常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模拟与注入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44695" y="2112645"/>
            <a:ext cx="1934845" cy="1083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SMP</a:t>
            </a:r>
            <a:r>
              <a:rPr lang="en-US" altLang="en-US" b="1">
                <a:solidFill>
                  <a:srgbClr val="2C3E50"/>
                </a:solidFill>
              </a:rPr>
              <a:t>/NUMA</a:t>
            </a:r>
            <a:endParaRPr 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模拟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2091055" y="880745"/>
            <a:ext cx="268287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sz="3200" b="1">
                <a:solidFill>
                  <a:srgbClr val="2C3E50"/>
                </a:solidFill>
              </a:rPr>
              <a:t>处理器虚拟化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cxnSp>
        <p:nvCxnSpPr>
          <p:cNvPr id="7" name="Elbow Connector 6"/>
          <p:cNvCxnSpPr>
            <a:stCxn id="6" idx="2"/>
            <a:endCxn id="2" idx="0"/>
          </p:cNvCxnSpPr>
          <p:nvPr/>
        </p:nvCxnSpPr>
        <p:spPr>
          <a:xfrm rot="5400000">
            <a:off x="2041525" y="721360"/>
            <a:ext cx="695325" cy="2087245"/>
          </a:xfrm>
          <a:prstGeom prst="bentConnector3">
            <a:avLst>
              <a:gd name="adj1" fmla="val 500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2"/>
            <a:endCxn id="4" idx="0"/>
          </p:cNvCxnSpPr>
          <p:nvPr/>
        </p:nvCxnSpPr>
        <p:spPr>
          <a:xfrm rot="5400000" flipV="true">
            <a:off x="4124960" y="725170"/>
            <a:ext cx="695325" cy="2079625"/>
          </a:xfrm>
          <a:prstGeom prst="bentConnector3">
            <a:avLst>
              <a:gd name="adj1" fmla="val 500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3" idx="0"/>
          </p:cNvCxnSpPr>
          <p:nvPr/>
        </p:nvCxnSpPr>
        <p:spPr>
          <a:xfrm flipH="true">
            <a:off x="3429000" y="1417320"/>
            <a:ext cx="3810" cy="6953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true"/>
          <p:nvPr/>
        </p:nvSpPr>
        <p:spPr>
          <a:xfrm>
            <a:off x="377825" y="3306445"/>
            <a:ext cx="5912485" cy="1876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指令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问题：指令对虚拟化是友好的，优雅的处理各种中断情况，还要能处理</a:t>
            </a:r>
            <a:r>
              <a:rPr lang="en-US" altLang="zh-CN" sz="1200" b="1">
                <a:solidFill>
                  <a:srgbClr val="2C3E50"/>
                </a:solidFill>
              </a:rPr>
              <a:t>SMP</a:t>
            </a:r>
            <a:r>
              <a:rPr lang="zh-CN" altLang="en-US" sz="1200" b="1">
                <a:solidFill>
                  <a:srgbClr val="2C3E50"/>
                </a:solidFill>
              </a:rPr>
              <a:t>的情况。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处理</a:t>
            </a:r>
            <a:r>
              <a:rPr lang="zh-CN" altLang="en-US" sz="1200" b="1">
                <a:solidFill>
                  <a:srgbClr val="2C3E50"/>
                </a:solidFill>
              </a:rPr>
              <a:t>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377825" y="6061075"/>
            <a:ext cx="5912485" cy="1876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中断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问题：指令对虚拟化是友好的，优雅的处理各种中断情况，还要能处理</a:t>
            </a:r>
            <a:r>
              <a:rPr lang="en-US" altLang="zh-CN" sz="1200" b="1">
                <a:solidFill>
                  <a:srgbClr val="2C3E50"/>
                </a:solidFill>
              </a:rPr>
              <a:t>SMP</a:t>
            </a:r>
            <a:r>
              <a:rPr lang="zh-CN" altLang="en-US" sz="1200" b="1">
                <a:solidFill>
                  <a:srgbClr val="2C3E50"/>
                </a:solidFill>
              </a:rPr>
              <a:t>的情况。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处理</a:t>
            </a:r>
            <a:r>
              <a:rPr lang="zh-CN" altLang="en-US" sz="1200" b="1">
                <a:solidFill>
                  <a:srgbClr val="2C3E50"/>
                </a:solidFill>
              </a:rPr>
              <a:t>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77825" y="2112645"/>
            <a:ext cx="1934845" cy="7296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地址空间问题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1260" y="2112645"/>
            <a:ext cx="1934845" cy="7296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地址映射问题</a:t>
            </a:r>
            <a:endParaRPr lang="zh-CN" b="1">
              <a:solidFill>
                <a:srgbClr val="2C3E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44695" y="2112645"/>
            <a:ext cx="1934845" cy="7296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安全性</a:t>
            </a:r>
            <a:endParaRPr lang="zh-CN" b="1">
              <a:solidFill>
                <a:srgbClr val="2C3E50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2091055" y="880745"/>
            <a:ext cx="268287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sz="3200" b="1">
                <a:solidFill>
                  <a:srgbClr val="2C3E50"/>
                </a:solidFill>
              </a:rPr>
              <a:t>内存虚拟化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cxnSp>
        <p:nvCxnSpPr>
          <p:cNvPr id="7" name="Elbow Connector 6"/>
          <p:cNvCxnSpPr>
            <a:stCxn id="6" idx="2"/>
            <a:endCxn id="2" idx="0"/>
          </p:cNvCxnSpPr>
          <p:nvPr/>
        </p:nvCxnSpPr>
        <p:spPr>
          <a:xfrm rot="5400000">
            <a:off x="2041525" y="721360"/>
            <a:ext cx="695325" cy="2087245"/>
          </a:xfrm>
          <a:prstGeom prst="bentConnector3">
            <a:avLst>
              <a:gd name="adj1" fmla="val 500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2"/>
            <a:endCxn id="4" idx="0"/>
          </p:cNvCxnSpPr>
          <p:nvPr/>
        </p:nvCxnSpPr>
        <p:spPr>
          <a:xfrm rot="5400000" flipV="true">
            <a:off x="4124960" y="725170"/>
            <a:ext cx="695325" cy="2079625"/>
          </a:xfrm>
          <a:prstGeom prst="bentConnector3">
            <a:avLst>
              <a:gd name="adj1" fmla="val 500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3" idx="0"/>
          </p:cNvCxnSpPr>
          <p:nvPr/>
        </p:nvCxnSpPr>
        <p:spPr>
          <a:xfrm flipH="true">
            <a:off x="3429000" y="1417320"/>
            <a:ext cx="3810" cy="6953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true"/>
          <p:nvPr/>
        </p:nvSpPr>
        <p:spPr>
          <a:xfrm>
            <a:off x="377825" y="3046730"/>
            <a:ext cx="6496050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2C3E50"/>
                </a:solidFill>
                <a:sym typeface="+mn-ea"/>
              </a:rPr>
              <a:t>空间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问题：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1.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内存地址应该是从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0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开始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 2.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内存应该是连接的至少是一定粒度上是连接的（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256M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）</a:t>
            </a:r>
            <a:endParaRPr lang="zh-CN" altLang="en-US" sz="1200" b="1">
              <a:solidFill>
                <a:srgbClr val="2C3E50"/>
              </a:solidFill>
              <a:sym typeface="+mn-ea"/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处理：</a:t>
            </a:r>
            <a:endParaRPr lang="zh-CN" altLang="en-US" sz="20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377825" y="5714365"/>
            <a:ext cx="6309995" cy="1999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映射</a:t>
            </a:r>
            <a:r>
              <a:rPr lang="en-US" altLang="zh-CN" sz="20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问题：</a:t>
            </a:r>
            <a:r>
              <a:rPr lang="zh-CN" sz="1200" b="1">
                <a:solidFill>
                  <a:srgbClr val="2C3E50"/>
                </a:solidFill>
                <a:sym typeface="+mn-ea"/>
              </a:rPr>
              <a:t>建立并维护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VM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虚拟地址到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VMM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物理地址映射，转换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VM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虚拟地址到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VMM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物理地址</a:t>
            </a:r>
            <a:endParaRPr lang="zh-CN" altLang="en-US" sz="1200" b="1">
              <a:solidFill>
                <a:srgbClr val="2C3E50"/>
              </a:solidFill>
              <a:sym typeface="+mn-ea"/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处理：</a:t>
            </a:r>
            <a:endParaRPr lang="zh-CN" altLang="en-US" sz="20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1167130" y="2112645"/>
            <a:ext cx="1127125" cy="6210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设备发现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2091055" y="880745"/>
            <a:ext cx="268287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sz="3200" b="1">
                <a:solidFill>
                  <a:srgbClr val="2C3E50"/>
                </a:solidFill>
              </a:rPr>
              <a:t>IO</a:t>
            </a:r>
            <a:r>
              <a:rPr lang="zh-CN" altLang="en-US" sz="3200" b="1">
                <a:solidFill>
                  <a:srgbClr val="2C3E50"/>
                </a:solidFill>
              </a:rPr>
              <a:t>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cxnSp>
        <p:nvCxnSpPr>
          <p:cNvPr id="7" name="Elbow Connector 6"/>
          <p:cNvCxnSpPr>
            <a:stCxn id="6" idx="2"/>
            <a:endCxn id="2" idx="0"/>
          </p:cNvCxnSpPr>
          <p:nvPr/>
        </p:nvCxnSpPr>
        <p:spPr>
          <a:xfrm rot="5400000">
            <a:off x="2234248" y="914083"/>
            <a:ext cx="695325" cy="170180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/>
          <p:nvPr/>
        </p:nvSpPr>
        <p:spPr>
          <a:xfrm>
            <a:off x="5033010" y="2112645"/>
            <a:ext cx="1127125" cy="6210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设备</a:t>
            </a:r>
            <a:r>
              <a:rPr lang="zh-CN" b="1">
                <a:solidFill>
                  <a:srgbClr val="2C3E50"/>
                </a:solidFill>
                <a:sym typeface="+mn-ea"/>
              </a:rPr>
              <a:t>访问</a:t>
            </a:r>
            <a:endParaRPr lang="zh-CN" b="1">
              <a:solidFill>
                <a:srgbClr val="2C3E50"/>
              </a:solidFill>
            </a:endParaRPr>
          </a:p>
        </p:txBody>
      </p:sp>
      <p:cxnSp>
        <p:nvCxnSpPr>
          <p:cNvPr id="11" name="肘形连接符 10"/>
          <p:cNvCxnSpPr>
            <a:stCxn id="6" idx="2"/>
            <a:endCxn id="5" idx="0"/>
          </p:cNvCxnSpPr>
          <p:nvPr/>
        </p:nvCxnSpPr>
        <p:spPr>
          <a:xfrm rot="5400000" flipV="true">
            <a:off x="4167188" y="682943"/>
            <a:ext cx="695325" cy="216408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true"/>
          <p:nvPr/>
        </p:nvSpPr>
        <p:spPr>
          <a:xfrm>
            <a:off x="476885" y="2940050"/>
            <a:ext cx="2784475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rgbClr val="2C3E50"/>
                </a:solidFill>
              </a:rPr>
              <a:t>设备发现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问题：模拟设备，让客户机发现设备。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2000" b="1">
                <a:solidFill>
                  <a:srgbClr val="2C3E50"/>
                </a:solidFill>
              </a:rPr>
              <a:t>处理</a:t>
            </a:r>
            <a:r>
              <a:rPr lang="zh-CN" altLang="en-US" sz="1200" b="1">
                <a:solidFill>
                  <a:srgbClr val="2C3E50"/>
                </a:solidFill>
              </a:rPr>
              <a:t>：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476885" y="7470775"/>
            <a:ext cx="6031230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rgbClr val="2C3E50"/>
                </a:solidFill>
              </a:rPr>
              <a:t>设备访问</a:t>
            </a:r>
            <a:r>
              <a:rPr lang="en-US" altLang="zh-CN" sz="20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问题</a:t>
            </a:r>
            <a:r>
              <a:rPr lang="en-US" altLang="zh-CN" sz="1200" b="1">
                <a:solidFill>
                  <a:srgbClr val="2C3E50"/>
                </a:solidFill>
              </a:rPr>
              <a:t>1</a:t>
            </a:r>
            <a:r>
              <a:rPr lang="zh-CN" altLang="en-US" sz="1200" b="1">
                <a:solidFill>
                  <a:srgbClr val="2C3E50"/>
                </a:solidFill>
              </a:rPr>
              <a:t>：</a:t>
            </a:r>
            <a:r>
              <a:rPr lang="en-US" altLang="zh-CN" sz="1200" b="1">
                <a:solidFill>
                  <a:srgbClr val="2C3E50"/>
                </a:solidFill>
              </a:rPr>
              <a:t>IO</a:t>
            </a:r>
            <a:r>
              <a:rPr lang="zh-CN" altLang="en-US" sz="1200" b="1">
                <a:solidFill>
                  <a:srgbClr val="2C3E50"/>
                </a:solidFill>
              </a:rPr>
              <a:t>端口访问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捕获虚拟机对</a:t>
            </a:r>
            <a:r>
              <a:rPr lang="en-US" altLang="zh-CN" sz="1200" b="1">
                <a:solidFill>
                  <a:srgbClr val="2C3E50"/>
                </a:solidFill>
              </a:rPr>
              <a:t>IO</a:t>
            </a:r>
            <a:r>
              <a:rPr lang="zh-CN" altLang="en-US" sz="1200" b="1">
                <a:solidFill>
                  <a:srgbClr val="2C3E50"/>
                </a:solidFill>
              </a:rPr>
              <a:t>设备访问模拟后返回，关键是对处理器的虚拟化，如果处理器的虚拟化</a:t>
            </a:r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功能强大，这里的捕获模拟没有太大的问题。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问题</a:t>
            </a:r>
            <a:r>
              <a:rPr lang="en-US" altLang="zh-CN" sz="1200" b="1">
                <a:solidFill>
                  <a:srgbClr val="2C3E50"/>
                </a:solidFill>
              </a:rPr>
              <a:t>2: </a:t>
            </a:r>
            <a:r>
              <a:rPr lang="zh-CN" altLang="en-US" sz="1200" b="1">
                <a:solidFill>
                  <a:srgbClr val="2C3E50"/>
                </a:solidFill>
              </a:rPr>
              <a:t>驱动访问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en-US" altLang="zh-CN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基本依赖于驱动的的实现方式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0" name="Rectangle 1"/>
          <p:cNvSpPr/>
          <p:nvPr/>
        </p:nvSpPr>
        <p:spPr>
          <a:xfrm>
            <a:off x="2865120" y="2112645"/>
            <a:ext cx="1127125" cy="6210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设备驱动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4" name="肘形连接符 13"/>
          <p:cNvCxnSpPr>
            <a:stCxn id="6" idx="2"/>
            <a:endCxn id="10" idx="0"/>
          </p:cNvCxnSpPr>
          <p:nvPr/>
        </p:nvCxnSpPr>
        <p:spPr>
          <a:xfrm rot="5400000">
            <a:off x="3083560" y="1762760"/>
            <a:ext cx="695325" cy="381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true"/>
          <p:nvPr/>
        </p:nvSpPr>
        <p:spPr>
          <a:xfrm>
            <a:off x="476885" y="5561330"/>
            <a:ext cx="13030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000" b="1">
                <a:solidFill>
                  <a:srgbClr val="2C3E50"/>
                </a:solidFill>
                <a:sym typeface="+mn-ea"/>
              </a:rPr>
              <a:t>设备驱动</a:t>
            </a:r>
            <a:r>
              <a:rPr lang="en-US" altLang="zh-CN" sz="2000" b="1">
                <a:solidFill>
                  <a:srgbClr val="2C3E50"/>
                </a:solidFill>
                <a:sym typeface="+mn-ea"/>
              </a:rPr>
              <a:t>:</a:t>
            </a:r>
            <a:endParaRPr lang="en-US" altLang="zh-CN" sz="20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476885" y="6189345"/>
            <a:ext cx="16230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1.</a:t>
            </a:r>
            <a:r>
              <a:rPr lang="zh-CN" altLang="en-US" sz="1400" b="1">
                <a:solidFill>
                  <a:srgbClr val="2C3E50"/>
                </a:solidFill>
              </a:rPr>
              <a:t>完全虚拟化方式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476885" y="6553200"/>
            <a:ext cx="15062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solidFill>
                  <a:srgbClr val="2C3E50"/>
                </a:solidFill>
              </a:rPr>
              <a:t>2.</a:t>
            </a:r>
            <a:r>
              <a:rPr lang="zh-CN" altLang="en-US" sz="1400" b="1">
                <a:solidFill>
                  <a:srgbClr val="2C3E50"/>
                </a:solidFill>
              </a:rPr>
              <a:t>半虚拟化方式</a:t>
            </a:r>
            <a:r>
              <a:rPr lang="en-US" altLang="zh-CN" sz="1400" b="1">
                <a:solidFill>
                  <a:srgbClr val="2C3E50"/>
                </a:solidFill>
              </a:rPr>
              <a:t> 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3711</Words>
  <Application>WPS 演示</Application>
  <PresentationFormat>宽屏</PresentationFormat>
  <Paragraphs>824</Paragraphs>
  <Slides>66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9" baseType="lpstr">
      <vt:lpstr>Arial</vt:lpstr>
      <vt:lpstr>宋体</vt:lpstr>
      <vt:lpstr>Wingdings</vt:lpstr>
      <vt:lpstr>DejaVu Sans</vt:lpstr>
      <vt:lpstr>Abyssinica SIL</vt:lpstr>
      <vt:lpstr>微软雅黑</vt:lpstr>
      <vt:lpstr>Droid Sans Fallback</vt:lpstr>
      <vt:lpstr>宋体</vt:lpstr>
      <vt:lpstr>Arial Unicode MS</vt:lpstr>
      <vt:lpstr>Arial Black</vt:lpstr>
      <vt:lpstr>Hack NF</vt:lpstr>
      <vt:lpstr>Standard Symbols PS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zqdong</dc:creator>
  <cp:lastModifiedBy>dongzaiq</cp:lastModifiedBy>
  <cp:revision>67</cp:revision>
  <dcterms:created xsi:type="dcterms:W3CDTF">2021-05-10T08:55:44Z</dcterms:created>
  <dcterms:modified xsi:type="dcterms:W3CDTF">2021-05-10T08:55:44Z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