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AECEF"/>
    <a:srgbClr val="3EAF7C"/>
    <a:srgbClr val="282C34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7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2527935" y="328358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520315" y="2125345"/>
            <a:ext cx="1392555" cy="288480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solidFill>
                <a:srgbClr val="3EAF7C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41600" y="1642745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3EAF7C"/>
                </a:solidFill>
              </a:rPr>
              <a:t>物理内存</a:t>
            </a:r>
            <a:endParaRPr lang="" altLang="en-US">
              <a:solidFill>
                <a:srgbClr val="3EAF7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9845" y="213360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9845" y="501015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299845" y="464185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2C3E50"/>
                </a:solidFill>
              </a:rPr>
              <a:t>min addr</a:t>
            </a:r>
            <a:endParaRPr lang="" altLang="en-US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99845" y="175704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2C3E50"/>
                </a:solidFill>
              </a:rPr>
              <a:t>max addr</a:t>
            </a:r>
            <a:endParaRPr lang="" altLang="en-US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0315" y="3296920"/>
            <a:ext cx="1384935" cy="290830"/>
          </a:xfrm>
          <a:prstGeom prst="rect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holes</a:t>
            </a:r>
            <a:endParaRPr lang="" altLang="en-US"/>
          </a:p>
        </p:txBody>
      </p:sp>
      <p:sp>
        <p:nvSpPr>
          <p:cNvPr id="13" name="Rectangle 12"/>
          <p:cNvSpPr/>
          <p:nvPr/>
        </p:nvSpPr>
        <p:spPr>
          <a:xfrm>
            <a:off x="2520315" y="213360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2520315" y="242443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2527935" y="300609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2527935" y="357441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2527935" y="386524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2527935" y="415607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2527935" y="444690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2527935" y="473773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8201660" y="3424555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>
                <a:solidFill>
                  <a:srgbClr val="3EAF7C"/>
                </a:solidFill>
              </a:rPr>
              <a:t>struct page *mem_map;</a:t>
            </a:r>
            <a:endParaRPr lang="" altLang="en-US">
              <a:solidFill>
                <a:srgbClr val="3EAF7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5885" y="2403475"/>
            <a:ext cx="1134110" cy="232791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EAF7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6045" y="2403475"/>
            <a:ext cx="1113790" cy="3124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3EAF7C"/>
                </a:solidFill>
              </a:rPr>
              <a:t>page[n]</a:t>
            </a:r>
            <a:endParaRPr lang="" altLang="en-US">
              <a:solidFill>
                <a:srgbClr val="3EAF7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5410" y="4418965"/>
            <a:ext cx="1113790" cy="3124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</a:t>
            </a:r>
            <a:r>
              <a:rPr lang="" altLang="en-US">
                <a:solidFill>
                  <a:srgbClr val="3EAF7C"/>
                </a:solidFill>
              </a:rPr>
              <a:t>0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5410" y="4106545"/>
            <a:ext cx="1113790" cy="3124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</a:t>
            </a:r>
            <a:r>
              <a:rPr lang="" altLang="en-US">
                <a:solidFill>
                  <a:srgbClr val="3EAF7C"/>
                </a:solidFill>
              </a:rPr>
              <a:t>1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cxnSp>
        <p:nvCxnSpPr>
          <p:cNvPr id="27" name="Curved Connector 26"/>
          <p:cNvCxnSpPr>
            <a:stCxn id="22" idx="1"/>
            <a:endCxn id="25" idx="3"/>
          </p:cNvCxnSpPr>
          <p:nvPr/>
        </p:nvCxnSpPr>
        <p:spPr>
          <a:xfrm rot="10800000" flipV="1">
            <a:off x="7578725" y="3608705"/>
            <a:ext cx="632460" cy="96647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  <a:endCxn id="21" idx="3"/>
          </p:cNvCxnSpPr>
          <p:nvPr/>
        </p:nvCxnSpPr>
        <p:spPr>
          <a:xfrm flipH="1">
            <a:off x="3922395" y="4575175"/>
            <a:ext cx="2542540" cy="3079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13" idx="3"/>
          </p:cNvCxnSpPr>
          <p:nvPr/>
        </p:nvCxnSpPr>
        <p:spPr>
          <a:xfrm flipH="1" flipV="1">
            <a:off x="3914775" y="2279015"/>
            <a:ext cx="2550795" cy="2806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54775" y="3112135"/>
            <a:ext cx="1113790" cy="3124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</a:t>
            </a:r>
            <a:r>
              <a:rPr lang="" altLang="en-US">
                <a:solidFill>
                  <a:srgbClr val="3EAF7C"/>
                </a:solidFill>
              </a:rPr>
              <a:t>x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cxnSp>
        <p:nvCxnSpPr>
          <p:cNvPr id="31" name="Straight Arrow Connector 30"/>
          <p:cNvCxnSpPr>
            <a:stCxn id="30" idx="1"/>
            <a:endCxn id="12" idx="3"/>
          </p:cNvCxnSpPr>
          <p:nvPr/>
        </p:nvCxnSpPr>
        <p:spPr>
          <a:xfrm flipH="1">
            <a:off x="3914775" y="3268345"/>
            <a:ext cx="2549525" cy="1739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356485" y="1296670"/>
            <a:ext cx="1392555" cy="158750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Node#0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77770" y="733425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物理内存</a:t>
            </a:r>
            <a:endParaRPr lang="en-US" altLang="en-US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94435" y="129667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4435" y="276479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221105" y="228981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min </a:t>
            </a:r>
            <a:r>
              <a:rPr lang="en-US" altLang="en-US">
                <a:solidFill>
                  <a:srgbClr val="2C3E50"/>
                </a:solidFill>
              </a:rPr>
              <a:t>a</a:t>
            </a:r>
            <a:r>
              <a:rPr lang="en-US" altLang="en-US"/>
              <a:t>ddr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221105" y="92837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max 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6485" y="2764790"/>
            <a:ext cx="1392555" cy="120840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6485" y="3972560"/>
            <a:ext cx="1392555" cy="207391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Node#</a:t>
            </a:r>
            <a:r>
              <a:rPr lang="" altLang="en-US">
                <a:solidFill>
                  <a:srgbClr val="3EAF7C"/>
                </a:solidFill>
              </a:rPr>
              <a:t>1</a:t>
            </a:r>
            <a:endParaRPr lang="" altLang="en-US">
              <a:solidFill>
                <a:srgbClr val="3EAF7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0615" y="399986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2660" y="5999480"/>
            <a:ext cx="139382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110615" y="362331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max 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207135" y="5668645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min 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6010" y="131064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2356485" y="189230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3EAF7C"/>
                </a:solidFill>
              </a:rPr>
              <a:t>node#0</a:t>
            </a:r>
            <a:endParaRPr lang="" altLang="en-US">
              <a:solidFill>
                <a:srgbClr val="3EAF7C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6010" y="160147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2356485" y="218313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2356485" y="247396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2369185" y="399034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2359660" y="458152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2369185" y="429069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2359660" y="487235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3EAF7C"/>
                </a:solidFill>
              </a:rPr>
              <a:t>node#1</a:t>
            </a:r>
            <a:endParaRPr lang="" altLang="en-US">
              <a:solidFill>
                <a:srgbClr val="3EAF7C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9660" y="5163185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2362835" y="5452110"/>
            <a:ext cx="1384935" cy="2908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8418830" y="808355"/>
            <a:ext cx="334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</a:rPr>
              <a:t>struct pglist_data *</a:t>
            </a:r>
            <a:endParaRPr lang="en-US">
              <a:solidFill>
                <a:srgbClr val="2C3E50"/>
              </a:solidFill>
            </a:endParaRPr>
          </a:p>
          <a:p>
            <a:pPr algn="l"/>
            <a:r>
              <a:rPr lang="en-US">
                <a:solidFill>
                  <a:srgbClr val="2C3E50"/>
                </a:solidFill>
              </a:rPr>
              <a:t>node_data[MAX_NUMNODES]</a:t>
            </a:r>
            <a:endParaRPr lang="en-US">
              <a:solidFill>
                <a:srgbClr val="2C3E5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63610" y="2292350"/>
            <a:ext cx="1534795" cy="232791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EAF7C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64245" y="2292350"/>
            <a:ext cx="1524635" cy="3124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node_data[n]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78830" y="3716655"/>
            <a:ext cx="1122680" cy="187706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EAF7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78830" y="3716655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page[n]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355" y="5281295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page[0]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8830" y="5006975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page[1]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87720" y="4136390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page[x]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87720" y="1390015"/>
            <a:ext cx="1122680" cy="187706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EAF7C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87720" y="1390015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page[n]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7245" y="2954655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page[0]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87720" y="2680335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page[1]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96610" y="1809750"/>
            <a:ext cx="1113790" cy="2743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page[x]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73770" y="4307840"/>
            <a:ext cx="1524635" cy="3124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node_data[</a:t>
            </a:r>
            <a:r>
              <a:rPr lang="" altLang="en-US">
                <a:solidFill>
                  <a:srgbClr val="3EAF7C"/>
                </a:solidFill>
              </a:rPr>
              <a:t>0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73770" y="3973195"/>
            <a:ext cx="1524635" cy="3124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node_data[</a:t>
            </a:r>
            <a:r>
              <a:rPr lang="" altLang="en-US">
                <a:solidFill>
                  <a:srgbClr val="3EAF7C"/>
                </a:solidFill>
              </a:rPr>
              <a:t>1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cxnSp>
        <p:nvCxnSpPr>
          <p:cNvPr id="72" name="Curved Connector 71"/>
          <p:cNvCxnSpPr>
            <a:stCxn id="38" idx="2"/>
            <a:endCxn id="56" idx="0"/>
          </p:cNvCxnSpPr>
          <p:nvPr/>
        </p:nvCxnSpPr>
        <p:spPr>
          <a:xfrm rot="5400000">
            <a:off x="9290050" y="1490345"/>
            <a:ext cx="838835" cy="76454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1" idx="1"/>
            <a:endCxn id="60" idx="3"/>
          </p:cNvCxnSpPr>
          <p:nvPr/>
        </p:nvCxnSpPr>
        <p:spPr>
          <a:xfrm rot="10800000" flipV="1">
            <a:off x="7001510" y="4129405"/>
            <a:ext cx="1572260" cy="52578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6" idx="1"/>
            <a:endCxn id="65" idx="3"/>
          </p:cNvCxnSpPr>
          <p:nvPr/>
        </p:nvCxnSpPr>
        <p:spPr>
          <a:xfrm rot="10800000">
            <a:off x="7009765" y="2327910"/>
            <a:ext cx="1553845" cy="120015"/>
          </a:xfrm>
          <a:prstGeom prst="curvedConnector3">
            <a:avLst>
              <a:gd name="adj1" fmla="val 4998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1"/>
            <a:endCxn id="24" idx="3"/>
          </p:cNvCxnSpPr>
          <p:nvPr/>
        </p:nvCxnSpPr>
        <p:spPr>
          <a:xfrm flipH="1" flipV="1">
            <a:off x="3750945" y="1456055"/>
            <a:ext cx="2136775" cy="711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1"/>
            <a:endCxn id="31" idx="3"/>
          </p:cNvCxnSpPr>
          <p:nvPr/>
        </p:nvCxnSpPr>
        <p:spPr>
          <a:xfrm flipH="1" flipV="1">
            <a:off x="3741420" y="2619375"/>
            <a:ext cx="2155825" cy="4724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1"/>
            <a:endCxn id="30" idx="3"/>
          </p:cNvCxnSpPr>
          <p:nvPr/>
        </p:nvCxnSpPr>
        <p:spPr>
          <a:xfrm flipH="1" flipV="1">
            <a:off x="3741420" y="2328545"/>
            <a:ext cx="2146300" cy="4889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1"/>
            <a:endCxn id="32" idx="3"/>
          </p:cNvCxnSpPr>
          <p:nvPr/>
        </p:nvCxnSpPr>
        <p:spPr>
          <a:xfrm flipH="1">
            <a:off x="3754120" y="3853815"/>
            <a:ext cx="2124710" cy="2819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1"/>
            <a:endCxn id="37" idx="3"/>
          </p:cNvCxnSpPr>
          <p:nvPr/>
        </p:nvCxnSpPr>
        <p:spPr>
          <a:xfrm flipH="1">
            <a:off x="3747770" y="5144135"/>
            <a:ext cx="2131060" cy="453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1"/>
          </p:cNvCxnSpPr>
          <p:nvPr/>
        </p:nvCxnSpPr>
        <p:spPr>
          <a:xfrm flipH="1">
            <a:off x="3742690" y="5418455"/>
            <a:ext cx="2145665" cy="523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5702935" y="928370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</a:rPr>
              <a:t>struct page *</a:t>
            </a:r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842135" y="1930400"/>
            <a:ext cx="1392555" cy="79502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3EAF7C"/>
                </a:solidFill>
              </a:rPr>
              <a:t>Section</a:t>
            </a:r>
            <a:r>
              <a:rPr lang="en-US" altLang="en-US">
                <a:solidFill>
                  <a:srgbClr val="3EAF7C"/>
                </a:solidFill>
              </a:rPr>
              <a:t>#0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63420" y="1447800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物理内存</a:t>
            </a:r>
            <a:endParaRPr lang="en-US" altLang="en-US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1665" y="19386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1665" y="272542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21665" y="235712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min </a:t>
            </a:r>
            <a:r>
              <a:rPr lang="en-US" altLang="en-US">
                <a:solidFill>
                  <a:srgbClr val="2C3E50"/>
                </a:solidFill>
              </a:rPr>
              <a:t>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21665" y="156210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max </a:t>
            </a:r>
            <a:r>
              <a:rPr lang="en-US" altLang="en-US">
                <a:solidFill>
                  <a:srgbClr val="2C3E50"/>
                </a:solidFill>
              </a:rPr>
              <a:t>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560" y="3147060"/>
            <a:ext cx="1392555" cy="100139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  <a:sym typeface="+mn-ea"/>
              </a:rPr>
              <a:t>Section</a:t>
            </a:r>
            <a:r>
              <a:rPr lang="en-US" altLang="en-US">
                <a:solidFill>
                  <a:srgbClr val="3EAF7C"/>
                </a:solidFill>
              </a:rPr>
              <a:t>#</a:t>
            </a:r>
            <a:r>
              <a:rPr lang="" altLang="en-US">
                <a:solidFill>
                  <a:srgbClr val="3EAF7C"/>
                </a:solidFill>
              </a:rPr>
              <a:t>x</a:t>
            </a:r>
            <a:endParaRPr lang="" altLang="en-US">
              <a:solidFill>
                <a:srgbClr val="3EAF7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7690" y="317436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3090" y="41484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67690" y="279781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max 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90550" y="379857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min 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806690" y="1750060"/>
            <a:ext cx="4081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</a:rPr>
              <a:t>struct mem_section *</a:t>
            </a:r>
            <a:endParaRPr lang="en-US">
              <a:solidFill>
                <a:srgbClr val="2C3E50"/>
              </a:solidFill>
            </a:endParaRPr>
          </a:p>
          <a:p>
            <a:pPr algn="l"/>
            <a:r>
              <a:rPr lang="en-US">
                <a:solidFill>
                  <a:srgbClr val="2C3E50"/>
                </a:solidFill>
              </a:rPr>
              <a:t>mem_section[NR_SECTION_ROOTS]</a:t>
            </a:r>
            <a:endParaRPr lang="en-US">
              <a:solidFill>
                <a:srgbClr val="2C3E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9355" y="2523490"/>
            <a:ext cx="1896745" cy="1916430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9990" y="2521585"/>
            <a:ext cx="1896110" cy="27114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3EAF7C"/>
                </a:solidFill>
              </a:rPr>
              <a:t>mem_section[n]</a:t>
            </a:r>
            <a:endParaRPr lang="" altLang="en-US">
              <a:solidFill>
                <a:srgbClr val="3EAF7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09990" y="4168775"/>
            <a:ext cx="1896110" cy="27114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mem_section[</a:t>
            </a:r>
            <a:r>
              <a:rPr lang="" altLang="en-US">
                <a:solidFill>
                  <a:srgbClr val="3EAF7C"/>
                </a:solidFill>
              </a:rPr>
              <a:t>0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09355" y="3897630"/>
            <a:ext cx="1896110" cy="27114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mem_section[</a:t>
            </a:r>
            <a:r>
              <a:rPr lang="" altLang="en-US">
                <a:solidFill>
                  <a:srgbClr val="3EAF7C"/>
                </a:solidFill>
              </a:rPr>
              <a:t>1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105" y="1941830"/>
            <a:ext cx="136652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27" name="Rectangle 26"/>
          <p:cNvSpPr/>
          <p:nvPr/>
        </p:nvSpPr>
        <p:spPr>
          <a:xfrm>
            <a:off x="1854835" y="2464435"/>
            <a:ext cx="136652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1826260" y="3174365"/>
            <a:ext cx="136652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1824355" y="3865880"/>
            <a:ext cx="136652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1778635" y="4655185"/>
            <a:ext cx="1392555" cy="100139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  <a:sym typeface="+mn-ea"/>
              </a:rPr>
              <a:t>Section</a:t>
            </a:r>
            <a:r>
              <a:rPr lang="en-US" altLang="en-US">
                <a:solidFill>
                  <a:srgbClr val="3EAF7C"/>
                </a:solidFill>
              </a:rPr>
              <a:t>#</a:t>
            </a:r>
            <a:r>
              <a:rPr lang="" altLang="en-US">
                <a:solidFill>
                  <a:srgbClr val="3EAF7C"/>
                </a:solidFill>
              </a:rPr>
              <a:t>n</a:t>
            </a:r>
            <a:endParaRPr lang="" altLang="en-US">
              <a:solidFill>
                <a:srgbClr val="3EAF7C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2765" y="468249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8165" y="56565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532765" y="430593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max 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55625" y="5306695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min addr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0700" y="4670425"/>
            <a:ext cx="136652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804670" y="5374005"/>
            <a:ext cx="136652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5769610" y="1997075"/>
            <a:ext cx="1033145" cy="973455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69610" y="2008505"/>
            <a:ext cx="103251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page[n]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9610" y="2709545"/>
            <a:ext cx="103251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</a:t>
            </a:r>
            <a:r>
              <a:rPr lang="" altLang="en-US">
                <a:solidFill>
                  <a:srgbClr val="3EAF7C"/>
                </a:solidFill>
              </a:rPr>
              <a:t>1</a:t>
            </a:r>
            <a:r>
              <a:rPr lang="en-US" altLang="en-US">
                <a:solidFill>
                  <a:srgbClr val="3EAF7C"/>
                </a:solidFill>
              </a:rPr>
              <a:t>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5628640" y="1570355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</a:rPr>
              <a:t>struct page *</a:t>
            </a:r>
            <a:endParaRPr lang="en-US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0245" y="4400550"/>
            <a:ext cx="1033145" cy="973455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70245" y="4411980"/>
            <a:ext cx="103251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page[n]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0245" y="5113020"/>
            <a:ext cx="1032510" cy="260985"/>
          </a:xfrm>
          <a:prstGeom prst="rect">
            <a:avLst/>
          </a:prstGeom>
          <a:solidFill>
            <a:srgbClr val="282C34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3EAF7C"/>
                </a:solidFill>
              </a:rPr>
              <a:t>page[1]</a:t>
            </a:r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629275" y="3973830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struct page *</a:t>
            </a:r>
            <a:endParaRPr lang="en-US"/>
          </a:p>
        </p:txBody>
      </p:sp>
      <p:cxnSp>
        <p:nvCxnSpPr>
          <p:cNvPr id="48" name="Curved Connector 47"/>
          <p:cNvCxnSpPr>
            <a:stCxn id="16" idx="3"/>
            <a:endCxn id="18" idx="3"/>
          </p:cNvCxnSpPr>
          <p:nvPr/>
        </p:nvCxnSpPr>
        <p:spPr>
          <a:xfrm flipH="1">
            <a:off x="10706100" y="2072640"/>
            <a:ext cx="1182370" cy="584835"/>
          </a:xfrm>
          <a:prstGeom prst="curvedConnector3">
            <a:avLst>
              <a:gd name="adj1" fmla="val -20140"/>
            </a:avLst>
          </a:prstGeom>
          <a:ln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8" idx="1"/>
            <a:endCxn id="41" idx="3"/>
          </p:cNvCxnSpPr>
          <p:nvPr/>
        </p:nvCxnSpPr>
        <p:spPr>
          <a:xfrm rot="10800000">
            <a:off x="6802120" y="2139315"/>
            <a:ext cx="2007870" cy="518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3" idx="1"/>
            <a:endCxn id="44" idx="3"/>
          </p:cNvCxnSpPr>
          <p:nvPr/>
        </p:nvCxnSpPr>
        <p:spPr>
          <a:xfrm rot="10800000" flipV="1">
            <a:off x="6803390" y="4304665"/>
            <a:ext cx="2006600" cy="582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27" idx="3"/>
          </p:cNvCxnSpPr>
          <p:nvPr/>
        </p:nvCxnSpPr>
        <p:spPr>
          <a:xfrm flipH="1" flipV="1">
            <a:off x="3221355" y="2595245"/>
            <a:ext cx="2548255" cy="24511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1"/>
            <a:endCxn id="25" idx="3"/>
          </p:cNvCxnSpPr>
          <p:nvPr/>
        </p:nvCxnSpPr>
        <p:spPr>
          <a:xfrm flipH="1" flipV="1">
            <a:off x="3222625" y="2072640"/>
            <a:ext cx="2546985" cy="666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64205" y="4553585"/>
            <a:ext cx="2613025" cy="2584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1"/>
            <a:endCxn id="36" idx="3"/>
          </p:cNvCxnSpPr>
          <p:nvPr/>
        </p:nvCxnSpPr>
        <p:spPr>
          <a:xfrm flipH="1">
            <a:off x="3171190" y="5243830"/>
            <a:ext cx="2599055" cy="2609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6802120" y="2140585"/>
            <a:ext cx="2007870" cy="51816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1">
            <a:off x="6803390" y="4305935"/>
            <a:ext cx="2006600" cy="58293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宽屏</PresentationFormat>
  <Paragraphs>104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宋体</vt:lpstr>
      <vt:lpstr>Arial Unicode MS</vt:lpstr>
      <vt:lpstr>Arial Black</vt:lpstr>
      <vt:lpstr>Droid Sans Fallback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11</cp:revision>
  <dcterms:created xsi:type="dcterms:W3CDTF">2019-09-23T11:45:13Z</dcterms:created>
  <dcterms:modified xsi:type="dcterms:W3CDTF">2019-09-23T11:45:13Z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