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64" r:id="rId4"/>
    <p:sldId id="265" r:id="rId5"/>
    <p:sldId id="26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3562350" y="2709545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编译器前端和后端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593090" y="1208405"/>
            <a:ext cx="11256645" cy="4324985"/>
            <a:chOff x="2027" y="3429"/>
            <a:chExt cx="13910" cy="4205"/>
          </a:xfrm>
        </p:grpSpPr>
        <p:sp>
          <p:nvSpPr>
            <p:cNvPr id="5" name="矩形 4"/>
            <p:cNvSpPr/>
            <p:nvPr/>
          </p:nvSpPr>
          <p:spPr>
            <a:xfrm>
              <a:off x="4223" y="4666"/>
              <a:ext cx="792" cy="2311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词法分析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136" y="4666"/>
              <a:ext cx="792" cy="2311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语法分析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049" y="4666"/>
              <a:ext cx="792" cy="2311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语义分析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454" y="4666"/>
              <a:ext cx="792" cy="2311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代码优化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1" y="4667"/>
              <a:ext cx="792" cy="2311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生成目标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99" y="4010"/>
              <a:ext cx="5506" cy="3624"/>
            </a:xfrm>
            <a:prstGeom prst="rect">
              <a:avLst/>
            </a:prstGeom>
            <a:noFill/>
            <a:ln w="28575">
              <a:solidFill>
                <a:srgbClr val="3EAF7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73" y="4009"/>
              <a:ext cx="1575" cy="3624"/>
            </a:xfrm>
            <a:prstGeom prst="rect">
              <a:avLst/>
            </a:prstGeom>
            <a:noFill/>
            <a:ln w="28575">
              <a:solidFill>
                <a:srgbClr val="3EAF7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459" y="4010"/>
              <a:ext cx="1575" cy="3624"/>
            </a:xfrm>
            <a:prstGeom prst="rect">
              <a:avLst/>
            </a:prstGeom>
            <a:noFill/>
            <a:ln w="28575">
              <a:solidFill>
                <a:srgbClr val="3EAF7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true"/>
            <p:nvPr/>
          </p:nvSpPr>
          <p:spPr>
            <a:xfrm>
              <a:off x="2027" y="4666"/>
              <a:ext cx="1012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源码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19" name="文本框 18"/>
            <p:cNvSpPr txBox="true"/>
            <p:nvPr/>
          </p:nvSpPr>
          <p:spPr>
            <a:xfrm>
              <a:off x="14925" y="4666"/>
              <a:ext cx="1012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程序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cxnSp>
          <p:nvCxnSpPr>
            <p:cNvPr id="20" name="肘形连接符 19"/>
            <p:cNvCxnSpPr>
              <a:stCxn id="18" idx="2"/>
              <a:endCxn id="5" idx="1"/>
            </p:cNvCxnSpPr>
            <p:nvPr/>
          </p:nvCxnSpPr>
          <p:spPr>
            <a:xfrm rot="5400000" flipV="true">
              <a:off x="2979" y="4578"/>
              <a:ext cx="798" cy="1690"/>
            </a:xfrm>
            <a:prstGeom prst="bentConnector2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3"/>
              <a:endCxn id="2" idx="1"/>
            </p:cNvCxnSpPr>
            <p:nvPr/>
          </p:nvCxnSpPr>
          <p:spPr>
            <a:xfrm>
              <a:off x="5015" y="5822"/>
              <a:ext cx="1121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" idx="3"/>
              <a:endCxn id="3" idx="1"/>
            </p:cNvCxnSpPr>
            <p:nvPr/>
          </p:nvCxnSpPr>
          <p:spPr>
            <a:xfrm>
              <a:off x="6928" y="5822"/>
              <a:ext cx="1121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3" idx="3"/>
              <a:endCxn id="4" idx="1"/>
            </p:cNvCxnSpPr>
            <p:nvPr/>
          </p:nvCxnSpPr>
          <p:spPr>
            <a:xfrm>
              <a:off x="8841" y="5822"/>
              <a:ext cx="1613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3"/>
              <a:endCxn id="12" idx="1"/>
            </p:cNvCxnSpPr>
            <p:nvPr/>
          </p:nvCxnSpPr>
          <p:spPr>
            <a:xfrm>
              <a:off x="11246" y="5822"/>
              <a:ext cx="1605" cy="1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2" idx="3"/>
              <a:endCxn id="19" idx="2"/>
            </p:cNvCxnSpPr>
            <p:nvPr/>
          </p:nvCxnSpPr>
          <p:spPr>
            <a:xfrm flipV="true">
              <a:off x="13643" y="5024"/>
              <a:ext cx="1788" cy="798"/>
            </a:xfrm>
            <a:prstGeom prst="bentConnector2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true"/>
            <p:nvPr/>
          </p:nvSpPr>
          <p:spPr>
            <a:xfrm>
              <a:off x="6048" y="3429"/>
              <a:ext cx="852" cy="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前端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7" name="文本框 26"/>
            <p:cNvSpPr txBox="true"/>
            <p:nvPr/>
          </p:nvSpPr>
          <p:spPr>
            <a:xfrm>
              <a:off x="10166" y="3429"/>
              <a:ext cx="1134" cy="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优化器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8" name="文本框 27"/>
            <p:cNvSpPr txBox="true"/>
            <p:nvPr/>
          </p:nvSpPr>
          <p:spPr>
            <a:xfrm>
              <a:off x="12753" y="3429"/>
              <a:ext cx="852" cy="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后端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605915" y="1323975"/>
            <a:ext cx="8882380" cy="4101465"/>
            <a:chOff x="4737" y="4086"/>
            <a:chExt cx="7542" cy="1647"/>
          </a:xfrm>
        </p:grpSpPr>
        <p:sp>
          <p:nvSpPr>
            <p:cNvPr id="5" name="矩形 4"/>
            <p:cNvSpPr/>
            <p:nvPr/>
          </p:nvSpPr>
          <p:spPr>
            <a:xfrm>
              <a:off x="6933" y="4691"/>
              <a:ext cx="2925" cy="1042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solidFill>
                    <a:srgbClr val="2C3E50"/>
                  </a:solidFill>
                </a:rPr>
                <a:t>编译器</a:t>
              </a:r>
              <a:endParaRPr lang="zh-CN" altLang="en-US" sz="2000" b="1">
                <a:solidFill>
                  <a:srgbClr val="2C3E50"/>
                </a:solidFill>
              </a:endParaRPr>
            </a:p>
          </p:txBody>
        </p:sp>
        <p:sp>
          <p:nvSpPr>
            <p:cNvPr id="18" name="文本框 17"/>
            <p:cNvSpPr txBox="true"/>
            <p:nvPr/>
          </p:nvSpPr>
          <p:spPr>
            <a:xfrm>
              <a:off x="4737" y="4086"/>
              <a:ext cx="852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源码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9" name="文本框 18"/>
            <p:cNvSpPr txBox="true"/>
            <p:nvPr/>
          </p:nvSpPr>
          <p:spPr>
            <a:xfrm>
              <a:off x="10581" y="4168"/>
              <a:ext cx="1698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" sz="1400" b="1">
                  <a:solidFill>
                    <a:srgbClr val="2C3E50"/>
                  </a:solidFill>
                </a:rPr>
                <a:t>目标机器码</a:t>
              </a:r>
              <a:endParaRPr lang="zh-CN" altLang="" sz="1400" b="1">
                <a:solidFill>
                  <a:srgbClr val="2C3E50"/>
                </a:solidFill>
              </a:endParaRPr>
            </a:p>
          </p:txBody>
        </p:sp>
        <p:cxnSp>
          <p:nvCxnSpPr>
            <p:cNvPr id="20" name="肘形连接符 19"/>
            <p:cNvCxnSpPr>
              <a:stCxn id="18" idx="2"/>
            </p:cNvCxnSpPr>
            <p:nvPr/>
          </p:nvCxnSpPr>
          <p:spPr>
            <a:xfrm rot="5400000" flipV="true">
              <a:off x="5720" y="3652"/>
              <a:ext cx="576" cy="1690"/>
            </a:xfrm>
            <a:prstGeom prst="bentConnector2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 flipV="true">
              <a:off x="9858" y="4691"/>
              <a:ext cx="1788" cy="577"/>
            </a:xfrm>
            <a:prstGeom prst="bentConnector2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1054100" y="777240"/>
            <a:ext cx="10431780" cy="5391785"/>
            <a:chOff x="5725" y="2955"/>
            <a:chExt cx="7632" cy="4230"/>
          </a:xfrm>
        </p:grpSpPr>
        <p:sp>
          <p:nvSpPr>
            <p:cNvPr id="5" name="矩形 4"/>
            <p:cNvSpPr/>
            <p:nvPr/>
          </p:nvSpPr>
          <p:spPr>
            <a:xfrm>
              <a:off x="5725" y="3031"/>
              <a:ext cx="1607" cy="66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2C3E50"/>
                  </a:solidFill>
                </a:rPr>
                <a:t>C</a:t>
              </a:r>
              <a:endParaRPr lang="en-US" altLang="zh-CN" sz="20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25" y="3698"/>
              <a:ext cx="1607" cy="662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2C3E50"/>
                  </a:solidFill>
                </a:rPr>
                <a:t>C++</a:t>
              </a:r>
              <a:endParaRPr lang="en-US" altLang="zh-CN" sz="20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25" y="6459"/>
              <a:ext cx="16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2000" b="1">
                  <a:solidFill>
                    <a:srgbClr val="2C3E50"/>
                  </a:solidFill>
                </a:rPr>
                <a:t>?</a:t>
              </a:r>
              <a:endParaRPr lang="" altLang="en-US" sz="20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25" y="4360"/>
              <a:ext cx="1607" cy="65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2C3E50"/>
                  </a:solidFill>
                </a:rPr>
                <a:t>Go</a:t>
              </a:r>
              <a:endParaRPr lang="en-US" altLang="zh-CN" sz="20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25" y="5018"/>
              <a:ext cx="1607" cy="1441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2000" b="1">
                  <a:solidFill>
                    <a:srgbClr val="2C3E50"/>
                  </a:solidFill>
                </a:rPr>
                <a:t>.</a:t>
              </a:r>
              <a:endParaRPr lang="" altLang="zh-CN" sz="2000" b="1">
                <a:solidFill>
                  <a:srgbClr val="2C3E50"/>
                </a:solidFill>
              </a:endParaRPr>
            </a:p>
            <a:p>
              <a:pPr algn="ctr"/>
              <a:r>
                <a:rPr lang="" altLang="zh-CN" sz="2000" b="1">
                  <a:solidFill>
                    <a:srgbClr val="2C3E50"/>
                  </a:solidFill>
                </a:rPr>
                <a:t>.</a:t>
              </a:r>
              <a:endParaRPr lang="" altLang="zh-CN" sz="2000" b="1">
                <a:solidFill>
                  <a:srgbClr val="2C3E50"/>
                </a:solidFill>
              </a:endParaRPr>
            </a:p>
            <a:p>
              <a:pPr algn="ctr"/>
              <a:r>
                <a:rPr lang="" altLang="zh-CN" sz="2000" b="1">
                  <a:solidFill>
                    <a:srgbClr val="2C3E50"/>
                  </a:solidFill>
                </a:rPr>
                <a:t>.</a:t>
              </a:r>
              <a:endParaRPr lang="" altLang="zh-CN" sz="20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750" y="3031"/>
              <a:ext cx="1607" cy="66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2000" b="1">
                  <a:solidFill>
                    <a:srgbClr val="2C3E50"/>
                  </a:solidFill>
                </a:rPr>
                <a:t>X86</a:t>
              </a:r>
              <a:endParaRPr lang="" altLang="en-US" sz="20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750" y="3698"/>
              <a:ext cx="1607" cy="662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2000" b="1">
                  <a:solidFill>
                    <a:srgbClr val="2C3E50"/>
                  </a:solidFill>
                </a:rPr>
                <a:t>ARM</a:t>
              </a:r>
              <a:endParaRPr lang="" altLang="en-US" sz="20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750" y="6459"/>
              <a:ext cx="16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2000" b="1">
                  <a:solidFill>
                    <a:srgbClr val="2C3E50"/>
                  </a:solidFill>
                </a:rPr>
                <a:t>?</a:t>
              </a:r>
              <a:endParaRPr lang="" altLang="en-US" sz="20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750" y="4360"/>
              <a:ext cx="1607" cy="65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2000" b="1">
                  <a:solidFill>
                    <a:srgbClr val="2C3E50"/>
                  </a:solidFill>
                </a:rPr>
                <a:t>Powerpc</a:t>
              </a:r>
              <a:endParaRPr lang="" altLang="en-US" sz="20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750" y="5018"/>
              <a:ext cx="1607" cy="1441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rgbClr val="2C3E50"/>
                </a:solidFill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10850" y="2955"/>
              <a:ext cx="900" cy="4220"/>
            </a:xfrm>
            <a:prstGeom prst="leftBrace">
              <a:avLst>
                <a:gd name="adj1" fmla="val 8333"/>
                <a:gd name="adj2" fmla="val 51267"/>
              </a:avLst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22" name="左大括号 21"/>
            <p:cNvSpPr/>
            <p:nvPr/>
          </p:nvSpPr>
          <p:spPr>
            <a:xfrm rot="10800000">
              <a:off x="7259" y="2965"/>
              <a:ext cx="921" cy="4220"/>
            </a:xfrm>
            <a:prstGeom prst="leftBrace">
              <a:avLst>
                <a:gd name="adj1" fmla="val 8333"/>
                <a:gd name="adj2" fmla="val 51267"/>
              </a:avLst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23" name="文本框 22"/>
            <p:cNvSpPr txBox="true"/>
            <p:nvPr/>
          </p:nvSpPr>
          <p:spPr>
            <a:xfrm>
              <a:off x="8559" y="4775"/>
              <a:ext cx="548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zh-CN" sz="2000" b="1">
                  <a:solidFill>
                    <a:srgbClr val="2C3E50"/>
                  </a:solidFill>
                </a:rPr>
                <a:t>N</a:t>
              </a:r>
              <a:endParaRPr lang="" altLang="zh-CN" sz="2000" b="1">
                <a:solidFill>
                  <a:srgbClr val="2C3E50"/>
                </a:solidFill>
              </a:endParaRPr>
            </a:p>
          </p:txBody>
        </p:sp>
        <p:sp>
          <p:nvSpPr>
            <p:cNvPr id="24" name="文本框 23"/>
            <p:cNvSpPr txBox="true"/>
            <p:nvPr/>
          </p:nvSpPr>
          <p:spPr>
            <a:xfrm>
              <a:off x="10089" y="4785"/>
              <a:ext cx="548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2C3E50"/>
                  </a:solidFill>
                </a:rPr>
                <a:t>N</a:t>
              </a:r>
              <a:endParaRPr lang="en-US" altLang="zh-CN" sz="20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9</cp:revision>
  <dcterms:created xsi:type="dcterms:W3CDTF">2021-07-05T04:00:47Z</dcterms:created>
  <dcterms:modified xsi:type="dcterms:W3CDTF">2021-07-05T04:00:47Z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