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3"/>
    <p:sldId id="271" r:id="rId4"/>
    <p:sldId id="291" r:id="rId5"/>
    <p:sldId id="269" r:id="rId6"/>
    <p:sldId id="270" r:id="rId7"/>
    <p:sldId id="256" r:id="rId8"/>
    <p:sldId id="268" r:id="rId9"/>
    <p:sldId id="292" r:id="rId10"/>
    <p:sldId id="276" r:id="rId11"/>
    <p:sldId id="277" r:id="rId12"/>
    <p:sldId id="275" r:id="rId13"/>
    <p:sldId id="261" r:id="rId14"/>
    <p:sldId id="267" r:id="rId15"/>
    <p:sldId id="262" r:id="rId16"/>
    <p:sldId id="266" r:id="rId17"/>
    <p:sldId id="265" r:id="rId18"/>
    <p:sldId id="263" r:id="rId19"/>
    <p:sldId id="264" r:id="rId20"/>
    <p:sldId id="259" r:id="rId21"/>
    <p:sldId id="272" r:id="rId22"/>
    <p:sldId id="273" r:id="rId23"/>
    <p:sldId id="274" r:id="rId24"/>
    <p:sldId id="25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C3E50"/>
    <a:srgbClr val="3EAF7C"/>
    <a:srgbClr val="B2B2B2"/>
    <a:srgbClr val="202020"/>
    <a:srgbClr val="323232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493331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7134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20875" y="3624580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7600" y="5911850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42310" y="1743710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6130" y="1743710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34635" y="2480310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87600" y="5040630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23410" y="4215765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3463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8017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4361180" y="1741170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4602163" y="-591502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5324793" y="3175953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1145858" y="3810318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4931093" y="4342448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4611370" y="548703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500870" y="51511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10395585" y="44608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500870" y="46189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395585" y="50939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500870" y="58470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10395585" y="56940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7683500" y="3594100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69705" y="5381625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69705" y="4076700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41260" y="3503295"/>
            <a:ext cx="3648710" cy="152019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9571990" y="456438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541260" y="5180965"/>
            <a:ext cx="3648710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肘形连接符 1"/>
          <p:cNvCxnSpPr>
            <a:stCxn id="17" idx="2"/>
            <a:endCxn id="27" idx="0"/>
          </p:cNvCxnSpPr>
          <p:nvPr/>
        </p:nvCxnSpPr>
        <p:spPr>
          <a:xfrm rot="5400000" flipH="true" flipV="true">
            <a:off x="5678805" y="1607185"/>
            <a:ext cx="1790700" cy="5582920"/>
          </a:xfrm>
          <a:prstGeom prst="bentConnector5">
            <a:avLst>
              <a:gd name="adj1" fmla="val -49539"/>
              <a:gd name="adj2" fmla="val 60737"/>
              <a:gd name="adj3" fmla="val 113298"/>
            </a:avLst>
          </a:prstGeom>
          <a:ln w="38100">
            <a:solidFill>
              <a:srgbClr val="3EAF7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7341870" y="409575"/>
            <a:ext cx="4486910" cy="1722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为什么</a:t>
            </a:r>
            <a:r>
              <a:rPr lang="en-US" altLang="zh-CN" b="1">
                <a:solidFill>
                  <a:srgbClr val="2C3E50"/>
                </a:solidFill>
              </a:rPr>
              <a:t>VirtQueue </a:t>
            </a:r>
            <a:r>
              <a:rPr lang="zh-CN" altLang="en-US" b="1">
                <a:solidFill>
                  <a:srgbClr val="2C3E50"/>
                </a:solidFill>
              </a:rPr>
              <a:t>的管理交给</a:t>
            </a:r>
            <a:r>
              <a:rPr lang="en-US" altLang="zh-CN" b="1">
                <a:solidFill>
                  <a:srgbClr val="2C3E50"/>
                </a:solidFill>
              </a:rPr>
              <a:t>GUEST OS</a:t>
            </a:r>
            <a:r>
              <a:rPr lang="zh-CN" altLang="en-US" b="1">
                <a:solidFill>
                  <a:srgbClr val="2C3E50"/>
                </a:solidFill>
              </a:rPr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 b="1">
                <a:solidFill>
                  <a:srgbClr val="2C3E50"/>
                </a:solidFill>
              </a:rPr>
              <a:t>因为从</a:t>
            </a:r>
            <a:r>
              <a:rPr lang="en-US" altLang="zh-CN" sz="1400" b="1">
                <a:solidFill>
                  <a:srgbClr val="2C3E50"/>
                </a:solidFill>
              </a:rPr>
              <a:t>Guset </a:t>
            </a:r>
            <a:r>
              <a:rPr lang="zh-CN" altLang="en-US" sz="1400" b="1">
                <a:solidFill>
                  <a:srgbClr val="2C3E50"/>
                </a:solidFill>
              </a:rPr>
              <a:t>一侧可以将虚拟地址</a:t>
            </a:r>
            <a:r>
              <a:rPr lang="en-US" altLang="zh-CN" sz="1400" b="1">
                <a:solidFill>
                  <a:srgbClr val="2C3E50"/>
                </a:solidFill>
              </a:rPr>
              <a:t>GVA</a:t>
            </a:r>
            <a:r>
              <a:rPr lang="zh-CN" altLang="en-US" sz="1400" b="1">
                <a:solidFill>
                  <a:srgbClr val="2C3E50"/>
                </a:solidFill>
              </a:rPr>
              <a:t>转换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为</a:t>
            </a:r>
            <a:r>
              <a:rPr lang="en-US" altLang="zh-CN" sz="1400" b="1">
                <a:solidFill>
                  <a:srgbClr val="2C3E50"/>
                </a:solidFill>
              </a:rPr>
              <a:t>GPA</a:t>
            </a:r>
            <a:r>
              <a:rPr lang="zh-CN" altLang="en-US" sz="1400" b="1">
                <a:solidFill>
                  <a:srgbClr val="2C3E50"/>
                </a:solidFill>
              </a:rPr>
              <a:t>，</a:t>
            </a:r>
            <a:r>
              <a:rPr lang="en-US" altLang="zh-CN" sz="1400" b="1">
                <a:solidFill>
                  <a:srgbClr val="2C3E50"/>
                </a:solidFill>
              </a:rPr>
              <a:t>VMM</a:t>
            </a:r>
            <a:r>
              <a:rPr lang="zh-CN" altLang="en-US" sz="1400" b="1">
                <a:solidFill>
                  <a:srgbClr val="2C3E50"/>
                </a:solidFill>
              </a:rPr>
              <a:t>拿到</a:t>
            </a:r>
            <a:r>
              <a:rPr lang="en-US" altLang="zh-CN" sz="1400" b="1">
                <a:solidFill>
                  <a:srgbClr val="2C3E50"/>
                </a:solidFill>
              </a:rPr>
              <a:t>GPA</a:t>
            </a:r>
            <a:r>
              <a:rPr lang="zh-CN" altLang="en-US" sz="1400" b="1">
                <a:solidFill>
                  <a:srgbClr val="2C3E50"/>
                </a:solidFill>
              </a:rPr>
              <a:t>很容易转换为</a:t>
            </a:r>
            <a:r>
              <a:rPr lang="en-US" altLang="zh-CN" sz="1400" b="1">
                <a:solidFill>
                  <a:srgbClr val="2C3E50"/>
                </a:solidFill>
              </a:rPr>
              <a:t>HPA</a:t>
            </a:r>
            <a:r>
              <a:rPr lang="zh-CN" altLang="en-US" sz="1400" b="1">
                <a:solidFill>
                  <a:srgbClr val="2C3E50"/>
                </a:solidFill>
              </a:rPr>
              <a:t>，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但是反过来，在</a:t>
            </a:r>
            <a:r>
              <a:rPr lang="en-US" altLang="zh-CN" sz="1400" b="1">
                <a:solidFill>
                  <a:srgbClr val="2C3E50"/>
                </a:solidFill>
              </a:rPr>
              <a:t>VMM</a:t>
            </a:r>
            <a:r>
              <a:rPr lang="zh-CN" altLang="en-US" sz="1400" b="1">
                <a:solidFill>
                  <a:srgbClr val="2C3E50"/>
                </a:solidFill>
              </a:rPr>
              <a:t>中分配一块地址，几乎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不可能将</a:t>
            </a:r>
            <a:r>
              <a:rPr lang="en-US" altLang="zh-CN" sz="1400" b="1">
                <a:solidFill>
                  <a:srgbClr val="2C3E50"/>
                </a:solidFill>
              </a:rPr>
              <a:t>HPA</a:t>
            </a:r>
            <a:r>
              <a:rPr lang="zh-CN" altLang="en-US" sz="1400" b="1">
                <a:solidFill>
                  <a:srgbClr val="2C3E50"/>
                </a:solidFill>
              </a:rPr>
              <a:t>转换为</a:t>
            </a:r>
            <a:r>
              <a:rPr lang="en-US" altLang="zh-CN" sz="1400" b="1">
                <a:solidFill>
                  <a:srgbClr val="2C3E50"/>
                </a:solidFill>
              </a:rPr>
              <a:t>Guest</a:t>
            </a:r>
            <a:r>
              <a:rPr lang="zh-CN" altLang="en-US" sz="1400" b="1">
                <a:solidFill>
                  <a:srgbClr val="2C3E50"/>
                </a:solidFill>
              </a:rPr>
              <a:t>的可以识别的虚拟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地址</a:t>
            </a:r>
            <a:r>
              <a:rPr lang="en-US" altLang="zh-CN" sz="1400" b="1">
                <a:solidFill>
                  <a:srgbClr val="2C3E50"/>
                </a:solidFill>
              </a:rPr>
              <a:t>GVA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HOST</a:t>
            </a:r>
            <a:endParaRPr 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2348865" y="492125"/>
            <a:ext cx="26644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000" b="1">
                <a:solidFill>
                  <a:srgbClr val="CC0000"/>
                </a:solidFill>
              </a:rPr>
              <a:t>vhost </a:t>
            </a:r>
            <a:r>
              <a:rPr lang="zh-CN" altLang="" sz="1000" b="1">
                <a:solidFill>
                  <a:srgbClr val="CC0000"/>
                </a:solidFill>
              </a:rPr>
              <a:t>必然是要存在一个</a:t>
            </a:r>
            <a:r>
              <a:rPr lang="" altLang="zh-CN" sz="1000" b="1">
                <a:solidFill>
                  <a:srgbClr val="CC0000"/>
                </a:solidFill>
              </a:rPr>
              <a:t>virtio</a:t>
            </a:r>
            <a:r>
              <a:rPr lang="zh-CN" altLang="" sz="1000" b="1">
                <a:solidFill>
                  <a:srgbClr val="CC0000"/>
                </a:solidFill>
              </a:rPr>
              <a:t>设备在</a:t>
            </a:r>
            <a:r>
              <a:rPr lang="" altLang="zh-CN" sz="1000" b="1">
                <a:solidFill>
                  <a:srgbClr val="CC0000"/>
                </a:solidFill>
              </a:rPr>
              <a:t>VMM</a:t>
            </a:r>
            <a:r>
              <a:rPr lang="zh-CN" altLang="" sz="1000" b="1">
                <a:solidFill>
                  <a:srgbClr val="CC0000"/>
                </a:solidFill>
              </a:rPr>
              <a:t>中</a:t>
            </a:r>
            <a:endParaRPr lang="zh-CN" altLang="" sz="10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VFIO </a:t>
            </a:r>
            <a:r>
              <a:rPr lang="zh-CN" altLang="en-US" sz="2400" b="1">
                <a:solidFill>
                  <a:srgbClr val="2C3E50"/>
                </a:solidFill>
              </a:rPr>
              <a:t>设备直通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479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进行数据的访问同时需要避免恶意访问（数据安全）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6112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中断直通到虚拟机同时做好隔离与迁移（避免虚拟机通过直通设备发送一些恶意中断）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1141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 </a:t>
            </a:r>
            <a:r>
              <a:rPr lang="zh-CN" altLang="en-US" sz="1000" b="1">
                <a:solidFill>
                  <a:srgbClr val="2C3E50"/>
                </a:solidFill>
              </a:rPr>
              <a:t>中断重映射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1908175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000" y="1879600"/>
            <a:ext cx="6472555" cy="30226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7656830" y="1344295"/>
            <a:ext cx="1602740" cy="359410"/>
          </a:xfrm>
          <a:prstGeom prst="wedgeRectCallout">
            <a:avLst>
              <a:gd name="adj1" fmla="val -67393"/>
              <a:gd name="adj2" fmla="val 103012"/>
            </a:avLst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目前都使用这个方法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7656830" y="1906270"/>
            <a:ext cx="2620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CC0000"/>
                </a:solidFill>
              </a:rPr>
              <a:t>目前理解</a:t>
            </a:r>
            <a:r>
              <a:rPr lang="en-US" altLang="zh-CN" sz="1200" b="1">
                <a:solidFill>
                  <a:srgbClr val="CC0000"/>
                </a:solidFill>
              </a:rPr>
              <a:t>IO</a:t>
            </a:r>
            <a:r>
              <a:rPr lang="zh-CN" altLang="en-US" sz="1200" b="1">
                <a:solidFill>
                  <a:srgbClr val="CC0000"/>
                </a:solidFill>
              </a:rPr>
              <a:t>操作还是会产生</a:t>
            </a:r>
            <a:r>
              <a:rPr lang="en-US" altLang="zh-CN" sz="1200" b="1">
                <a:solidFill>
                  <a:srgbClr val="CC0000"/>
                </a:solidFill>
              </a:rPr>
              <a:t>VM-Exit</a:t>
            </a:r>
            <a:endParaRPr lang="en-US" altLang="zh-CN" sz="12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8140" y="5655945"/>
            <a:ext cx="85153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8140" y="5932805"/>
            <a:ext cx="866140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55353" y="5233988"/>
            <a:ext cx="816610" cy="227965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179695" y="3211830"/>
            <a:ext cx="1073150" cy="4770120"/>
          </a:xfrm>
          <a:prstGeom prst="bentConnector3">
            <a:avLst>
              <a:gd name="adj1" fmla="val 122189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77035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9410" y="4466590"/>
            <a:ext cx="1020445" cy="7391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65920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65920" y="4466590"/>
            <a:ext cx="1020445" cy="7385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8500" y="2941320"/>
            <a:ext cx="1149350" cy="9747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95" y="1732915"/>
            <a:ext cx="1020445" cy="33915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pyhical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8855" y="2912745"/>
            <a:ext cx="1266190" cy="1032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DMA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35" idx="3"/>
            <a:endCxn id="40" idx="0"/>
          </p:cNvCxnSpPr>
          <p:nvPr/>
        </p:nvCxnSpPr>
        <p:spPr>
          <a:xfrm>
            <a:off x="2697480" y="2254885"/>
            <a:ext cx="1115695" cy="6864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6" idx="3"/>
            <a:endCxn id="40" idx="2"/>
          </p:cNvCxnSpPr>
          <p:nvPr/>
        </p:nvCxnSpPr>
        <p:spPr>
          <a:xfrm flipV="true">
            <a:off x="2649855" y="3916045"/>
            <a:ext cx="1163320" cy="9201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0" idx="3"/>
            <a:endCxn id="41" idx="1"/>
          </p:cNvCxnSpPr>
          <p:nvPr/>
        </p:nvCxnSpPr>
        <p:spPr>
          <a:xfrm>
            <a:off x="4387850" y="3429000"/>
            <a:ext cx="100774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2" idx="1"/>
            <a:endCxn id="41" idx="3"/>
          </p:cNvCxnSpPr>
          <p:nvPr/>
        </p:nvCxnSpPr>
        <p:spPr>
          <a:xfrm flipH="true">
            <a:off x="6416040" y="3429000"/>
            <a:ext cx="93281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7" idx="1"/>
            <a:endCxn id="42" idx="0"/>
          </p:cNvCxnSpPr>
          <p:nvPr/>
        </p:nvCxnSpPr>
        <p:spPr>
          <a:xfrm rot="10800000" flipV="true">
            <a:off x="7981950" y="2254885"/>
            <a:ext cx="1283970" cy="65786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8" idx="1"/>
            <a:endCxn id="42" idx="2"/>
          </p:cNvCxnSpPr>
          <p:nvPr/>
        </p:nvCxnSpPr>
        <p:spPr>
          <a:xfrm rot="10800000">
            <a:off x="7981950" y="3944620"/>
            <a:ext cx="1283970" cy="89090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496185" y="157734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96185" y="2754630"/>
            <a:ext cx="3680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SR-IOV VF</a:t>
            </a:r>
            <a:r>
              <a:rPr lang="zh-CN" altLang="en-US" b="1">
                <a:solidFill>
                  <a:srgbClr val="2C3E50"/>
                </a:solidFill>
              </a:rPr>
              <a:t>设备不再支持</a:t>
            </a:r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操作。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1085" y="1100455"/>
            <a:ext cx="5806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问题</a:t>
            </a:r>
            <a:r>
              <a:rPr lang="en-US" altLang="zh-CN" b="1">
                <a:solidFill>
                  <a:srgbClr val="2C3E50"/>
                </a:solidFill>
              </a:rPr>
              <a:t>1 </a:t>
            </a:r>
            <a:r>
              <a:rPr lang="zh-CN" altLang="en-US" b="1">
                <a:solidFill>
                  <a:srgbClr val="2C3E50"/>
                </a:solidFill>
              </a:rPr>
              <a:t>：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r>
              <a:rPr lang="en-US" altLang="zh-CN" b="1">
                <a:solidFill>
                  <a:srgbClr val="2C3E50"/>
                </a:solidFill>
              </a:rPr>
              <a:t>MMIO</a:t>
            </a:r>
            <a:r>
              <a:rPr lang="zh-CN" altLang="en-US" b="1">
                <a:solidFill>
                  <a:srgbClr val="2C3E50"/>
                </a:solidFill>
              </a:rPr>
              <a:t>内存有必要传给</a:t>
            </a:r>
            <a:r>
              <a:rPr lang="en-US" altLang="zh-CN" b="1">
                <a:solidFill>
                  <a:srgbClr val="2C3E50"/>
                </a:solidFill>
              </a:rPr>
              <a:t>KVM</a:t>
            </a:r>
            <a:r>
              <a:rPr lang="zh-CN" altLang="en-US" b="1">
                <a:solidFill>
                  <a:srgbClr val="2C3E50"/>
                </a:solidFill>
              </a:rPr>
              <a:t>建立映射吗？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61085" y="1528445"/>
            <a:ext cx="6005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没有必要，因为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访问的内存，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都可以访问到，所以数据没必要多一次</a:t>
            </a:r>
            <a:br>
              <a:rPr lang="zh-CN" altLang="en-US" sz="1200" b="1">
                <a:solidFill>
                  <a:srgbClr val="2C3E50"/>
                </a:solidFill>
              </a:rPr>
            </a:br>
            <a:r>
              <a:rPr lang="zh-CN" altLang="en-US" sz="1200" b="1">
                <a:solidFill>
                  <a:srgbClr val="2C3E50"/>
                </a:solidFill>
              </a:rPr>
              <a:t>拷贝，直接分发给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处理数据就可以了。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完全虚拟化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6" name="单圆角矩形 15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7" idx="1"/>
            <a:endCxn id="19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1"/>
            <a:endCxn id="16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2"/>
            <a:endCxn id="23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肘形连接符 23"/>
          <p:cNvCxnSpPr>
            <a:stCxn id="23" idx="1"/>
            <a:endCxn id="15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13" idx="2"/>
            <a:endCxn id="18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040255" y="1045210"/>
            <a:ext cx="1301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IRTIO</a:t>
            </a:r>
            <a:endParaRPr lang="en-US" sz="24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713865" y="2136140"/>
            <a:ext cx="6450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通过软件进行设备虚拟化，完全没有必要生搬硬套硬件逻辑，完全可以制定一种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简洁、高效的方式来实现虚拟驱动与虚拟设备之间的交互。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746250" y="2871470"/>
            <a:ext cx="65652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通过软件进行完全模拟，虚拟机操作系统无法感知自己处于虚拟环境中，而通过</a:t>
            </a:r>
            <a:br>
              <a:rPr lang="zh-CN" altLang="en-US" sz="1400" b="1">
                <a:solidFill>
                  <a:srgbClr val="2C3E50"/>
                </a:solidFill>
              </a:rPr>
            </a:br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的方式，虚拟机操作可以感知自己处理虚拟环境中，这样可以加载虚拟总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线驱动和虚拟设备驱动，从而提高效率。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46250" y="3829050"/>
            <a:ext cx="6386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本质是设备模拟和虚拟机操作系统同属于一个进程，所以可以共享内存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这是提高效率的关键。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746250" y="4571365"/>
            <a:ext cx="67443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通过内存来交换数据，这样不受总线、寄存器的限制，一次传递的数据量也</a:t>
            </a:r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不受限制，大大减少</a:t>
            </a:r>
            <a:r>
              <a:rPr lang="en-US" altLang="zh-CN" sz="1400" b="1">
                <a:solidFill>
                  <a:srgbClr val="2C3E50"/>
                </a:solidFill>
              </a:rPr>
              <a:t>VM-Exit</a:t>
            </a:r>
            <a:r>
              <a:rPr lang="zh-CN" altLang="en-US" sz="1400" b="1">
                <a:solidFill>
                  <a:srgbClr val="2C3E50"/>
                </a:solidFill>
              </a:rPr>
              <a:t>提升效率。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61085" y="2626995"/>
            <a:ext cx="2169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</a:t>
            </a:r>
            <a:r>
              <a:rPr lang="en-US" altLang="zh-CN" sz="3600" b="1">
                <a:solidFill>
                  <a:srgbClr val="3EAF7C"/>
                </a:solidFill>
              </a:rPr>
              <a:t>Over</a:t>
            </a:r>
            <a:endParaRPr lang="en-US" altLang="zh-CN" sz="3600" b="1">
              <a:solidFill>
                <a:srgbClr val="3EAF7C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869055" y="167386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PCIe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869055" y="280289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MMIO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869055" y="387032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channel I/O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376295" y="1501140"/>
            <a:ext cx="465455" cy="2972435"/>
          </a:xfrm>
          <a:prstGeom prst="leftBrace">
            <a:avLst>
              <a:gd name="adj1" fmla="val 23008"/>
              <a:gd name="adj2" fmla="val 49116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1157605" y="5058410"/>
            <a:ext cx="3048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仅仅是一些控制数据的传输方式不同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演示</Application>
  <PresentationFormat>宽屏</PresentationFormat>
  <Paragraphs>322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17</cp:revision>
  <dcterms:created xsi:type="dcterms:W3CDTF">2021-07-01T06:31:40Z</dcterms:created>
  <dcterms:modified xsi:type="dcterms:W3CDTF">2021-07-01T06:31:40Z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