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53" r:id="rId2"/>
  </p:sldMasterIdLst>
  <p:notesMasterIdLst>
    <p:notesMasterId r:id="rId22"/>
  </p:notesMasterIdLst>
  <p:sldIdLst>
    <p:sldId id="256" r:id="rId3"/>
    <p:sldId id="371" r:id="rId4"/>
    <p:sldId id="372" r:id="rId5"/>
    <p:sldId id="373" r:id="rId6"/>
    <p:sldId id="376" r:id="rId7"/>
    <p:sldId id="374" r:id="rId8"/>
    <p:sldId id="375" r:id="rId9"/>
    <p:sldId id="377" r:id="rId10"/>
    <p:sldId id="378" r:id="rId11"/>
    <p:sldId id="379" r:id="rId12"/>
    <p:sldId id="380" r:id="rId13"/>
    <p:sldId id="381" r:id="rId14"/>
    <p:sldId id="382" r:id="rId15"/>
    <p:sldId id="383" r:id="rId16"/>
    <p:sldId id="385" r:id="rId17"/>
    <p:sldId id="386" r:id="rId18"/>
    <p:sldId id="387" r:id="rId19"/>
    <p:sldId id="388" r:id="rId20"/>
    <p:sldId id="358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79F41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5" autoAdjust="0"/>
    <p:restoredTop sz="97133" autoAdjust="0"/>
  </p:normalViewPr>
  <p:slideViewPr>
    <p:cSldViewPr>
      <p:cViewPr varScale="1">
        <p:scale>
          <a:sx n="73" d="100"/>
          <a:sy n="73" d="100"/>
        </p:scale>
        <p:origin x="-129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17A9F-0038-485A-B161-3AE398FA798A}" type="datetimeFigureOut">
              <a:rPr lang="pt-BR" smtClean="0"/>
              <a:pPr/>
              <a:t>01/04/2013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A4839-6E55-48C1-9310-B3E398CABF9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179399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noProof="0" dirty="0" smtClean="0"/>
              <a:t>Demonstração : Indução,contradição,direta</a:t>
            </a:r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A4839-6E55-48C1-9310-B3E398CABF9F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noProof="0" dirty="0" smtClean="0"/>
              <a:t>Demonstração : Indução,contradição,direta</a:t>
            </a:r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A4839-6E55-48C1-9310-B3E398CABF9F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noProof="0" dirty="0" smtClean="0"/>
              <a:t>Demonstração : Indução,contradição,direta</a:t>
            </a:r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A4839-6E55-48C1-9310-B3E398CABF9F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noProof="0" dirty="0" smtClean="0"/>
              <a:t>Demonstração : Indução,contradição,direta</a:t>
            </a:r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A4839-6E55-48C1-9310-B3E398CABF9F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noProof="0" dirty="0" smtClean="0"/>
              <a:t>Demonstração : Indução,contradição,direta</a:t>
            </a:r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A4839-6E55-48C1-9310-B3E398CABF9F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noProof="0" dirty="0" smtClean="0"/>
              <a:t>Demonstração : Indução,contradição,direta</a:t>
            </a:r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A4839-6E55-48C1-9310-B3E398CABF9F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noProof="0" dirty="0" smtClean="0"/>
              <a:t>Demonstração : Indução,contradição,direta</a:t>
            </a:r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A4839-6E55-48C1-9310-B3E398CABF9F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noProof="0" dirty="0" smtClean="0"/>
              <a:t>Demonstração : Indução,contradição,direta</a:t>
            </a:r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A4839-6E55-48C1-9310-B3E398CABF9F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noProof="0" dirty="0" smtClean="0"/>
              <a:t>Demonstração : Indução,contradição,direta</a:t>
            </a:r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A4839-6E55-48C1-9310-B3E398CABF9F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noProof="0" dirty="0" smtClean="0"/>
              <a:t>Demonstração : Indução,contradição,direta</a:t>
            </a:r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A4839-6E55-48C1-9310-B3E398CABF9F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noProof="0" dirty="0" smtClean="0"/>
              <a:t>Demonstração : Indução,contradição,direta</a:t>
            </a:r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A4839-6E55-48C1-9310-B3E398CABF9F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noProof="0" dirty="0" smtClean="0"/>
              <a:t>Demonstração : Indução,contradição,direta</a:t>
            </a:r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A4839-6E55-48C1-9310-B3E398CABF9F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noProof="0" dirty="0" smtClean="0"/>
              <a:t>Demonstração : Indução,contradição,direta</a:t>
            </a:r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A4839-6E55-48C1-9310-B3E398CABF9F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noProof="0" dirty="0" smtClean="0"/>
              <a:t>Demonstração : Indução,contradição,direta</a:t>
            </a:r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A4839-6E55-48C1-9310-B3E398CABF9F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noProof="0" dirty="0" smtClean="0"/>
              <a:t>Demonstração : Indução,contradição,direta</a:t>
            </a:r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A4839-6E55-48C1-9310-B3E398CABF9F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noProof="0" dirty="0" smtClean="0"/>
              <a:t>Demonstração : Indução,contradição,direta</a:t>
            </a:r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A4839-6E55-48C1-9310-B3E398CABF9F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noProof="0" dirty="0" smtClean="0"/>
              <a:t>Demonstração : Indução,contradição,direta</a:t>
            </a:r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A4839-6E55-48C1-9310-B3E398CABF9F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0" y="0"/>
            <a:ext cx="9144000" cy="4149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 eaLnBrk="1" latinLnBrk="0" hangingPunct="1">
              <a:defRPr kumimoji="0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pPr eaLnBrk="1" latinLnBrk="1" hangingPunct="1"/>
            <a:r>
              <a:rPr lang="pt-BR" smtClean="0"/>
              <a:t>Clique para editar o estilo do título mestre</a:t>
            </a:r>
            <a:endParaRPr/>
          </a:p>
        </p:txBody>
      </p:sp>
      <p:grpSp>
        <p:nvGrpSpPr>
          <p:cNvPr id="3" name="Grupo 12"/>
          <p:cNvGrpSpPr/>
          <p:nvPr/>
        </p:nvGrpSpPr>
        <p:grpSpPr>
          <a:xfrm>
            <a:off x="-32" y="4077072"/>
            <a:ext cx="9144032" cy="1549932"/>
            <a:chOff x="-32" y="3175212"/>
            <a:chExt cx="9144032" cy="1549932"/>
          </a:xfrm>
        </p:grpSpPr>
        <p:sp>
          <p:nvSpPr>
            <p:cNvPr id="9" name="Rectangle 10"/>
            <p:cNvSpPr/>
            <p:nvPr userDrawn="1"/>
          </p:nvSpPr>
          <p:spPr>
            <a:xfrm>
              <a:off x="0" y="3197514"/>
              <a:ext cx="9144000" cy="1500198"/>
            </a:xfrm>
            <a:prstGeom prst="rect">
              <a:avLst/>
            </a:prstGeom>
            <a:solidFill>
              <a:schemeClr val="accent5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 dirty="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0" y="4697712"/>
              <a:ext cx="9144000" cy="27432"/>
            </a:xfrm>
            <a:prstGeom prst="rect">
              <a:avLst/>
            </a:prstGeom>
            <a:solidFill>
              <a:srgbClr val="2D8828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 dirty="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-32" y="3175212"/>
              <a:ext cx="9144000" cy="27432"/>
            </a:xfrm>
            <a:prstGeom prst="rect">
              <a:avLst/>
            </a:prstGeom>
            <a:solidFill>
              <a:srgbClr val="2D8828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AB28-DF7E-4336-B60C-9A083F3B2A01}" type="datetimeFigureOut">
              <a:rPr lang="pt-BR" smtClean="0"/>
              <a:pPr/>
              <a:t>01/04/2013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9A7FE-0950-4301-A175-EDBA2A23E8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AB28-DF7E-4336-B60C-9A083F3B2A01}" type="datetimeFigureOut">
              <a:rPr lang="pt-BR" smtClean="0"/>
              <a:pPr/>
              <a:t>01/04/2013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9A7FE-0950-4301-A175-EDBA2A23E8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AB28-DF7E-4336-B60C-9A083F3B2A01}" type="datetimeFigureOut">
              <a:rPr lang="pt-BR" smtClean="0"/>
              <a:pPr/>
              <a:t>01/04/2013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9A7FE-0950-4301-A175-EDBA2A23E8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AB28-DF7E-4336-B60C-9A083F3B2A01}" type="datetimeFigureOut">
              <a:rPr lang="pt-BR" smtClean="0"/>
              <a:pPr/>
              <a:t>01/04/2013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9A7FE-0950-4301-A175-EDBA2A23E8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AB28-DF7E-4336-B60C-9A083F3B2A01}" type="datetimeFigureOut">
              <a:rPr lang="pt-BR" smtClean="0"/>
              <a:pPr/>
              <a:t>01/04/2013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9A7FE-0950-4301-A175-EDBA2A23E8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 eaLnBrk="1" latinLnBrk="0" hangingPunct="1">
              <a:defRPr kumimoji="0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pPr eaLnBrk="1" latinLnBrk="1" hangingPunct="1"/>
            <a:r>
              <a:rPr lang="pt-BR" smtClean="0"/>
              <a:t>Clique para editar o estilo do título mestre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142844" y="1071546"/>
            <a:ext cx="9001156" cy="35719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6" name="Right Arrow 35"/>
          <p:cNvSpPr/>
          <p:nvPr/>
        </p:nvSpPr>
        <p:spPr>
          <a:xfrm>
            <a:off x="500034" y="1181086"/>
            <a:ext cx="142876" cy="142876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5"/>
          </p:nvPr>
        </p:nvSpPr>
        <p:spPr>
          <a:xfrm>
            <a:off x="594000" y="1080000"/>
            <a:ext cx="7786687" cy="251438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99" name="Title 9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1705-51F5-4C29-9461-C4C250855BC5}" type="datetimeFigureOut">
              <a:rPr lang="pt-BR" smtClean="0"/>
              <a:pPr/>
              <a:t>01/04/2013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4BA6-D32A-40D6-B975-FCF698F3F23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209A1A-15FF-4DC4-A072-8234E2A3968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AB28-DF7E-4336-B60C-9A083F3B2A01}" type="datetimeFigureOut">
              <a:rPr lang="pt-BR" smtClean="0"/>
              <a:pPr/>
              <a:t>01/04/2013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9A7FE-0950-4301-A175-EDBA2A23E8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A65FA0-B08B-41F1-8AA9-3FF460062D25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AB28-DF7E-4336-B60C-9A083F3B2A01}" type="datetimeFigureOut">
              <a:rPr lang="pt-BR" smtClean="0"/>
              <a:pPr/>
              <a:t>01/04/2013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9A7FE-0950-4301-A175-EDBA2A23E8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1705-51F5-4C29-9461-C4C250855BC5}" type="datetimeFigureOut">
              <a:rPr lang="pt-BR" smtClean="0"/>
              <a:pPr/>
              <a:t>01/04/2013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4BA6-D32A-40D6-B975-FCF698F3F23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34" name="Rectangle 10"/>
          <p:cNvSpPr/>
          <p:nvPr/>
        </p:nvSpPr>
        <p:spPr>
          <a:xfrm rot="16200000">
            <a:off x="4357670" y="-3714784"/>
            <a:ext cx="571504" cy="900115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36" name="Title Placeholder 35"/>
          <p:cNvSpPr>
            <a:spLocks noGrp="1"/>
          </p:cNvSpPr>
          <p:nvPr>
            <p:ph type="title"/>
          </p:nvPr>
        </p:nvSpPr>
        <p:spPr>
          <a:xfrm>
            <a:off x="214282" y="571480"/>
            <a:ext cx="822960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</p:sldLayoutIdLst>
  <p:txStyles>
    <p:titleStyle>
      <a:lvl1pPr algn="l" rtl="0" eaLnBrk="1" latinLnBrk="0" hangingPunct="1">
        <a:spcBef>
          <a:spcPct val="0"/>
        </a:spcBef>
        <a:buNone/>
        <a:defRPr kumimoji="0" sz="2400" cap="small" spc="0" baseline="0">
          <a:solidFill>
            <a:schemeClr val="bg1"/>
          </a:solidFill>
          <a:latin typeface="+mj-lt"/>
          <a:ea typeface="+mj-ea"/>
          <a:cs typeface="+mj-cs"/>
        </a:defRPr>
      </a:lvl1pPr>
      <a:extLst/>
    </p:titleStyle>
    <p:bodyStyle>
      <a:lvl1pPr marL="0" marR="0" indent="0" algn="l" rtl="0" eaLnBrk="1" latinLnBrk="0" hangingPunct="1">
        <a:spcBef>
          <a:spcPct val="20000"/>
        </a:spcBef>
        <a:buFontTx/>
        <a:buNone/>
        <a:defRPr kumimoji="0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Tx/>
        <a:buNone/>
        <a:defRPr kumimoji="0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Tx/>
        <a:buNone/>
        <a:defRPr kumimoji="0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Tx/>
        <a:buNone/>
        <a:defRPr kumimoji="0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Tx/>
        <a:buNone/>
        <a:defRPr kumimoji="0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8AB28-DF7E-4336-B60C-9A083F3B2A01}" type="datetimeFigureOut">
              <a:rPr lang="pt-BR" smtClean="0"/>
              <a:pPr/>
              <a:t>01/04/2013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9A7FE-0950-4301-A175-EDBA2A23E88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gif"/><Relationship Id="rId4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4"/>
          <p:cNvSpPr txBox="1"/>
          <p:nvPr/>
        </p:nvSpPr>
        <p:spPr>
          <a:xfrm>
            <a:off x="928662" y="1164348"/>
            <a:ext cx="7072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1" name="Rectangle 2"/>
          <p:cNvSpPr txBox="1">
            <a:spLocks/>
          </p:cNvSpPr>
          <p:nvPr/>
        </p:nvSpPr>
        <p:spPr>
          <a:xfrm>
            <a:off x="514320" y="5929330"/>
            <a:ext cx="8629680" cy="697366"/>
          </a:xfrm>
          <a:prstGeom prst="rect">
            <a:avLst/>
          </a:prstGeom>
          <a:noFill/>
        </p:spPr>
        <p:txBody>
          <a:bodyPr vert="horz" anchor="ctr">
            <a:normAutofit/>
          </a:bodyPr>
          <a:lstStyle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spc="15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Campus Pau dos </a:t>
            </a:r>
            <a:r>
              <a:rPr lang="en-US" sz="1200" kern="0" spc="15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Ferros</a:t>
            </a:r>
            <a:endParaRPr lang="en-US" sz="1200" kern="0" spc="150" dirty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0" spc="15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Disciplina de Algoritmos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0" spc="15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Demetrios.coutinho@ifrn.edu.br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kern="0" spc="150" dirty="0" smtClean="0">
              <a:solidFill>
                <a:schemeClr val="tx1">
                  <a:lumMod val="65000"/>
                  <a:lumOff val="35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12" name="TextBox 8"/>
          <p:cNvSpPr txBox="1"/>
          <p:nvPr/>
        </p:nvSpPr>
        <p:spPr>
          <a:xfrm>
            <a:off x="8744957" y="5929330"/>
            <a:ext cx="184731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05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652120" y="4797152"/>
            <a:ext cx="3345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Prof. Demétrios Coutinho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3" y="5637351"/>
            <a:ext cx="2822425" cy="1232459"/>
          </a:xfrm>
          <a:prstGeom prst="rect">
            <a:avLst/>
          </a:prstGeom>
        </p:spPr>
      </p:pic>
      <p:sp>
        <p:nvSpPr>
          <p:cNvPr id="20" name="Título 1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Informática Básica</a:t>
            </a:r>
            <a:endParaRPr lang="pt-BR" dirty="0"/>
          </a:p>
        </p:txBody>
      </p:sp>
      <p:sp>
        <p:nvSpPr>
          <p:cNvPr id="21" name="Subtítulo 20"/>
          <p:cNvSpPr>
            <a:spLocks noGrp="1"/>
          </p:cNvSpPr>
          <p:nvPr>
            <p:ph type="subTitle" idx="4294967295"/>
          </p:nvPr>
        </p:nvSpPr>
        <p:spPr>
          <a:xfrm>
            <a:off x="0" y="3860800"/>
            <a:ext cx="9144000" cy="623888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buNone/>
            </a:pPr>
            <a:r>
              <a:rPr lang="pt-BR" sz="2800" dirty="0" smtClean="0"/>
              <a:t>Algoritmos de Ordenação</a:t>
            </a:r>
            <a:endParaRPr lang="pt-BR" sz="2800" dirty="0"/>
          </a:p>
        </p:txBody>
      </p:sp>
      <p:cxnSp>
        <p:nvCxnSpPr>
          <p:cNvPr id="15" name="Conector reto 14"/>
          <p:cNvCxnSpPr/>
          <p:nvPr/>
        </p:nvCxnSpPr>
        <p:spPr>
          <a:xfrm>
            <a:off x="2987824" y="4365104"/>
            <a:ext cx="61561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898" name="Picture 2" descr="http://3.bp.blogspot.com/-PWs67zST2CU/UMNU-Hs_h7I/AAAAAAAAEH0/kifU7CNWN00/s1600/sorting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05150" y="533400"/>
            <a:ext cx="2933700" cy="2743201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 smtClean="0"/>
              <a:t>Comparações 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Algoritmos de Ordenação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533400" y="1600200"/>
            <a:ext cx="38975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 smtClean="0"/>
              <a:t>Lista dos Algoritmos de ordenação</a:t>
            </a:r>
            <a:r>
              <a:rPr lang="pt-BR" sz="2000" dirty="0" smtClean="0"/>
              <a:t> </a:t>
            </a:r>
            <a:endParaRPr lang="pt-BR" sz="2000" dirty="0"/>
          </a:p>
        </p:txBody>
      </p:sp>
      <p:pic>
        <p:nvPicPr>
          <p:cNvPr id="10138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076325"/>
            <a:ext cx="8562975" cy="578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Algoritmos de Ordenação</a:t>
            </a:r>
            <a:endParaRPr lang="pt-BR" dirty="0"/>
          </a:p>
        </p:txBody>
      </p:sp>
      <p:sp>
        <p:nvSpPr>
          <p:cNvPr id="9" name="Elipse 8"/>
          <p:cNvSpPr/>
          <p:nvPr/>
        </p:nvSpPr>
        <p:spPr>
          <a:xfrm>
            <a:off x="533400" y="6248400"/>
            <a:ext cx="533400" cy="6096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</a:t>
            </a:r>
            <a:endParaRPr lang="pt-BR" dirty="0"/>
          </a:p>
        </p:txBody>
      </p:sp>
      <p:sp>
        <p:nvSpPr>
          <p:cNvPr id="10" name="Elipse 9"/>
          <p:cNvSpPr/>
          <p:nvPr/>
        </p:nvSpPr>
        <p:spPr>
          <a:xfrm>
            <a:off x="1219200" y="6248400"/>
            <a:ext cx="533400" cy="6096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U</a:t>
            </a:r>
            <a:endParaRPr lang="pt-BR" dirty="0"/>
          </a:p>
        </p:txBody>
      </p:sp>
      <p:sp>
        <p:nvSpPr>
          <p:cNvPr id="11" name="Elipse 10"/>
          <p:cNvSpPr/>
          <p:nvPr/>
        </p:nvSpPr>
        <p:spPr>
          <a:xfrm>
            <a:off x="1905000" y="6248400"/>
            <a:ext cx="533400" cy="6096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</a:t>
            </a:r>
            <a:endParaRPr lang="pt-BR" dirty="0"/>
          </a:p>
        </p:txBody>
      </p:sp>
      <p:sp>
        <p:nvSpPr>
          <p:cNvPr id="12" name="Elipse 11"/>
          <p:cNvSpPr/>
          <p:nvPr/>
        </p:nvSpPr>
        <p:spPr>
          <a:xfrm>
            <a:off x="2514600" y="6248400"/>
            <a:ext cx="533400" cy="6096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</a:t>
            </a:r>
            <a:endParaRPr lang="pt-BR" dirty="0"/>
          </a:p>
        </p:txBody>
      </p:sp>
      <p:sp>
        <p:nvSpPr>
          <p:cNvPr id="13" name="Elipse 12"/>
          <p:cNvSpPr/>
          <p:nvPr/>
        </p:nvSpPr>
        <p:spPr>
          <a:xfrm>
            <a:off x="3124200" y="6248400"/>
            <a:ext cx="533400" cy="6096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</a:t>
            </a:r>
            <a:endParaRPr lang="pt-BR" dirty="0"/>
          </a:p>
        </p:txBody>
      </p:sp>
      <p:sp>
        <p:nvSpPr>
          <p:cNvPr id="14" name="Elipse 13"/>
          <p:cNvSpPr/>
          <p:nvPr/>
        </p:nvSpPr>
        <p:spPr>
          <a:xfrm>
            <a:off x="3733800" y="6248400"/>
            <a:ext cx="533400" cy="6096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</a:t>
            </a:r>
            <a:endParaRPr lang="pt-BR" dirty="0"/>
          </a:p>
        </p:txBody>
      </p:sp>
      <p:sp>
        <p:nvSpPr>
          <p:cNvPr id="15" name="Elipse 14"/>
          <p:cNvSpPr/>
          <p:nvPr/>
        </p:nvSpPr>
        <p:spPr>
          <a:xfrm>
            <a:off x="4343400" y="6248400"/>
            <a:ext cx="533400" cy="6096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</a:t>
            </a:r>
            <a:endParaRPr lang="pt-BR" dirty="0"/>
          </a:p>
        </p:txBody>
      </p:sp>
      <p:sp>
        <p:nvSpPr>
          <p:cNvPr id="16" name="Elipse 15"/>
          <p:cNvSpPr/>
          <p:nvPr/>
        </p:nvSpPr>
        <p:spPr>
          <a:xfrm>
            <a:off x="4953000" y="6248400"/>
            <a:ext cx="533400" cy="6096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</a:t>
            </a:r>
            <a:endParaRPr lang="pt-BR" dirty="0"/>
          </a:p>
        </p:txBody>
      </p:sp>
      <p:sp>
        <p:nvSpPr>
          <p:cNvPr id="17" name="Elipse 16"/>
          <p:cNvSpPr/>
          <p:nvPr/>
        </p:nvSpPr>
        <p:spPr>
          <a:xfrm>
            <a:off x="5562600" y="6248400"/>
            <a:ext cx="533400" cy="6096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</a:t>
            </a:r>
            <a:endParaRPr lang="pt-BR" dirty="0"/>
          </a:p>
        </p:txBody>
      </p:sp>
      <p:sp>
        <p:nvSpPr>
          <p:cNvPr id="18" name="Elipse 17"/>
          <p:cNvSpPr/>
          <p:nvPr/>
        </p:nvSpPr>
        <p:spPr>
          <a:xfrm>
            <a:off x="6172200" y="6248400"/>
            <a:ext cx="533400" cy="6096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</a:t>
            </a:r>
            <a:endParaRPr lang="pt-BR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69 -0.04537 C 0.04253 -0.14375 0.08993 -0.24213 0.08542 -0.34792 C 0.0809 -0.45371 0.02448 -0.56667 -0.03177 -0.6794 " pathEditMode="relative" ptsTypes="a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85 -0.07639 C -0.10017 -0.21088 -0.1625 -0.34537 -0.16076 -0.44792 C -0.15903 -0.55047 -0.04826 -0.65 -0.02795 -0.69167 C -0.00764 -0.73334 -0.02344 -0.71551 -0.03924 -0.69746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" y="-3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104 -0.09931 C -0.03108 -0.22755 0.03889 -0.35556 0.02622 -0.41551 C 0.01354 -0.47547 -0.17431 -0.41713 -0.17674 -0.45926 C -0.17917 -0.50139 -0.01128 -0.625 0.01181 -0.66875 C 0.0349 -0.7125 -0.03542 -0.71135 -0.03819 -0.72223 " pathEditMode="relative" rAng="0" ptsTypes="aaa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-31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271 -0.03334 C -0.02275 -0.17524 0.04722 -0.3169 0.03455 -0.38311 C 0.02187 -0.44954 -0.16598 -0.38496 -0.16841 -0.43149 C -0.17084 -0.47801 -0.00295 -0.61482 0.02014 -0.6632 C 0.04323 -0.71158 -0.02709 -0.71042 -0.02986 -0.72223 " pathEditMode="relative" rAng="0" ptsTypes="aaaaA"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-3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246 -0.04445 C -0.12257 -0.16065 -0.1625 -0.27662 -0.15277 -0.39144 C -0.14305 -0.50625 -0.04531 -0.67709 -0.02361 -0.73334 " pathEditMode="relative" rAng="0" ptsTypes="aaA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" y="-3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417 -0.05556 C -0.09583 -0.15973 -0.08715 -0.26343 -0.07795 -0.37639 C -0.06875 -0.48959 -0.05868 -0.61181 -0.04861 -0.73334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" y="-3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23455 -0.06644 0.4691 -0.13264 0.4599 -0.18843 C 0.4507 -0.24422 -0.00121 -0.27176 -0.05572 -0.33519 C -0.11024 -0.39861 0.01129 -0.48403 0.13282 -0.56945 " pathEditMode="relative" ptsTypes="aaaA">
                                      <p:cBhvr>
                                        <p:cTn id="2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23455 -0.06644 0.4691 -0.13264 0.4599 -0.18843 C 0.4507 -0.24422 -0.00121 -0.27176 -0.05572 -0.33519 C -0.11024 -0.39861 0.01129 -0.48403 0.13282 -0.56945 " pathEditMode="relative" ptsTypes="aaaA">
                                      <p:cBhvr>
                                        <p:cTn id="3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23455 -0.06644 0.4691 -0.13264 0.4599 -0.18843 C 0.4507 -0.24422 -0.00121 -0.27176 -0.05572 -0.33519 C -0.11024 -0.39861 0.01129 -0.48403 0.13282 -0.56945 " pathEditMode="relative" ptsTypes="aaaA">
                                      <p:cBhvr>
                                        <p:cTn id="3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23455 -0.06644 0.4691 -0.13264 0.4599 -0.18843 C 0.4507 -0.24422 -0.00121 -0.27176 -0.05572 -0.33519 C -0.11024 -0.39861 0.01129 -0.48403 0.13282 -0.56945 " pathEditMode="relative" ptsTypes="aaaA">
                                      <p:cBhvr>
                                        <p:cTn id="3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Texto 1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 err="1" smtClean="0"/>
              <a:t>BubbleSort</a:t>
            </a:r>
            <a:r>
              <a:rPr lang="pt-BR" dirty="0" smtClean="0"/>
              <a:t>(Ordenação por Flutuação (Bolha))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Algoritmos de Ordenação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609600" y="1676400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Idéia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609600" y="2362200"/>
            <a:ext cx="80937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2000" dirty="0" smtClean="0"/>
              <a:t> A </a:t>
            </a:r>
            <a:r>
              <a:rPr lang="pt-BR" sz="2000" dirty="0" err="1" smtClean="0"/>
              <a:t>idéia</a:t>
            </a:r>
            <a:r>
              <a:rPr lang="pt-BR" sz="2000" dirty="0" smtClean="0"/>
              <a:t> principal do algoritmo é percorrer o vetor n -1 vezes, a cada passagem, fazendo flutuar para o inicio o menor elemento da sequência. </a:t>
            </a:r>
          </a:p>
          <a:p>
            <a:endParaRPr lang="pt-BR" sz="2000" dirty="0" smtClean="0"/>
          </a:p>
          <a:p>
            <a:pPr>
              <a:buFont typeface="Arial" pitchFamily="34" charset="0"/>
              <a:buChar char="•"/>
            </a:pPr>
            <a:r>
              <a:rPr lang="pt-BR" sz="2000" dirty="0" smtClean="0"/>
              <a:t> Essa movimentação lembra a forma como as bolhas procuram seu próprio nível, por isso o nome do algoritmo. </a:t>
            </a:r>
          </a:p>
          <a:p>
            <a:endParaRPr lang="pt-BR" sz="20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Texto 1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 err="1" smtClean="0"/>
              <a:t>BubbleSort</a:t>
            </a:r>
            <a:r>
              <a:rPr lang="pt-BR" dirty="0" smtClean="0"/>
              <a:t>(Ordenação por Flutuação (Bolha))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Algoritmos de Ordenação</a:t>
            </a:r>
            <a:endParaRPr lang="pt-BR" dirty="0"/>
          </a:p>
        </p:txBody>
      </p:sp>
      <p:pic>
        <p:nvPicPr>
          <p:cNvPr id="6" name="Imagem 5" descr="Bubble-sort-example-300px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43250" y="2571750"/>
            <a:ext cx="2857500" cy="17145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Texto 1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 err="1" smtClean="0"/>
              <a:t>BubbleSort</a:t>
            </a:r>
            <a:r>
              <a:rPr lang="pt-BR" dirty="0" smtClean="0"/>
              <a:t>(Ordenação por Flutuação (Bolha))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Algoritmos de Ordenação</a:t>
            </a:r>
            <a:endParaRPr lang="pt-BR" dirty="0"/>
          </a:p>
        </p:txBody>
      </p:sp>
      <p:pic>
        <p:nvPicPr>
          <p:cNvPr id="6" name="Imagem 5" descr="Bubble-sort-example-300px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1600200"/>
            <a:ext cx="2857500" cy="171450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3429000" y="2667000"/>
            <a:ext cx="3523722" cy="37856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Bubble(A , n)</a:t>
            </a:r>
          </a:p>
          <a:p>
            <a:r>
              <a:rPr lang="en-US" sz="2400" b="1" dirty="0" smtClean="0"/>
              <a:t>Begin</a:t>
            </a:r>
            <a:r>
              <a:rPr lang="en-US" sz="2400" dirty="0" smtClean="0"/>
              <a:t> </a:t>
            </a:r>
          </a:p>
          <a:p>
            <a:pPr marL="342900" indent="-342900">
              <a:buAutoNum type="arabicPeriod"/>
            </a:pPr>
            <a:r>
              <a:rPr lang="en-US" sz="2400" b="1" dirty="0" smtClean="0"/>
              <a:t>For</a:t>
            </a:r>
            <a:r>
              <a:rPr lang="en-US" sz="2400" dirty="0" smtClean="0"/>
              <a:t> I = n </a:t>
            </a:r>
            <a:r>
              <a:rPr lang="en-US" sz="2400" b="1" dirty="0" err="1" smtClean="0"/>
              <a:t>downto</a:t>
            </a:r>
            <a:r>
              <a:rPr lang="en-US" sz="2400" dirty="0" smtClean="0"/>
              <a:t> 2 </a:t>
            </a:r>
            <a:r>
              <a:rPr lang="en-US" sz="2400" b="1" dirty="0" smtClean="0"/>
              <a:t>do 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    </a:t>
            </a:r>
            <a:r>
              <a:rPr lang="en-US" sz="2400" b="1" dirty="0" smtClean="0"/>
              <a:t>For</a:t>
            </a:r>
            <a:r>
              <a:rPr lang="en-US" sz="2400" dirty="0" smtClean="0"/>
              <a:t> j = 1 </a:t>
            </a:r>
            <a:r>
              <a:rPr lang="en-US" sz="2400" b="1" dirty="0" smtClean="0"/>
              <a:t>to</a:t>
            </a:r>
            <a:r>
              <a:rPr lang="en-US" sz="2400" dirty="0" smtClean="0"/>
              <a:t> i-1 </a:t>
            </a:r>
            <a:r>
              <a:rPr lang="en-US" sz="2400" b="1" dirty="0" smtClean="0"/>
              <a:t>do 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        </a:t>
            </a:r>
            <a:r>
              <a:rPr lang="en-US" sz="2400" b="1" dirty="0" smtClean="0"/>
              <a:t>If</a:t>
            </a:r>
            <a:r>
              <a:rPr lang="en-US" sz="2400" dirty="0" smtClean="0"/>
              <a:t> A[j] &gt; A[j+1] </a:t>
            </a:r>
            <a:r>
              <a:rPr lang="en-US" sz="2400" b="1" dirty="0" smtClean="0"/>
              <a:t>then 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           Aux = A[j] 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           A[j] = A[j+1]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          A[j+1] = Aux</a:t>
            </a:r>
          </a:p>
          <a:p>
            <a:pPr marL="342900" indent="-342900"/>
            <a:r>
              <a:rPr lang="en-US" sz="2400" dirty="0" smtClean="0"/>
              <a:t>       </a:t>
            </a:r>
            <a:r>
              <a:rPr lang="en-US" sz="2400" b="1" dirty="0" smtClean="0"/>
              <a:t>Return </a:t>
            </a:r>
          </a:p>
          <a:p>
            <a:pPr marL="342900" indent="-342900"/>
            <a:r>
              <a:rPr lang="en-US" sz="2400" b="1" dirty="0" smtClean="0"/>
              <a:t>End</a:t>
            </a:r>
            <a:endParaRPr lang="pt-BR" sz="2400" b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Texto 1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 err="1" smtClean="0"/>
              <a:t>BubbleSort</a:t>
            </a:r>
            <a:r>
              <a:rPr lang="pt-BR" dirty="0" smtClean="0"/>
              <a:t>(Ordenação por Flutuação (Bolha))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Algoritmos de Ordenação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457200" y="1676400"/>
            <a:ext cx="32687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/>
              <a:t>Estudo da Complexidade</a:t>
            </a:r>
            <a:endParaRPr lang="pt-BR" sz="2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685800" y="2362200"/>
            <a:ext cx="1223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Pior Caso:</a:t>
            </a:r>
            <a:endParaRPr lang="pt-BR" sz="20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057400" y="2362200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O(</a:t>
            </a:r>
            <a:r>
              <a:rPr lang="pt-BR" dirty="0" err="1" smtClean="0">
                <a:solidFill>
                  <a:srgbClr val="FF0000"/>
                </a:solidFill>
              </a:rPr>
              <a:t>N^</a:t>
            </a:r>
            <a:r>
              <a:rPr lang="pt-BR" dirty="0" smtClean="0">
                <a:solidFill>
                  <a:srgbClr val="FF0000"/>
                </a:solidFill>
              </a:rPr>
              <a:t>2)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685800" y="2743200"/>
            <a:ext cx="305699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O vetor esta na ordem inversa.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685800" y="3364468"/>
            <a:ext cx="1572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Melhor Caso:</a:t>
            </a:r>
            <a:endParaRPr lang="pt-BR" sz="20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057400" y="3364468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O(</a:t>
            </a:r>
            <a:r>
              <a:rPr lang="pt-BR" dirty="0" err="1" smtClean="0">
                <a:solidFill>
                  <a:srgbClr val="FF0000"/>
                </a:solidFill>
              </a:rPr>
              <a:t>N^</a:t>
            </a:r>
            <a:r>
              <a:rPr lang="pt-BR" dirty="0" smtClean="0">
                <a:solidFill>
                  <a:srgbClr val="FF0000"/>
                </a:solidFill>
              </a:rPr>
              <a:t>2)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685800" y="3745468"/>
            <a:ext cx="256371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O vetor já está ordenado.</a:t>
            </a:r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228600" y="5232737"/>
            <a:ext cx="8610600" cy="10156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000" dirty="0" smtClean="0"/>
              <a:t>Neste algoritmo tanto o melhor caso, como o pior caso tem ordem "n</a:t>
            </a:r>
            <a:r>
              <a:rPr lang="pt-BR" sz="2000" baseline="30000" dirty="0" smtClean="0"/>
              <a:t>2</a:t>
            </a:r>
            <a:r>
              <a:rPr lang="pt-BR" sz="2000" dirty="0" smtClean="0"/>
              <a:t>" porque em ambos os casos os ciclos são sempre realizados até ao fim, mesmo quando os elementos já estão ordenados.</a:t>
            </a:r>
            <a:endParaRPr lang="pt-BR" sz="20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5410200" y="1447800"/>
            <a:ext cx="3523722" cy="37856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Bubble(A , n)</a:t>
            </a:r>
          </a:p>
          <a:p>
            <a:r>
              <a:rPr lang="en-US" sz="2400" b="1" dirty="0" smtClean="0"/>
              <a:t>Begin</a:t>
            </a:r>
            <a:r>
              <a:rPr lang="en-US" sz="2400" dirty="0" smtClean="0"/>
              <a:t> </a:t>
            </a:r>
          </a:p>
          <a:p>
            <a:pPr marL="342900" indent="-342900">
              <a:buAutoNum type="arabicPeriod"/>
            </a:pPr>
            <a:r>
              <a:rPr lang="en-US" sz="2400" b="1" dirty="0" smtClean="0"/>
              <a:t>For</a:t>
            </a:r>
            <a:r>
              <a:rPr lang="en-US" sz="2400" dirty="0" smtClean="0"/>
              <a:t> I = n </a:t>
            </a:r>
            <a:r>
              <a:rPr lang="en-US" sz="2400" b="1" dirty="0" err="1" smtClean="0"/>
              <a:t>downto</a:t>
            </a:r>
            <a:r>
              <a:rPr lang="en-US" sz="2400" dirty="0" smtClean="0"/>
              <a:t> 2 </a:t>
            </a:r>
            <a:r>
              <a:rPr lang="en-US" sz="2400" b="1" dirty="0" smtClean="0"/>
              <a:t>do 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    </a:t>
            </a:r>
            <a:r>
              <a:rPr lang="en-US" sz="2400" b="1" dirty="0" smtClean="0"/>
              <a:t>For</a:t>
            </a:r>
            <a:r>
              <a:rPr lang="en-US" sz="2400" dirty="0" smtClean="0"/>
              <a:t> j = 1 </a:t>
            </a:r>
            <a:r>
              <a:rPr lang="en-US" sz="2400" b="1" dirty="0" smtClean="0"/>
              <a:t>to</a:t>
            </a:r>
            <a:r>
              <a:rPr lang="en-US" sz="2400" dirty="0" smtClean="0"/>
              <a:t> i-1 </a:t>
            </a:r>
            <a:r>
              <a:rPr lang="en-US" sz="2400" b="1" dirty="0" smtClean="0"/>
              <a:t>do 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        </a:t>
            </a:r>
            <a:r>
              <a:rPr lang="en-US" sz="2400" b="1" dirty="0" smtClean="0"/>
              <a:t>If</a:t>
            </a:r>
            <a:r>
              <a:rPr lang="en-US" sz="2400" dirty="0" smtClean="0"/>
              <a:t> A[j] &gt; A[j+1] </a:t>
            </a:r>
            <a:r>
              <a:rPr lang="en-US" sz="2400" b="1" dirty="0" smtClean="0"/>
              <a:t>then 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           Aux = A[j] 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           A[j] = A[j+1]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          A[j+1] = Aux</a:t>
            </a:r>
          </a:p>
          <a:p>
            <a:pPr marL="342900" indent="-342900"/>
            <a:r>
              <a:rPr lang="en-US" sz="2400" dirty="0" smtClean="0"/>
              <a:t>       </a:t>
            </a:r>
            <a:r>
              <a:rPr lang="en-US" sz="2400" b="1" dirty="0" smtClean="0"/>
              <a:t>Return </a:t>
            </a:r>
          </a:p>
          <a:p>
            <a:pPr marL="342900" indent="-342900"/>
            <a:r>
              <a:rPr lang="en-US" sz="2400" b="1" dirty="0" smtClean="0"/>
              <a:t>End</a:t>
            </a:r>
            <a:endParaRPr lang="pt-BR" sz="2400" b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 animBg="1"/>
      <p:bldP spid="12" grpId="0"/>
      <p:bldP spid="13" grpId="0"/>
      <p:bldP spid="1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Texto 1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 err="1" smtClean="0"/>
              <a:t>BubbleSort</a:t>
            </a:r>
            <a:r>
              <a:rPr lang="pt-BR" dirty="0" smtClean="0"/>
              <a:t>(Ordenação por Flutuação (Bolha))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Algoritmos de Ordenação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457200" y="1676400"/>
            <a:ext cx="20717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/>
              <a:t>Características:</a:t>
            </a:r>
            <a:endParaRPr lang="pt-BR" sz="2400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33400" y="2590800"/>
            <a:ext cx="8585171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2400" dirty="0" smtClean="0"/>
              <a:t>Usa o método de troca. </a:t>
            </a:r>
          </a:p>
          <a:p>
            <a:pPr>
              <a:buFont typeface="Wingdings" pitchFamily="2" charset="2"/>
              <a:buChar char="ü"/>
            </a:pPr>
            <a:r>
              <a:rPr lang="pt-BR" sz="2400" dirty="0" smtClean="0"/>
              <a:t>É o método mais simples em termos de implementação, </a:t>
            </a:r>
          </a:p>
          <a:p>
            <a:r>
              <a:rPr lang="pt-BR" sz="2400" dirty="0" smtClean="0"/>
              <a:t>     porém é o menos eficiente.</a:t>
            </a:r>
          </a:p>
          <a:p>
            <a:pPr>
              <a:buFont typeface="Wingdings" pitchFamily="2" charset="2"/>
              <a:buChar char="ü"/>
            </a:pPr>
            <a:r>
              <a:rPr lang="pt-BR" sz="2400" dirty="0" smtClean="0"/>
              <a:t>Seu uso não é recomendado para vetores com muitos Elementos.</a:t>
            </a:r>
          </a:p>
          <a:p>
            <a:pPr>
              <a:buFont typeface="Wingdings" pitchFamily="2" charset="2"/>
              <a:buChar char="ü"/>
            </a:pPr>
            <a:r>
              <a:rPr lang="pt-BR" sz="2400" dirty="0" smtClean="0"/>
              <a:t>Método por troca.</a:t>
            </a:r>
          </a:p>
          <a:p>
            <a:pPr>
              <a:buFont typeface="Wingdings" pitchFamily="2" charset="2"/>
              <a:buChar char="ü"/>
            </a:pPr>
            <a:r>
              <a:rPr lang="pt-BR" sz="2400" dirty="0" smtClean="0"/>
              <a:t> </a:t>
            </a:r>
            <a:r>
              <a:rPr lang="pt-BR" sz="2400" dirty="0"/>
              <a:t>Fácil de implementar</a:t>
            </a:r>
          </a:p>
          <a:p>
            <a:pPr>
              <a:buFont typeface="Wingdings" pitchFamily="2" charset="2"/>
              <a:buChar char="ü"/>
            </a:pPr>
            <a:r>
              <a:rPr lang="pt-BR" sz="2400" dirty="0"/>
              <a:t> Estável</a:t>
            </a:r>
          </a:p>
          <a:p>
            <a:pPr>
              <a:buFont typeface="Wingdings" pitchFamily="2" charset="2"/>
              <a:buChar char="ü"/>
            </a:pPr>
            <a:r>
              <a:rPr lang="pt-BR" sz="2400" dirty="0"/>
              <a:t> Memória </a:t>
            </a:r>
            <a:r>
              <a:rPr lang="pt-BR" sz="2400" dirty="0" smtClean="0"/>
              <a:t>Constante O(1)</a:t>
            </a:r>
            <a:endParaRPr lang="pt-BR" sz="2400" dirty="0"/>
          </a:p>
          <a:p>
            <a:pPr>
              <a:buFont typeface="Wingdings" pitchFamily="2" charset="2"/>
              <a:buChar char="ü"/>
            </a:pPr>
            <a:r>
              <a:rPr lang="pt-BR" sz="2400" dirty="0"/>
              <a:t> Pior caso O(</a:t>
            </a:r>
            <a:r>
              <a:rPr lang="pt-BR" sz="2400" dirty="0" err="1"/>
              <a:t>n^</a:t>
            </a:r>
            <a:r>
              <a:rPr lang="pt-BR" sz="2400" dirty="0"/>
              <a:t>2) , Melhor Caso : O(</a:t>
            </a:r>
            <a:r>
              <a:rPr lang="pt-BR" sz="2400" dirty="0" err="1"/>
              <a:t>n^</a:t>
            </a:r>
            <a:r>
              <a:rPr lang="pt-BR" sz="2400" dirty="0"/>
              <a:t>2)</a:t>
            </a:r>
          </a:p>
          <a:p>
            <a:pPr>
              <a:buFont typeface="Wingdings" pitchFamily="2" charset="2"/>
              <a:buChar char="ü"/>
            </a:pPr>
            <a:r>
              <a:rPr lang="pt-BR" sz="2400" dirty="0" smtClean="0"/>
              <a:t>Iterativo</a:t>
            </a:r>
            <a:endParaRPr lang="pt-BR" sz="2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Algoritmos de Ordenação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228600" y="1143000"/>
            <a:ext cx="15648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/>
              <a:t>Seminários</a:t>
            </a:r>
            <a:endParaRPr lang="pt-BR" sz="2400" dirty="0"/>
          </a:p>
        </p:txBody>
      </p:sp>
      <p:sp>
        <p:nvSpPr>
          <p:cNvPr id="8" name="Retângulo 7"/>
          <p:cNvSpPr/>
          <p:nvPr/>
        </p:nvSpPr>
        <p:spPr>
          <a:xfrm>
            <a:off x="228600" y="1524000"/>
            <a:ext cx="7620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Seminário sobre algoritmos</a:t>
            </a:r>
          </a:p>
          <a:p>
            <a:endParaRPr lang="pt-BR" dirty="0" smtClean="0"/>
          </a:p>
          <a:p>
            <a:r>
              <a:rPr lang="pt-BR" dirty="0" smtClean="0"/>
              <a:t>Cada dupla ficará com 2 algoritmos.</a:t>
            </a:r>
          </a:p>
          <a:p>
            <a:endParaRPr lang="pt-BR" dirty="0" smtClean="0"/>
          </a:p>
          <a:p>
            <a:r>
              <a:rPr lang="pt-BR" dirty="0" smtClean="0"/>
              <a:t>Itens necessários de cada algoritmo:</a:t>
            </a:r>
          </a:p>
          <a:p>
            <a:endParaRPr lang="pt-BR" dirty="0" smtClean="0"/>
          </a:p>
          <a:p>
            <a:r>
              <a:rPr lang="pt-BR" dirty="0" smtClean="0"/>
              <a:t>Ideia (Descrever como o método funciona)</a:t>
            </a:r>
          </a:p>
          <a:p>
            <a:r>
              <a:rPr lang="pt-BR" dirty="0" smtClean="0"/>
              <a:t>Mostrar a implementação</a:t>
            </a:r>
          </a:p>
          <a:p>
            <a:r>
              <a:rPr lang="pt-BR" dirty="0" smtClean="0"/>
              <a:t>Complexidade computacional(Pior e melhor caso)</a:t>
            </a:r>
          </a:p>
          <a:p>
            <a:r>
              <a:rPr lang="pt-BR" dirty="0" smtClean="0"/>
              <a:t>Complexidade empírica (Mostrar gráficos comparando os dois algoritmos)</a:t>
            </a:r>
          </a:p>
          <a:p>
            <a:r>
              <a:rPr lang="pt-BR" dirty="0" smtClean="0"/>
              <a:t>Uso de memória</a:t>
            </a:r>
          </a:p>
          <a:p>
            <a:r>
              <a:rPr lang="pt-BR" dirty="0" smtClean="0"/>
              <a:t>Estabilidade </a:t>
            </a:r>
          </a:p>
          <a:p>
            <a:r>
              <a:rPr lang="pt-BR" dirty="0" smtClean="0"/>
              <a:t>Recursão/Iterativo</a:t>
            </a:r>
          </a:p>
          <a:p>
            <a:r>
              <a:rPr lang="pt-BR" dirty="0" smtClean="0"/>
              <a:t>Método</a:t>
            </a:r>
          </a:p>
          <a:p>
            <a:endParaRPr lang="pt-BR" dirty="0" smtClean="0"/>
          </a:p>
          <a:p>
            <a:r>
              <a:rPr lang="pt-BR" dirty="0" smtClean="0"/>
              <a:t>Bibliografia</a:t>
            </a:r>
          </a:p>
          <a:p>
            <a:endParaRPr lang="pt-BR" dirty="0" smtClean="0"/>
          </a:p>
          <a:p>
            <a:r>
              <a:rPr lang="pt-BR" dirty="0" smtClean="0"/>
              <a:t>Relatório detalhado (Word/PDF)</a:t>
            </a:r>
          </a:p>
          <a:p>
            <a:r>
              <a:rPr lang="pt-BR" dirty="0" smtClean="0"/>
              <a:t>Apresentação (Cada apresentação terá no máximo 30 </a:t>
            </a:r>
            <a:r>
              <a:rPr lang="pt-BR" dirty="0" err="1" smtClean="0"/>
              <a:t>min</a:t>
            </a:r>
            <a:r>
              <a:rPr lang="pt-BR" dirty="0" smtClean="0"/>
              <a:t>)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Algoritmos de Ordenação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381000" y="1295400"/>
            <a:ext cx="15648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/>
              <a:t>Seminários</a:t>
            </a:r>
            <a:endParaRPr lang="pt-BR" sz="2400" dirty="0"/>
          </a:p>
        </p:txBody>
      </p:sp>
      <p:sp>
        <p:nvSpPr>
          <p:cNvPr id="5" name="Retângulo 4"/>
          <p:cNvSpPr/>
          <p:nvPr/>
        </p:nvSpPr>
        <p:spPr>
          <a:xfrm>
            <a:off x="228600" y="1981200"/>
            <a:ext cx="7772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 smtClean="0"/>
          </a:p>
          <a:p>
            <a:r>
              <a:rPr lang="pt-BR" dirty="0" err="1" smtClean="0"/>
              <a:t>Rodão</a:t>
            </a:r>
            <a:r>
              <a:rPr lang="pt-BR" dirty="0" smtClean="0"/>
              <a:t> -&gt; </a:t>
            </a:r>
            <a:r>
              <a:rPr lang="pt-BR" dirty="0" err="1" smtClean="0"/>
              <a:t>Count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r>
              <a:rPr lang="pt-BR" dirty="0" smtClean="0"/>
              <a:t>/ </a:t>
            </a:r>
            <a:r>
              <a:rPr lang="pt-BR" dirty="0" err="1" smtClean="0"/>
              <a:t>BubbleSort</a:t>
            </a:r>
            <a:r>
              <a:rPr lang="pt-BR" dirty="0" smtClean="0"/>
              <a:t> 10/04</a:t>
            </a:r>
          </a:p>
          <a:p>
            <a:r>
              <a:rPr lang="pt-BR" dirty="0" smtClean="0"/>
              <a:t>Jefferson/</a:t>
            </a:r>
            <a:r>
              <a:rPr lang="pt-BR" dirty="0" err="1" smtClean="0"/>
              <a:t>wander</a:t>
            </a:r>
            <a:r>
              <a:rPr lang="pt-BR" dirty="0" smtClean="0"/>
              <a:t> -&gt; Shell </a:t>
            </a:r>
            <a:r>
              <a:rPr lang="pt-BR" dirty="0" err="1" smtClean="0"/>
              <a:t>sort</a:t>
            </a:r>
            <a:r>
              <a:rPr lang="pt-BR" dirty="0" smtClean="0"/>
              <a:t>/ Merge </a:t>
            </a:r>
            <a:r>
              <a:rPr lang="pt-BR" dirty="0" err="1" smtClean="0"/>
              <a:t>sort</a:t>
            </a:r>
            <a:r>
              <a:rPr lang="pt-BR" dirty="0" smtClean="0"/>
              <a:t>  10/04</a:t>
            </a:r>
          </a:p>
          <a:p>
            <a:r>
              <a:rPr lang="pt-BR" dirty="0" smtClean="0"/>
              <a:t>Cristiano/</a:t>
            </a:r>
            <a:r>
              <a:rPr lang="pt-BR" dirty="0" err="1" smtClean="0"/>
              <a:t>Genildo</a:t>
            </a:r>
            <a:r>
              <a:rPr lang="pt-BR" dirty="0" smtClean="0"/>
              <a:t> -&gt; </a:t>
            </a:r>
            <a:r>
              <a:rPr lang="pt-BR" dirty="0" err="1" smtClean="0"/>
              <a:t>Insertion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r>
              <a:rPr lang="pt-BR" dirty="0" smtClean="0"/>
              <a:t>/</a:t>
            </a:r>
            <a:r>
              <a:rPr lang="pt-BR" dirty="0" err="1" smtClean="0"/>
              <a:t>Selecction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r>
              <a:rPr lang="pt-BR" dirty="0" smtClean="0"/>
              <a:t> 15/04</a:t>
            </a:r>
          </a:p>
          <a:p>
            <a:r>
              <a:rPr lang="pt-BR" dirty="0" err="1" smtClean="0"/>
              <a:t>Evangilo</a:t>
            </a:r>
            <a:r>
              <a:rPr lang="pt-BR" dirty="0" smtClean="0"/>
              <a:t>/</a:t>
            </a:r>
            <a:r>
              <a:rPr lang="pt-BR" dirty="0" err="1" smtClean="0"/>
              <a:t>Mikael</a:t>
            </a:r>
            <a:r>
              <a:rPr lang="pt-BR" dirty="0" smtClean="0"/>
              <a:t> -&gt; </a:t>
            </a:r>
            <a:r>
              <a:rPr lang="pt-BR" dirty="0" err="1" smtClean="0"/>
              <a:t>Bucket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r>
              <a:rPr lang="pt-BR" dirty="0" smtClean="0"/>
              <a:t>/</a:t>
            </a:r>
            <a:r>
              <a:rPr lang="pt-BR" dirty="0" err="1" smtClean="0"/>
              <a:t>Radix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r>
              <a:rPr lang="pt-BR" dirty="0" smtClean="0"/>
              <a:t>   15/04</a:t>
            </a:r>
          </a:p>
          <a:p>
            <a:r>
              <a:rPr lang="pt-BR" dirty="0" smtClean="0"/>
              <a:t>Junior/</a:t>
            </a:r>
            <a:r>
              <a:rPr lang="pt-BR" dirty="0" err="1" smtClean="0"/>
              <a:t>Luziana</a:t>
            </a:r>
            <a:r>
              <a:rPr lang="pt-BR" dirty="0" smtClean="0"/>
              <a:t> -&gt; </a:t>
            </a:r>
            <a:r>
              <a:rPr lang="pt-BR" dirty="0" err="1" smtClean="0"/>
              <a:t>Heap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r>
              <a:rPr lang="pt-BR" dirty="0" smtClean="0"/>
              <a:t>/</a:t>
            </a:r>
            <a:r>
              <a:rPr lang="pt-BR" dirty="0" err="1" smtClean="0"/>
              <a:t>Gnome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r>
              <a:rPr lang="pt-BR" dirty="0" smtClean="0"/>
              <a:t>      17/04</a:t>
            </a:r>
          </a:p>
          <a:p>
            <a:r>
              <a:rPr lang="pt-BR" dirty="0" smtClean="0"/>
              <a:t>Caio/Jackson -&gt; </a:t>
            </a:r>
            <a:r>
              <a:rPr lang="pt-BR" dirty="0" err="1" smtClean="0"/>
              <a:t>Quick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r>
              <a:rPr lang="pt-BR" dirty="0" smtClean="0"/>
              <a:t>/</a:t>
            </a:r>
            <a:r>
              <a:rPr lang="pt-BR" dirty="0" err="1" smtClean="0"/>
              <a:t>cocktail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r>
              <a:rPr lang="pt-BR" dirty="0" smtClean="0"/>
              <a:t>    17/04</a:t>
            </a:r>
            <a:endParaRPr lang="pt-BR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07707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5" name="TextBox 4"/>
          <p:cNvSpPr txBox="1"/>
          <p:nvPr/>
        </p:nvSpPr>
        <p:spPr>
          <a:xfrm>
            <a:off x="928662" y="1164348"/>
            <a:ext cx="7072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8" name="TextBox 7"/>
          <p:cNvSpPr txBox="1"/>
          <p:nvPr/>
        </p:nvSpPr>
        <p:spPr>
          <a:xfrm>
            <a:off x="1043608" y="4221088"/>
            <a:ext cx="7858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600" dirty="0" smtClean="0">
                <a:solidFill>
                  <a:schemeClr val="bg1"/>
                </a:solidFill>
              </a:rPr>
              <a:t>Algoritmos</a:t>
            </a:r>
            <a:endParaRPr lang="pt-BR" sz="3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2"/>
          <p:cNvSpPr txBox="1">
            <a:spLocks/>
          </p:cNvSpPr>
          <p:nvPr/>
        </p:nvSpPr>
        <p:spPr>
          <a:xfrm>
            <a:off x="514320" y="6093296"/>
            <a:ext cx="8629680" cy="533400"/>
          </a:xfrm>
          <a:prstGeom prst="rect">
            <a:avLst/>
          </a:prstGeom>
          <a:noFill/>
        </p:spPr>
        <p:txBody>
          <a:bodyPr vert="horz" anchor="ctr">
            <a:normAutofit/>
          </a:bodyPr>
          <a:lstStyle>
            <a:extLst/>
          </a:lstStyle>
          <a:p>
            <a:pPr lvl="0" algn="r">
              <a:spcBef>
                <a:spcPct val="0"/>
              </a:spcBef>
              <a:defRPr/>
            </a:pPr>
            <a:r>
              <a:rPr lang="en-US" sz="1200" kern="0" spc="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Campus </a:t>
            </a:r>
            <a:r>
              <a:rPr lang="en-US" sz="1200" kern="0" spc="1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Pau dos </a:t>
            </a:r>
            <a:r>
              <a:rPr lang="en-US" sz="1200" kern="0" spc="15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Ferros</a:t>
            </a:r>
            <a:endParaRPr lang="en-US" sz="1200" kern="0" spc="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algn="r">
              <a:spcBef>
                <a:spcPct val="0"/>
              </a:spcBef>
              <a:defRPr/>
            </a:pPr>
            <a:r>
              <a:rPr lang="pt-BR" sz="1200" kern="0" spc="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Disciplina</a:t>
            </a:r>
            <a:r>
              <a:rPr lang="en-US" sz="1200" kern="0" spc="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sz="1200" kern="0" spc="1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 Algoritmos</a:t>
            </a:r>
            <a:endParaRPr lang="pt-BR" sz="1200" kern="0" spc="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8"/>
          <p:cNvSpPr txBox="1"/>
          <p:nvPr/>
        </p:nvSpPr>
        <p:spPr>
          <a:xfrm>
            <a:off x="8744957" y="5929330"/>
            <a:ext cx="184731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05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052793" y="4858038"/>
            <a:ext cx="3876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Prof. Demétrios Coutinho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3" y="5637351"/>
            <a:ext cx="2822425" cy="1232459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371600" y="1676400"/>
            <a:ext cx="62211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BONS ESTUDOS :)</a:t>
            </a:r>
            <a:endParaRPr lang="pt-BR" sz="6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794376"/>
            <a:ext cx="2316480" cy="2316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325680189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Algoritmos de Ordenação</a:t>
            </a:r>
            <a:endParaRPr lang="pt-BR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307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pt-B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Importância da ordenação ou classificação de dados em atividades rotineiras: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pt-BR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Livros numa biblioteca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Agenda e catálogos telefônicos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Dicionários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Arquivos com cadastro de funcionários</a:t>
            </a:r>
            <a:endParaRPr kumimoji="0" lang="pt-BR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 smtClean="0"/>
              <a:t>Um pouco de história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Algoritmos de Ordenação</a:t>
            </a:r>
            <a:endParaRPr lang="pt-BR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81000" y="1828800"/>
            <a:ext cx="8229600" cy="3413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Desde o surgimento da computação, o problema de ordenação atraiu muita pesquisa.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Bubble</a:t>
            </a:r>
            <a:r>
              <a:rPr kumimoji="0" lang="pt-B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sort</a:t>
            </a:r>
            <a:r>
              <a:rPr kumimoji="0" lang="pt-B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foi analisada já em 1956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Library</a:t>
            </a:r>
            <a:r>
              <a:rPr kumimoji="0" lang="pt-B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sort</a:t>
            </a:r>
            <a:r>
              <a:rPr kumimoji="0" lang="pt-B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foi publicada. primeiramente em 2004.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Novos algoritmos são inventados até hoje.</a:t>
            </a:r>
            <a:endParaRPr kumimoji="0" lang="pt-BR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 smtClean="0"/>
              <a:t>Definição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Algoritmos de Ordenação</a:t>
            </a:r>
            <a:endParaRPr lang="pt-BR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307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Pôr em ordem; arrumar,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pt-BR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Organização dos elementos de um conjunto de acordo com uma relação de ordem com a qual se atribui, em geral, a todo elemento, um antecedente e um sucessor.</a:t>
            </a:r>
            <a:endParaRPr kumimoji="0" lang="pt-BR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 smtClean="0"/>
              <a:t>Estrutura de Dados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Algoritmos de Ordenação</a:t>
            </a:r>
            <a:endParaRPr lang="pt-BR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30725"/>
          </a:xfrm>
          <a:prstGeom prst="rect">
            <a:avLst/>
          </a:prstGeom>
        </p:spPr>
        <p:txBody>
          <a:bodyPr/>
          <a:lstStyle/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Arquivo ou tabela com uma sequência de </a:t>
            </a: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registros</a:t>
            </a:r>
            <a:r>
              <a:rPr kumimoji="0" lang="pt-B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R1</a:t>
            </a: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R2</a:t>
            </a: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…, </a:t>
            </a:r>
            <a:r>
              <a:rPr kumimoji="0" lang="pt-B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Rn</a:t>
            </a: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Cada registro contém uma certa quantidade de informações divididas em </a:t>
            </a:r>
            <a:r>
              <a:rPr kumimoji="0" lang="pt-B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campos</a:t>
            </a: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Um destes campos, ou a combinação de dois ou mais, é conhecido como </a:t>
            </a:r>
            <a:r>
              <a:rPr kumimoji="0" lang="pt-B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chave</a:t>
            </a: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 valor da chave é usado para a classificação dos registros.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Os demais campos não têm influência alguma nos algoritmos de classificação.</a:t>
            </a:r>
            <a:endParaRPr kumimoji="0" lang="pt-B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 smtClean="0"/>
              <a:t>Classificação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Algoritmos de Ordenação</a:t>
            </a:r>
            <a:endParaRPr lang="pt-BR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828800"/>
            <a:ext cx="8229600" cy="45307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Complexidade computacional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Complexidade empírica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Uso de memória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Estabilidade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Recursão/Iterativo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Comparação/Exame de chaves</a:t>
            </a:r>
            <a:endParaRPr kumimoji="0" lang="pt-BR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 smtClean="0"/>
              <a:t>Estabilidade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Algoritmos de Ordenação</a:t>
            </a:r>
            <a:endParaRPr lang="pt-BR" dirty="0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95388" y="2124075"/>
            <a:ext cx="675322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 smtClean="0"/>
              <a:t>Tipos de  Ordenação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Algoritmos de Ordenação</a:t>
            </a:r>
            <a:endParaRPr lang="pt-BR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307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Ordenação interna: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r>
              <a:rPr lang="pt-BR" sz="2000" dirty="0" smtClean="0"/>
              <a:t>São os métodos que não necessitam de uma memória secundária para o processo, a ordenação é feita na memória principal do computador;</a:t>
            </a:r>
            <a:endParaRPr kumimoji="0" lang="pt-B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Ordenação externa:</a:t>
            </a:r>
          </a:p>
          <a:p>
            <a:endParaRPr lang="pt-BR" sz="2000" dirty="0" smtClean="0"/>
          </a:p>
          <a:p>
            <a:r>
              <a:rPr lang="pt-BR" sz="2000" dirty="0" smtClean="0"/>
              <a:t>Quando o arquivo a ser ordenado não cabe na memória principal e, por isso, tem de ser armazenado em ta ou disco.</a:t>
            </a:r>
          </a:p>
          <a:p>
            <a:endParaRPr lang="pt-BR" sz="2000" dirty="0" smtClean="0"/>
          </a:p>
          <a:p>
            <a:r>
              <a:rPr lang="pt-BR" sz="2000" dirty="0" smtClean="0"/>
              <a:t>A principal diferença entre os dois grupos é que no método de ordenação interna qualquer registro pode ser acessado diretamente, enquanto no método externo é necessário fazer o acesso em algum  dispositivo externo.</a:t>
            </a:r>
            <a:endParaRPr kumimoji="0" lang="pt-B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 err="1" smtClean="0"/>
              <a:t>Metodos</a:t>
            </a:r>
            <a:r>
              <a:rPr lang="pt-BR" dirty="0" smtClean="0"/>
              <a:t> de Ordenação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Algoritmos de Ordenação</a:t>
            </a:r>
            <a:endParaRPr lang="pt-BR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30725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spcBef>
                <a:spcPct val="20000"/>
              </a:spcBef>
            </a:pPr>
            <a:r>
              <a:rPr kumimoji="0" lang="pt-BR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Particionamento</a:t>
            </a:r>
            <a:r>
              <a:rPr kumimoji="0" lang="pt-B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lang="pt-BR" sz="2400" dirty="0" err="1" smtClean="0"/>
              <a:t>Partitioning</a:t>
            </a:r>
            <a:r>
              <a:rPr kumimoji="0" lang="pt-B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kern="0" dirty="0" smtClean="0"/>
              <a:t>Mistura (</a:t>
            </a:r>
            <a:r>
              <a:rPr lang="pt-BR" sz="2400" kern="0" dirty="0" err="1" smtClean="0"/>
              <a:t>Merging</a:t>
            </a:r>
            <a:r>
              <a:rPr lang="pt-BR" sz="2400" kern="0" dirty="0" smtClean="0"/>
              <a:t>)</a:t>
            </a:r>
          </a:p>
          <a:p>
            <a:pPr lvl="0">
              <a:lnSpc>
                <a:spcPct val="90000"/>
              </a:lnSpc>
              <a:spcBef>
                <a:spcPct val="20000"/>
              </a:spcBef>
            </a:pPr>
            <a:r>
              <a:rPr lang="pt-BR" sz="2400" kern="0" dirty="0" smtClean="0"/>
              <a:t>Seleção (</a:t>
            </a:r>
            <a:r>
              <a:rPr lang="pt-BR" sz="2400" dirty="0" err="1" smtClean="0"/>
              <a:t>Selection</a:t>
            </a:r>
            <a:r>
              <a:rPr lang="pt-BR" sz="2400" kern="0" dirty="0" smtClean="0"/>
              <a:t>)</a:t>
            </a:r>
          </a:p>
          <a:p>
            <a:pPr lvl="0">
              <a:lnSpc>
                <a:spcPct val="90000"/>
              </a:lnSpc>
              <a:spcBef>
                <a:spcPct val="20000"/>
              </a:spcBef>
            </a:pPr>
            <a:r>
              <a:rPr kumimoji="0" lang="pt-B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Inserção (</a:t>
            </a:r>
            <a:r>
              <a:rPr lang="pt-BR" sz="2400" dirty="0" err="1" smtClean="0"/>
              <a:t>Insertion</a:t>
            </a:r>
            <a:r>
              <a:rPr kumimoji="0" lang="pt-B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lvl="0">
              <a:lnSpc>
                <a:spcPct val="90000"/>
              </a:lnSpc>
              <a:spcBef>
                <a:spcPct val="20000"/>
              </a:spcBef>
            </a:pPr>
            <a:r>
              <a:rPr lang="pt-BR" sz="2400" kern="0" dirty="0" smtClean="0"/>
              <a:t>Troca (</a:t>
            </a:r>
            <a:r>
              <a:rPr lang="pt-BR" sz="2400" dirty="0" err="1" smtClean="0"/>
              <a:t>Exchanging</a:t>
            </a:r>
            <a:r>
              <a:rPr lang="pt-BR" sz="2400" kern="0" dirty="0" smtClean="0"/>
              <a:t>)</a:t>
            </a:r>
          </a:p>
          <a:p>
            <a:pPr lvl="0">
              <a:lnSpc>
                <a:spcPct val="90000"/>
              </a:lnSpc>
              <a:spcBef>
                <a:spcPct val="20000"/>
              </a:spcBef>
            </a:pPr>
            <a:r>
              <a:rPr kumimoji="0" lang="pt-B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Sorte (</a:t>
            </a:r>
            <a:r>
              <a:rPr kumimoji="0" lang="pt-BR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Lucky</a:t>
            </a:r>
            <a:r>
              <a:rPr kumimoji="0" lang="pt-B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pt-B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1">
  <a:themeElements>
    <a:clrScheme name="Cívico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3560</TotalTime>
  <Words>888</Words>
  <Application>Microsoft Office PowerPoint</Application>
  <PresentationFormat>Apresentação na tela (4:3)</PresentationFormat>
  <Paragraphs>205</Paragraphs>
  <Slides>19</Slides>
  <Notes>18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19</vt:i4>
      </vt:variant>
    </vt:vector>
  </HeadingPairs>
  <TitlesOfParts>
    <vt:vector size="21" baseType="lpstr">
      <vt:lpstr>Tema1</vt:lpstr>
      <vt:lpstr>Tema do Office</vt:lpstr>
      <vt:lpstr>Informática Básica</vt:lpstr>
      <vt:lpstr>Algoritmos de Ordenação</vt:lpstr>
      <vt:lpstr>Algoritmos de Ordenação</vt:lpstr>
      <vt:lpstr>Algoritmos de Ordenação</vt:lpstr>
      <vt:lpstr>Algoritmos de Ordenação</vt:lpstr>
      <vt:lpstr>Algoritmos de Ordenação</vt:lpstr>
      <vt:lpstr>Algoritmos de Ordenação</vt:lpstr>
      <vt:lpstr>Algoritmos de Ordenação</vt:lpstr>
      <vt:lpstr>Algoritmos de Ordenação</vt:lpstr>
      <vt:lpstr>Algoritmos de Ordenação</vt:lpstr>
      <vt:lpstr>Algoritmos de Ordenação</vt:lpstr>
      <vt:lpstr>Algoritmos de Ordenação</vt:lpstr>
      <vt:lpstr>Algoritmos de Ordenação</vt:lpstr>
      <vt:lpstr>Algoritmos de Ordenação</vt:lpstr>
      <vt:lpstr>Algoritmos de Ordenação</vt:lpstr>
      <vt:lpstr>Algoritmos de Ordenação</vt:lpstr>
      <vt:lpstr>Algoritmos de Ordenação</vt:lpstr>
      <vt:lpstr>Algoritmos de Ordenação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Alex</dc:creator>
  <cp:lastModifiedBy>Wilder</cp:lastModifiedBy>
  <cp:revision>522</cp:revision>
  <dcterms:created xsi:type="dcterms:W3CDTF">2012-06-30T14:23:05Z</dcterms:created>
  <dcterms:modified xsi:type="dcterms:W3CDTF">2013-04-01T23:42:03Z</dcterms:modified>
</cp:coreProperties>
</file>