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5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7"/>
    <p:restoredTop sz="94779"/>
  </p:normalViewPr>
  <p:slideViewPr>
    <p:cSldViewPr snapToGrid="0" snapToObjects="1">
      <p:cViewPr>
        <p:scale>
          <a:sx n="108" d="100"/>
          <a:sy n="108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6AB7-4ABF-CF4B-9395-0241EF17F93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BF12-E419-2548-8AA8-FCC5FC0A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2986-84F7-0747-A45B-662A0E23071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B490-13D2-5F46-9725-C9399087A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-1"/>
            <a:ext cx="12192000" cy="4746171"/>
          </a:xfrm>
          <a:prstGeom prst="rect">
            <a:avLst/>
          </a:prstGeom>
          <a:solidFill>
            <a:srgbClr val="B2C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291" y="4920343"/>
            <a:ext cx="12192000" cy="1937657"/>
          </a:xfrm>
          <a:prstGeom prst="rect">
            <a:avLst/>
          </a:prstGeom>
          <a:solidFill>
            <a:srgbClr val="F0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71" y="78490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671" y="326458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9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5A5B-084F-584F-BB82-374A512DBBD0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4781-5BE5-DD44-85E5-E715CEDC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86499"/>
            <a:ext cx="12192000" cy="571501"/>
          </a:xfrm>
          <a:prstGeom prst="rect">
            <a:avLst/>
          </a:prstGeom>
          <a:solidFill>
            <a:srgbClr val="B2C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825A5B-084F-584F-BB82-374A512DBBD0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SEM5640 • Developing Advanced Internet-based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4E4781-5BE5-DD44-85E5-E715CEDC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Workshop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Estimation, Test-Driven Development and Pair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728173"/>
          </a:xfrm>
        </p:spPr>
        <p:txBody>
          <a:bodyPr/>
          <a:lstStyle/>
          <a:p>
            <a:r>
              <a:rPr lang="en-US" dirty="0" smtClean="0"/>
              <a:t>Spend a few minutes to discuss the stories again with your pair-programmer. Which ones will you commit to complete in the next 50 minutes?</a:t>
            </a:r>
          </a:p>
          <a:p>
            <a:r>
              <a:rPr lang="en-US" dirty="0" smtClean="0"/>
              <a:t>Develop the code for your selected stories, using TDD. </a:t>
            </a:r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Red – write a failing test </a:t>
            </a:r>
          </a:p>
          <a:p>
            <a:pPr lvl="1"/>
            <a:r>
              <a:rPr lang="en-US" dirty="0" smtClean="0"/>
              <a:t>Green – write (just) enough code to make the test pass </a:t>
            </a:r>
          </a:p>
          <a:p>
            <a:pPr lvl="1"/>
            <a:r>
              <a:rPr lang="en-US" dirty="0" smtClean="0"/>
              <a:t>Refactor – consider possible improvements (Don’t spend much time on refactoring this week. We will talk about it in a couple of weeks). </a:t>
            </a:r>
          </a:p>
          <a:p>
            <a:r>
              <a:rPr lang="en-US" dirty="0" smtClean="0"/>
              <a:t>Make sure you swap over the pair roles regularly.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781"/>
          </a:xfrm>
        </p:spPr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413"/>
            <a:ext cx="5181600" cy="4787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413"/>
            <a:ext cx="5181600" cy="4787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could be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3960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Estimation of stories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Short talk about: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/>
              <a:t>Pair Programming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/>
              <a:t>Test-Driven Development example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You work in pairs to develop some codes using TDD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We will have a short retrospective at the end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329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6914"/>
            <a:ext cx="6058974" cy="4740049"/>
          </a:xfrm>
        </p:spPr>
        <p:txBody>
          <a:bodyPr/>
          <a:lstStyle/>
          <a:p>
            <a:r>
              <a:rPr lang="en-US" dirty="0" smtClean="0"/>
              <a:t>You have a list of stories for the book shop.</a:t>
            </a:r>
          </a:p>
          <a:p>
            <a:r>
              <a:rPr lang="en-US" dirty="0" smtClean="0"/>
              <a:t>Discuss each one in small groups (about 6 people). Talk though what might be involved. </a:t>
            </a:r>
          </a:p>
          <a:p>
            <a:r>
              <a:rPr lang="en-US" dirty="0" smtClean="0"/>
              <a:t>For each story, write an estimate on your sheet. For now, use numbers in the range 1 to 10, where 1 is easier and quicker to implement and 10 is more complex and will take longer.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04" y="0"/>
            <a:ext cx="4824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Driver</a:t>
            </a:r>
            <a:endParaRPr lang="en-US" dirty="0"/>
          </a:p>
          <a:p>
            <a:pPr lvl="1">
              <a:defRPr/>
            </a:pPr>
            <a:r>
              <a:rPr lang="en-GB" dirty="0"/>
              <a:t>Decides what to do and type</a:t>
            </a:r>
          </a:p>
          <a:p>
            <a:pPr lvl="1">
              <a:defRPr/>
            </a:pPr>
            <a:r>
              <a:rPr lang="en-GB" dirty="0"/>
              <a:t>Listens to the navigator for advice</a:t>
            </a:r>
          </a:p>
          <a:p>
            <a:pPr lvl="1">
              <a:defRPr/>
            </a:pPr>
            <a:r>
              <a:rPr lang="en-GB" dirty="0"/>
              <a:t>Makes sure the navigator understands what you’re doing</a:t>
            </a:r>
            <a:endParaRPr lang="en-US" dirty="0"/>
          </a:p>
          <a:p>
            <a:pPr>
              <a:defRPr/>
            </a:pPr>
            <a:r>
              <a:rPr lang="en-US" dirty="0" smtClean="0"/>
              <a:t>Navigator</a:t>
            </a:r>
            <a:endParaRPr lang="en-US" dirty="0"/>
          </a:p>
          <a:p>
            <a:pPr lvl="1">
              <a:defRPr/>
            </a:pPr>
            <a:r>
              <a:rPr lang="en-GB" dirty="0"/>
              <a:t>Asks questions to clarify</a:t>
            </a:r>
          </a:p>
          <a:p>
            <a:pPr lvl="1">
              <a:defRPr/>
            </a:pPr>
            <a:r>
              <a:rPr lang="en-GB" dirty="0"/>
              <a:t>Suggests alternative approaches</a:t>
            </a:r>
          </a:p>
          <a:p>
            <a:pPr lvl="1">
              <a:defRPr/>
            </a:pPr>
            <a:r>
              <a:rPr lang="en-GB" dirty="0"/>
              <a:t>Needs to understand fully what is being done</a:t>
            </a:r>
          </a:p>
          <a:p>
            <a:pPr lvl="1">
              <a:defRPr/>
            </a:pPr>
            <a:r>
              <a:rPr lang="en-GB" dirty="0"/>
              <a:t>Prepared to take over if the driver gets </a:t>
            </a:r>
            <a:r>
              <a:rPr lang="en-GB" dirty="0" smtClean="0"/>
              <a:t>stuck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Swap the roles regularly to help keep both developers involved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7: Automated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24113" y="260351"/>
            <a:ext cx="7556500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3200"/>
              <a:t>The XP Day with Test-Driven Development</a:t>
            </a:r>
            <a:endParaRPr lang="en-GB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65034" y="836614"/>
            <a:ext cx="16571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Stand-up </a:t>
            </a:r>
          </a:p>
          <a:p>
            <a:pPr algn="ctr"/>
            <a:r>
              <a:rPr lang="en-GB" sz="2000">
                <a:solidFill>
                  <a:srgbClr val="000000"/>
                </a:solidFill>
              </a:rPr>
              <a:t>Meeting at 9am</a:t>
            </a:r>
            <a:endParaRPr lang="en-GB" sz="3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2785" y="2060576"/>
            <a:ext cx="165211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</a:rPr>
              <a:t>Pair Up – Quick </a:t>
            </a:r>
          </a:p>
          <a:p>
            <a:pPr algn="ctr"/>
            <a:r>
              <a:rPr lang="en-GB" sz="2000">
                <a:solidFill>
                  <a:srgbClr val="000000"/>
                </a:solidFill>
              </a:rPr>
              <a:t>Design</a:t>
            </a:r>
            <a:endParaRPr lang="en-GB" sz="32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07025" y="3141664"/>
            <a:ext cx="1054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Write Test</a:t>
            </a:r>
            <a:endParaRPr lang="en-GB" sz="32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175125" y="4005264"/>
            <a:ext cx="533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Code</a:t>
            </a:r>
            <a:endParaRPr lang="en-GB" sz="320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312025" y="4005264"/>
            <a:ext cx="8760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Refactor</a:t>
            </a:r>
            <a:endParaRPr lang="en-GB" sz="320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96075" y="4724400"/>
            <a:ext cx="31448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Integrate (plus regression test) or throw</a:t>
            </a:r>
            <a:endParaRPr lang="en-GB" sz="320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154863" y="5732464"/>
            <a:ext cx="1389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Leave at 5pm</a:t>
            </a:r>
            <a:endParaRPr lang="en-GB" sz="32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5975350" y="1484313"/>
            <a:ext cx="1588" cy="4619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5903913" y="1989139"/>
            <a:ext cx="112712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5975350" y="2708275"/>
            <a:ext cx="1588" cy="36353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5918201" y="3060701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4895850" y="3500439"/>
            <a:ext cx="788988" cy="4524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4751388" y="3933826"/>
            <a:ext cx="125412" cy="87313"/>
          </a:xfrm>
          <a:custGeom>
            <a:avLst/>
            <a:gdLst>
              <a:gd name="T0" fmla="*/ 2147483647 w 79"/>
              <a:gd name="T1" fmla="*/ 2147483647 h 55"/>
              <a:gd name="T2" fmla="*/ 0 w 79"/>
              <a:gd name="T3" fmla="*/ 2147483647 h 55"/>
              <a:gd name="T4" fmla="*/ 2147483647 w 79"/>
              <a:gd name="T5" fmla="*/ 0 h 55"/>
              <a:gd name="T6" fmla="*/ 2147483647 w 79"/>
              <a:gd name="T7" fmla="*/ 2147483647 h 55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5"/>
              <a:gd name="T14" fmla="*/ 79 w 79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5">
                <a:moveTo>
                  <a:pt x="79" y="43"/>
                </a:moveTo>
                <a:lnTo>
                  <a:pt x="0" y="55"/>
                </a:lnTo>
                <a:lnTo>
                  <a:pt x="36" y="0"/>
                </a:lnTo>
                <a:lnTo>
                  <a:pt x="7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 flipV="1">
            <a:off x="6407151" y="3573463"/>
            <a:ext cx="1008063" cy="431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5"/>
          <p:cNvSpPr>
            <a:spLocks/>
          </p:cNvSpPr>
          <p:nvPr/>
        </p:nvSpPr>
        <p:spPr bwMode="auto">
          <a:xfrm>
            <a:off x="6321426" y="3536951"/>
            <a:ext cx="125413" cy="79375"/>
          </a:xfrm>
          <a:custGeom>
            <a:avLst/>
            <a:gdLst>
              <a:gd name="T0" fmla="*/ 2147483647 w 79"/>
              <a:gd name="T1" fmla="*/ 2147483647 h 50"/>
              <a:gd name="T2" fmla="*/ 0 w 79"/>
              <a:gd name="T3" fmla="*/ 0 h 50"/>
              <a:gd name="T4" fmla="*/ 2147483647 w 79"/>
              <a:gd name="T5" fmla="*/ 2147483647 h 50"/>
              <a:gd name="T6" fmla="*/ 2147483647 w 79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0"/>
              <a:gd name="T14" fmla="*/ 79 w 79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0">
                <a:moveTo>
                  <a:pt x="43" y="50"/>
                </a:moveTo>
                <a:lnTo>
                  <a:pt x="0" y="0"/>
                </a:lnTo>
                <a:lnTo>
                  <a:pt x="79" y="3"/>
                </a:lnTo>
                <a:lnTo>
                  <a:pt x="43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7832725" y="4365625"/>
            <a:ext cx="1588" cy="3238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7"/>
          <p:cNvSpPr>
            <a:spLocks/>
          </p:cNvSpPr>
          <p:nvPr/>
        </p:nvSpPr>
        <p:spPr bwMode="auto">
          <a:xfrm>
            <a:off x="7775576" y="4678364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7848600" y="5373688"/>
            <a:ext cx="1588" cy="33655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9"/>
          <p:cNvSpPr>
            <a:spLocks/>
          </p:cNvSpPr>
          <p:nvPr/>
        </p:nvSpPr>
        <p:spPr bwMode="auto">
          <a:xfrm>
            <a:off x="7791451" y="5699126"/>
            <a:ext cx="112713" cy="85725"/>
          </a:xfrm>
          <a:custGeom>
            <a:avLst/>
            <a:gdLst>
              <a:gd name="T0" fmla="*/ 2147483647 w 71"/>
              <a:gd name="T1" fmla="*/ 0 h 54"/>
              <a:gd name="T2" fmla="*/ 2147483647 w 71"/>
              <a:gd name="T3" fmla="*/ 2147483647 h 54"/>
              <a:gd name="T4" fmla="*/ 0 w 71"/>
              <a:gd name="T5" fmla="*/ 0 h 54"/>
              <a:gd name="T6" fmla="*/ 2147483647 w 7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54"/>
              <a:gd name="T14" fmla="*/ 71 w 7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54">
                <a:moveTo>
                  <a:pt x="71" y="0"/>
                </a:moveTo>
                <a:lnTo>
                  <a:pt x="36" y="54"/>
                </a:lnTo>
                <a:lnTo>
                  <a:pt x="0" y="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"/>
          <p:cNvGrpSpPr>
            <a:grpSpLocks/>
          </p:cNvGrpSpPr>
          <p:nvPr/>
        </p:nvGrpSpPr>
        <p:grpSpPr bwMode="auto">
          <a:xfrm>
            <a:off x="3455989" y="2205038"/>
            <a:ext cx="3743325" cy="3816350"/>
            <a:chOff x="1901825" y="3076575"/>
            <a:chExt cx="3763963" cy="3233738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1901825" y="3117850"/>
              <a:ext cx="3763963" cy="3192463"/>
            </a:xfrm>
            <a:custGeom>
              <a:avLst/>
              <a:gdLst>
                <a:gd name="T0" fmla="*/ 2147483647 w 2371"/>
                <a:gd name="T1" fmla="*/ 2147483647 h 2011"/>
                <a:gd name="T2" fmla="*/ 2147483647 w 2371"/>
                <a:gd name="T3" fmla="*/ 2147483647 h 2011"/>
                <a:gd name="T4" fmla="*/ 2147483647 w 2371"/>
                <a:gd name="T5" fmla="*/ 2147483647 h 2011"/>
                <a:gd name="T6" fmla="*/ 2147483647 w 2371"/>
                <a:gd name="T7" fmla="*/ 2147483647 h 2011"/>
                <a:gd name="T8" fmla="*/ 2147483647 w 2371"/>
                <a:gd name="T9" fmla="*/ 2147483647 h 2011"/>
                <a:gd name="T10" fmla="*/ 2147483647 w 2371"/>
                <a:gd name="T11" fmla="*/ 2147483647 h 2011"/>
                <a:gd name="T12" fmla="*/ 2147483647 w 2371"/>
                <a:gd name="T13" fmla="*/ 2147483647 h 2011"/>
                <a:gd name="T14" fmla="*/ 2147483647 w 2371"/>
                <a:gd name="T15" fmla="*/ 2147483647 h 2011"/>
                <a:gd name="T16" fmla="*/ 2147483647 w 2371"/>
                <a:gd name="T17" fmla="*/ 2147483647 h 2011"/>
                <a:gd name="T18" fmla="*/ 2147483647 w 2371"/>
                <a:gd name="T19" fmla="*/ 2147483647 h 2011"/>
                <a:gd name="T20" fmla="*/ 2147483647 w 2371"/>
                <a:gd name="T21" fmla="*/ 2147483647 h 2011"/>
                <a:gd name="T22" fmla="*/ 2147483647 w 2371"/>
                <a:gd name="T23" fmla="*/ 2147483647 h 2011"/>
                <a:gd name="T24" fmla="*/ 2147483647 w 2371"/>
                <a:gd name="T25" fmla="*/ 2147483647 h 2011"/>
                <a:gd name="T26" fmla="*/ 2147483647 w 2371"/>
                <a:gd name="T27" fmla="*/ 2147483647 h 2011"/>
                <a:gd name="T28" fmla="*/ 2147483647 w 2371"/>
                <a:gd name="T29" fmla="*/ 2147483647 h 2011"/>
                <a:gd name="T30" fmla="*/ 2147483647 w 2371"/>
                <a:gd name="T31" fmla="*/ 2147483647 h 2011"/>
                <a:gd name="T32" fmla="*/ 2147483647 w 2371"/>
                <a:gd name="T33" fmla="*/ 2147483647 h 2011"/>
                <a:gd name="T34" fmla="*/ 2147483647 w 2371"/>
                <a:gd name="T35" fmla="*/ 2147483647 h 2011"/>
                <a:gd name="T36" fmla="*/ 2147483647 w 2371"/>
                <a:gd name="T37" fmla="*/ 2147483647 h 2011"/>
                <a:gd name="T38" fmla="*/ 2147483647 w 2371"/>
                <a:gd name="T39" fmla="*/ 2147483647 h 2011"/>
                <a:gd name="T40" fmla="*/ 2147483647 w 2371"/>
                <a:gd name="T41" fmla="*/ 2147483647 h 2011"/>
                <a:gd name="T42" fmla="*/ 2147483647 w 2371"/>
                <a:gd name="T43" fmla="*/ 2147483647 h 2011"/>
                <a:gd name="T44" fmla="*/ 2147483647 w 2371"/>
                <a:gd name="T45" fmla="*/ 2147483647 h 2011"/>
                <a:gd name="T46" fmla="*/ 2147483647 w 2371"/>
                <a:gd name="T47" fmla="*/ 2147483647 h 2011"/>
                <a:gd name="T48" fmla="*/ 2147483647 w 2371"/>
                <a:gd name="T49" fmla="*/ 2147483647 h 2011"/>
                <a:gd name="T50" fmla="*/ 2147483647 w 2371"/>
                <a:gd name="T51" fmla="*/ 2147483647 h 2011"/>
                <a:gd name="T52" fmla="*/ 2147483647 w 2371"/>
                <a:gd name="T53" fmla="*/ 2147483647 h 2011"/>
                <a:gd name="T54" fmla="*/ 2147483647 w 2371"/>
                <a:gd name="T55" fmla="*/ 2147483647 h 2011"/>
                <a:gd name="T56" fmla="*/ 2147483647 w 2371"/>
                <a:gd name="T57" fmla="*/ 2147483647 h 2011"/>
                <a:gd name="T58" fmla="*/ 2147483647 w 2371"/>
                <a:gd name="T59" fmla="*/ 2147483647 h 2011"/>
                <a:gd name="T60" fmla="*/ 2147483647 w 2371"/>
                <a:gd name="T61" fmla="*/ 2147483647 h 2011"/>
                <a:gd name="T62" fmla="*/ 2147483647 w 2371"/>
                <a:gd name="T63" fmla="*/ 2147483647 h 2011"/>
                <a:gd name="T64" fmla="*/ 2147483647 w 2371"/>
                <a:gd name="T65" fmla="*/ 2147483647 h 2011"/>
                <a:gd name="T66" fmla="*/ 2147483647 w 2371"/>
                <a:gd name="T67" fmla="*/ 2147483647 h 2011"/>
                <a:gd name="T68" fmla="*/ 2147483647 w 2371"/>
                <a:gd name="T69" fmla="*/ 2147483647 h 20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1"/>
                <a:gd name="T106" fmla="*/ 0 h 2011"/>
                <a:gd name="T107" fmla="*/ 2371 w 2371"/>
                <a:gd name="T108" fmla="*/ 2011 h 20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1" h="2011">
                  <a:moveTo>
                    <a:pt x="2371" y="1593"/>
                  </a:moveTo>
                  <a:lnTo>
                    <a:pt x="2368" y="1629"/>
                  </a:lnTo>
                  <a:lnTo>
                    <a:pt x="2359" y="1665"/>
                  </a:lnTo>
                  <a:lnTo>
                    <a:pt x="2345" y="1702"/>
                  </a:lnTo>
                  <a:lnTo>
                    <a:pt x="2323" y="1735"/>
                  </a:lnTo>
                  <a:lnTo>
                    <a:pt x="2297" y="1769"/>
                  </a:lnTo>
                  <a:lnTo>
                    <a:pt x="2266" y="1802"/>
                  </a:lnTo>
                  <a:lnTo>
                    <a:pt x="2229" y="1832"/>
                  </a:lnTo>
                  <a:lnTo>
                    <a:pt x="2186" y="1862"/>
                  </a:lnTo>
                  <a:lnTo>
                    <a:pt x="2139" y="1888"/>
                  </a:lnTo>
                  <a:lnTo>
                    <a:pt x="2088" y="1913"/>
                  </a:lnTo>
                  <a:lnTo>
                    <a:pt x="2034" y="1936"/>
                  </a:lnTo>
                  <a:lnTo>
                    <a:pt x="1976" y="1955"/>
                  </a:lnTo>
                  <a:lnTo>
                    <a:pt x="1915" y="1973"/>
                  </a:lnTo>
                  <a:lnTo>
                    <a:pt x="1850" y="1987"/>
                  </a:lnTo>
                  <a:lnTo>
                    <a:pt x="1786" y="1997"/>
                  </a:lnTo>
                  <a:lnTo>
                    <a:pt x="1718" y="2005"/>
                  </a:lnTo>
                  <a:lnTo>
                    <a:pt x="1650" y="2010"/>
                  </a:lnTo>
                  <a:lnTo>
                    <a:pt x="1580" y="2011"/>
                  </a:lnTo>
                  <a:lnTo>
                    <a:pt x="1486" y="2010"/>
                  </a:lnTo>
                  <a:lnTo>
                    <a:pt x="1390" y="2006"/>
                  </a:lnTo>
                  <a:lnTo>
                    <a:pt x="1296" y="2001"/>
                  </a:lnTo>
                  <a:lnTo>
                    <a:pt x="1202" y="1994"/>
                  </a:lnTo>
                  <a:lnTo>
                    <a:pt x="1111" y="1983"/>
                  </a:lnTo>
                  <a:lnTo>
                    <a:pt x="1020" y="1970"/>
                  </a:lnTo>
                  <a:lnTo>
                    <a:pt x="932" y="1956"/>
                  </a:lnTo>
                  <a:lnTo>
                    <a:pt x="847" y="1939"/>
                  </a:lnTo>
                  <a:lnTo>
                    <a:pt x="763" y="1920"/>
                  </a:lnTo>
                  <a:lnTo>
                    <a:pt x="683" y="1899"/>
                  </a:lnTo>
                  <a:lnTo>
                    <a:pt x="606" y="1877"/>
                  </a:lnTo>
                  <a:lnTo>
                    <a:pt x="533" y="1852"/>
                  </a:lnTo>
                  <a:lnTo>
                    <a:pt x="464" y="1825"/>
                  </a:lnTo>
                  <a:lnTo>
                    <a:pt x="397" y="1797"/>
                  </a:lnTo>
                  <a:lnTo>
                    <a:pt x="337" y="1768"/>
                  </a:lnTo>
                  <a:lnTo>
                    <a:pt x="280" y="1738"/>
                  </a:lnTo>
                  <a:lnTo>
                    <a:pt x="227" y="1705"/>
                  </a:lnTo>
                  <a:lnTo>
                    <a:pt x="181" y="1672"/>
                  </a:lnTo>
                  <a:lnTo>
                    <a:pt x="139" y="1637"/>
                  </a:lnTo>
                  <a:lnTo>
                    <a:pt x="102" y="1602"/>
                  </a:lnTo>
                  <a:lnTo>
                    <a:pt x="71" y="1566"/>
                  </a:lnTo>
                  <a:lnTo>
                    <a:pt x="45" y="1529"/>
                  </a:lnTo>
                  <a:lnTo>
                    <a:pt x="25" y="1491"/>
                  </a:lnTo>
                  <a:lnTo>
                    <a:pt x="11" y="1454"/>
                  </a:lnTo>
                  <a:lnTo>
                    <a:pt x="3" y="1415"/>
                  </a:lnTo>
                  <a:lnTo>
                    <a:pt x="0" y="1377"/>
                  </a:lnTo>
                  <a:lnTo>
                    <a:pt x="2" y="1297"/>
                  </a:lnTo>
                  <a:lnTo>
                    <a:pt x="6" y="1217"/>
                  </a:lnTo>
                  <a:lnTo>
                    <a:pt x="14" y="1139"/>
                  </a:lnTo>
                  <a:lnTo>
                    <a:pt x="26" y="1060"/>
                  </a:lnTo>
                  <a:lnTo>
                    <a:pt x="40" y="982"/>
                  </a:lnTo>
                  <a:lnTo>
                    <a:pt x="59" y="906"/>
                  </a:lnTo>
                  <a:lnTo>
                    <a:pt x="81" y="832"/>
                  </a:lnTo>
                  <a:lnTo>
                    <a:pt x="104" y="759"/>
                  </a:lnTo>
                  <a:lnTo>
                    <a:pt x="131" y="689"/>
                  </a:lnTo>
                  <a:lnTo>
                    <a:pt x="161" y="621"/>
                  </a:lnTo>
                  <a:lnTo>
                    <a:pt x="195" y="556"/>
                  </a:lnTo>
                  <a:lnTo>
                    <a:pt x="229" y="493"/>
                  </a:lnTo>
                  <a:lnTo>
                    <a:pt x="267" y="433"/>
                  </a:lnTo>
                  <a:lnTo>
                    <a:pt x="308" y="376"/>
                  </a:lnTo>
                  <a:lnTo>
                    <a:pt x="351" y="322"/>
                  </a:lnTo>
                  <a:lnTo>
                    <a:pt x="396" y="273"/>
                  </a:lnTo>
                  <a:lnTo>
                    <a:pt x="442" y="226"/>
                  </a:lnTo>
                  <a:lnTo>
                    <a:pt x="491" y="184"/>
                  </a:lnTo>
                  <a:lnTo>
                    <a:pt x="541" y="146"/>
                  </a:lnTo>
                  <a:lnTo>
                    <a:pt x="593" y="112"/>
                  </a:lnTo>
                  <a:lnTo>
                    <a:pt x="646" y="83"/>
                  </a:lnTo>
                  <a:lnTo>
                    <a:pt x="701" y="57"/>
                  </a:lnTo>
                  <a:lnTo>
                    <a:pt x="755" y="36"/>
                  </a:lnTo>
                  <a:lnTo>
                    <a:pt x="813" y="19"/>
                  </a:lnTo>
                  <a:lnTo>
                    <a:pt x="868" y="8"/>
                  </a:lnTo>
                  <a:lnTo>
                    <a:pt x="925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354388" y="3076575"/>
              <a:ext cx="114300" cy="85725"/>
            </a:xfrm>
            <a:custGeom>
              <a:avLst/>
              <a:gdLst>
                <a:gd name="T0" fmla="*/ 0 w 72"/>
                <a:gd name="T1" fmla="*/ 0 h 54"/>
                <a:gd name="T2" fmla="*/ 2147483647 w 72"/>
                <a:gd name="T3" fmla="*/ 2147483647 h 54"/>
                <a:gd name="T4" fmla="*/ 2147483647 w 72"/>
                <a:gd name="T5" fmla="*/ 2147483647 h 54"/>
                <a:gd name="T6" fmla="*/ 0 w 72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54"/>
                <a:gd name="T14" fmla="*/ 72 w 72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54">
                  <a:moveTo>
                    <a:pt x="0" y="0"/>
                  </a:moveTo>
                  <a:lnTo>
                    <a:pt x="72" y="23"/>
                  </a:lnTo>
                  <a:lnTo>
                    <a:pt x="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5759450" y="3860801"/>
            <a:ext cx="46647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Run </a:t>
            </a:r>
          </a:p>
          <a:p>
            <a:r>
              <a:rPr lang="en-GB" sz="2000">
                <a:solidFill>
                  <a:srgbClr val="000000"/>
                </a:solidFill>
              </a:rPr>
              <a:t>Test</a:t>
            </a:r>
            <a:endParaRPr lang="en-GB" sz="320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4862513" y="4221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6407150" y="42211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6335713" y="4365625"/>
            <a:ext cx="1143000" cy="152400"/>
          </a:xfrm>
          <a:custGeom>
            <a:avLst/>
            <a:gdLst>
              <a:gd name="T0" fmla="*/ 2147483647 w 720"/>
              <a:gd name="T1" fmla="*/ 0 h 96"/>
              <a:gd name="T2" fmla="*/ 2147483647 w 720"/>
              <a:gd name="T3" fmla="*/ 2147483647 h 96"/>
              <a:gd name="T4" fmla="*/ 0 w 720"/>
              <a:gd name="T5" fmla="*/ 0 h 96"/>
              <a:gd name="T6" fmla="*/ 0 60000 65536"/>
              <a:gd name="T7" fmla="*/ 0 60000 65536"/>
              <a:gd name="T8" fmla="*/ 0 60000 65536"/>
              <a:gd name="T9" fmla="*/ 0 w 720"/>
              <a:gd name="T10" fmla="*/ 0 h 96"/>
              <a:gd name="T11" fmla="*/ 720 w 72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">
                <a:moveTo>
                  <a:pt x="720" y="0"/>
                </a:moveTo>
                <a:cubicBezTo>
                  <a:pt x="612" y="48"/>
                  <a:pt x="504" y="96"/>
                  <a:pt x="384" y="96"/>
                </a:cubicBezTo>
                <a:cubicBezTo>
                  <a:pt x="264" y="96"/>
                  <a:pt x="13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6"/>
          <p:cNvSpPr>
            <a:spLocks/>
          </p:cNvSpPr>
          <p:nvPr/>
        </p:nvSpPr>
        <p:spPr bwMode="auto">
          <a:xfrm>
            <a:off x="4535488" y="4365625"/>
            <a:ext cx="1143000" cy="152400"/>
          </a:xfrm>
          <a:custGeom>
            <a:avLst/>
            <a:gdLst>
              <a:gd name="T0" fmla="*/ 2147483647 w 720"/>
              <a:gd name="T1" fmla="*/ 0 h 96"/>
              <a:gd name="T2" fmla="*/ 2147483647 w 720"/>
              <a:gd name="T3" fmla="*/ 2147483647 h 96"/>
              <a:gd name="T4" fmla="*/ 0 w 720"/>
              <a:gd name="T5" fmla="*/ 0 h 96"/>
              <a:gd name="T6" fmla="*/ 0 60000 65536"/>
              <a:gd name="T7" fmla="*/ 0 60000 65536"/>
              <a:gd name="T8" fmla="*/ 0 60000 65536"/>
              <a:gd name="T9" fmla="*/ 0 w 720"/>
              <a:gd name="T10" fmla="*/ 0 h 96"/>
              <a:gd name="T11" fmla="*/ 720 w 72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">
                <a:moveTo>
                  <a:pt x="720" y="0"/>
                </a:moveTo>
                <a:cubicBezTo>
                  <a:pt x="612" y="48"/>
                  <a:pt x="504" y="96"/>
                  <a:pt x="384" y="96"/>
                </a:cubicBezTo>
                <a:cubicBezTo>
                  <a:pt x="264" y="96"/>
                  <a:pt x="13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9736" y="980728"/>
            <a:ext cx="1224136" cy="12241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9513" y="4005263"/>
            <a:ext cx="1223962" cy="1223962"/>
          </a:xfrm>
          <a:prstGeom prst="ellipse">
            <a:avLst/>
          </a:prstGeom>
          <a:solidFill>
            <a:srgbClr val="FFC3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9513" y="2492376"/>
            <a:ext cx="1223962" cy="1223963"/>
          </a:xfrm>
          <a:prstGeom prst="ellipse">
            <a:avLst/>
          </a:prstGeom>
          <a:solidFill>
            <a:srgbClr val="65D44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91175" y="1196976"/>
            <a:ext cx="13484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Red</a:t>
            </a:r>
            <a:endParaRPr lang="en-US" sz="1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91176" y="2565401"/>
            <a:ext cx="19656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Green</a:t>
            </a:r>
            <a:endParaRPr lang="en-US" sz="1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91175" y="4221164"/>
            <a:ext cx="26837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Refactor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384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24126" y="44450"/>
            <a:ext cx="6524625" cy="2641600"/>
            <a:chOff x="395536" y="427360"/>
            <a:chExt cx="6524476" cy="2641600"/>
          </a:xfrm>
        </p:grpSpPr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27360"/>
              <a:ext cx="4940300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95536" y="1268760"/>
              <a:ext cx="1224136" cy="122413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1</a:t>
              </a:r>
              <a:endParaRPr lang="en-US" dirty="0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524126" y="2757488"/>
            <a:ext cx="6511925" cy="2705100"/>
            <a:chOff x="395536" y="3140968"/>
            <a:chExt cx="6511776" cy="2705100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140968"/>
              <a:ext cx="49276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395536" y="3717230"/>
              <a:ext cx="1223935" cy="1223963"/>
            </a:xfrm>
            <a:prstGeom prst="ellipse">
              <a:avLst/>
            </a:prstGeom>
            <a:solidFill>
              <a:srgbClr val="65D44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2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524125" y="5133976"/>
            <a:ext cx="4196508" cy="1223963"/>
            <a:chOff x="395536" y="5517232"/>
            <a:chExt cx="4196589" cy="1224136"/>
          </a:xfrm>
        </p:grpSpPr>
        <p:sp>
          <p:nvSpPr>
            <p:cNvPr id="13" name="Oval 12"/>
            <p:cNvSpPr/>
            <p:nvPr/>
          </p:nvSpPr>
          <p:spPr>
            <a:xfrm>
              <a:off x="395536" y="5517232"/>
              <a:ext cx="1223987" cy="1224136"/>
            </a:xfrm>
            <a:prstGeom prst="ellipse">
              <a:avLst/>
            </a:prstGeom>
            <a:solidFill>
              <a:srgbClr val="FFC33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5400" dirty="0"/>
                <a:t>3</a:t>
              </a:r>
            </a:p>
          </p:txBody>
        </p:sp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1908325" y="5805264"/>
              <a:ext cx="2683800" cy="83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800"/>
                <a:t>Refactor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562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Characteristics of XP Test-Driven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GB" sz="2800" dirty="0"/>
              <a:t>Write tests before writing code implementation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/>
              <a:t>Unit tests: written by programmer to define what it means for the code to work</a:t>
            </a:r>
          </a:p>
          <a:p>
            <a:pPr lvl="1">
              <a:lnSpc>
                <a:spcPct val="120000"/>
              </a:lnSpc>
              <a:defRPr/>
            </a:pPr>
            <a:r>
              <a:rPr lang="en-GB" sz="2400" dirty="0"/>
              <a:t>Acceptance tests: written by customer to test that system behaves as required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Write minimum amount of code to pass the test 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Use your tests as a safety net that allows change</a:t>
            </a:r>
          </a:p>
          <a:p>
            <a:pPr>
              <a:lnSpc>
                <a:spcPct val="120000"/>
              </a:lnSpc>
              <a:defRPr/>
            </a:pPr>
            <a:r>
              <a:rPr lang="en-GB" sz="2800" dirty="0"/>
              <a:t>Use tests as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Movie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Taken from Test Driven Development, David </a:t>
            </a:r>
            <a:r>
              <a:rPr lang="en-GB" dirty="0" err="1"/>
              <a:t>Astels</a:t>
            </a:r>
            <a:r>
              <a:rPr lang="en-GB" dirty="0"/>
              <a:t>, Prentice Hall.</a:t>
            </a:r>
          </a:p>
          <a:p>
            <a:pPr>
              <a:defRPr/>
            </a:pPr>
            <a:r>
              <a:rPr lang="en-GB" dirty="0"/>
              <a:t>XP Story. Movie List:</a:t>
            </a:r>
          </a:p>
          <a:p>
            <a:pPr lvl="1">
              <a:defRPr/>
            </a:pPr>
            <a:r>
              <a:rPr lang="en-GB" i="1" dirty="0"/>
              <a:t>As a Manager, I want a way to create a list of movies and a way to add movies to it. Ordering of the list isn’t a concern.</a:t>
            </a:r>
          </a:p>
          <a:p>
            <a:pPr>
              <a:defRPr/>
            </a:pPr>
            <a:r>
              <a:rPr lang="en-GB" dirty="0"/>
              <a:t>One of the tasks derived from this story:</a:t>
            </a:r>
          </a:p>
          <a:p>
            <a:pPr lvl="1">
              <a:defRPr/>
            </a:pPr>
            <a:r>
              <a:rPr lang="en-GB" i="1" dirty="0"/>
              <a:t>Task 1-1. Make a container for movies with a way to add to it. Doesn’t have to be ordered or sorted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5640 Template" id="{B2536E5E-972B-C94C-BCA8-C1FA5E4E3EFF}" vid="{3FE19E22-4D96-BC40-9137-4062864F70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SEM5640 Template</Template>
  <TotalTime>641</TotalTime>
  <Words>482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ＭＳ Ｐゴシック</vt:lpstr>
      <vt:lpstr>Arial</vt:lpstr>
      <vt:lpstr>1_Office Theme</vt:lpstr>
      <vt:lpstr>Agile Workshop 1</vt:lpstr>
      <vt:lpstr>Overview for today</vt:lpstr>
      <vt:lpstr>Estimation</vt:lpstr>
      <vt:lpstr>Pair Programming</vt:lpstr>
      <vt:lpstr>PowerPoint Presentation</vt:lpstr>
      <vt:lpstr>PowerPoint Presentation</vt:lpstr>
      <vt:lpstr>PowerPoint Presentation</vt:lpstr>
      <vt:lpstr>Characteristics of XP Test-Driven Development (TDD)</vt:lpstr>
      <vt:lpstr>TDD Movie Example</vt:lpstr>
      <vt:lpstr>Your task</vt:lpstr>
      <vt:lpstr>Retrospective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Refresher</dc:title>
  <dc:creator>Neil Taylor [nst]</dc:creator>
  <cp:lastModifiedBy>Neil Taylor [nst]</cp:lastModifiedBy>
  <cp:revision>14</cp:revision>
  <cp:lastPrinted>2016-10-19T07:50:41Z</cp:lastPrinted>
  <dcterms:created xsi:type="dcterms:W3CDTF">2016-10-18T21:09:19Z</dcterms:created>
  <dcterms:modified xsi:type="dcterms:W3CDTF">2016-10-19T07:50:47Z</dcterms:modified>
</cp:coreProperties>
</file>