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Audiowide" panose="020B0604020202020204" charset="0"/>
      <p:regular r:id="rId6"/>
    </p:embeddedFont>
    <p:embeddedFont>
      <p:font typeface="Karla" pitchFamily="2"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B95515-0EAC-493B-B538-E404F45D5119}">
  <a:tblStyle styleId="{74B95515-0EAC-493B-B538-E404F45D51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20" y="2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5" Type="http://schemas.microsoft.com/office/2016/11/relationships/changesInfo" Target="changesInfos/changesInfo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d nadeem" userId="b19e3259f9ecf5d3" providerId="LiveId" clId="{45467E43-A9EC-4F1D-8473-B803D7E954E9}"/>
    <pc:docChg chg="undo custSel modSld">
      <pc:chgData name="saad nadeem" userId="b19e3259f9ecf5d3" providerId="LiveId" clId="{45467E43-A9EC-4F1D-8473-B803D7E954E9}" dt="2023-05-02T21:03:06.921" v="2"/>
      <pc:docMkLst>
        <pc:docMk/>
      </pc:docMkLst>
      <pc:sldChg chg="modSp mod">
        <pc:chgData name="saad nadeem" userId="b19e3259f9ecf5d3" providerId="LiveId" clId="{45467E43-A9EC-4F1D-8473-B803D7E954E9}" dt="2023-05-02T21:03:06.921" v="2"/>
        <pc:sldMkLst>
          <pc:docMk/>
          <pc:sldMk cId="0" sldId="256"/>
        </pc:sldMkLst>
        <pc:spChg chg="mod">
          <ac:chgData name="saad nadeem" userId="b19e3259f9ecf5d3" providerId="LiveId" clId="{45467E43-A9EC-4F1D-8473-B803D7E954E9}" dt="2023-05-02T21:03:06.921" v="2"/>
          <ac:spMkLst>
            <pc:docMk/>
            <pc:sldMk cId="0" sldId="256"/>
            <ac:spMk id="2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918832" y="1359784"/>
            <a:ext cx="5599318" cy="23160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
            </a:r>
            <a:r>
              <a:rPr lang="en-US" dirty="0" err="1"/>
              <a:t>Real_Property_Information</a:t>
            </a:r>
            <a:r>
              <a:rPr lang="en-US" dirty="0"/>
              <a:t>: Exploring and Visualizing Real Estate Data in Python</a:t>
            </a:r>
            <a:endParaRPr lang="en-US" dirty="0">
              <a:solidFill>
                <a:srgbClr val="CC0000"/>
              </a:solidFill>
            </a:endParaRPr>
          </a:p>
        </p:txBody>
      </p:sp>
      <p:sp>
        <p:nvSpPr>
          <p:cNvPr id="283" name="Google Shape;283;p30"/>
          <p:cNvSpPr txBox="1">
            <a:spLocks noGrp="1"/>
          </p:cNvSpPr>
          <p:nvPr>
            <p:ph type="subTitle" idx="1"/>
          </p:nvPr>
        </p:nvSpPr>
        <p:spPr>
          <a:xfrm>
            <a:off x="1727250" y="4279744"/>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Saad Nadeem, Scott</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Contents</a:t>
            </a:r>
            <a:endParaRPr dirty="0"/>
          </a:p>
        </p:txBody>
      </p:sp>
      <p:graphicFrame>
        <p:nvGraphicFramePr>
          <p:cNvPr id="329" name="Google Shape;329;p31"/>
          <p:cNvGraphicFramePr/>
          <p:nvPr>
            <p:extLst>
              <p:ext uri="{D42A27DB-BD31-4B8C-83A1-F6EECF244321}">
                <p14:modId xmlns:p14="http://schemas.microsoft.com/office/powerpoint/2010/main" val="3346353882"/>
              </p:ext>
            </p:extLst>
          </p:nvPr>
        </p:nvGraphicFramePr>
        <p:xfrm>
          <a:off x="720000" y="1767225"/>
          <a:ext cx="7704000" cy="2865000"/>
        </p:xfrm>
        <a:graphic>
          <a:graphicData uri="http://schemas.openxmlformats.org/drawingml/2006/table">
            <a:tbl>
              <a:tblPr>
                <a:noFill/>
                <a:tableStyleId>{74B95515-0EAC-493B-B538-E404F45D5119}</a:tableStyleId>
              </a:tblPr>
              <a:tblGrid>
                <a:gridCol w="2451650">
                  <a:extLst>
                    <a:ext uri="{9D8B030D-6E8A-4147-A177-3AD203B41FA5}">
                      <a16:colId xmlns:a16="http://schemas.microsoft.com/office/drawing/2014/main" val="20000"/>
                    </a:ext>
                  </a:extLst>
                </a:gridCol>
                <a:gridCol w="525235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US" sz="1100" b="1" dirty="0" err="1">
                          <a:solidFill>
                            <a:schemeClr val="accent1"/>
                          </a:solidFill>
                          <a:uFill>
                            <a:noFill/>
                          </a:uFill>
                          <a:latin typeface="Audiowide"/>
                          <a:ea typeface="Audiowide"/>
                          <a:cs typeface="Audiowide"/>
                          <a:sym typeface="Audiowide"/>
                        </a:rPr>
                        <a:t>Real_Property_Information</a:t>
                      </a:r>
                      <a:r>
                        <a:rPr lang="en-US" sz="1100" b="1" dirty="0">
                          <a:solidFill>
                            <a:schemeClr val="accent1"/>
                          </a:solidFill>
                          <a:uFill>
                            <a:noFill/>
                          </a:uFill>
                          <a:latin typeface="Audiowide"/>
                          <a:ea typeface="Audiowide"/>
                          <a:cs typeface="Audiowide"/>
                          <a:sym typeface="Audiowide"/>
                        </a:rPr>
                        <a:t> dataset</a:t>
                      </a: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000" dirty="0">
                          <a:solidFill>
                            <a:schemeClr val="lt1"/>
                          </a:solidFill>
                          <a:latin typeface="Karla"/>
                          <a:ea typeface="Karla"/>
                          <a:cs typeface="Karla"/>
                          <a:sym typeface="Karla"/>
                        </a:rPr>
                        <a:t>The </a:t>
                      </a:r>
                      <a:r>
                        <a:rPr lang="en-US" sz="1000" dirty="0" err="1">
                          <a:solidFill>
                            <a:schemeClr val="lt1"/>
                          </a:solidFill>
                          <a:latin typeface="Karla"/>
                          <a:ea typeface="Karla"/>
                          <a:cs typeface="Karla"/>
                          <a:sym typeface="Karla"/>
                        </a:rPr>
                        <a:t>Real_Property_Information</a:t>
                      </a:r>
                      <a:r>
                        <a:rPr lang="en-US" sz="1000" dirty="0">
                          <a:solidFill>
                            <a:schemeClr val="lt1"/>
                          </a:solidFill>
                          <a:latin typeface="Karla"/>
                          <a:ea typeface="Karla"/>
                          <a:cs typeface="Karla"/>
                          <a:sym typeface="Karla"/>
                        </a:rPr>
                        <a:t> dataset is a collection of real estate data that provides detailed information on properties in Baltimore, including their assessed values, lot sizes, building structures, and ownership information. The dataset is usually maintained by a government agency responsible for assessing property taxes.</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Sources of the dataset</a:t>
                      </a: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marR="0" lvl="0" indent="0" algn="l" rtl="0">
                        <a:lnSpc>
                          <a:spcPct val="100000"/>
                        </a:lnSpc>
                        <a:spcBef>
                          <a:spcPts val="0"/>
                        </a:spcBef>
                        <a:spcAft>
                          <a:spcPts val="1600"/>
                        </a:spcAft>
                        <a:buNone/>
                      </a:pPr>
                      <a:r>
                        <a:rPr lang="en-US" sz="1000" dirty="0">
                          <a:solidFill>
                            <a:schemeClr val="lt1"/>
                          </a:solidFill>
                          <a:latin typeface="Karla"/>
                          <a:ea typeface="Karla"/>
                          <a:cs typeface="Karla"/>
                          <a:sym typeface="Karla"/>
                        </a:rPr>
                        <a:t>https://data.baltimorecity.gov/datasets/real-property-information-2/explore?location=39.284720%2C-76.620485%2C12.71&amp;showTable=true</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Purpose of the dataset</a:t>
                      </a: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000" dirty="0">
                          <a:solidFill>
                            <a:schemeClr val="lt1"/>
                          </a:solidFill>
                          <a:latin typeface="Karla"/>
                          <a:ea typeface="Karla"/>
                          <a:cs typeface="Karla"/>
                          <a:sym typeface="Karla"/>
                        </a:rPr>
                        <a:t>The dataset can also be used for data analysis and visualization, which can help identify trends and patterns in the real estate market over time.</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1100" b="1" dirty="0">
                          <a:solidFill>
                            <a:schemeClr val="accent1"/>
                          </a:solidFill>
                          <a:uFill>
                            <a:noFill/>
                          </a:uFill>
                          <a:latin typeface="Audiowide"/>
                          <a:ea typeface="Audiowide"/>
                          <a:cs typeface="Audiowide"/>
                          <a:sym typeface="Audiowide"/>
                        </a:rPr>
                        <a:t>Importance of the dataset in real estate analysis</a:t>
                      </a:r>
                      <a:endParaRPr lang="en-US" sz="1100" b="1" dirty="0">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US" sz="1000" dirty="0">
                          <a:solidFill>
                            <a:schemeClr val="lt1"/>
                          </a:solidFill>
                          <a:latin typeface="Karla"/>
                          <a:ea typeface="Karla"/>
                          <a:cs typeface="Karla"/>
                          <a:sym typeface="Karla"/>
                        </a:rPr>
                        <a:t>The </a:t>
                      </a:r>
                      <a:r>
                        <a:rPr lang="en-US" sz="1000" dirty="0" err="1">
                          <a:solidFill>
                            <a:schemeClr val="lt1"/>
                          </a:solidFill>
                          <a:latin typeface="Karla"/>
                          <a:ea typeface="Karla"/>
                          <a:cs typeface="Karla"/>
                          <a:sym typeface="Karla"/>
                        </a:rPr>
                        <a:t>Real_Property_Information</a:t>
                      </a:r>
                      <a:r>
                        <a:rPr lang="en-US" sz="1000" dirty="0">
                          <a:solidFill>
                            <a:schemeClr val="lt1"/>
                          </a:solidFill>
                          <a:latin typeface="Karla"/>
                          <a:ea typeface="Karla"/>
                          <a:cs typeface="Karla"/>
                          <a:sym typeface="Karla"/>
                        </a:rPr>
                        <a:t> dataset is crucial in real estate analysis as it provides detailed information about individual properties, including their sale prices, land values, improvements, and exemptions. This data can be used to make informed decisions in the real estate market, such as determining fair market value, identifying trends in property values, and analyzing the impact of certain factors on property prices.</a:t>
                      </a:r>
                      <a:endParaRPr sz="1000" dirty="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3"/>
                  </a:ext>
                </a:extLst>
              </a:tr>
            </a:tbl>
          </a:graphicData>
        </a:graphic>
      </p:graphicFrame>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DD83BD-6AA5-CEB9-8D25-017842EB691F}"/>
              </a:ext>
            </a:extLst>
          </p:cNvPr>
          <p:cNvSpPr>
            <a:spLocks noGrp="1"/>
          </p:cNvSpPr>
          <p:nvPr>
            <p:ph type="body" idx="1"/>
          </p:nvPr>
        </p:nvSpPr>
        <p:spPr/>
        <p:txBody>
          <a:bodyPr/>
          <a:lstStyle/>
          <a:p>
            <a:r>
              <a:rPr lang="en-US" sz="1800" dirty="0"/>
              <a:t>Use the </a:t>
            </a:r>
            <a:r>
              <a:rPr lang="en-US" sz="1800" dirty="0" err="1"/>
              <a:t>DataFrame</a:t>
            </a:r>
            <a:r>
              <a:rPr lang="en-US" sz="1800" dirty="0"/>
              <a:t> API to visualize your data in Google Collab.</a:t>
            </a:r>
          </a:p>
          <a:p>
            <a:r>
              <a:rPr lang="en-US" sz="1800" dirty="0"/>
              <a:t>Show measures of central Show box plots for each numerical features or for selected features</a:t>
            </a:r>
          </a:p>
          <a:p>
            <a:r>
              <a:rPr lang="en-US" sz="1800" dirty="0"/>
              <a:t>Identify any outliers</a:t>
            </a:r>
          </a:p>
          <a:p>
            <a:r>
              <a:rPr lang="en-US" sz="1800" dirty="0"/>
              <a:t>Plot the correlation between each pair of numerical features</a:t>
            </a:r>
          </a:p>
          <a:p>
            <a:r>
              <a:rPr lang="en-US" sz="1800" dirty="0"/>
              <a:t>Use the steps at Pythonic Data Cleaning With Pandas and NumPy </a:t>
            </a:r>
          </a:p>
          <a:p>
            <a:r>
              <a:rPr lang="en-US" sz="1800" dirty="0"/>
              <a:t>Remove records with missing values or records that you think are inconsistent.</a:t>
            </a:r>
          </a:p>
          <a:p>
            <a:r>
              <a:rPr lang="en-US" sz="1800" dirty="0"/>
              <a:t>Chart visualization </a:t>
            </a:r>
          </a:p>
          <a:p>
            <a:r>
              <a:rPr lang="en-US" sz="1800" dirty="0"/>
              <a:t>Plot With Pandas</a:t>
            </a:r>
          </a:p>
          <a:p>
            <a:r>
              <a:rPr lang="en-US" sz="1800" dirty="0"/>
              <a:t>Develop code that trains, tests and tunes a model to make accurate predictions on the target</a:t>
            </a:r>
            <a:r>
              <a:rPr lang="en-US" dirty="0"/>
              <a:t>. </a:t>
            </a:r>
          </a:p>
          <a:p>
            <a:pPr marL="139700" indent="0">
              <a:buNone/>
            </a:pPr>
            <a:endParaRPr lang="en-US" dirty="0"/>
          </a:p>
        </p:txBody>
      </p:sp>
      <p:sp>
        <p:nvSpPr>
          <p:cNvPr id="3" name="Title 2">
            <a:extLst>
              <a:ext uri="{FF2B5EF4-FFF2-40B4-BE49-F238E27FC236}">
                <a16:creationId xmlns:a16="http://schemas.microsoft.com/office/drawing/2014/main" id="{33BEDFF8-3958-DF42-6DA3-9B7C6BDED5AB}"/>
              </a:ext>
            </a:extLst>
          </p:cNvPr>
          <p:cNvSpPr>
            <a:spLocks noGrp="1"/>
          </p:cNvSpPr>
          <p:nvPr>
            <p:ph type="title"/>
          </p:nvPr>
        </p:nvSpPr>
        <p:spPr/>
        <p:txBody>
          <a:bodyPr/>
          <a:lstStyle/>
          <a:p>
            <a:r>
              <a:rPr lang="en-US" dirty="0"/>
              <a:t>Tasks</a:t>
            </a:r>
          </a:p>
        </p:txBody>
      </p:sp>
    </p:spTree>
    <p:extLst>
      <p:ext uri="{BB962C8B-B14F-4D97-AF65-F5344CB8AC3E}">
        <p14:creationId xmlns:p14="http://schemas.microsoft.com/office/powerpoint/2010/main" val="2365385514"/>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304</Words>
  <Application>Microsoft Office PowerPoint</Application>
  <PresentationFormat>On-screen Show (16:9)</PresentationFormat>
  <Paragraphs>21</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Audiowide</vt:lpstr>
      <vt:lpstr>Karla</vt:lpstr>
      <vt:lpstr>Arial</vt:lpstr>
      <vt:lpstr>Cyber-Futuristic AI Technology Thesis Defense by Slidesgo</vt:lpstr>
      <vt:lpstr>"Real_Property_Information: Exploring and Visualizing Real Estate Data in Python</vt:lpstr>
      <vt:lpstr>Contents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"Real_Property_Information: Exploring and Visualizing Real Estate Data in Python</dc:title>
  <dc:creator>saad nadeem</dc:creator>
  <cp:lastModifiedBy>saad nadeem</cp:lastModifiedBy>
  <cp:revision>1</cp:revision>
  <dcterms:modified xsi:type="dcterms:W3CDTF">2023-05-02T21:03:14Z</dcterms:modified>
</cp:coreProperties>
</file>