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81" r:id="rId5"/>
    <p:sldId id="284" r:id="rId6"/>
    <p:sldId id="283" r:id="rId7"/>
    <p:sldId id="282" r:id="rId8"/>
    <p:sldId id="264" r:id="rId9"/>
    <p:sldId id="287" r:id="rId10"/>
    <p:sldId id="288" r:id="rId11"/>
    <p:sldId id="289" r:id="rId12"/>
    <p:sldId id="292" r:id="rId13"/>
    <p:sldId id="290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4570"/>
  </p:normalViewPr>
  <p:slideViewPr>
    <p:cSldViewPr>
      <p:cViewPr>
        <p:scale>
          <a:sx n="114" d="100"/>
          <a:sy n="114" d="100"/>
        </p:scale>
        <p:origin x="208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916832"/>
            <a:ext cx="7992888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9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esaunggul.ac.id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ordrendi@gmail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06" y="2179887"/>
            <a:ext cx="6145657" cy="648072"/>
          </a:xfrm>
        </p:spPr>
        <p:txBody>
          <a:bodyPr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Taufik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Anggara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S.Si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M.T, LA (IRCA), PAPC, PCEP, CIBIA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Course Contract, Introduction to Mobile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74D-92AE-7340-9D92-BDDB09B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Good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1F96-1B58-7346-AB5B-0E447E830E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Separation of Concerns</a:t>
            </a:r>
            <a:r>
              <a:rPr lang="en-GB" dirty="0"/>
              <a:t>: Different parts of the app should be responsible for different aspects, reducing interdependencies.</a:t>
            </a:r>
          </a:p>
          <a:p>
            <a:r>
              <a:rPr lang="en-GB" b="1" dirty="0"/>
              <a:t>Scalability</a:t>
            </a:r>
            <a:r>
              <a:rPr lang="en-GB" dirty="0"/>
              <a:t>: The architecture should allow the app to grow without becoming unmanageable.</a:t>
            </a:r>
          </a:p>
          <a:p>
            <a:r>
              <a:rPr lang="en-GB" b="1" dirty="0"/>
              <a:t>Testability</a:t>
            </a:r>
            <a:r>
              <a:rPr lang="en-GB" dirty="0"/>
              <a:t>: Components should be easily testable, allowing for robust testing strategies.</a:t>
            </a:r>
          </a:p>
          <a:p>
            <a:r>
              <a:rPr lang="en-GB" b="1" dirty="0"/>
              <a:t>Maintainability</a:t>
            </a:r>
            <a:r>
              <a:rPr lang="en-GB" dirty="0"/>
              <a:t>: Code should be easy to understand and modify.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1579-4936-5C49-9E48-731E0FE1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A189C0-A2C7-E741-A0C6-B2928D2192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142526-FA9B-7844-885A-FE561C83D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Presenter</a:t>
            </a:r>
            <a:r>
              <a:rPr lang="en-GB" sz="1800" dirty="0">
                <a:solidFill>
                  <a:schemeClr val="tx1"/>
                </a:solidFill>
              </a:rPr>
              <a:t> — Our UI components, basically everything that it’s a widget or a widget’s controller.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Domain</a:t>
            </a:r>
            <a:r>
              <a:rPr lang="en-GB" sz="1800" dirty="0">
                <a:solidFill>
                  <a:schemeClr val="tx1"/>
                </a:solidFill>
              </a:rPr>
              <a:t> — The app’s core. All entities and business logic will be held here.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Infra</a:t>
            </a:r>
            <a:r>
              <a:rPr lang="en-GB" sz="1800" dirty="0">
                <a:solidFill>
                  <a:schemeClr val="tx1"/>
                </a:solidFill>
              </a:rPr>
              <a:t> — Support the Domain layer by adapting the data coming from the external layer through models, repositories, and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External</a:t>
            </a:r>
            <a:r>
              <a:rPr lang="en-GB" sz="1800" dirty="0">
                <a:solidFill>
                  <a:schemeClr val="tx1"/>
                </a:solidFill>
              </a:rPr>
              <a:t> — Classes to wrap functionalities from third-party libraries, sensors, SO, storage, and any other external dependency of our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70889-3A1E-054B-BA6D-B0A7F97B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7" y="1971144"/>
            <a:ext cx="3710906" cy="29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8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3B3A-3E7C-3840-B71B-0DD73BF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Clean arch + Modular arch = Happy developer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45115-7D3A-3547-9116-0F99B07C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5276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3412-9AA2-B749-9B83-C0363C6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Folder Pattern Best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0833-F623-2849-A6EB-5A7EE7F9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691680"/>
            <a:ext cx="3429000" cy="43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2492897"/>
            <a:ext cx="8208912" cy="720079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Kasih</a:t>
            </a:r>
            <a:endParaRPr lang="en-US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2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55650" y="836613"/>
            <a:ext cx="7848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rgbClr val="2B67A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</a:p>
          <a:p>
            <a:pPr fontAlgn="auto">
              <a:spcAft>
                <a:spcPts val="0"/>
              </a:spcAft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 perguruan tinggi kelas dunia berbasis intelektualitas, kreatifitas dan kewirausahaan, yang unggul dalam mutu pengelolaan dan hasil pelaksanaan Tridarma Perguruan Tinggi.</a:t>
            </a:r>
          </a:p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Menyelenggarakan pendidikan tinggi yang bermutu dan relevan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Menciptakan suasana akademik yang kondusif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 pelayanan prima kepada seluruh pemangku kepentingan</a:t>
            </a:r>
          </a:p>
        </p:txBody>
      </p:sp>
    </p:spTree>
    <p:extLst>
      <p:ext uri="{BB962C8B-B14F-4D97-AF65-F5344CB8AC3E}">
        <p14:creationId xmlns:p14="http://schemas.microsoft.com/office/powerpoint/2010/main" val="40421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Tools That you Need to Install!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IDEA Platform – Recommended tool is Android Studio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Mobile Programming Framework – recommended is Flutter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Git Account (</a:t>
            </a:r>
            <a:r>
              <a:rPr lang="en-ID" sz="20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 Gitlab)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 don’t serve the student with installation trouble at chapter 3 or more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You are not follow this, you will be lag behind on the class!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ID" sz="20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40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Rule of The Class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33538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Don’t disturb at the class! or you will be kick out from the class!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E-mail Permit must be same with the template!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Remedial!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 will get </a:t>
            </a:r>
            <a:r>
              <a:rPr lang="en-ID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Score if you are learn and follow this class intensively!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Cheating will punished with </a:t>
            </a:r>
            <a:r>
              <a:rPr lang="en-ID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Big Zero Point!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Insulting the Lecturer, your exam will be not graded!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Template of Email Permit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: </a:t>
            </a: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lordrendi@gmail.com</a:t>
            </a:r>
            <a:endParaRPr lang="en-ID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Subject Email : &lt;NIM&gt;_&lt;Name&gt;_&lt;date&gt;_&lt;code of classes&gt;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Body Email must include :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ID" sz="1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NIM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ID" sz="1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Name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ID" sz="1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 of Permit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ID" sz="1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 Template is not Accepted! 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Late of Sending Email Permit is not Accepted! Max Date of Sending Email is Day + 7</a:t>
            </a:r>
            <a:endParaRPr lang="en-ID" sz="20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85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Scoring Systems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Mid Exam (40%)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Final Exam (40%)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Assignment (15%)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Absent (5%)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06" y="533400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What you will be learn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0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Course Contract &amp; Web Programming Introduction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Preparing Mobile Apps Environment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Slicing Technique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 of Flutter Template Scripting Part 1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 of Flutter Template Scripting Part 2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 of Flutter Template Scripting Part 3.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 Course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8075613" cy="4281488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Network Mapping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 to API &amp; Git Introduction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API Programmatically (Part 1) Method Post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API Programmatically (Part 2) Method Get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API Programmatically (Part 3) Combination Method</a:t>
            </a:r>
          </a:p>
          <a:p>
            <a:pPr marL="514350" indent="-514350" algn="l"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Deploying &amp; Obfuscate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ID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 Course</a:t>
            </a:r>
            <a:endParaRPr lang="en-ID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35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B3AA-5A78-B941-8FA4-5AC97CC2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3A63-D437-C249-9AC0-492C8D21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56" y="1447800"/>
            <a:ext cx="7992888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Main Books</a:t>
            </a:r>
          </a:p>
          <a:p>
            <a:r>
              <a:rPr lang="en-GB" sz="1800" dirty="0"/>
              <a:t>The Essential Guide to User Interface Design: An Introduction to GUI Design 3rd Edition By Wilbert O. </a:t>
            </a:r>
            <a:r>
              <a:rPr lang="en-GB" sz="1800" dirty="0" err="1"/>
              <a:t>Galitz</a:t>
            </a:r>
            <a:endParaRPr lang="en-GB" sz="1800" dirty="0"/>
          </a:p>
          <a:p>
            <a:r>
              <a:rPr lang="en-GB" sz="1800" dirty="0"/>
              <a:t>Design Patterns Elements of Reusable Object-Oriented Software, Erich Gamma</a:t>
            </a:r>
          </a:p>
          <a:p>
            <a:r>
              <a:rPr lang="en-GB" sz="1800" dirty="0"/>
              <a:t>Beginning Flutter: A Hands On Guide to App Development Marco L. Napoli 2019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Additional Reading Recommendation</a:t>
            </a:r>
          </a:p>
          <a:p>
            <a:r>
              <a:rPr lang="en-US" dirty="0">
                <a:hlinkClick r:id="rId3"/>
              </a:rPr>
              <a:t>https://docs.flutter.dev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694676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331</TotalTime>
  <Words>478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0-Blanko-PPT-sesi-1 Baru (3)</vt:lpstr>
      <vt:lpstr>Taufik Rendi Anggara, S.Si, M.T, LA (IRCA), PAPC, PCEP, CIBIA</vt:lpstr>
      <vt:lpstr>PowerPoint Presentation</vt:lpstr>
      <vt:lpstr>Tools That you Need to Install!</vt:lpstr>
      <vt:lpstr>Rule of The Class</vt:lpstr>
      <vt:lpstr>Template of Email Permit</vt:lpstr>
      <vt:lpstr>Scoring Systems</vt:lpstr>
      <vt:lpstr>What you will be learn</vt:lpstr>
      <vt:lpstr>Continued</vt:lpstr>
      <vt:lpstr>Reading Recommendation</vt:lpstr>
      <vt:lpstr>Key Principles of Good Architecture</vt:lpstr>
      <vt:lpstr>Clean Architecture</vt:lpstr>
      <vt:lpstr>Clean arch + Modular arch = Happy developer</vt:lpstr>
      <vt:lpstr>Flutter Folder Pattern Best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Microsoft Office User</cp:lastModifiedBy>
  <cp:revision>68</cp:revision>
  <dcterms:created xsi:type="dcterms:W3CDTF">2019-09-17T08:27:08Z</dcterms:created>
  <dcterms:modified xsi:type="dcterms:W3CDTF">2024-09-20T13:38:49Z</dcterms:modified>
</cp:coreProperties>
</file>