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64" r:id="rId9"/>
    <p:sldId id="260" r:id="rId10"/>
    <p:sldId id="261" r:id="rId11"/>
    <p:sldId id="274" r:id="rId12"/>
    <p:sldId id="263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1447" autoAdjust="0"/>
  </p:normalViewPr>
  <p:slideViewPr>
    <p:cSldViewPr snapToGrid="0" showGuides="1">
      <p:cViewPr varScale="1">
        <p:scale>
          <a:sx n="78" d="100"/>
          <a:sy n="78" d="100"/>
        </p:scale>
        <p:origin x="2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E93-8641-4702-86DC-F3A29A1C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033A7-AB12-4B7B-841D-4B7F472D7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28C7-913E-41DF-8888-39BA92D6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6AE1-DE54-4B8F-86AF-F3942064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5A04-FDDD-497D-A2C7-3AC4B528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740E-4E83-4669-A497-066A0D3A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EC64B-1783-406B-A9B6-094B8562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E4EB-C9BB-4146-AA42-6BCAF958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0502-D6F8-4E40-8319-5B8E7719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18F3-D061-4FC0-BDE2-C47323D1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A4FCC-3DA5-40F4-8BDC-FC6FF5D60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48876-3410-4415-B638-B867C8E9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1527-A50D-46AA-8A18-FB446663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6A7F-D9A6-443B-A89C-C0018C1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FC671-FC31-4D20-9048-54B01C3F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6DCE-5BB2-4B1F-95D4-2CF0246C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A23F-C8B9-4EB3-A0AE-61B15799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EE18-44BB-44F7-A77A-EAC82C2E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D8DA-18AA-4DDF-B5A1-789575FA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74F1-7DD3-4646-908A-C21F26E6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9C2-14CF-4146-B2C8-75BDEA92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5FCD1-563E-4B68-B17C-37262AA9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1FDC-2917-42F8-A463-B8DD319E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27D9-F9E4-4CDD-B06E-E23839C9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783D-3F12-417C-A8F7-4C43AF1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35FC-CD65-412D-9A34-2F1947CB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1A8F-1A01-48A9-BE60-37B465B62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5E881-28CF-4B35-84CE-5BB74660F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D9CE-4B80-4C9A-8B60-D9508DD7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3C3B-B039-49E2-BFF5-EE7AAD63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C8F4-C017-4771-9221-C433A455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1C64-43CE-4201-97C7-68E0A702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7BAC-E64C-44B7-84D9-73E0FD4D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7E48-052A-4F78-AC57-63683B273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D2626-987B-45EB-8576-1BC543B96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C20D7-47F4-40F5-8FEB-A4CDCE589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5FE94-5FB3-4BD7-8866-B0093F23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BB097-D08B-4862-8466-6DDD1EFF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8ADF0-1EE6-4965-8103-8BA0898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1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64AB-0E70-4E5C-A472-041269A7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4D310-21B0-44E0-8A2E-A3A18BF9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C9A7B-6593-40D0-A885-5BE6D589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B12F-6AA2-4448-8CF9-ABB5E78B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4B685-EADD-4784-B847-7DEFC579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90D84-71CD-4424-AD32-DF087B6B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7F7C8-D266-4B24-ADF8-3B2321BC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B02B-DEEE-4A6A-8D10-960572D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2205-394A-4D81-A385-FC66D2BB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60CEA-9BA6-4B5F-8B07-E1484AA6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C21D6-D7E0-49D3-81B5-280B474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B1589-2803-4931-A41D-3A36516C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B7F54-5329-4567-A1AE-A7425F7F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1876-DDD7-45D2-BA35-8551406F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65A2A-AFDA-4DF8-8809-FEC3FE095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7944D-8A15-47C9-9D64-6F5770B3C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B20C-4C76-4A24-988C-15673B0F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E2F8-7874-4B45-9B9D-C6B6DC22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AFC51-7DC4-4BB8-AC66-94C52429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5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9748A-4918-43BA-9EA5-3C37AFF6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CC910-71FB-470C-900D-0D9AD195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58D3-E4B0-4003-9ECF-CA65E0F6D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597A3-EE97-4A3A-B3C4-89756E5FC6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AFC4-215F-426F-BE67-B84E1834A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F08E-4032-4D79-85D9-4DDE815D7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D882-872D-4CB9-9C33-419A1999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forestryimages.org/browse/detail.cfm?imgnum=5445209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estryimages.org/browse/detail.cfm?imgnum=5445209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orestryimages.org/browse/detail.cfm?imgnum=5445209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orestryimages.org/browse/detail.cfm?imgnum=5445209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orestryimages.org/browse/detail.cfm?imgnum=5445209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orestryimages.org/browse/detail.cfm?imgnum=5445209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orestryimages.org/browse/detail.cfm?imgnum=5445209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www.forestryimages.org/browse/detail.cfm?imgnum=5445209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orestryimages.org/browse/detail.cfm?imgnum=5445209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estryimages.org/browse/detail.cfm?imgnum=5445209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 descr="Raindrops on a pine needle">
            <a:extLst>
              <a:ext uri="{FF2B5EF4-FFF2-40B4-BE49-F238E27FC236}">
                <a16:creationId xmlns:a16="http://schemas.microsoft.com/office/drawing/2014/main" id="{E4F7898E-403C-44BA-AC87-86C4E984AB19}"/>
              </a:ext>
            </a:extLst>
          </p:cNvPr>
          <p:cNvSpPr/>
          <p:nvPr/>
        </p:nvSpPr>
        <p:spPr>
          <a:xfrm>
            <a:off x="2964180" y="5364480"/>
            <a:ext cx="3215640" cy="1844040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 descr="Vibrant autumn trees">
            <a:extLst>
              <a:ext uri="{FF2B5EF4-FFF2-40B4-BE49-F238E27FC236}">
                <a16:creationId xmlns:a16="http://schemas.microsoft.com/office/drawing/2014/main" id="{8D80B4FB-211E-4748-BD37-92929734CCE3}"/>
              </a:ext>
            </a:extLst>
          </p:cNvPr>
          <p:cNvSpPr/>
          <p:nvPr/>
        </p:nvSpPr>
        <p:spPr>
          <a:xfrm>
            <a:off x="2948942" y="3779520"/>
            <a:ext cx="3215640" cy="1844040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Pine tree on a field filled with snow">
            <a:extLst>
              <a:ext uri="{FF2B5EF4-FFF2-40B4-BE49-F238E27FC236}">
                <a16:creationId xmlns:a16="http://schemas.microsoft.com/office/drawing/2014/main" id="{78A34918-1976-4402-AE63-AFD50393B0BC}"/>
              </a:ext>
            </a:extLst>
          </p:cNvPr>
          <p:cNvSpPr/>
          <p:nvPr/>
        </p:nvSpPr>
        <p:spPr>
          <a:xfrm>
            <a:off x="2948942" y="2194560"/>
            <a:ext cx="3215640" cy="1844040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Dim (Smaller Sun) with solid fill">
            <a:extLst>
              <a:ext uri="{FF2B5EF4-FFF2-40B4-BE49-F238E27FC236}">
                <a16:creationId xmlns:a16="http://schemas.microsoft.com/office/drawing/2014/main" id="{4FBD21DC-7F50-4B2B-8655-49A15165F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800" y="-975360"/>
            <a:ext cx="2586992" cy="2586992"/>
          </a:xfrm>
          <a:prstGeom prst="rect">
            <a:avLst/>
          </a:prstGeom>
        </p:spPr>
      </p:pic>
      <p:sp>
        <p:nvSpPr>
          <p:cNvPr id="13" name="Cube 12" descr="Autumn aspen tree forest">
            <a:extLst>
              <a:ext uri="{FF2B5EF4-FFF2-40B4-BE49-F238E27FC236}">
                <a16:creationId xmlns:a16="http://schemas.microsoft.com/office/drawing/2014/main" id="{D7D66324-AAD5-45B1-8130-6A4F03A49925}"/>
              </a:ext>
            </a:extLst>
          </p:cNvPr>
          <p:cNvSpPr/>
          <p:nvPr/>
        </p:nvSpPr>
        <p:spPr>
          <a:xfrm>
            <a:off x="2948942" y="609600"/>
            <a:ext cx="3215640" cy="1844040"/>
          </a:xfrm>
          <a:prstGeom prst="cub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EB415-49A5-4686-BB09-598DF61070BE}"/>
              </a:ext>
            </a:extLst>
          </p:cNvPr>
          <p:cNvSpPr txBox="1"/>
          <p:nvPr/>
        </p:nvSpPr>
        <p:spPr>
          <a:xfrm>
            <a:off x="8389620" y="1348740"/>
            <a:ext cx="3639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PnET</a:t>
            </a:r>
            <a:r>
              <a:rPr lang="en-US" dirty="0"/>
              <a:t>-Succession v.4 (and earlier)</a:t>
            </a:r>
          </a:p>
          <a:p>
            <a:r>
              <a:rPr lang="en-US" dirty="0"/>
              <a:t>Cohorts within a layer are stacked</a:t>
            </a:r>
          </a:p>
          <a:p>
            <a:r>
              <a:rPr lang="en-US" dirty="0"/>
              <a:t>Light is filtered through upper layers.</a:t>
            </a:r>
          </a:p>
        </p:txBody>
      </p:sp>
    </p:spTree>
    <p:extLst>
      <p:ext uri="{BB962C8B-B14F-4D97-AF65-F5344CB8AC3E}">
        <p14:creationId xmlns:p14="http://schemas.microsoft.com/office/powerpoint/2010/main" val="267551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B15C-E19D-47D4-BFF1-5F7644BF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847" y="69507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Timestep 1: One cohort with 2000g/m2 </a:t>
            </a:r>
          </a:p>
          <a:p>
            <a:pPr marL="0" indent="0">
              <a:buNone/>
            </a:pPr>
            <a:r>
              <a:rPr lang="en-US" dirty="0"/>
              <a:t> Site total = 2000 g/m2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Timestep 2: </a:t>
            </a:r>
            <a:br>
              <a:rPr lang="en-US" dirty="0"/>
            </a:br>
            <a:r>
              <a:rPr lang="en-US" dirty="0"/>
              <a:t>Initial cohort:2000g/m2 </a:t>
            </a:r>
            <a:r>
              <a:rPr lang="en-US" dirty="0">
                <a:highlight>
                  <a:srgbClr val="FFFF00"/>
                </a:highlight>
              </a:rPr>
              <a:t>*(67%)=1333 g/m2</a:t>
            </a:r>
          </a:p>
          <a:p>
            <a:pPr marL="0" indent="0">
              <a:buNone/>
            </a:pPr>
            <a:r>
              <a:rPr lang="en-US" dirty="0"/>
              <a:t>   New cohort: 1000 g/m2 </a:t>
            </a:r>
            <a:r>
              <a:rPr lang="en-US" dirty="0">
                <a:highlight>
                  <a:srgbClr val="FFFF00"/>
                </a:highlight>
              </a:rPr>
              <a:t>*(33%)=333 g/m2</a:t>
            </a:r>
          </a:p>
          <a:p>
            <a:pPr marL="0" indent="0">
              <a:buNone/>
            </a:pPr>
            <a:r>
              <a:rPr lang="en-US" dirty="0"/>
              <a:t>Site total= 1667 g/m2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Problem?  Site lost biomass by adding a cohort.</a:t>
            </a:r>
          </a:p>
        </p:txBody>
      </p:sp>
      <p:sp>
        <p:nvSpPr>
          <p:cNvPr id="4" name="Cube 3" descr="Raindrops on a pine needle">
            <a:extLst>
              <a:ext uri="{FF2B5EF4-FFF2-40B4-BE49-F238E27FC236}">
                <a16:creationId xmlns:a16="http://schemas.microsoft.com/office/drawing/2014/main" id="{59B2B9FA-D4FD-4BC0-8F76-EE7CC8624FAC}"/>
              </a:ext>
            </a:extLst>
          </p:cNvPr>
          <p:cNvSpPr/>
          <p:nvPr/>
        </p:nvSpPr>
        <p:spPr>
          <a:xfrm>
            <a:off x="193249" y="389963"/>
            <a:ext cx="5191552" cy="2324208"/>
          </a:xfrm>
          <a:prstGeom prst="cube">
            <a:avLst>
              <a:gd name="adj" fmla="val 548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 descr="Raindrops on a pine needle">
            <a:extLst>
              <a:ext uri="{FF2B5EF4-FFF2-40B4-BE49-F238E27FC236}">
                <a16:creationId xmlns:a16="http://schemas.microsoft.com/office/drawing/2014/main" id="{A435C7A0-267D-47BC-BC3B-B04C02A4F4B4}"/>
              </a:ext>
            </a:extLst>
          </p:cNvPr>
          <p:cNvSpPr/>
          <p:nvPr/>
        </p:nvSpPr>
        <p:spPr>
          <a:xfrm>
            <a:off x="193249" y="3414484"/>
            <a:ext cx="4117494" cy="2899701"/>
          </a:xfrm>
          <a:prstGeom prst="cube">
            <a:avLst>
              <a:gd name="adj" fmla="val 548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Vibrant autumn trees">
            <a:extLst>
              <a:ext uri="{FF2B5EF4-FFF2-40B4-BE49-F238E27FC236}">
                <a16:creationId xmlns:a16="http://schemas.microsoft.com/office/drawing/2014/main" id="{C9B3F19C-E9CA-4654-B4ED-B3E4A2F6ADB8}"/>
              </a:ext>
            </a:extLst>
          </p:cNvPr>
          <p:cNvSpPr/>
          <p:nvPr/>
        </p:nvSpPr>
        <p:spPr>
          <a:xfrm>
            <a:off x="2629368" y="3414483"/>
            <a:ext cx="2956965" cy="2899701"/>
          </a:xfrm>
          <a:prstGeom prst="cube">
            <a:avLst>
              <a:gd name="adj" fmla="val 5719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B3E5-4561-4539-A1DC-99759AA8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EAD1E5-F30C-45FD-BECB-EB2A6323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 multiple layers</a:t>
            </a:r>
          </a:p>
        </p:txBody>
      </p:sp>
    </p:spTree>
    <p:extLst>
      <p:ext uri="{BB962C8B-B14F-4D97-AF65-F5344CB8AC3E}">
        <p14:creationId xmlns:p14="http://schemas.microsoft.com/office/powerpoint/2010/main" val="214720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588B-94FD-458B-9D19-02C76325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with four cohorts within TWO LAYERS</a:t>
            </a:r>
          </a:p>
        </p:txBody>
      </p:sp>
      <p:sp>
        <p:nvSpPr>
          <p:cNvPr id="4" name="Cube 3" descr="Raindrops on a pine needle">
            <a:extLst>
              <a:ext uri="{FF2B5EF4-FFF2-40B4-BE49-F238E27FC236}">
                <a16:creationId xmlns:a16="http://schemas.microsoft.com/office/drawing/2014/main" id="{D51BE8FD-C1F8-4F48-A0B0-CD0EBFC13581}"/>
              </a:ext>
            </a:extLst>
          </p:cNvPr>
          <p:cNvSpPr/>
          <p:nvPr/>
        </p:nvSpPr>
        <p:spPr>
          <a:xfrm>
            <a:off x="366244" y="1825625"/>
            <a:ext cx="5191552" cy="2324208"/>
          </a:xfrm>
          <a:prstGeom prst="cube">
            <a:avLst>
              <a:gd name="adj" fmla="val 3885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AA53C-3A65-4C71-8820-A806BBAA6866}"/>
              </a:ext>
            </a:extLst>
          </p:cNvPr>
          <p:cNvSpPr txBox="1"/>
          <p:nvPr/>
        </p:nvSpPr>
        <p:spPr>
          <a:xfrm>
            <a:off x="6244282" y="2454876"/>
            <a:ext cx="2422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layer: </a:t>
            </a:r>
          </a:p>
          <a:p>
            <a:r>
              <a:rPr lang="en-US" dirty="0"/>
              <a:t>Cohort1 = 6000 g/m2</a:t>
            </a:r>
          </a:p>
          <a:p>
            <a:r>
              <a:rPr lang="en-US" b="1" dirty="0"/>
              <a:t>Layer Total = 6000g/m2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FD85E-14E3-4E91-9C36-6A26C8BB10E3}"/>
              </a:ext>
            </a:extLst>
          </p:cNvPr>
          <p:cNvSpPr txBox="1"/>
          <p:nvPr/>
        </p:nvSpPr>
        <p:spPr>
          <a:xfrm>
            <a:off x="6244282" y="4284770"/>
            <a:ext cx="34886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layer: </a:t>
            </a:r>
          </a:p>
          <a:p>
            <a:r>
              <a:rPr lang="en-US" dirty="0"/>
              <a:t>Cohort1 = 1000 *(.17) = 170 g/m2</a:t>
            </a:r>
          </a:p>
          <a:p>
            <a:r>
              <a:rPr lang="en-US" dirty="0"/>
              <a:t>Cohort2 = 2000 *(.33) = 660 g/m2</a:t>
            </a:r>
          </a:p>
          <a:p>
            <a:r>
              <a:rPr lang="en-US" dirty="0"/>
              <a:t>Cohort3 = 3000 *(.50) = 1500 g/m2</a:t>
            </a:r>
          </a:p>
          <a:p>
            <a:r>
              <a:rPr lang="en-US" b="1" dirty="0"/>
              <a:t>Layer Total=2330 g/m2</a:t>
            </a:r>
          </a:p>
          <a:p>
            <a:endParaRPr lang="en-US" dirty="0"/>
          </a:p>
          <a:p>
            <a:r>
              <a:rPr lang="en-US" b="1" dirty="0"/>
              <a:t>Site total= 8330 g/m2</a:t>
            </a:r>
          </a:p>
        </p:txBody>
      </p:sp>
      <p:sp>
        <p:nvSpPr>
          <p:cNvPr id="7" name="Cube 6" descr="Autumn aspen tree forest">
            <a:extLst>
              <a:ext uri="{FF2B5EF4-FFF2-40B4-BE49-F238E27FC236}">
                <a16:creationId xmlns:a16="http://schemas.microsoft.com/office/drawing/2014/main" id="{277D445B-2969-46C8-8E0B-168212B02DEF}"/>
              </a:ext>
            </a:extLst>
          </p:cNvPr>
          <p:cNvSpPr/>
          <p:nvPr/>
        </p:nvSpPr>
        <p:spPr>
          <a:xfrm>
            <a:off x="148357" y="4284770"/>
            <a:ext cx="689843" cy="1754326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 descr="Vibrant autumn trees">
            <a:extLst>
              <a:ext uri="{FF2B5EF4-FFF2-40B4-BE49-F238E27FC236}">
                <a16:creationId xmlns:a16="http://schemas.microsoft.com/office/drawing/2014/main" id="{C83FC693-5617-47AB-AB3A-D4DB60F97EB0}"/>
              </a:ext>
            </a:extLst>
          </p:cNvPr>
          <p:cNvSpPr/>
          <p:nvPr/>
        </p:nvSpPr>
        <p:spPr>
          <a:xfrm>
            <a:off x="945472" y="4246514"/>
            <a:ext cx="1443767" cy="1830837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 descr="Pine tree on a field filled with snow">
            <a:extLst>
              <a:ext uri="{FF2B5EF4-FFF2-40B4-BE49-F238E27FC236}">
                <a16:creationId xmlns:a16="http://schemas.microsoft.com/office/drawing/2014/main" id="{9C264B32-2BF6-4F4D-9FCF-BF6CA1364004}"/>
              </a:ext>
            </a:extLst>
          </p:cNvPr>
          <p:cNvSpPr/>
          <p:nvPr/>
        </p:nvSpPr>
        <p:spPr>
          <a:xfrm>
            <a:off x="2496511" y="4218884"/>
            <a:ext cx="2318486" cy="1886095"/>
          </a:xfrm>
          <a:prstGeom prst="cub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588B-94FD-458B-9D19-02C76325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second largest cohort jumps up…</a:t>
            </a:r>
          </a:p>
        </p:txBody>
      </p:sp>
      <p:sp>
        <p:nvSpPr>
          <p:cNvPr id="4" name="Cube 3" descr="Raindrops on a pine needle">
            <a:extLst>
              <a:ext uri="{FF2B5EF4-FFF2-40B4-BE49-F238E27FC236}">
                <a16:creationId xmlns:a16="http://schemas.microsoft.com/office/drawing/2014/main" id="{D51BE8FD-C1F8-4F48-A0B0-CD0EBFC13581}"/>
              </a:ext>
            </a:extLst>
          </p:cNvPr>
          <p:cNvSpPr/>
          <p:nvPr/>
        </p:nvSpPr>
        <p:spPr>
          <a:xfrm>
            <a:off x="366244" y="1825625"/>
            <a:ext cx="2533475" cy="2153251"/>
          </a:xfrm>
          <a:prstGeom prst="cube">
            <a:avLst>
              <a:gd name="adj" fmla="val 3885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AA53C-3A65-4C71-8820-A806BBAA6866}"/>
              </a:ext>
            </a:extLst>
          </p:cNvPr>
          <p:cNvSpPr txBox="1"/>
          <p:nvPr/>
        </p:nvSpPr>
        <p:spPr>
          <a:xfrm>
            <a:off x="6244282" y="2454876"/>
            <a:ext cx="3212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layer: </a:t>
            </a:r>
          </a:p>
          <a:p>
            <a:r>
              <a:rPr lang="en-US" dirty="0"/>
              <a:t>Cohort1 =6000 *(.6)=3600 g/m2</a:t>
            </a:r>
          </a:p>
          <a:p>
            <a:r>
              <a:rPr lang="en-US" dirty="0"/>
              <a:t>Cohort2=4000* (.4)=1600 g/m2</a:t>
            </a:r>
          </a:p>
          <a:p>
            <a:r>
              <a:rPr lang="en-US" b="1" dirty="0"/>
              <a:t>Layer Total=</a:t>
            </a:r>
            <a:r>
              <a:rPr lang="en-US" b="1" strike="sngStrike" dirty="0"/>
              <a:t>6000</a:t>
            </a:r>
            <a:r>
              <a:rPr lang="en-US" b="1" dirty="0"/>
              <a:t> 5200 g/m2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FD85E-14E3-4E91-9C36-6A26C8BB10E3}"/>
              </a:ext>
            </a:extLst>
          </p:cNvPr>
          <p:cNvSpPr txBox="1"/>
          <p:nvPr/>
        </p:nvSpPr>
        <p:spPr>
          <a:xfrm>
            <a:off x="6244282" y="4284770"/>
            <a:ext cx="2996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layer: </a:t>
            </a:r>
          </a:p>
          <a:p>
            <a:r>
              <a:rPr lang="en-US" dirty="0"/>
              <a:t>Cohort1 = 2000</a:t>
            </a:r>
          </a:p>
          <a:p>
            <a:r>
              <a:rPr lang="en-US" b="1" dirty="0"/>
              <a:t>Layer Total= </a:t>
            </a:r>
            <a:r>
              <a:rPr lang="en-US" b="1" strike="sngStrike" dirty="0"/>
              <a:t>3333</a:t>
            </a:r>
            <a:r>
              <a:rPr lang="en-US" b="1" dirty="0"/>
              <a:t> 2000 g/m2</a:t>
            </a:r>
          </a:p>
          <a:p>
            <a:endParaRPr lang="en-US" dirty="0"/>
          </a:p>
          <a:p>
            <a:r>
              <a:rPr lang="en-US" b="1" dirty="0"/>
              <a:t>Site total= </a:t>
            </a:r>
            <a:r>
              <a:rPr lang="en-US" b="1" strike="sngStrike" dirty="0"/>
              <a:t>9333</a:t>
            </a:r>
            <a:r>
              <a:rPr lang="en-US" b="1" dirty="0"/>
              <a:t> 7200 g/m2</a:t>
            </a:r>
          </a:p>
        </p:txBody>
      </p:sp>
      <p:sp>
        <p:nvSpPr>
          <p:cNvPr id="7" name="Cube 6" descr="Autumn aspen tree forest">
            <a:extLst>
              <a:ext uri="{FF2B5EF4-FFF2-40B4-BE49-F238E27FC236}">
                <a16:creationId xmlns:a16="http://schemas.microsoft.com/office/drawing/2014/main" id="{277D445B-2969-46C8-8E0B-168212B02DEF}"/>
              </a:ext>
            </a:extLst>
          </p:cNvPr>
          <p:cNvSpPr/>
          <p:nvPr/>
        </p:nvSpPr>
        <p:spPr>
          <a:xfrm>
            <a:off x="148357" y="4284770"/>
            <a:ext cx="1705157" cy="1754326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 descr="Vibrant autumn trees">
            <a:extLst>
              <a:ext uri="{FF2B5EF4-FFF2-40B4-BE49-F238E27FC236}">
                <a16:creationId xmlns:a16="http://schemas.microsoft.com/office/drawing/2014/main" id="{1D71A852-B373-4419-A836-73F9915295FA}"/>
              </a:ext>
            </a:extLst>
          </p:cNvPr>
          <p:cNvSpPr/>
          <p:nvPr/>
        </p:nvSpPr>
        <p:spPr>
          <a:xfrm>
            <a:off x="2293595" y="2136710"/>
            <a:ext cx="3043516" cy="1842166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 descr="Raindrops on a pine needle">
            <a:extLst>
              <a:ext uri="{FF2B5EF4-FFF2-40B4-BE49-F238E27FC236}">
                <a16:creationId xmlns:a16="http://schemas.microsoft.com/office/drawing/2014/main" id="{E4F7898E-403C-44BA-AC87-86C4E984AB19}"/>
              </a:ext>
            </a:extLst>
          </p:cNvPr>
          <p:cNvSpPr/>
          <p:nvPr/>
        </p:nvSpPr>
        <p:spPr>
          <a:xfrm>
            <a:off x="1089996" y="2194655"/>
            <a:ext cx="5006004" cy="3024523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 descr="Autumn aspen tree forest">
            <a:extLst>
              <a:ext uri="{FF2B5EF4-FFF2-40B4-BE49-F238E27FC236}">
                <a16:creationId xmlns:a16="http://schemas.microsoft.com/office/drawing/2014/main" id="{D7D66324-AAD5-45B1-8130-6A4F03A49925}"/>
              </a:ext>
            </a:extLst>
          </p:cNvPr>
          <p:cNvSpPr/>
          <p:nvPr/>
        </p:nvSpPr>
        <p:spPr>
          <a:xfrm>
            <a:off x="1847876" y="3181782"/>
            <a:ext cx="1455959" cy="2800623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 descr="Vibrant autumn trees">
            <a:extLst>
              <a:ext uri="{FF2B5EF4-FFF2-40B4-BE49-F238E27FC236}">
                <a16:creationId xmlns:a16="http://schemas.microsoft.com/office/drawing/2014/main" id="{8D80B4FB-211E-4748-BD37-92929734CCE3}"/>
              </a:ext>
            </a:extLst>
          </p:cNvPr>
          <p:cNvSpPr/>
          <p:nvPr/>
        </p:nvSpPr>
        <p:spPr>
          <a:xfrm>
            <a:off x="941715" y="3181783"/>
            <a:ext cx="906161" cy="2800623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Pine tree on a field filled with snow">
            <a:extLst>
              <a:ext uri="{FF2B5EF4-FFF2-40B4-BE49-F238E27FC236}">
                <a16:creationId xmlns:a16="http://schemas.microsoft.com/office/drawing/2014/main" id="{78A34918-1976-4402-AE63-AFD50393B0BC}"/>
              </a:ext>
            </a:extLst>
          </p:cNvPr>
          <p:cNvSpPr/>
          <p:nvPr/>
        </p:nvSpPr>
        <p:spPr>
          <a:xfrm>
            <a:off x="3197970" y="3069831"/>
            <a:ext cx="2318486" cy="3024523"/>
          </a:xfrm>
          <a:prstGeom prst="cub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40BE1-CE34-4A82-913D-CA8554F143EC}"/>
              </a:ext>
            </a:extLst>
          </p:cNvPr>
          <p:cNvSpPr txBox="1"/>
          <p:nvPr/>
        </p:nvSpPr>
        <p:spPr>
          <a:xfrm>
            <a:off x="3303835" y="1791922"/>
            <a:ext cx="306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6000 g/m2 *</a:t>
            </a:r>
            <a:r>
              <a:rPr lang="en-US" dirty="0">
                <a:highlight>
                  <a:srgbClr val="FFFF00"/>
                </a:highlight>
              </a:rPr>
              <a:t>(50%)= 3000g/m2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3B40-E252-4656-AB13-015F868AC8AE}"/>
              </a:ext>
            </a:extLst>
          </p:cNvPr>
          <p:cNvSpPr txBox="1"/>
          <p:nvPr/>
        </p:nvSpPr>
        <p:spPr>
          <a:xfrm>
            <a:off x="1892708" y="5911764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g/m2</a:t>
            </a:r>
            <a:br>
              <a:rPr lang="en-US" dirty="0"/>
            </a:br>
            <a:r>
              <a:rPr lang="en-US" dirty="0"/>
              <a:t>*(</a:t>
            </a:r>
            <a:r>
              <a:rPr lang="en-US" dirty="0">
                <a:highlight>
                  <a:srgbClr val="FFFF00"/>
                </a:highlight>
              </a:rPr>
              <a:t>17%)=</a:t>
            </a:r>
          </a:p>
          <a:p>
            <a:r>
              <a:rPr lang="en-US" dirty="0">
                <a:highlight>
                  <a:srgbClr val="FFFF00"/>
                </a:highlight>
              </a:rPr>
              <a:t>333 g/m2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BA3D4-5B5A-4D39-A0D3-5CB45221B824}"/>
              </a:ext>
            </a:extLst>
          </p:cNvPr>
          <p:cNvSpPr txBox="1"/>
          <p:nvPr/>
        </p:nvSpPr>
        <p:spPr>
          <a:xfrm>
            <a:off x="565836" y="5911764"/>
            <a:ext cx="121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g/m2 *</a:t>
            </a:r>
            <a:r>
              <a:rPr lang="en-US" dirty="0">
                <a:highlight>
                  <a:srgbClr val="FFFF00"/>
                </a:highlight>
              </a:rPr>
              <a:t>(8%)=</a:t>
            </a:r>
          </a:p>
          <a:p>
            <a:r>
              <a:rPr lang="en-US" dirty="0">
                <a:highlight>
                  <a:srgbClr val="FFFF00"/>
                </a:highlight>
              </a:rPr>
              <a:t>83 g/m2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7FA9F-E109-4C17-883B-6F83920893D7}"/>
              </a:ext>
            </a:extLst>
          </p:cNvPr>
          <p:cNvSpPr txBox="1"/>
          <p:nvPr/>
        </p:nvSpPr>
        <p:spPr>
          <a:xfrm>
            <a:off x="3552903" y="6011216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g/m2</a:t>
            </a:r>
          </a:p>
          <a:p>
            <a:r>
              <a:rPr lang="en-US" dirty="0">
                <a:highlight>
                  <a:srgbClr val="FFFF00"/>
                </a:highlight>
              </a:rPr>
              <a:t>*(25%)=</a:t>
            </a:r>
          </a:p>
          <a:p>
            <a:r>
              <a:rPr lang="en-US" dirty="0">
                <a:highlight>
                  <a:srgbClr val="FFFF00"/>
                </a:highlight>
              </a:rPr>
              <a:t>750 g/m2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E88777A-3DBA-4714-857F-2D1D35D7F2DE}"/>
              </a:ext>
            </a:extLst>
          </p:cNvPr>
          <p:cNvSpPr/>
          <p:nvPr/>
        </p:nvSpPr>
        <p:spPr>
          <a:xfrm>
            <a:off x="8244743" y="3324973"/>
            <a:ext cx="2875005" cy="3186956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C5EBC-673C-458B-A49A-7B3BA9CBD28D}"/>
              </a:ext>
            </a:extLst>
          </p:cNvPr>
          <p:cNvSpPr txBox="1"/>
          <p:nvPr/>
        </p:nvSpPr>
        <p:spPr>
          <a:xfrm>
            <a:off x="8653719" y="5143548"/>
            <a:ext cx="121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Total=</a:t>
            </a:r>
          </a:p>
          <a:p>
            <a:r>
              <a:rPr lang="en-US" dirty="0"/>
              <a:t>4167 g/m2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7FC33B-BC21-4293-BE96-14258AF69BF1}"/>
              </a:ext>
            </a:extLst>
          </p:cNvPr>
          <p:cNvSpPr txBox="1">
            <a:spLocks/>
          </p:cNvSpPr>
          <p:nvPr/>
        </p:nvSpPr>
        <p:spPr>
          <a:xfrm>
            <a:off x="-2946399" y="-276489"/>
            <a:ext cx="149243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Weighted Average Method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0508CBC-DEF7-40E9-8D64-05E82BB14793}"/>
              </a:ext>
            </a:extLst>
          </p:cNvPr>
          <p:cNvSpPr/>
          <p:nvPr/>
        </p:nvSpPr>
        <p:spPr>
          <a:xfrm>
            <a:off x="3371888" y="3728270"/>
            <a:ext cx="2136944" cy="18725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 descr="Raindrops on a pine needle">
            <a:extLst>
              <a:ext uri="{FF2B5EF4-FFF2-40B4-BE49-F238E27FC236}">
                <a16:creationId xmlns:a16="http://schemas.microsoft.com/office/drawing/2014/main" id="{E4F7898E-403C-44BA-AC87-86C4E984AB19}"/>
              </a:ext>
            </a:extLst>
          </p:cNvPr>
          <p:cNvSpPr/>
          <p:nvPr/>
        </p:nvSpPr>
        <p:spPr>
          <a:xfrm>
            <a:off x="1089996" y="2194655"/>
            <a:ext cx="5006004" cy="3024523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 descr="Autumn aspen tree forest">
            <a:extLst>
              <a:ext uri="{FF2B5EF4-FFF2-40B4-BE49-F238E27FC236}">
                <a16:creationId xmlns:a16="http://schemas.microsoft.com/office/drawing/2014/main" id="{D7D66324-AAD5-45B1-8130-6A4F03A49925}"/>
              </a:ext>
            </a:extLst>
          </p:cNvPr>
          <p:cNvSpPr/>
          <p:nvPr/>
        </p:nvSpPr>
        <p:spPr>
          <a:xfrm>
            <a:off x="2110706" y="3178988"/>
            <a:ext cx="1455959" cy="2800623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 descr="Vibrant autumn trees">
            <a:extLst>
              <a:ext uri="{FF2B5EF4-FFF2-40B4-BE49-F238E27FC236}">
                <a16:creationId xmlns:a16="http://schemas.microsoft.com/office/drawing/2014/main" id="{8D80B4FB-211E-4748-BD37-92929734CCE3}"/>
              </a:ext>
            </a:extLst>
          </p:cNvPr>
          <p:cNvSpPr/>
          <p:nvPr/>
        </p:nvSpPr>
        <p:spPr>
          <a:xfrm>
            <a:off x="941715" y="3181783"/>
            <a:ext cx="906161" cy="2800623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Pine tree on a field filled with snow">
            <a:extLst>
              <a:ext uri="{FF2B5EF4-FFF2-40B4-BE49-F238E27FC236}">
                <a16:creationId xmlns:a16="http://schemas.microsoft.com/office/drawing/2014/main" id="{78A34918-1976-4402-AE63-AFD50393B0BC}"/>
              </a:ext>
            </a:extLst>
          </p:cNvPr>
          <p:cNvSpPr/>
          <p:nvPr/>
        </p:nvSpPr>
        <p:spPr>
          <a:xfrm>
            <a:off x="3919005" y="3178989"/>
            <a:ext cx="798649" cy="2800623"/>
          </a:xfrm>
          <a:prstGeom prst="cub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40BE1-CE34-4A82-913D-CA8554F143EC}"/>
              </a:ext>
            </a:extLst>
          </p:cNvPr>
          <p:cNvSpPr txBox="1"/>
          <p:nvPr/>
        </p:nvSpPr>
        <p:spPr>
          <a:xfrm>
            <a:off x="3303835" y="1791922"/>
            <a:ext cx="306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6000 g/m2 *</a:t>
            </a:r>
            <a:r>
              <a:rPr lang="en-US" dirty="0">
                <a:highlight>
                  <a:srgbClr val="FFFF00"/>
                </a:highlight>
              </a:rPr>
              <a:t>(60%)= 3600g/m2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3B40-E252-4656-AB13-015F868AC8AE}"/>
              </a:ext>
            </a:extLst>
          </p:cNvPr>
          <p:cNvSpPr txBox="1"/>
          <p:nvPr/>
        </p:nvSpPr>
        <p:spPr>
          <a:xfrm>
            <a:off x="1892708" y="5911764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g/m2</a:t>
            </a:r>
            <a:br>
              <a:rPr lang="en-US" dirty="0"/>
            </a:br>
            <a:r>
              <a:rPr lang="en-US" dirty="0"/>
              <a:t>*(</a:t>
            </a:r>
            <a:r>
              <a:rPr lang="en-US" dirty="0">
                <a:highlight>
                  <a:srgbClr val="FFFF00"/>
                </a:highlight>
              </a:rPr>
              <a:t>20%)=</a:t>
            </a:r>
          </a:p>
          <a:p>
            <a:r>
              <a:rPr lang="en-US" dirty="0">
                <a:highlight>
                  <a:srgbClr val="FFFF00"/>
                </a:highlight>
              </a:rPr>
              <a:t>400 g/m2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BA3D4-5B5A-4D39-A0D3-5CB45221B824}"/>
              </a:ext>
            </a:extLst>
          </p:cNvPr>
          <p:cNvSpPr txBox="1"/>
          <p:nvPr/>
        </p:nvSpPr>
        <p:spPr>
          <a:xfrm>
            <a:off x="565836" y="5911764"/>
            <a:ext cx="121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g/m2 *</a:t>
            </a:r>
            <a:r>
              <a:rPr lang="en-US" dirty="0">
                <a:highlight>
                  <a:srgbClr val="FFFF00"/>
                </a:highlight>
              </a:rPr>
              <a:t>(10%)=</a:t>
            </a:r>
          </a:p>
          <a:p>
            <a:r>
              <a:rPr lang="en-US" dirty="0">
                <a:highlight>
                  <a:srgbClr val="FFFF00"/>
                </a:highlight>
              </a:rPr>
              <a:t>100 g/m2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7FA9F-E109-4C17-883B-6F83920893D7}"/>
              </a:ext>
            </a:extLst>
          </p:cNvPr>
          <p:cNvSpPr txBox="1"/>
          <p:nvPr/>
        </p:nvSpPr>
        <p:spPr>
          <a:xfrm>
            <a:off x="3552903" y="6011216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g/m2</a:t>
            </a:r>
          </a:p>
          <a:p>
            <a:r>
              <a:rPr lang="en-US" dirty="0">
                <a:highlight>
                  <a:srgbClr val="FFFF00"/>
                </a:highlight>
              </a:rPr>
              <a:t>*(10%)=</a:t>
            </a:r>
          </a:p>
          <a:p>
            <a:r>
              <a:rPr lang="en-US" dirty="0">
                <a:highlight>
                  <a:srgbClr val="FFFF00"/>
                </a:highlight>
              </a:rPr>
              <a:t>100 g/m2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E88777A-3DBA-4714-857F-2D1D35D7F2DE}"/>
              </a:ext>
            </a:extLst>
          </p:cNvPr>
          <p:cNvSpPr/>
          <p:nvPr/>
        </p:nvSpPr>
        <p:spPr>
          <a:xfrm>
            <a:off x="8244743" y="3324973"/>
            <a:ext cx="2875005" cy="3186956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C5EBC-673C-458B-A49A-7B3BA9CBD28D}"/>
              </a:ext>
            </a:extLst>
          </p:cNvPr>
          <p:cNvSpPr txBox="1"/>
          <p:nvPr/>
        </p:nvSpPr>
        <p:spPr>
          <a:xfrm>
            <a:off x="8653719" y="5143548"/>
            <a:ext cx="121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Total=</a:t>
            </a:r>
          </a:p>
          <a:p>
            <a:r>
              <a:rPr lang="en-US" dirty="0"/>
              <a:t>4200 g/m2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7FC33B-BC21-4293-BE96-14258AF69BF1}"/>
              </a:ext>
            </a:extLst>
          </p:cNvPr>
          <p:cNvSpPr txBox="1">
            <a:spLocks/>
          </p:cNvSpPr>
          <p:nvPr/>
        </p:nvSpPr>
        <p:spPr>
          <a:xfrm>
            <a:off x="-2946399" y="-276489"/>
            <a:ext cx="149243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Weighted Average Method</a:t>
            </a:r>
          </a:p>
        </p:txBody>
      </p:sp>
    </p:spTree>
    <p:extLst>
      <p:ext uri="{BB962C8B-B14F-4D97-AF65-F5344CB8AC3E}">
        <p14:creationId xmlns:p14="http://schemas.microsoft.com/office/powerpoint/2010/main" val="143543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 descr="Raindrops on a pine needle">
            <a:extLst>
              <a:ext uri="{FF2B5EF4-FFF2-40B4-BE49-F238E27FC236}">
                <a16:creationId xmlns:a16="http://schemas.microsoft.com/office/drawing/2014/main" id="{E4F7898E-403C-44BA-AC87-86C4E984AB19}"/>
              </a:ext>
            </a:extLst>
          </p:cNvPr>
          <p:cNvSpPr/>
          <p:nvPr/>
        </p:nvSpPr>
        <p:spPr>
          <a:xfrm>
            <a:off x="1089996" y="2194655"/>
            <a:ext cx="5006004" cy="3024523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 descr="Autumn aspen tree forest">
            <a:extLst>
              <a:ext uri="{FF2B5EF4-FFF2-40B4-BE49-F238E27FC236}">
                <a16:creationId xmlns:a16="http://schemas.microsoft.com/office/drawing/2014/main" id="{D7D66324-AAD5-45B1-8130-6A4F03A49925}"/>
              </a:ext>
            </a:extLst>
          </p:cNvPr>
          <p:cNvSpPr/>
          <p:nvPr/>
        </p:nvSpPr>
        <p:spPr>
          <a:xfrm>
            <a:off x="1847876" y="3181782"/>
            <a:ext cx="1455959" cy="2800623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 descr="Vibrant autumn trees">
            <a:extLst>
              <a:ext uri="{FF2B5EF4-FFF2-40B4-BE49-F238E27FC236}">
                <a16:creationId xmlns:a16="http://schemas.microsoft.com/office/drawing/2014/main" id="{8D80B4FB-211E-4748-BD37-92929734CCE3}"/>
              </a:ext>
            </a:extLst>
          </p:cNvPr>
          <p:cNvSpPr/>
          <p:nvPr/>
        </p:nvSpPr>
        <p:spPr>
          <a:xfrm>
            <a:off x="941715" y="3181783"/>
            <a:ext cx="906161" cy="2800623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Pine tree on a field filled with snow">
            <a:extLst>
              <a:ext uri="{FF2B5EF4-FFF2-40B4-BE49-F238E27FC236}">
                <a16:creationId xmlns:a16="http://schemas.microsoft.com/office/drawing/2014/main" id="{78A34918-1976-4402-AE63-AFD50393B0BC}"/>
              </a:ext>
            </a:extLst>
          </p:cNvPr>
          <p:cNvSpPr/>
          <p:nvPr/>
        </p:nvSpPr>
        <p:spPr>
          <a:xfrm>
            <a:off x="3197970" y="3069831"/>
            <a:ext cx="2318486" cy="3024523"/>
          </a:xfrm>
          <a:prstGeom prst="cube">
            <a:avLst/>
          </a:prstGeom>
          <a:blipFill dpi="0"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40BE1-CE34-4A82-913D-CA8554F143EC}"/>
              </a:ext>
            </a:extLst>
          </p:cNvPr>
          <p:cNvSpPr txBox="1"/>
          <p:nvPr/>
        </p:nvSpPr>
        <p:spPr>
          <a:xfrm>
            <a:off x="3303835" y="1791922"/>
            <a:ext cx="306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6000 g/m2 *</a:t>
            </a:r>
            <a:r>
              <a:rPr lang="en-US" dirty="0">
                <a:highlight>
                  <a:srgbClr val="FFFF00"/>
                </a:highlight>
              </a:rPr>
              <a:t>(50%)= 3000g/m2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3B40-E252-4656-AB13-015F868AC8AE}"/>
              </a:ext>
            </a:extLst>
          </p:cNvPr>
          <p:cNvSpPr txBox="1"/>
          <p:nvPr/>
        </p:nvSpPr>
        <p:spPr>
          <a:xfrm>
            <a:off x="1892708" y="5911764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g/m2</a:t>
            </a:r>
            <a:br>
              <a:rPr lang="en-US" dirty="0"/>
            </a:br>
            <a:r>
              <a:rPr lang="en-US" dirty="0"/>
              <a:t>*(</a:t>
            </a:r>
            <a:r>
              <a:rPr lang="en-US" dirty="0">
                <a:highlight>
                  <a:srgbClr val="FFFF00"/>
                </a:highlight>
              </a:rPr>
              <a:t>17%)=</a:t>
            </a:r>
          </a:p>
          <a:p>
            <a:r>
              <a:rPr lang="en-US" dirty="0">
                <a:highlight>
                  <a:srgbClr val="FFFF00"/>
                </a:highlight>
              </a:rPr>
              <a:t>333 g/m2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BA3D4-5B5A-4D39-A0D3-5CB45221B824}"/>
              </a:ext>
            </a:extLst>
          </p:cNvPr>
          <p:cNvSpPr txBox="1"/>
          <p:nvPr/>
        </p:nvSpPr>
        <p:spPr>
          <a:xfrm>
            <a:off x="565836" y="5911764"/>
            <a:ext cx="121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g/m2 *</a:t>
            </a:r>
            <a:r>
              <a:rPr lang="en-US" dirty="0">
                <a:highlight>
                  <a:srgbClr val="FFFF00"/>
                </a:highlight>
              </a:rPr>
              <a:t>(8%)=</a:t>
            </a:r>
          </a:p>
          <a:p>
            <a:r>
              <a:rPr lang="en-US" dirty="0">
                <a:highlight>
                  <a:srgbClr val="FFFF00"/>
                </a:highlight>
              </a:rPr>
              <a:t>83 g/m2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7FA9F-E109-4C17-883B-6F83920893D7}"/>
              </a:ext>
            </a:extLst>
          </p:cNvPr>
          <p:cNvSpPr txBox="1"/>
          <p:nvPr/>
        </p:nvSpPr>
        <p:spPr>
          <a:xfrm>
            <a:off x="3552903" y="6011216"/>
            <a:ext cx="2437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g/m2 </a:t>
            </a:r>
            <a:r>
              <a:rPr lang="en-US" dirty="0">
                <a:solidFill>
                  <a:srgbClr val="C00000"/>
                </a:solidFill>
              </a:rPr>
              <a:t>[3000 g/m2]</a:t>
            </a:r>
          </a:p>
          <a:p>
            <a:r>
              <a:rPr lang="en-US" dirty="0">
                <a:highlight>
                  <a:srgbClr val="FFFF00"/>
                </a:highlight>
              </a:rPr>
              <a:t>*(25%)=</a:t>
            </a:r>
          </a:p>
          <a:p>
            <a:r>
              <a:rPr lang="en-US" dirty="0">
                <a:highlight>
                  <a:srgbClr val="FFFF00"/>
                </a:highlight>
              </a:rPr>
              <a:t>250 g/m2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E88777A-3DBA-4714-857F-2D1D35D7F2DE}"/>
              </a:ext>
            </a:extLst>
          </p:cNvPr>
          <p:cNvSpPr/>
          <p:nvPr/>
        </p:nvSpPr>
        <p:spPr>
          <a:xfrm>
            <a:off x="8244743" y="3324973"/>
            <a:ext cx="2875005" cy="3186956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C5EBC-673C-458B-A49A-7B3BA9CBD28D}"/>
              </a:ext>
            </a:extLst>
          </p:cNvPr>
          <p:cNvSpPr txBox="1"/>
          <p:nvPr/>
        </p:nvSpPr>
        <p:spPr>
          <a:xfrm>
            <a:off x="8653719" y="5143548"/>
            <a:ext cx="121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Total=</a:t>
            </a:r>
          </a:p>
          <a:p>
            <a:r>
              <a:rPr lang="en-US" dirty="0"/>
              <a:t>3666 g/m2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7FC33B-BC21-4293-BE96-14258AF69BF1}"/>
              </a:ext>
            </a:extLst>
          </p:cNvPr>
          <p:cNvSpPr txBox="1">
            <a:spLocks/>
          </p:cNvSpPr>
          <p:nvPr/>
        </p:nvSpPr>
        <p:spPr>
          <a:xfrm>
            <a:off x="-2946399" y="-276489"/>
            <a:ext cx="149243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Weighted Average Method</a:t>
            </a:r>
          </a:p>
        </p:txBody>
      </p:sp>
      <p:sp>
        <p:nvSpPr>
          <p:cNvPr id="14" name="Cube 13" descr="Pine tree on a field filled with snow">
            <a:extLst>
              <a:ext uri="{FF2B5EF4-FFF2-40B4-BE49-F238E27FC236}">
                <a16:creationId xmlns:a16="http://schemas.microsoft.com/office/drawing/2014/main" id="{0415E78D-E4D0-4647-AA2D-DF0DD27150B2}"/>
              </a:ext>
            </a:extLst>
          </p:cNvPr>
          <p:cNvSpPr/>
          <p:nvPr/>
        </p:nvSpPr>
        <p:spPr>
          <a:xfrm>
            <a:off x="3781742" y="3287148"/>
            <a:ext cx="798649" cy="2800623"/>
          </a:xfrm>
          <a:prstGeom prst="cub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4E3D7-90D4-428B-B6CC-BAB1A00D7549}"/>
              </a:ext>
            </a:extLst>
          </p:cNvPr>
          <p:cNvSpPr txBox="1"/>
          <p:nvPr/>
        </p:nvSpPr>
        <p:spPr>
          <a:xfrm>
            <a:off x="557052" y="1176969"/>
            <a:ext cx="383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MaxBiomass</a:t>
            </a:r>
            <a:r>
              <a:rPr lang="en-US" dirty="0"/>
              <a:t> for layer proportion</a:t>
            </a:r>
          </a:p>
        </p:txBody>
      </p:sp>
    </p:spTree>
    <p:extLst>
      <p:ext uri="{BB962C8B-B14F-4D97-AF65-F5344CB8AC3E}">
        <p14:creationId xmlns:p14="http://schemas.microsoft.com/office/powerpoint/2010/main" val="368852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 descr="Raindrops on a pine needle">
            <a:extLst>
              <a:ext uri="{FF2B5EF4-FFF2-40B4-BE49-F238E27FC236}">
                <a16:creationId xmlns:a16="http://schemas.microsoft.com/office/drawing/2014/main" id="{E4F7898E-403C-44BA-AC87-86C4E984AB19}"/>
              </a:ext>
            </a:extLst>
          </p:cNvPr>
          <p:cNvSpPr/>
          <p:nvPr/>
        </p:nvSpPr>
        <p:spPr>
          <a:xfrm>
            <a:off x="1089996" y="2194655"/>
            <a:ext cx="5006004" cy="3024523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 descr="Autumn aspen tree forest">
            <a:extLst>
              <a:ext uri="{FF2B5EF4-FFF2-40B4-BE49-F238E27FC236}">
                <a16:creationId xmlns:a16="http://schemas.microsoft.com/office/drawing/2014/main" id="{D7D66324-AAD5-45B1-8130-6A4F03A49925}"/>
              </a:ext>
            </a:extLst>
          </p:cNvPr>
          <p:cNvSpPr/>
          <p:nvPr/>
        </p:nvSpPr>
        <p:spPr>
          <a:xfrm>
            <a:off x="1847876" y="3181782"/>
            <a:ext cx="1455959" cy="2800623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 descr="Vibrant autumn trees">
            <a:extLst>
              <a:ext uri="{FF2B5EF4-FFF2-40B4-BE49-F238E27FC236}">
                <a16:creationId xmlns:a16="http://schemas.microsoft.com/office/drawing/2014/main" id="{8D80B4FB-211E-4748-BD37-92929734CCE3}"/>
              </a:ext>
            </a:extLst>
          </p:cNvPr>
          <p:cNvSpPr/>
          <p:nvPr/>
        </p:nvSpPr>
        <p:spPr>
          <a:xfrm>
            <a:off x="941715" y="3181783"/>
            <a:ext cx="906161" cy="2800623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Pine tree on a field filled with snow">
            <a:extLst>
              <a:ext uri="{FF2B5EF4-FFF2-40B4-BE49-F238E27FC236}">
                <a16:creationId xmlns:a16="http://schemas.microsoft.com/office/drawing/2014/main" id="{78A34918-1976-4402-AE63-AFD50393B0BC}"/>
              </a:ext>
            </a:extLst>
          </p:cNvPr>
          <p:cNvSpPr/>
          <p:nvPr/>
        </p:nvSpPr>
        <p:spPr>
          <a:xfrm>
            <a:off x="3197970" y="3069831"/>
            <a:ext cx="2318486" cy="3024523"/>
          </a:xfrm>
          <a:prstGeom prst="cub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40BE1-CE34-4A82-913D-CA8554F143EC}"/>
              </a:ext>
            </a:extLst>
          </p:cNvPr>
          <p:cNvSpPr txBox="1"/>
          <p:nvPr/>
        </p:nvSpPr>
        <p:spPr>
          <a:xfrm>
            <a:off x="3303835" y="1791922"/>
            <a:ext cx="306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6000 g/m2 *</a:t>
            </a:r>
            <a:r>
              <a:rPr lang="en-US" dirty="0">
                <a:highlight>
                  <a:srgbClr val="FFFF00"/>
                </a:highlight>
              </a:rPr>
              <a:t>(25%)= 1500g/m2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3B40-E252-4656-AB13-015F868AC8AE}"/>
              </a:ext>
            </a:extLst>
          </p:cNvPr>
          <p:cNvSpPr txBox="1"/>
          <p:nvPr/>
        </p:nvSpPr>
        <p:spPr>
          <a:xfrm>
            <a:off x="1892708" y="5911764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g/m2</a:t>
            </a:r>
            <a:br>
              <a:rPr lang="en-US" dirty="0"/>
            </a:br>
            <a:r>
              <a:rPr lang="en-US" dirty="0"/>
              <a:t>*(</a:t>
            </a:r>
            <a:r>
              <a:rPr lang="en-US" dirty="0">
                <a:highlight>
                  <a:srgbClr val="FFFF00"/>
                </a:highlight>
              </a:rPr>
              <a:t>25%)=</a:t>
            </a:r>
          </a:p>
          <a:p>
            <a:r>
              <a:rPr lang="en-US" dirty="0">
                <a:highlight>
                  <a:srgbClr val="FFFF00"/>
                </a:highlight>
              </a:rPr>
              <a:t>500 g/m2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BA3D4-5B5A-4D39-A0D3-5CB45221B824}"/>
              </a:ext>
            </a:extLst>
          </p:cNvPr>
          <p:cNvSpPr txBox="1"/>
          <p:nvPr/>
        </p:nvSpPr>
        <p:spPr>
          <a:xfrm>
            <a:off x="565836" y="5911764"/>
            <a:ext cx="121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g/m2 *</a:t>
            </a:r>
            <a:r>
              <a:rPr lang="en-US" dirty="0">
                <a:highlight>
                  <a:srgbClr val="FFFF00"/>
                </a:highlight>
              </a:rPr>
              <a:t>(25%)=</a:t>
            </a:r>
          </a:p>
          <a:p>
            <a:r>
              <a:rPr lang="en-US" dirty="0">
                <a:highlight>
                  <a:srgbClr val="FFFF00"/>
                </a:highlight>
              </a:rPr>
              <a:t>250 g/m2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7FA9F-E109-4C17-883B-6F83920893D7}"/>
              </a:ext>
            </a:extLst>
          </p:cNvPr>
          <p:cNvSpPr txBox="1"/>
          <p:nvPr/>
        </p:nvSpPr>
        <p:spPr>
          <a:xfrm>
            <a:off x="3552903" y="6011216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g/m2</a:t>
            </a:r>
          </a:p>
          <a:p>
            <a:r>
              <a:rPr lang="en-US" dirty="0">
                <a:highlight>
                  <a:srgbClr val="FFFF00"/>
                </a:highlight>
              </a:rPr>
              <a:t>*(25%)=</a:t>
            </a:r>
          </a:p>
          <a:p>
            <a:r>
              <a:rPr lang="en-US" dirty="0">
                <a:highlight>
                  <a:srgbClr val="FFFF00"/>
                </a:highlight>
              </a:rPr>
              <a:t>750 g/m2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E88777A-3DBA-4714-857F-2D1D35D7F2DE}"/>
              </a:ext>
            </a:extLst>
          </p:cNvPr>
          <p:cNvSpPr/>
          <p:nvPr/>
        </p:nvSpPr>
        <p:spPr>
          <a:xfrm>
            <a:off x="8244743" y="3324973"/>
            <a:ext cx="2875005" cy="3186956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C5EBC-673C-458B-A49A-7B3BA9CBD28D}"/>
              </a:ext>
            </a:extLst>
          </p:cNvPr>
          <p:cNvSpPr txBox="1"/>
          <p:nvPr/>
        </p:nvSpPr>
        <p:spPr>
          <a:xfrm>
            <a:off x="8653719" y="5143548"/>
            <a:ext cx="121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Total=</a:t>
            </a:r>
          </a:p>
          <a:p>
            <a:r>
              <a:rPr lang="en-US" dirty="0"/>
              <a:t>3000 g/m2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7FC33B-BC21-4293-BE96-14258AF69BF1}"/>
              </a:ext>
            </a:extLst>
          </p:cNvPr>
          <p:cNvSpPr txBox="1">
            <a:spLocks/>
          </p:cNvSpPr>
          <p:nvPr/>
        </p:nvSpPr>
        <p:spPr>
          <a:xfrm>
            <a:off x="-2946399" y="-276489"/>
            <a:ext cx="149243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Equal Proportion Method</a:t>
            </a:r>
          </a:p>
        </p:txBody>
      </p:sp>
    </p:spTree>
    <p:extLst>
      <p:ext uri="{BB962C8B-B14F-4D97-AF65-F5344CB8AC3E}">
        <p14:creationId xmlns:p14="http://schemas.microsoft.com/office/powerpoint/2010/main" val="288320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 descr="Raindrops on a pine needle">
            <a:extLst>
              <a:ext uri="{FF2B5EF4-FFF2-40B4-BE49-F238E27FC236}">
                <a16:creationId xmlns:a16="http://schemas.microsoft.com/office/drawing/2014/main" id="{E4F7898E-403C-44BA-AC87-86C4E984AB19}"/>
              </a:ext>
            </a:extLst>
          </p:cNvPr>
          <p:cNvSpPr/>
          <p:nvPr/>
        </p:nvSpPr>
        <p:spPr>
          <a:xfrm>
            <a:off x="1089996" y="2194655"/>
            <a:ext cx="5006004" cy="3024523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 descr="Autumn aspen tree forest">
            <a:extLst>
              <a:ext uri="{FF2B5EF4-FFF2-40B4-BE49-F238E27FC236}">
                <a16:creationId xmlns:a16="http://schemas.microsoft.com/office/drawing/2014/main" id="{D7D66324-AAD5-45B1-8130-6A4F03A49925}"/>
              </a:ext>
            </a:extLst>
          </p:cNvPr>
          <p:cNvSpPr/>
          <p:nvPr/>
        </p:nvSpPr>
        <p:spPr>
          <a:xfrm>
            <a:off x="1847876" y="3181782"/>
            <a:ext cx="1455959" cy="2800623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 descr="Vibrant autumn trees">
            <a:extLst>
              <a:ext uri="{FF2B5EF4-FFF2-40B4-BE49-F238E27FC236}">
                <a16:creationId xmlns:a16="http://schemas.microsoft.com/office/drawing/2014/main" id="{8D80B4FB-211E-4748-BD37-92929734CCE3}"/>
              </a:ext>
            </a:extLst>
          </p:cNvPr>
          <p:cNvSpPr/>
          <p:nvPr/>
        </p:nvSpPr>
        <p:spPr>
          <a:xfrm>
            <a:off x="941715" y="3181783"/>
            <a:ext cx="906161" cy="2800623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Pine tree on a field filled with snow">
            <a:extLst>
              <a:ext uri="{FF2B5EF4-FFF2-40B4-BE49-F238E27FC236}">
                <a16:creationId xmlns:a16="http://schemas.microsoft.com/office/drawing/2014/main" id="{78A34918-1976-4402-AE63-AFD50393B0BC}"/>
              </a:ext>
            </a:extLst>
          </p:cNvPr>
          <p:cNvSpPr/>
          <p:nvPr/>
        </p:nvSpPr>
        <p:spPr>
          <a:xfrm>
            <a:off x="3197970" y="3069831"/>
            <a:ext cx="2318486" cy="3024523"/>
          </a:xfrm>
          <a:prstGeom prst="cub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40BE1-CE34-4A82-913D-CA8554F143EC}"/>
              </a:ext>
            </a:extLst>
          </p:cNvPr>
          <p:cNvSpPr txBox="1"/>
          <p:nvPr/>
        </p:nvSpPr>
        <p:spPr>
          <a:xfrm>
            <a:off x="3303835" y="1791922"/>
            <a:ext cx="306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6000 g/m2 *</a:t>
            </a:r>
            <a:r>
              <a:rPr lang="en-US" dirty="0">
                <a:highlight>
                  <a:srgbClr val="FFFF00"/>
                </a:highlight>
              </a:rPr>
              <a:t>(25%)= 1500g/m2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3B40-E252-4656-AB13-015F868AC8AE}"/>
              </a:ext>
            </a:extLst>
          </p:cNvPr>
          <p:cNvSpPr txBox="1"/>
          <p:nvPr/>
        </p:nvSpPr>
        <p:spPr>
          <a:xfrm>
            <a:off x="1892708" y="5911764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g/m2</a:t>
            </a:r>
            <a:br>
              <a:rPr lang="en-US" dirty="0"/>
            </a:br>
            <a:r>
              <a:rPr lang="en-US" dirty="0"/>
              <a:t>*(</a:t>
            </a:r>
            <a:r>
              <a:rPr lang="en-US" dirty="0">
                <a:highlight>
                  <a:srgbClr val="FFFF00"/>
                </a:highlight>
              </a:rPr>
              <a:t>25%)=</a:t>
            </a:r>
          </a:p>
          <a:p>
            <a:r>
              <a:rPr lang="en-US" dirty="0">
                <a:highlight>
                  <a:srgbClr val="FFFF00"/>
                </a:highlight>
              </a:rPr>
              <a:t>500 g/m2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BA3D4-5B5A-4D39-A0D3-5CB45221B824}"/>
              </a:ext>
            </a:extLst>
          </p:cNvPr>
          <p:cNvSpPr txBox="1"/>
          <p:nvPr/>
        </p:nvSpPr>
        <p:spPr>
          <a:xfrm>
            <a:off x="565836" y="5911764"/>
            <a:ext cx="121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g/m2 *</a:t>
            </a:r>
            <a:r>
              <a:rPr lang="en-US" dirty="0">
                <a:highlight>
                  <a:srgbClr val="FFFF00"/>
                </a:highlight>
              </a:rPr>
              <a:t>(25%)=</a:t>
            </a:r>
          </a:p>
          <a:p>
            <a:r>
              <a:rPr lang="en-US" dirty="0">
                <a:highlight>
                  <a:srgbClr val="FFFF00"/>
                </a:highlight>
              </a:rPr>
              <a:t>250 g/m2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7FA9F-E109-4C17-883B-6F83920893D7}"/>
              </a:ext>
            </a:extLst>
          </p:cNvPr>
          <p:cNvSpPr txBox="1"/>
          <p:nvPr/>
        </p:nvSpPr>
        <p:spPr>
          <a:xfrm>
            <a:off x="3552903" y="6011216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g/m2</a:t>
            </a:r>
          </a:p>
          <a:p>
            <a:r>
              <a:rPr lang="en-US" dirty="0">
                <a:highlight>
                  <a:srgbClr val="FFFF00"/>
                </a:highlight>
              </a:rPr>
              <a:t>*(25%)=</a:t>
            </a:r>
          </a:p>
          <a:p>
            <a:r>
              <a:rPr lang="en-US" dirty="0">
                <a:highlight>
                  <a:srgbClr val="FFFF00"/>
                </a:highlight>
              </a:rPr>
              <a:t>250 g/m2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E88777A-3DBA-4714-857F-2D1D35D7F2DE}"/>
              </a:ext>
            </a:extLst>
          </p:cNvPr>
          <p:cNvSpPr/>
          <p:nvPr/>
        </p:nvSpPr>
        <p:spPr>
          <a:xfrm>
            <a:off x="8244743" y="3324973"/>
            <a:ext cx="2875005" cy="3186956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C5EBC-673C-458B-A49A-7B3BA9CBD28D}"/>
              </a:ext>
            </a:extLst>
          </p:cNvPr>
          <p:cNvSpPr txBox="1"/>
          <p:nvPr/>
        </p:nvSpPr>
        <p:spPr>
          <a:xfrm>
            <a:off x="8653719" y="5143548"/>
            <a:ext cx="121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Total=</a:t>
            </a:r>
          </a:p>
          <a:p>
            <a:r>
              <a:rPr lang="en-US" dirty="0"/>
              <a:t>2500 g/m2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7FC33B-BC21-4293-BE96-14258AF69BF1}"/>
              </a:ext>
            </a:extLst>
          </p:cNvPr>
          <p:cNvSpPr txBox="1">
            <a:spLocks/>
          </p:cNvSpPr>
          <p:nvPr/>
        </p:nvSpPr>
        <p:spPr>
          <a:xfrm>
            <a:off x="-2946399" y="-276489"/>
            <a:ext cx="149243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Equal Proportion Method</a:t>
            </a: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704AED8-CDCC-49B9-B60E-93101DD02DCD}"/>
              </a:ext>
            </a:extLst>
          </p:cNvPr>
          <p:cNvSpPr/>
          <p:nvPr/>
        </p:nvSpPr>
        <p:spPr>
          <a:xfrm>
            <a:off x="3371888" y="3728270"/>
            <a:ext cx="2136944" cy="18725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1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737C-F70A-4110-AD80-9B8DB041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However, Canopies generally do not overlap.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, light is available equally to two identical sized cohorts)</a:t>
            </a:r>
          </a:p>
        </p:txBody>
      </p:sp>
      <p:pic>
        <p:nvPicPr>
          <p:cNvPr id="1026" name="Picture 2" descr="Above a Pine Forest 2001074 – Prime Walls US">
            <a:extLst>
              <a:ext uri="{FF2B5EF4-FFF2-40B4-BE49-F238E27FC236}">
                <a16:creationId xmlns:a16="http://schemas.microsoft.com/office/drawing/2014/main" id="{75490F40-351C-4610-96A5-573E16E023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3" t="35272"/>
          <a:stretch/>
        </p:blipFill>
        <p:spPr bwMode="auto">
          <a:xfrm>
            <a:off x="3162300" y="2255519"/>
            <a:ext cx="5128260" cy="448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7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2439274-B858-4EA4-9B9A-854CD6A184DF}"/>
              </a:ext>
            </a:extLst>
          </p:cNvPr>
          <p:cNvSpPr/>
          <p:nvPr/>
        </p:nvSpPr>
        <p:spPr>
          <a:xfrm>
            <a:off x="232229" y="4789713"/>
            <a:ext cx="5544457" cy="188918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Dim (Smaller Sun) with solid fill">
            <a:extLst>
              <a:ext uri="{FF2B5EF4-FFF2-40B4-BE49-F238E27FC236}">
                <a16:creationId xmlns:a16="http://schemas.microsoft.com/office/drawing/2014/main" id="{4FBD21DC-7F50-4B2B-8655-49A15165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157" y="-1293496"/>
            <a:ext cx="2586992" cy="2586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3EB415-49A5-4686-BB09-598DF61070BE}"/>
              </a:ext>
            </a:extLst>
          </p:cNvPr>
          <p:cNvSpPr txBox="1"/>
          <p:nvPr/>
        </p:nvSpPr>
        <p:spPr>
          <a:xfrm>
            <a:off x="6385022" y="769803"/>
            <a:ext cx="4515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PnET</a:t>
            </a:r>
            <a:r>
              <a:rPr lang="en-US" sz="3000" dirty="0"/>
              <a:t>-Succession v.5</a:t>
            </a:r>
          </a:p>
          <a:p>
            <a:r>
              <a:rPr lang="en-US" sz="3000" dirty="0"/>
              <a:t>Assumes that within a single layer, </a:t>
            </a:r>
            <a:br>
              <a:rPr lang="en-US" sz="3000" dirty="0"/>
            </a:br>
            <a:r>
              <a:rPr lang="en-US" sz="3000" dirty="0"/>
              <a:t>light is available to all cohorts equally in </a:t>
            </a:r>
          </a:p>
          <a:p>
            <a:r>
              <a:rPr lang="en-US" sz="3000" dirty="0"/>
              <a:t>Separate “cylinders”) </a:t>
            </a:r>
          </a:p>
        </p:txBody>
      </p:sp>
      <p:sp>
        <p:nvSpPr>
          <p:cNvPr id="2" name="Cylinder 1" descr="Raindrops on a pine needle">
            <a:extLst>
              <a:ext uri="{FF2B5EF4-FFF2-40B4-BE49-F238E27FC236}">
                <a16:creationId xmlns:a16="http://schemas.microsoft.com/office/drawing/2014/main" id="{A9F9453F-4E13-4D60-9BD4-2112C724DDF0}"/>
              </a:ext>
            </a:extLst>
          </p:cNvPr>
          <p:cNvSpPr/>
          <p:nvPr/>
        </p:nvSpPr>
        <p:spPr>
          <a:xfrm>
            <a:off x="1557979" y="1059855"/>
            <a:ext cx="2376714" cy="4847771"/>
          </a:xfrm>
          <a:prstGeom prst="ca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 descr="Autumn aspen tree forest">
            <a:extLst>
              <a:ext uri="{FF2B5EF4-FFF2-40B4-BE49-F238E27FC236}">
                <a16:creationId xmlns:a16="http://schemas.microsoft.com/office/drawing/2014/main" id="{C7E68787-7334-4DDE-AB65-89F55DAF92AE}"/>
              </a:ext>
            </a:extLst>
          </p:cNvPr>
          <p:cNvSpPr/>
          <p:nvPr/>
        </p:nvSpPr>
        <p:spPr>
          <a:xfrm>
            <a:off x="685800" y="1445492"/>
            <a:ext cx="2376714" cy="4847771"/>
          </a:xfrm>
          <a:prstGeom prst="can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 descr="Vibrant autumn trees">
            <a:extLst>
              <a:ext uri="{FF2B5EF4-FFF2-40B4-BE49-F238E27FC236}">
                <a16:creationId xmlns:a16="http://schemas.microsoft.com/office/drawing/2014/main" id="{49FCA5AA-89D4-4FDF-A785-50389E9140B9}"/>
              </a:ext>
            </a:extLst>
          </p:cNvPr>
          <p:cNvSpPr/>
          <p:nvPr/>
        </p:nvSpPr>
        <p:spPr>
          <a:xfrm>
            <a:off x="3272792" y="1262743"/>
            <a:ext cx="1832250" cy="5030519"/>
          </a:xfrm>
          <a:prstGeom prst="can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DF961-ACB3-4FF4-A1FA-6864DBA2DE94}"/>
              </a:ext>
            </a:extLst>
          </p:cNvPr>
          <p:cNvSpPr/>
          <p:nvPr/>
        </p:nvSpPr>
        <p:spPr>
          <a:xfrm>
            <a:off x="232229" y="5225143"/>
            <a:ext cx="5080000" cy="145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240D-5D1A-4E0F-9448-1F585273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46B2-F380-4F85-A84D-DF79235E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E689-F5B6-4028-A8B3-93EA46FB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5A9B-E0E4-42A7-81BB-06D1A9E9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 descr="Raindrops on a pine needle">
            <a:extLst>
              <a:ext uri="{FF2B5EF4-FFF2-40B4-BE49-F238E27FC236}">
                <a16:creationId xmlns:a16="http://schemas.microsoft.com/office/drawing/2014/main" id="{BD007DBF-8B98-485E-95FD-8B0E7CF98CD5}"/>
              </a:ext>
            </a:extLst>
          </p:cNvPr>
          <p:cNvSpPr/>
          <p:nvPr/>
        </p:nvSpPr>
        <p:spPr>
          <a:xfrm>
            <a:off x="1440180" y="5462826"/>
            <a:ext cx="2875005" cy="1325563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 descr="Vibrant autumn trees">
            <a:extLst>
              <a:ext uri="{FF2B5EF4-FFF2-40B4-BE49-F238E27FC236}">
                <a16:creationId xmlns:a16="http://schemas.microsoft.com/office/drawing/2014/main" id="{1CF7D5FE-F4B1-4DC3-9515-560F8B2CE39F}"/>
              </a:ext>
            </a:extLst>
          </p:cNvPr>
          <p:cNvSpPr/>
          <p:nvPr/>
        </p:nvSpPr>
        <p:spPr>
          <a:xfrm>
            <a:off x="1486467" y="4347285"/>
            <a:ext cx="2875005" cy="1325563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Pine tree on a field filled with snow">
            <a:extLst>
              <a:ext uri="{FF2B5EF4-FFF2-40B4-BE49-F238E27FC236}">
                <a16:creationId xmlns:a16="http://schemas.microsoft.com/office/drawing/2014/main" id="{BCF2ABCC-501F-4B4C-8AFC-1D6730A09C80}"/>
              </a:ext>
            </a:extLst>
          </p:cNvPr>
          <p:cNvSpPr/>
          <p:nvPr/>
        </p:nvSpPr>
        <p:spPr>
          <a:xfrm>
            <a:off x="1517797" y="3264401"/>
            <a:ext cx="2875005" cy="1325563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 descr="Autumn aspen tree forest">
            <a:extLst>
              <a:ext uri="{FF2B5EF4-FFF2-40B4-BE49-F238E27FC236}">
                <a16:creationId xmlns:a16="http://schemas.microsoft.com/office/drawing/2014/main" id="{D69625AC-D5D4-4C35-BA01-B22FCFA6508F}"/>
              </a:ext>
            </a:extLst>
          </p:cNvPr>
          <p:cNvSpPr/>
          <p:nvPr/>
        </p:nvSpPr>
        <p:spPr>
          <a:xfrm>
            <a:off x="1554654" y="2148860"/>
            <a:ext cx="2875005" cy="1325563"/>
          </a:xfrm>
          <a:prstGeom prst="cub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47A42-C9C0-43E4-B4EF-6E8AFB6A0184}"/>
              </a:ext>
            </a:extLst>
          </p:cNvPr>
          <p:cNvSpPr txBox="1"/>
          <p:nvPr/>
        </p:nvSpPr>
        <p:spPr>
          <a:xfrm>
            <a:off x="4612519" y="228632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g/m2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1FFA6-B09D-469E-B4A5-AAE62444FE98}"/>
              </a:ext>
            </a:extLst>
          </p:cNvPr>
          <p:cNvSpPr txBox="1"/>
          <p:nvPr/>
        </p:nvSpPr>
        <p:spPr>
          <a:xfrm>
            <a:off x="4480450" y="342900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g/m2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9E0D8-C25F-4D28-8A86-4C360D50B634}"/>
              </a:ext>
            </a:extLst>
          </p:cNvPr>
          <p:cNvSpPr txBox="1"/>
          <p:nvPr/>
        </p:nvSpPr>
        <p:spPr>
          <a:xfrm>
            <a:off x="4480450" y="4892512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g/m2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CEC95-9810-4F65-A8D9-7ACC9E5515A3}"/>
              </a:ext>
            </a:extLst>
          </p:cNvPr>
          <p:cNvSpPr txBox="1"/>
          <p:nvPr/>
        </p:nvSpPr>
        <p:spPr>
          <a:xfrm>
            <a:off x="4461335" y="594094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6000 g/m2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C6046B3F-40CA-499B-9688-65CA3ADA75C2}"/>
              </a:ext>
            </a:extLst>
          </p:cNvPr>
          <p:cNvSpPr/>
          <p:nvPr/>
        </p:nvSpPr>
        <p:spPr>
          <a:xfrm>
            <a:off x="7802261" y="1857828"/>
            <a:ext cx="2473854" cy="4972091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87214-DE6B-4CED-82B8-1DED8D6B66EA}"/>
              </a:ext>
            </a:extLst>
          </p:cNvPr>
          <p:cNvSpPr txBox="1"/>
          <p:nvPr/>
        </p:nvSpPr>
        <p:spPr>
          <a:xfrm>
            <a:off x="8508173" y="4021162"/>
            <a:ext cx="138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Total=</a:t>
            </a:r>
          </a:p>
          <a:p>
            <a:r>
              <a:rPr lang="en-US" dirty="0"/>
              <a:t>12,000 g/m2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BD064B1-9D22-42F3-A233-6A430DBE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411"/>
            <a:ext cx="12192000" cy="1325563"/>
          </a:xfrm>
        </p:spPr>
        <p:txBody>
          <a:bodyPr/>
          <a:lstStyle/>
          <a:p>
            <a:r>
              <a:rPr lang="en-US" dirty="0"/>
              <a:t>Previous Method (assumes site is full by each cohort)</a:t>
            </a:r>
          </a:p>
        </p:txBody>
      </p:sp>
    </p:spTree>
    <p:extLst>
      <p:ext uri="{BB962C8B-B14F-4D97-AF65-F5344CB8AC3E}">
        <p14:creationId xmlns:p14="http://schemas.microsoft.com/office/powerpoint/2010/main" val="22354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 descr="Raindrops on a pine needle">
            <a:extLst>
              <a:ext uri="{FF2B5EF4-FFF2-40B4-BE49-F238E27FC236}">
                <a16:creationId xmlns:a16="http://schemas.microsoft.com/office/drawing/2014/main" id="{E4F7898E-403C-44BA-AC87-86C4E984AB19}"/>
              </a:ext>
            </a:extLst>
          </p:cNvPr>
          <p:cNvSpPr/>
          <p:nvPr/>
        </p:nvSpPr>
        <p:spPr>
          <a:xfrm>
            <a:off x="1089996" y="2194655"/>
            <a:ext cx="5006004" cy="3024523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 descr="Autumn aspen tree forest">
            <a:extLst>
              <a:ext uri="{FF2B5EF4-FFF2-40B4-BE49-F238E27FC236}">
                <a16:creationId xmlns:a16="http://schemas.microsoft.com/office/drawing/2014/main" id="{D7D66324-AAD5-45B1-8130-6A4F03A49925}"/>
              </a:ext>
            </a:extLst>
          </p:cNvPr>
          <p:cNvSpPr/>
          <p:nvPr/>
        </p:nvSpPr>
        <p:spPr>
          <a:xfrm>
            <a:off x="1847876" y="3181782"/>
            <a:ext cx="1455959" cy="2800623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 descr="Vibrant autumn trees">
            <a:extLst>
              <a:ext uri="{FF2B5EF4-FFF2-40B4-BE49-F238E27FC236}">
                <a16:creationId xmlns:a16="http://schemas.microsoft.com/office/drawing/2014/main" id="{8D80B4FB-211E-4748-BD37-92929734CCE3}"/>
              </a:ext>
            </a:extLst>
          </p:cNvPr>
          <p:cNvSpPr/>
          <p:nvPr/>
        </p:nvSpPr>
        <p:spPr>
          <a:xfrm>
            <a:off x="941715" y="3181783"/>
            <a:ext cx="906161" cy="2800623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 descr="Pine tree on a field filled with snow">
            <a:extLst>
              <a:ext uri="{FF2B5EF4-FFF2-40B4-BE49-F238E27FC236}">
                <a16:creationId xmlns:a16="http://schemas.microsoft.com/office/drawing/2014/main" id="{78A34918-1976-4402-AE63-AFD50393B0BC}"/>
              </a:ext>
            </a:extLst>
          </p:cNvPr>
          <p:cNvSpPr/>
          <p:nvPr/>
        </p:nvSpPr>
        <p:spPr>
          <a:xfrm>
            <a:off x="3197970" y="3069831"/>
            <a:ext cx="2318486" cy="3024523"/>
          </a:xfrm>
          <a:prstGeom prst="cub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40BE1-CE34-4A82-913D-CA8554F143EC}"/>
              </a:ext>
            </a:extLst>
          </p:cNvPr>
          <p:cNvSpPr txBox="1"/>
          <p:nvPr/>
        </p:nvSpPr>
        <p:spPr>
          <a:xfrm>
            <a:off x="3303835" y="1791922"/>
            <a:ext cx="306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6000 g/m2 *</a:t>
            </a:r>
            <a:r>
              <a:rPr lang="en-US" dirty="0">
                <a:highlight>
                  <a:srgbClr val="FFFF00"/>
                </a:highlight>
              </a:rPr>
              <a:t>(50%)= 3000g/m2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3B40-E252-4656-AB13-015F868AC8AE}"/>
              </a:ext>
            </a:extLst>
          </p:cNvPr>
          <p:cNvSpPr txBox="1"/>
          <p:nvPr/>
        </p:nvSpPr>
        <p:spPr>
          <a:xfrm>
            <a:off x="1892708" y="5911764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g/m2</a:t>
            </a:r>
            <a:br>
              <a:rPr lang="en-US" dirty="0"/>
            </a:br>
            <a:r>
              <a:rPr lang="en-US" dirty="0"/>
              <a:t>*(</a:t>
            </a:r>
            <a:r>
              <a:rPr lang="en-US" dirty="0">
                <a:highlight>
                  <a:srgbClr val="FFFF00"/>
                </a:highlight>
              </a:rPr>
              <a:t>17%)=</a:t>
            </a:r>
          </a:p>
          <a:p>
            <a:r>
              <a:rPr lang="en-US" dirty="0">
                <a:highlight>
                  <a:srgbClr val="FFFF00"/>
                </a:highlight>
              </a:rPr>
              <a:t>333 g/m2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BA3D4-5B5A-4D39-A0D3-5CB45221B824}"/>
              </a:ext>
            </a:extLst>
          </p:cNvPr>
          <p:cNvSpPr txBox="1"/>
          <p:nvPr/>
        </p:nvSpPr>
        <p:spPr>
          <a:xfrm>
            <a:off x="565836" y="5911764"/>
            <a:ext cx="121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g/m2 *</a:t>
            </a:r>
            <a:r>
              <a:rPr lang="en-US" dirty="0">
                <a:highlight>
                  <a:srgbClr val="FFFF00"/>
                </a:highlight>
              </a:rPr>
              <a:t>(8%)=</a:t>
            </a:r>
          </a:p>
          <a:p>
            <a:r>
              <a:rPr lang="en-US" dirty="0">
                <a:highlight>
                  <a:srgbClr val="FFFF00"/>
                </a:highlight>
              </a:rPr>
              <a:t>83 g/m2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7FA9F-E109-4C17-883B-6F83920893D7}"/>
              </a:ext>
            </a:extLst>
          </p:cNvPr>
          <p:cNvSpPr txBox="1"/>
          <p:nvPr/>
        </p:nvSpPr>
        <p:spPr>
          <a:xfrm>
            <a:off x="3552903" y="6011216"/>
            <a:ext cx="121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g/m2</a:t>
            </a:r>
          </a:p>
          <a:p>
            <a:r>
              <a:rPr lang="en-US" dirty="0">
                <a:highlight>
                  <a:srgbClr val="FFFF00"/>
                </a:highlight>
              </a:rPr>
              <a:t>*(25%)=</a:t>
            </a:r>
          </a:p>
          <a:p>
            <a:r>
              <a:rPr lang="en-US" dirty="0">
                <a:highlight>
                  <a:srgbClr val="FFFF00"/>
                </a:highlight>
              </a:rPr>
              <a:t>750 g/m2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E7634D4-9965-4550-8AF8-B684AAA066C8}"/>
              </a:ext>
            </a:extLst>
          </p:cNvPr>
          <p:cNvSpPr/>
          <p:nvPr/>
        </p:nvSpPr>
        <p:spPr>
          <a:xfrm>
            <a:off x="8683106" y="385119"/>
            <a:ext cx="2875005" cy="6087762"/>
          </a:xfrm>
          <a:prstGeom prst="cub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E88777A-3DBA-4714-857F-2D1D35D7F2DE}"/>
              </a:ext>
            </a:extLst>
          </p:cNvPr>
          <p:cNvSpPr/>
          <p:nvPr/>
        </p:nvSpPr>
        <p:spPr>
          <a:xfrm>
            <a:off x="8244743" y="3324973"/>
            <a:ext cx="2875005" cy="3186956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C5EBC-673C-458B-A49A-7B3BA9CBD28D}"/>
              </a:ext>
            </a:extLst>
          </p:cNvPr>
          <p:cNvSpPr txBox="1"/>
          <p:nvPr/>
        </p:nvSpPr>
        <p:spPr>
          <a:xfrm>
            <a:off x="8653719" y="5143548"/>
            <a:ext cx="1331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Total=</a:t>
            </a:r>
          </a:p>
          <a:p>
            <a:r>
              <a:rPr lang="en-US" strike="dblStrike" dirty="0"/>
              <a:t>12000 g/m2</a:t>
            </a:r>
          </a:p>
          <a:p>
            <a:r>
              <a:rPr lang="en-US" dirty="0"/>
              <a:t>4167 g/m2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7FC33B-BC21-4293-BE96-14258AF69BF1}"/>
              </a:ext>
            </a:extLst>
          </p:cNvPr>
          <p:cNvSpPr txBox="1">
            <a:spLocks/>
          </p:cNvSpPr>
          <p:nvPr/>
        </p:nvSpPr>
        <p:spPr>
          <a:xfrm>
            <a:off x="0" y="-151255"/>
            <a:ext cx="12191999" cy="1200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Weighted Average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ED73A-3484-4E96-BC13-53DF1E622208}"/>
              </a:ext>
            </a:extLst>
          </p:cNvPr>
          <p:cNvSpPr txBox="1"/>
          <p:nvPr/>
        </p:nvSpPr>
        <p:spPr>
          <a:xfrm>
            <a:off x="353961" y="1150374"/>
            <a:ext cx="24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cohorts in same layer</a:t>
            </a:r>
          </a:p>
        </p:txBody>
      </p:sp>
    </p:spTree>
    <p:extLst>
      <p:ext uri="{BB962C8B-B14F-4D97-AF65-F5344CB8AC3E}">
        <p14:creationId xmlns:p14="http://schemas.microsoft.com/office/powerpoint/2010/main" val="48858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 descr="Raindrops on a pine needle">
            <a:extLst>
              <a:ext uri="{FF2B5EF4-FFF2-40B4-BE49-F238E27FC236}">
                <a16:creationId xmlns:a16="http://schemas.microsoft.com/office/drawing/2014/main" id="{D51BE8FD-C1F8-4F48-A0B0-CD0EBFC13581}"/>
              </a:ext>
            </a:extLst>
          </p:cNvPr>
          <p:cNvSpPr/>
          <p:nvPr/>
        </p:nvSpPr>
        <p:spPr>
          <a:xfrm>
            <a:off x="366244" y="1825625"/>
            <a:ext cx="5191552" cy="2324208"/>
          </a:xfrm>
          <a:prstGeom prst="cube">
            <a:avLst>
              <a:gd name="adj" fmla="val 3885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AA53C-3A65-4C71-8820-A806BBAA6866}"/>
              </a:ext>
            </a:extLst>
          </p:cNvPr>
          <p:cNvSpPr txBox="1"/>
          <p:nvPr/>
        </p:nvSpPr>
        <p:spPr>
          <a:xfrm>
            <a:off x="5822028" y="2205809"/>
            <a:ext cx="2422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layer: </a:t>
            </a:r>
          </a:p>
          <a:p>
            <a:r>
              <a:rPr lang="en-US" dirty="0"/>
              <a:t>Cohort1 = 6000 g/m2</a:t>
            </a:r>
          </a:p>
          <a:p>
            <a:r>
              <a:rPr lang="en-US" b="1" dirty="0"/>
              <a:t>Layer Total = 6000g/m2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FD85E-14E3-4E91-9C36-6A26C8BB10E3}"/>
              </a:ext>
            </a:extLst>
          </p:cNvPr>
          <p:cNvSpPr txBox="1"/>
          <p:nvPr/>
        </p:nvSpPr>
        <p:spPr>
          <a:xfrm>
            <a:off x="4844384" y="4284770"/>
            <a:ext cx="34886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layer: </a:t>
            </a:r>
          </a:p>
          <a:p>
            <a:r>
              <a:rPr lang="en-US" dirty="0"/>
              <a:t>Cohort1 = 1000 *(.17) = 170 g/m2</a:t>
            </a:r>
          </a:p>
          <a:p>
            <a:r>
              <a:rPr lang="en-US" dirty="0"/>
              <a:t>Cohort2 = 2000 *(.33) = 660 g/m2</a:t>
            </a:r>
          </a:p>
          <a:p>
            <a:r>
              <a:rPr lang="en-US" dirty="0"/>
              <a:t>Cohort3 = 3000 *(.50) = 1500 g/m2</a:t>
            </a:r>
          </a:p>
          <a:p>
            <a:r>
              <a:rPr lang="en-US" b="1" dirty="0"/>
              <a:t>Layer Total=2330 g/m2</a:t>
            </a:r>
          </a:p>
          <a:p>
            <a:endParaRPr lang="en-US" dirty="0"/>
          </a:p>
          <a:p>
            <a:r>
              <a:rPr lang="en-US" b="1" dirty="0"/>
              <a:t>Site total= 8330 g/m2</a:t>
            </a:r>
          </a:p>
        </p:txBody>
      </p:sp>
      <p:sp>
        <p:nvSpPr>
          <p:cNvPr id="7" name="Cube 6" descr="Autumn aspen tree forest">
            <a:extLst>
              <a:ext uri="{FF2B5EF4-FFF2-40B4-BE49-F238E27FC236}">
                <a16:creationId xmlns:a16="http://schemas.microsoft.com/office/drawing/2014/main" id="{277D445B-2969-46C8-8E0B-168212B02DEF}"/>
              </a:ext>
            </a:extLst>
          </p:cNvPr>
          <p:cNvSpPr/>
          <p:nvPr/>
        </p:nvSpPr>
        <p:spPr>
          <a:xfrm>
            <a:off x="148357" y="4284770"/>
            <a:ext cx="689843" cy="1754326"/>
          </a:xfrm>
          <a:prstGeom prst="cub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 descr="Vibrant autumn trees">
            <a:extLst>
              <a:ext uri="{FF2B5EF4-FFF2-40B4-BE49-F238E27FC236}">
                <a16:creationId xmlns:a16="http://schemas.microsoft.com/office/drawing/2014/main" id="{C83FC693-5617-47AB-AB3A-D4DB60F97EB0}"/>
              </a:ext>
            </a:extLst>
          </p:cNvPr>
          <p:cNvSpPr/>
          <p:nvPr/>
        </p:nvSpPr>
        <p:spPr>
          <a:xfrm>
            <a:off x="945472" y="4246514"/>
            <a:ext cx="1443767" cy="1830837"/>
          </a:xfrm>
          <a:prstGeom prst="cub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 descr="Pine tree on a field filled with snow">
            <a:extLst>
              <a:ext uri="{FF2B5EF4-FFF2-40B4-BE49-F238E27FC236}">
                <a16:creationId xmlns:a16="http://schemas.microsoft.com/office/drawing/2014/main" id="{9C264B32-2BF6-4F4D-9FCF-BF6CA1364004}"/>
              </a:ext>
            </a:extLst>
          </p:cNvPr>
          <p:cNvSpPr/>
          <p:nvPr/>
        </p:nvSpPr>
        <p:spPr>
          <a:xfrm>
            <a:off x="2496511" y="4218884"/>
            <a:ext cx="2318486" cy="1886095"/>
          </a:xfrm>
          <a:prstGeom prst="cub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E06A0C-E9AC-4B43-BE19-71FC5B812D76}"/>
              </a:ext>
            </a:extLst>
          </p:cNvPr>
          <p:cNvSpPr txBox="1">
            <a:spLocks/>
          </p:cNvSpPr>
          <p:nvPr/>
        </p:nvSpPr>
        <p:spPr>
          <a:xfrm>
            <a:off x="0" y="-151255"/>
            <a:ext cx="12191999" cy="1200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Weighted Average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5028F-6129-4336-8F34-C168191549AB}"/>
              </a:ext>
            </a:extLst>
          </p:cNvPr>
          <p:cNvSpPr txBox="1"/>
          <p:nvPr/>
        </p:nvSpPr>
        <p:spPr>
          <a:xfrm>
            <a:off x="353961" y="1150374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Cohorts in 2 layers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9698C4BC-9001-4F7E-B9C5-9EFA55DF83DC}"/>
              </a:ext>
            </a:extLst>
          </p:cNvPr>
          <p:cNvSpPr/>
          <p:nvPr/>
        </p:nvSpPr>
        <p:spPr>
          <a:xfrm>
            <a:off x="8683106" y="385119"/>
            <a:ext cx="2875005" cy="6087762"/>
          </a:xfrm>
          <a:prstGeom prst="cub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02EA17A-8451-413C-B61A-68E0E641A0FD}"/>
              </a:ext>
            </a:extLst>
          </p:cNvPr>
          <p:cNvSpPr/>
          <p:nvPr/>
        </p:nvSpPr>
        <p:spPr>
          <a:xfrm>
            <a:off x="8244743" y="3324973"/>
            <a:ext cx="2875005" cy="3186956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AC005-2326-4272-871D-06C798B61194}"/>
              </a:ext>
            </a:extLst>
          </p:cNvPr>
          <p:cNvSpPr txBox="1"/>
          <p:nvPr/>
        </p:nvSpPr>
        <p:spPr>
          <a:xfrm>
            <a:off x="8653719" y="5143548"/>
            <a:ext cx="1331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Total=</a:t>
            </a:r>
          </a:p>
          <a:p>
            <a:r>
              <a:rPr lang="en-US" strike="dblStrike" dirty="0"/>
              <a:t>12000 g/m2</a:t>
            </a:r>
          </a:p>
          <a:p>
            <a:r>
              <a:rPr lang="en-US" dirty="0"/>
              <a:t>8330 g/m2</a:t>
            </a:r>
          </a:p>
        </p:txBody>
      </p:sp>
    </p:spTree>
    <p:extLst>
      <p:ext uri="{BB962C8B-B14F-4D97-AF65-F5344CB8AC3E}">
        <p14:creationId xmlns:p14="http://schemas.microsoft.com/office/powerpoint/2010/main" val="82039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F6D2-9DD1-4673-AAE9-DB6DFA9C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New Cohorts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7C79-2E9E-44C9-BBB4-D80F71A4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08A8F287DE84A9BFC15BE16A5A4E7" ma:contentTypeVersion="4" ma:contentTypeDescription="Create a new document." ma:contentTypeScope="" ma:versionID="d4ff9f340b8353c22a6e08590b8f88a4">
  <xsd:schema xmlns:xsd="http://www.w3.org/2001/XMLSchema" xmlns:xs="http://www.w3.org/2001/XMLSchema" xmlns:p="http://schemas.microsoft.com/office/2006/metadata/properties" xmlns:ns3="8b8e1193-1225-49dc-8d25-2927f521a56c" targetNamespace="http://schemas.microsoft.com/office/2006/metadata/properties" ma:root="true" ma:fieldsID="eb210dd9e58098c5fe3fd489c462615d" ns3:_="">
    <xsd:import namespace="8b8e1193-1225-49dc-8d25-2927f521a5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e1193-1225-49dc-8d25-2927f521a5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7A7EBE-A955-4B3E-AB9D-C753A27D193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b8e1193-1225-49dc-8d25-2927f521a56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315D39-2A57-4CA6-9C21-48B19AF778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866D1-229B-4B61-9444-098D17CBF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8e1193-1225-49dc-8d25-2927f521a5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745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However, Canopies generally do not overlap. (i.e, light is available equally to two identical sized cohorts)</vt:lpstr>
      <vt:lpstr>PowerPoint Presentation</vt:lpstr>
      <vt:lpstr>Accounting</vt:lpstr>
      <vt:lpstr>Example 1</vt:lpstr>
      <vt:lpstr>Previous Method (assumes site is full by each cohort)</vt:lpstr>
      <vt:lpstr>PowerPoint Presentation</vt:lpstr>
      <vt:lpstr>PowerPoint Presentation</vt:lpstr>
      <vt:lpstr>Example 2 New Cohorts added</vt:lpstr>
      <vt:lpstr>PowerPoint Presentation</vt:lpstr>
      <vt:lpstr>Example 3 multiple layers</vt:lpstr>
      <vt:lpstr>Site with four cohorts within TWO LAYERS</vt:lpstr>
      <vt:lpstr>If second largest cohort jumps up…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Duveneck, Matthew J.</dc:creator>
  <cp:lastModifiedBy>Miranda, Brian -FS</cp:lastModifiedBy>
  <cp:revision>23</cp:revision>
  <dcterms:created xsi:type="dcterms:W3CDTF">2021-08-24T11:34:25Z</dcterms:created>
  <dcterms:modified xsi:type="dcterms:W3CDTF">2021-12-02T17:47:02Z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0x0101009AE08A8F287DE84A9BFC15BE16A5A4E7</vt:lpwstr>
  </property>
</Properties>
</file>