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gpn3v2KW37u1VC2ziQRMpwSvG7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JP"/>
              <a:t>先述の内容を基に最適化を行いました</a:t>
            </a:r>
            <a:endParaRPr/>
          </a:p>
          <a:p>
            <a:pPr indent="0" lvl="0" marL="0" rtl="0" algn="l">
              <a:spcBef>
                <a:spcPts val="0"/>
              </a:spcBef>
              <a:spcAft>
                <a:spcPts val="0"/>
              </a:spcAft>
              <a:buNone/>
            </a:pPr>
            <a:r>
              <a:rPr lang="ja-JP"/>
              <a:t>100個のログを用いて精度を確認すると</a:t>
            </a:r>
            <a:endParaRPr/>
          </a:p>
        </p:txBody>
      </p:sp>
      <p:sp>
        <p:nvSpPr>
          <p:cNvPr id="158" name="Google Shape;15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JP"/>
              <a:t>人狼と比べると精度は低くなってしまっていますが、このmax-cutを行わずに全プレイヤー１５人で組み合わせ最適化を行ったときの狂人検出率は7％となったため, max-cutを行って人狼を抽出した後に狂人を抽出することで精度は3倍近く向上している、ということになります。</a:t>
            </a:r>
            <a:endParaRPr/>
          </a:p>
        </p:txBody>
      </p:sp>
      <p:sp>
        <p:nvSpPr>
          <p:cNvPr id="177" name="Google Shape;17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48f533b7d0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48f533b7d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JP"/>
              <a:t>とはいってもやはり狂人の検出率が低い、ということになるのですが、これには以下の原因が考えられます。</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JP"/>
              <a:t>0～1の実数値をとることに言及</a:t>
            </a:r>
            <a:endParaRPr/>
          </a:p>
        </p:txBody>
      </p:sp>
      <p:sp>
        <p:nvSpPr>
          <p:cNvPr id="189" name="Google Shape;18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JP"/>
              <a:t>ゲーム説明</a:t>
            </a:r>
            <a:endParaRPr/>
          </a:p>
          <a:p>
            <a:pPr indent="0" lvl="0" marL="0" rtl="0" algn="l">
              <a:spcBef>
                <a:spcPts val="0"/>
              </a:spcBef>
              <a:spcAft>
                <a:spcPts val="0"/>
              </a:spcAft>
              <a:buNone/>
            </a:pPr>
            <a:r>
              <a:rPr lang="ja-JP"/>
              <a:t>各陣営の勝利条件</a:t>
            </a:r>
            <a:endParaRPr/>
          </a:p>
          <a:p>
            <a:pPr indent="0" lvl="0" marL="0" rtl="0" algn="l">
              <a:spcBef>
                <a:spcPts val="0"/>
              </a:spcBef>
              <a:spcAft>
                <a:spcPts val="0"/>
              </a:spcAft>
              <a:buNone/>
            </a:pPr>
            <a:r>
              <a:rPr lang="ja-JP"/>
              <a:t>特殊役職説明</a:t>
            </a:r>
            <a:endParaRPr/>
          </a:p>
          <a:p>
            <a:pPr indent="0" lvl="0" marL="0" rtl="0" algn="l">
              <a:spcBef>
                <a:spcPts val="0"/>
              </a:spcBef>
              <a:spcAft>
                <a:spcPts val="0"/>
              </a:spcAft>
              <a:buNone/>
            </a:pPr>
            <a:r>
              <a:rPr lang="ja-JP"/>
              <a:t>対人で立ち回りがかなり複雑になってくる多人数での人狼ゲームを想定して、、、</a:t>
            </a:r>
            <a:endParaRPr/>
          </a:p>
          <a:p>
            <a:pPr indent="0" lvl="0" marL="0" rtl="0" algn="l">
              <a:spcBef>
                <a:spcPts val="0"/>
              </a:spcBef>
              <a:spcAft>
                <a:spcPts val="0"/>
              </a:spcAft>
              <a:buNone/>
            </a:pPr>
            <a:r>
              <a:rPr lang="ja-JP"/>
              <a:t>役職は公開されない</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JP"/>
              <a:t>ログの入手先について言及</a:t>
            </a:r>
            <a:endParaRPr/>
          </a:p>
          <a:p>
            <a:pPr indent="0" lvl="0" marL="0" rtl="0" algn="l">
              <a:spcBef>
                <a:spcPts val="0"/>
              </a:spcBef>
              <a:spcAft>
                <a:spcPts val="0"/>
              </a:spcAft>
              <a:buNone/>
            </a:pPr>
            <a:r>
              <a:rPr lang="ja-JP"/>
              <a:t>有用な精度での役職推定を提供するというのがモチベーション</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JP"/>
              <a:t>敵対度を0~1の実数値で格納、２次元配列hatred</a:t>
            </a:r>
            <a:endParaRPr/>
          </a:p>
          <a:p>
            <a:pPr indent="0" lvl="0" marL="0" rtl="0" algn="l">
              <a:spcBef>
                <a:spcPts val="0"/>
              </a:spcBef>
              <a:spcAft>
                <a:spcPts val="0"/>
              </a:spcAft>
              <a:buNone/>
            </a:pPr>
            <a:r>
              <a:rPr lang="ja-JP"/>
              <a:t>具体例</a:t>
            </a:r>
            <a:endParaRPr/>
          </a:p>
          <a:p>
            <a:pPr indent="0" lvl="0" marL="0" rtl="0" algn="l">
              <a:spcBef>
                <a:spcPts val="0"/>
              </a:spcBef>
              <a:spcAft>
                <a:spcPts val="0"/>
              </a:spcAft>
              <a:buNone/>
            </a:pPr>
            <a:r>
              <a:rPr lang="ja-JP"/>
              <a:t>人狼としての怪しさを0~1の実数値で格納、１次元配列wolf_likely</a:t>
            </a:r>
            <a:endParaRPr/>
          </a:p>
          <a:p>
            <a:pPr indent="0" lvl="0" marL="0" rtl="0" algn="l">
              <a:spcBef>
                <a:spcPts val="0"/>
              </a:spcBef>
              <a:spcAft>
                <a:spcPts val="0"/>
              </a:spcAft>
              <a:buNone/>
            </a:pPr>
            <a:r>
              <a:rPr lang="ja-JP"/>
              <a:t>具体例</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スライド" type="title">
  <p:cSld name="TITLE">
    <p:spTree>
      <p:nvGrpSpPr>
        <p:cNvPr id="11" name="Shape 11"/>
        <p:cNvGrpSpPr/>
        <p:nvPr/>
      </p:nvGrpSpPr>
      <p:grpSpPr>
        <a:xfrm>
          <a:off x="0" y="0"/>
          <a:ext cx="0" cy="0"/>
          <a:chOff x="0" y="0"/>
          <a:chExt cx="0" cy="0"/>
        </a:xfrm>
      </p:grpSpPr>
      <p:sp>
        <p:nvSpPr>
          <p:cNvPr id="12" name="Google Shape;12;p2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10;縦書きテキスト" type="vertTx">
  <p:cSld name="VERTICAL_TEXT">
    <p:spTree>
      <p:nvGrpSpPr>
        <p:cNvPr id="68" name="Shape 68"/>
        <p:cNvGrpSpPr/>
        <p:nvPr/>
      </p:nvGrpSpPr>
      <p:grpSpPr>
        <a:xfrm>
          <a:off x="0" y="0"/>
          <a:ext cx="0" cy="0"/>
          <a:chOff x="0" y="0"/>
          <a:chExt cx="0" cy="0"/>
        </a:xfrm>
      </p:grpSpPr>
      <p:sp>
        <p:nvSpPr>
          <p:cNvPr id="69" name="Google Shape;69;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縦書きタイトルと&#10;縦書きテキスト" type="vertTitleAndTx">
  <p:cSld name="VERTICAL_TITLE_AND_VERTICAL_TEXT">
    <p:spTree>
      <p:nvGrpSpPr>
        <p:cNvPr id="74" name="Shape 74"/>
        <p:cNvGrpSpPr/>
        <p:nvPr/>
      </p:nvGrpSpPr>
      <p:grpSpPr>
        <a:xfrm>
          <a:off x="0" y="0"/>
          <a:ext cx="0" cy="0"/>
          <a:chOff x="0" y="0"/>
          <a:chExt cx="0" cy="0"/>
        </a:xfrm>
      </p:grpSpPr>
      <p:sp>
        <p:nvSpPr>
          <p:cNvPr id="75" name="Google Shape;75;p3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type="obj">
  <p:cSld name="OBJECT">
    <p:spTree>
      <p:nvGrpSpPr>
        <p:cNvPr id="17" name="Shape 17"/>
        <p:cNvGrpSpPr/>
        <p:nvPr/>
      </p:nvGrpSpPr>
      <p:grpSpPr>
        <a:xfrm>
          <a:off x="0" y="0"/>
          <a:ext cx="0" cy="0"/>
          <a:chOff x="0" y="0"/>
          <a:chExt cx="0" cy="0"/>
        </a:xfrm>
      </p:grpSpPr>
      <p:sp>
        <p:nvSpPr>
          <p:cNvPr id="18" name="Google Shape;18;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セクション見出し" type="secHead">
  <p:cSld name="SECTION_HEADER">
    <p:spTree>
      <p:nvGrpSpPr>
        <p:cNvPr id="23" name="Shape 23"/>
        <p:cNvGrpSpPr/>
        <p:nvPr/>
      </p:nvGrpSpPr>
      <p:grpSpPr>
        <a:xfrm>
          <a:off x="0" y="0"/>
          <a:ext cx="0" cy="0"/>
          <a:chOff x="0" y="0"/>
          <a:chExt cx="0" cy="0"/>
        </a:xfrm>
      </p:grpSpPr>
      <p:sp>
        <p:nvSpPr>
          <p:cNvPr id="24" name="Google Shape;24;p2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つのコンテンツ" type="twoObj">
  <p:cSld name="TWO_OBJECTS">
    <p:spTree>
      <p:nvGrpSpPr>
        <p:cNvPr id="29" name="Shape 29"/>
        <p:cNvGrpSpPr/>
        <p:nvPr/>
      </p:nvGrpSpPr>
      <p:grpSpPr>
        <a:xfrm>
          <a:off x="0" y="0"/>
          <a:ext cx="0" cy="0"/>
          <a:chOff x="0" y="0"/>
          <a:chExt cx="0" cy="0"/>
        </a:xfrm>
      </p:grpSpPr>
      <p:sp>
        <p:nvSpPr>
          <p:cNvPr id="30" name="Google Shape;30;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type="twoTxTwoObj">
  <p:cSld name="TWO_OBJECTS_WITH_TEXT">
    <p:spTree>
      <p:nvGrpSpPr>
        <p:cNvPr id="36" name="Shape 36"/>
        <p:cNvGrpSpPr/>
        <p:nvPr/>
      </p:nvGrpSpPr>
      <p:grpSpPr>
        <a:xfrm>
          <a:off x="0" y="0"/>
          <a:ext cx="0" cy="0"/>
          <a:chOff x="0" y="0"/>
          <a:chExt cx="0" cy="0"/>
        </a:xfrm>
      </p:grpSpPr>
      <p:sp>
        <p:nvSpPr>
          <p:cNvPr id="37" name="Google Shape;37;p3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3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3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のみ" type="titleOnly">
  <p:cSld name="TITLE_ONLY">
    <p:spTree>
      <p:nvGrpSpPr>
        <p:cNvPr id="45" name="Shape 45"/>
        <p:cNvGrpSpPr/>
        <p:nvPr/>
      </p:nvGrpSpPr>
      <p:grpSpPr>
        <a:xfrm>
          <a:off x="0" y="0"/>
          <a:ext cx="0" cy="0"/>
          <a:chOff x="0" y="0"/>
          <a:chExt cx="0" cy="0"/>
        </a:xfrm>
      </p:grpSpPr>
      <p:sp>
        <p:nvSpPr>
          <p:cNvPr id="46" name="Google Shape;46;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白紙" type="blank">
  <p:cSld name="BLANK">
    <p:spTree>
      <p:nvGrpSpPr>
        <p:cNvPr id="50" name="Shape 50"/>
        <p:cNvGrpSpPr/>
        <p:nvPr/>
      </p:nvGrpSpPr>
      <p:grpSpPr>
        <a:xfrm>
          <a:off x="0" y="0"/>
          <a:ext cx="0" cy="0"/>
          <a:chOff x="0" y="0"/>
          <a:chExt cx="0" cy="0"/>
        </a:xfrm>
      </p:grpSpPr>
      <p:sp>
        <p:nvSpPr>
          <p:cNvPr id="51" name="Google Shape;51;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付きの&#10;コンテンツ" type="objTx">
  <p:cSld name="OBJECT_WITH_CAPTION_TEXT">
    <p:spTree>
      <p:nvGrpSpPr>
        <p:cNvPr id="54" name="Shape 54"/>
        <p:cNvGrpSpPr/>
        <p:nvPr/>
      </p:nvGrpSpPr>
      <p:grpSpPr>
        <a:xfrm>
          <a:off x="0" y="0"/>
          <a:ext cx="0" cy="0"/>
          <a:chOff x="0" y="0"/>
          <a:chExt cx="0" cy="0"/>
        </a:xfrm>
      </p:grpSpPr>
      <p:sp>
        <p:nvSpPr>
          <p:cNvPr id="55" name="Google Shape;55;p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付きの図" type="picTx">
  <p:cSld name="PICTURE_WITH_CAPTION_TEXT">
    <p:spTree>
      <p:nvGrpSpPr>
        <p:cNvPr id="61" name="Shape 61"/>
        <p:cNvGrpSpPr/>
        <p:nvPr/>
      </p:nvGrpSpPr>
      <p:grpSpPr>
        <a:xfrm>
          <a:off x="0" y="0"/>
          <a:ext cx="0" cy="0"/>
          <a:chOff x="0" y="0"/>
          <a:chExt cx="0" cy="0"/>
        </a:xfrm>
      </p:grpSpPr>
      <p:sp>
        <p:nvSpPr>
          <p:cNvPr id="62" name="Google Shape;62;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5"/>
          <p:cNvSpPr/>
          <p:nvPr>
            <p:ph idx="2" type="pic"/>
          </p:nvPr>
        </p:nvSpPr>
        <p:spPr>
          <a:xfrm>
            <a:off x="5183188" y="987425"/>
            <a:ext cx="6172200" cy="4873625"/>
          </a:xfrm>
          <a:prstGeom prst="rect">
            <a:avLst/>
          </a:prstGeom>
          <a:noFill/>
          <a:ln>
            <a:noFill/>
          </a:ln>
        </p:spPr>
      </p:sp>
      <p:sp>
        <p:nvSpPr>
          <p:cNvPr id="64" name="Google Shape;64;p3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ja-JP"/>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ja-JP"/>
              <a:t>Amplify SDKを用いた人狼ゲームにおける役職推定</a:t>
            </a:r>
            <a:endParaRPr/>
          </a:p>
        </p:txBody>
      </p:sp>
      <p:sp>
        <p:nvSpPr>
          <p:cNvPr id="85" name="Google Shape;85;p1"/>
          <p:cNvSpPr txBox="1"/>
          <p:nvPr>
            <p:ph idx="1" type="subTitle"/>
          </p:nvPr>
        </p:nvSpPr>
        <p:spPr>
          <a:xfrm>
            <a:off x="1524000" y="3901296"/>
            <a:ext cx="9144000" cy="1655762"/>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dk1"/>
              </a:buClr>
              <a:buSzPts val="2400"/>
              <a:buNone/>
            </a:pPr>
            <a:r>
              <a:rPr lang="ja-JP"/>
              <a:t>2022/08/31</a:t>
            </a:r>
            <a:endParaRPr/>
          </a:p>
          <a:p>
            <a:pPr indent="0" lvl="0" marL="0" rtl="0" algn="r">
              <a:lnSpc>
                <a:spcPct val="90000"/>
              </a:lnSpc>
              <a:spcBef>
                <a:spcPts val="1000"/>
              </a:spcBef>
              <a:spcAft>
                <a:spcPts val="0"/>
              </a:spcAft>
              <a:buClr>
                <a:schemeClr val="dk1"/>
              </a:buClr>
              <a:buSzPts val="2400"/>
              <a:buNone/>
            </a:pPr>
            <a:r>
              <a:rPr lang="ja-JP"/>
              <a:t>東京大学 工学部 電子情報工学科 3年</a:t>
            </a:r>
            <a:endParaRPr/>
          </a:p>
          <a:p>
            <a:pPr indent="0" lvl="0" marL="0" rtl="0" algn="r">
              <a:lnSpc>
                <a:spcPct val="90000"/>
              </a:lnSpc>
              <a:spcBef>
                <a:spcPts val="1000"/>
              </a:spcBef>
              <a:spcAft>
                <a:spcPts val="0"/>
              </a:spcAft>
              <a:buClr>
                <a:schemeClr val="dk1"/>
              </a:buClr>
              <a:buSzPts val="2400"/>
              <a:buNone/>
            </a:pPr>
            <a:r>
              <a:rPr lang="ja-JP"/>
              <a:t>趙 在瀛</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ja-JP"/>
              <a:t>本最適化における目的関数</a:t>
            </a:r>
            <a:endParaRPr/>
          </a:p>
        </p:txBody>
      </p:sp>
      <p:sp>
        <p:nvSpPr>
          <p:cNvPr id="139" name="Google Shape;13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ja-JP"/>
              <a:t>最適化する１次元Ising変数配列をsとする（人狼：s[i]=1）</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ja-JP"/>
              <a:t>以降では１次元Binary変数配列q（人狼：q[i]=1）を用いることにする</a:t>
            </a:r>
            <a:endParaRPr/>
          </a:p>
          <a:p>
            <a:pPr indent="0" lvl="0" marL="0" rtl="0" algn="l">
              <a:lnSpc>
                <a:spcPct val="90000"/>
              </a:lnSpc>
              <a:spcBef>
                <a:spcPts val="1000"/>
              </a:spcBef>
              <a:spcAft>
                <a:spcPts val="0"/>
              </a:spcAft>
              <a:buClr>
                <a:schemeClr val="dk1"/>
              </a:buClr>
              <a:buSzPts val="2800"/>
              <a:buNone/>
            </a:pPr>
            <a:r>
              <a:rPr lang="ja-JP"/>
              <a:t>（目的関数においてs=2q-1と変換すればよい）</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pic>
        <p:nvPicPr>
          <p:cNvPr id="140" name="Google Shape;140;p10"/>
          <p:cNvPicPr preferRelativeResize="0"/>
          <p:nvPr/>
        </p:nvPicPr>
        <p:blipFill rotWithShape="1">
          <a:blip r:embed="rId3">
            <a:alphaModFix/>
          </a:blip>
          <a:srcRect b="0" l="0" r="0" t="0"/>
          <a:stretch/>
        </p:blipFill>
        <p:spPr>
          <a:xfrm>
            <a:off x="3048000" y="3683000"/>
            <a:ext cx="914400" cy="198438"/>
          </a:xfrm>
          <a:prstGeom prst="rect">
            <a:avLst/>
          </a:prstGeom>
          <a:noFill/>
          <a:ln>
            <a:noFill/>
          </a:ln>
        </p:spPr>
      </p:pic>
      <p:pic>
        <p:nvPicPr>
          <p:cNvPr id="141" name="Google Shape;141;p10"/>
          <p:cNvPicPr preferRelativeResize="0"/>
          <p:nvPr/>
        </p:nvPicPr>
        <p:blipFill rotWithShape="1">
          <a:blip r:embed="rId4">
            <a:alphaModFix/>
          </a:blip>
          <a:srcRect b="0" l="0" r="0" t="0"/>
          <a:stretch/>
        </p:blipFill>
        <p:spPr>
          <a:xfrm>
            <a:off x="827229" y="3133104"/>
            <a:ext cx="10526571" cy="109979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ja-JP"/>
              <a:t>本最適化特有の制約条件</a:t>
            </a:r>
            <a:endParaRPr/>
          </a:p>
        </p:txBody>
      </p:sp>
      <p:sp>
        <p:nvSpPr>
          <p:cNvPr id="147" name="Google Shape;147;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ja-JP"/>
              <a:t>人狼は３人のみ</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ja-JP"/>
              <a:t>この他にログの解釈により得られた制約条件が加わる</a:t>
            </a:r>
            <a:endParaRPr/>
          </a:p>
        </p:txBody>
      </p:sp>
      <p:pic>
        <p:nvPicPr>
          <p:cNvPr id="148" name="Google Shape;148;p11"/>
          <p:cNvPicPr preferRelativeResize="0"/>
          <p:nvPr/>
        </p:nvPicPr>
        <p:blipFill rotWithShape="1">
          <a:blip r:embed="rId3">
            <a:alphaModFix/>
          </a:blip>
          <a:srcRect b="0" l="0" r="0" t="0"/>
          <a:stretch/>
        </p:blipFill>
        <p:spPr>
          <a:xfrm>
            <a:off x="1481438" y="2701788"/>
            <a:ext cx="6786561" cy="673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ja-JP"/>
              <a:t>ログの解釈により得られる制約条件</a:t>
            </a:r>
            <a:endParaRPr/>
          </a:p>
        </p:txBody>
      </p:sp>
      <p:sp>
        <p:nvSpPr>
          <p:cNvPr id="154" name="Google Shape;154;p12"/>
          <p:cNvSpPr txBox="1"/>
          <p:nvPr>
            <p:ph idx="1" type="body"/>
          </p:nvPr>
        </p:nvSpPr>
        <p:spPr>
          <a:xfrm>
            <a:off x="838200" y="1825624"/>
            <a:ext cx="10515600" cy="487443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ja-JP"/>
              <a:t>【確定情報】</a:t>
            </a:r>
            <a:endParaRPr/>
          </a:p>
          <a:p>
            <a:pPr indent="-228600" lvl="0" marL="228600" rtl="0" algn="l">
              <a:lnSpc>
                <a:spcPct val="90000"/>
              </a:lnSpc>
              <a:spcBef>
                <a:spcPts val="1000"/>
              </a:spcBef>
              <a:spcAft>
                <a:spcPts val="0"/>
              </a:spcAft>
              <a:buClr>
                <a:schemeClr val="dk1"/>
              </a:buClr>
              <a:buSzPts val="2800"/>
              <a:buChar char="•"/>
            </a:pPr>
            <a:r>
              <a:rPr lang="ja-JP"/>
              <a:t>話し合い終了後特殊役職のCO人数が１人のみのとき非人狼確定</a:t>
            </a:r>
            <a:endParaRPr/>
          </a:p>
          <a:p>
            <a:pPr indent="-228600" lvl="0" marL="228600" rtl="0" algn="l">
              <a:lnSpc>
                <a:spcPct val="90000"/>
              </a:lnSpc>
              <a:spcBef>
                <a:spcPts val="1000"/>
              </a:spcBef>
              <a:spcAft>
                <a:spcPts val="0"/>
              </a:spcAft>
              <a:buClr>
                <a:schemeClr val="dk1"/>
              </a:buClr>
              <a:buSzPts val="2800"/>
              <a:buChar char="•"/>
            </a:pPr>
            <a:r>
              <a:rPr lang="ja-JP"/>
              <a:t>占い師/霊媒師COが１人のみのとき結果報告に基づき変数代入</a:t>
            </a:r>
            <a:endParaRPr/>
          </a:p>
          <a:p>
            <a:pPr indent="-228600" lvl="0" marL="228600" rtl="0" algn="l">
              <a:lnSpc>
                <a:spcPct val="90000"/>
              </a:lnSpc>
              <a:spcBef>
                <a:spcPts val="1000"/>
              </a:spcBef>
              <a:spcAft>
                <a:spcPts val="0"/>
              </a:spcAft>
              <a:buClr>
                <a:schemeClr val="dk1"/>
              </a:buClr>
              <a:buSzPts val="2800"/>
              <a:buChar char="•"/>
            </a:pPr>
            <a:r>
              <a:rPr lang="ja-JP"/>
              <a:t>襲撃され死亡したプレイヤーは非人狼</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ja-JP"/>
              <a:t>【制約条件】</a:t>
            </a:r>
            <a:endParaRPr/>
          </a:p>
          <a:p>
            <a:pPr indent="-228600" lvl="0" marL="228600" rtl="0" algn="l">
              <a:lnSpc>
                <a:spcPct val="90000"/>
              </a:lnSpc>
              <a:spcBef>
                <a:spcPts val="1000"/>
              </a:spcBef>
              <a:spcAft>
                <a:spcPts val="0"/>
              </a:spcAft>
              <a:buClr>
                <a:schemeClr val="dk1"/>
              </a:buClr>
              <a:buSzPts val="2800"/>
              <a:buChar char="•"/>
            </a:pPr>
            <a:r>
              <a:rPr lang="ja-JP"/>
              <a:t>CO人数が3人以上のときCOプレイヤーのいずれかは人狼</a:t>
            </a:r>
            <a:endParaRPr/>
          </a:p>
          <a:p>
            <a:pPr indent="0" lvl="0" marL="0" rtl="0" algn="l">
              <a:lnSpc>
                <a:spcPct val="90000"/>
              </a:lnSpc>
              <a:spcBef>
                <a:spcPts val="1000"/>
              </a:spcBef>
              <a:spcAft>
                <a:spcPts val="0"/>
              </a:spcAft>
              <a:buClr>
                <a:schemeClr val="dk1"/>
              </a:buClr>
              <a:buSzPts val="2800"/>
              <a:buNone/>
            </a:pPr>
            <a:r>
              <a:rPr lang="ja-JP"/>
              <a:t>（CO人数２人のときCOプレイヤーは本物/狂人の可能性がある）</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55" name="Google Shape;155;p12"/>
          <p:cNvPicPr preferRelativeResize="0"/>
          <p:nvPr/>
        </p:nvPicPr>
        <p:blipFill rotWithShape="1">
          <a:blip r:embed="rId3">
            <a:alphaModFix/>
          </a:blip>
          <a:srcRect b="0" l="0" r="0" t="0"/>
          <a:stretch/>
        </p:blipFill>
        <p:spPr>
          <a:xfrm>
            <a:off x="1529542" y="5925854"/>
            <a:ext cx="5320145" cy="90913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ja-JP"/>
              <a:t>人狼検出精度</a:t>
            </a:r>
            <a:endParaRPr/>
          </a:p>
        </p:txBody>
      </p:sp>
      <p:sp>
        <p:nvSpPr>
          <p:cNvPr id="161" name="Google Shape;161;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ja-JP"/>
              <a:t>100個のログを用いて人狼検出精度を確認</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ja-JP"/>
              <a:t>人狼検出期待値：2.75人/3人中</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ja-JP"/>
              <a:t>max-cutによる狂人抽出</a:t>
            </a:r>
            <a:endParaRPr/>
          </a:p>
        </p:txBody>
      </p:sp>
      <p:sp>
        <p:nvSpPr>
          <p:cNvPr id="167" name="Google Shape;16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ja-JP"/>
              <a:t>最初の最適化により抽出された人狼３人を除いた１２人でmax-cut問題を解く</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ja-JP"/>
              <a:t>人狼判定されたプレイヤーのhatred, wolf_likely要素を0埋めすることにより目的関数は共通となる</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ja-JP"/>
              <a:t>本最適化における制約条件</a:t>
            </a:r>
            <a:endParaRPr/>
          </a:p>
        </p:txBody>
      </p:sp>
      <p:sp>
        <p:nvSpPr>
          <p:cNvPr id="173" name="Google Shape;173;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ja-JP"/>
              <a:t>【確定情報】</a:t>
            </a:r>
            <a:endParaRPr/>
          </a:p>
          <a:p>
            <a:pPr indent="-228600" lvl="0" marL="228600" rtl="0" algn="l">
              <a:lnSpc>
                <a:spcPct val="90000"/>
              </a:lnSpc>
              <a:spcBef>
                <a:spcPts val="1000"/>
              </a:spcBef>
              <a:spcAft>
                <a:spcPts val="0"/>
              </a:spcAft>
              <a:buClr>
                <a:schemeClr val="dk1"/>
              </a:buClr>
              <a:buSzPts val="2800"/>
              <a:buChar char="•"/>
            </a:pPr>
            <a:r>
              <a:rPr lang="ja-JP"/>
              <a:t>話し合い終了後特殊役職のCO人数が１人のみのとき役職確定</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ja-JP"/>
              <a:t>【制約条件】</a:t>
            </a:r>
            <a:endParaRPr/>
          </a:p>
          <a:p>
            <a:pPr indent="-228600" lvl="0" marL="228600" rtl="0" algn="l">
              <a:lnSpc>
                <a:spcPct val="90000"/>
              </a:lnSpc>
              <a:spcBef>
                <a:spcPts val="1000"/>
              </a:spcBef>
              <a:spcAft>
                <a:spcPts val="0"/>
              </a:spcAft>
              <a:buClr>
                <a:schemeClr val="dk1"/>
              </a:buClr>
              <a:buSzPts val="2800"/>
              <a:buChar char="•"/>
            </a:pPr>
            <a:r>
              <a:rPr lang="ja-JP"/>
              <a:t>狂人は１人のみ</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74" name="Google Shape;174;p15"/>
          <p:cNvPicPr preferRelativeResize="0"/>
          <p:nvPr/>
        </p:nvPicPr>
        <p:blipFill rotWithShape="1">
          <a:blip r:embed="rId3">
            <a:alphaModFix/>
          </a:blip>
          <a:srcRect b="0" l="0" r="0" t="0"/>
          <a:stretch/>
        </p:blipFill>
        <p:spPr>
          <a:xfrm>
            <a:off x="1637372" y="4634301"/>
            <a:ext cx="6349196" cy="63891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ja-JP"/>
              <a:t>狂人検出精度</a:t>
            </a:r>
            <a:endParaRPr/>
          </a:p>
        </p:txBody>
      </p:sp>
      <p:sp>
        <p:nvSpPr>
          <p:cNvPr id="180" name="Google Shape;180;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ja-JP"/>
              <a:t>100個のログを用いて狂人検出精度を確認</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ja-JP"/>
              <a:t>狂人検出率：20％</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ja-JP"/>
              <a:t>全プレイヤーで組み合わせ最適化を行ったとき：7％</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148f533b7d0_1_0"/>
          <p:cNvSpPr txBox="1"/>
          <p:nvPr>
            <p:ph type="title"/>
          </p:nvPr>
        </p:nvSpPr>
        <p:spPr>
          <a:xfrm>
            <a:off x="761475" y="76400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ja-JP"/>
              <a:t>狂人検出率が低い原因</a:t>
            </a:r>
            <a:endParaRPr/>
          </a:p>
        </p:txBody>
      </p:sp>
      <p:sp>
        <p:nvSpPr>
          <p:cNvPr id="186" name="Google Shape;186;g148f533b7d0_1_0"/>
          <p:cNvSpPr txBox="1"/>
          <p:nvPr>
            <p:ph idx="1" type="body"/>
          </p:nvPr>
        </p:nvSpPr>
        <p:spPr>
          <a:xfrm>
            <a:off x="838200" y="2684900"/>
            <a:ext cx="10515600" cy="3492000"/>
          </a:xfrm>
          <a:prstGeom prst="rect">
            <a:avLst/>
          </a:prstGeom>
        </p:spPr>
        <p:txBody>
          <a:bodyPr anchorCtr="0" anchor="t" bIns="45700" lIns="91425" spcFirstLastPara="1" rIns="91425" wrap="square" tIns="45700">
            <a:normAutofit/>
          </a:bodyPr>
          <a:lstStyle/>
          <a:p>
            <a:pPr indent="-228600" lvl="0" marL="228600" rtl="0" algn="l">
              <a:spcBef>
                <a:spcPts val="1000"/>
              </a:spcBef>
              <a:spcAft>
                <a:spcPts val="0"/>
              </a:spcAft>
              <a:buSzPts val="2800"/>
              <a:buChar char="•"/>
            </a:pPr>
            <a:r>
              <a:rPr lang="ja-JP"/>
              <a:t>狂人は占いや霊媒結果が村人扱いとなってしまう</a:t>
            </a:r>
            <a:endParaRPr/>
          </a:p>
          <a:p>
            <a:pPr indent="-228600" lvl="0" marL="228600" rtl="0" algn="l">
              <a:spcBef>
                <a:spcPts val="1000"/>
              </a:spcBef>
              <a:spcAft>
                <a:spcPts val="0"/>
              </a:spcAft>
              <a:buSzPts val="2800"/>
              <a:buChar char="•"/>
            </a:pPr>
            <a:r>
              <a:rPr lang="ja-JP"/>
              <a:t>狂人は人狼プレイヤーを把握していない</a:t>
            </a:r>
            <a:endParaRPr/>
          </a:p>
          <a:p>
            <a:pPr indent="-228600" lvl="0" marL="228600" rtl="0" algn="l">
              <a:spcBef>
                <a:spcPts val="1000"/>
              </a:spcBef>
              <a:spcAft>
                <a:spcPts val="0"/>
              </a:spcAft>
              <a:buSzPts val="2800"/>
              <a:buChar char="•"/>
            </a:pPr>
            <a:r>
              <a:rPr lang="ja-JP"/>
              <a:t>人狼AIは自身が吊られないように周りと同調する行動をとりやすい</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ja-JP"/>
              <a:t>村人陣営の役職推定</a:t>
            </a:r>
            <a:endParaRPr/>
          </a:p>
        </p:txBody>
      </p:sp>
      <p:sp>
        <p:nvSpPr>
          <p:cNvPr id="192" name="Google Shape;192;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ja-JP"/>
              <a:t>assumption_array：各プレイヤーが他のプレイヤーに対してある役職だと推定している度合い、6×15×15の３次元配列</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ja-JP"/>
              <a:t>ex) </a:t>
            </a:r>
            <a:endParaRPr/>
          </a:p>
          <a:p>
            <a:pPr indent="-228600" lvl="0" marL="228600" rtl="0" algn="l">
              <a:lnSpc>
                <a:spcPct val="90000"/>
              </a:lnSpc>
              <a:spcBef>
                <a:spcPts val="1000"/>
              </a:spcBef>
              <a:spcAft>
                <a:spcPts val="0"/>
              </a:spcAft>
              <a:buClr>
                <a:schemeClr val="dk1"/>
              </a:buClr>
              <a:buSzPts val="2800"/>
              <a:buChar char="•"/>
            </a:pPr>
            <a:r>
              <a:rPr lang="ja-JP"/>
              <a:t>assumption_array[role_index][i][j]=1のときプレイヤーiはプレイヤーjをrole_indexに対応する役職だと確信</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ja-JP"/>
              <a:t>本最適化における目的関数</a:t>
            </a:r>
            <a:endParaRPr/>
          </a:p>
        </p:txBody>
      </p:sp>
      <p:sp>
        <p:nvSpPr>
          <p:cNvPr id="198" name="Google Shape;198;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ja-JP"/>
              <a:t>最適化する6×15の２次元Binary変数配列をrとする</a:t>
            </a:r>
            <a:endParaRPr/>
          </a:p>
          <a:p>
            <a:pPr indent="0" lvl="0" marL="0" rtl="0" algn="l">
              <a:lnSpc>
                <a:spcPct val="90000"/>
              </a:lnSpc>
              <a:spcBef>
                <a:spcPts val="1000"/>
              </a:spcBef>
              <a:spcAft>
                <a:spcPts val="0"/>
              </a:spcAft>
              <a:buClr>
                <a:schemeClr val="dk1"/>
              </a:buClr>
              <a:buSzPts val="2800"/>
              <a:buNone/>
            </a:pPr>
            <a:r>
              <a:rPr lang="ja-JP"/>
              <a:t>（r[role_index][i]=1のときプレイヤーiの役職indexはrole_index）</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pic>
        <p:nvPicPr>
          <p:cNvPr id="199" name="Google Shape;199;p18"/>
          <p:cNvPicPr preferRelativeResize="0"/>
          <p:nvPr/>
        </p:nvPicPr>
        <p:blipFill rotWithShape="1">
          <a:blip r:embed="rId3">
            <a:alphaModFix/>
          </a:blip>
          <a:srcRect b="0" l="0" r="0" t="0"/>
          <a:stretch/>
        </p:blipFill>
        <p:spPr>
          <a:xfrm>
            <a:off x="838200" y="3494925"/>
            <a:ext cx="9959157" cy="10127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ja-JP"/>
              <a:t>目次</a:t>
            </a: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Calibri"/>
              <a:buChar char="-"/>
            </a:pPr>
            <a:r>
              <a:rPr lang="ja-JP"/>
              <a:t>自己紹介</a:t>
            </a:r>
            <a:endParaRPr/>
          </a:p>
          <a:p>
            <a:pPr indent="-228600" lvl="0" marL="228600" rtl="0" algn="l">
              <a:lnSpc>
                <a:spcPct val="90000"/>
              </a:lnSpc>
              <a:spcBef>
                <a:spcPts val="1000"/>
              </a:spcBef>
              <a:spcAft>
                <a:spcPts val="0"/>
              </a:spcAft>
              <a:buClr>
                <a:schemeClr val="dk1"/>
              </a:buClr>
              <a:buSzPts val="2800"/>
              <a:buFont typeface="Calibri"/>
              <a:buChar char="-"/>
            </a:pPr>
            <a:r>
              <a:rPr lang="ja-JP"/>
              <a:t>テーマ概要</a:t>
            </a:r>
            <a:endParaRPr/>
          </a:p>
          <a:p>
            <a:pPr indent="-228600" lvl="0" marL="228600" rtl="0" algn="l">
              <a:lnSpc>
                <a:spcPct val="90000"/>
              </a:lnSpc>
              <a:spcBef>
                <a:spcPts val="1000"/>
              </a:spcBef>
              <a:spcAft>
                <a:spcPts val="0"/>
              </a:spcAft>
              <a:buClr>
                <a:schemeClr val="dk1"/>
              </a:buClr>
              <a:buSzPts val="2800"/>
              <a:buFont typeface="Calibri"/>
              <a:buChar char="-"/>
            </a:pPr>
            <a:r>
              <a:rPr lang="ja-JP"/>
              <a:t>役職推定方針</a:t>
            </a:r>
            <a:endParaRPr/>
          </a:p>
          <a:p>
            <a:pPr indent="-228600" lvl="0" marL="228600" rtl="0" algn="l">
              <a:lnSpc>
                <a:spcPct val="90000"/>
              </a:lnSpc>
              <a:spcBef>
                <a:spcPts val="1000"/>
              </a:spcBef>
              <a:spcAft>
                <a:spcPts val="0"/>
              </a:spcAft>
              <a:buClr>
                <a:schemeClr val="dk1"/>
              </a:buClr>
              <a:buSzPts val="2800"/>
              <a:buFont typeface="Calibri"/>
              <a:buChar char="-"/>
            </a:pPr>
            <a:r>
              <a:rPr lang="ja-JP"/>
              <a:t>実装内容及び推定結果</a:t>
            </a:r>
            <a:endParaRPr/>
          </a:p>
          <a:p>
            <a:pPr indent="-228600" lvl="0" marL="228600" rtl="0" algn="l">
              <a:lnSpc>
                <a:spcPct val="90000"/>
              </a:lnSpc>
              <a:spcBef>
                <a:spcPts val="1000"/>
              </a:spcBef>
              <a:spcAft>
                <a:spcPts val="0"/>
              </a:spcAft>
              <a:buClr>
                <a:schemeClr val="dk1"/>
              </a:buClr>
              <a:buSzPts val="2800"/>
              <a:buFont typeface="Calibri"/>
              <a:buChar char="-"/>
            </a:pPr>
            <a:r>
              <a:rPr lang="ja-JP"/>
              <a:t>実戦における可能性</a:t>
            </a:r>
            <a:endParaRPr/>
          </a:p>
          <a:p>
            <a:pPr indent="-228600" lvl="0" marL="228600" rtl="0" algn="l">
              <a:lnSpc>
                <a:spcPct val="90000"/>
              </a:lnSpc>
              <a:spcBef>
                <a:spcPts val="1000"/>
              </a:spcBef>
              <a:spcAft>
                <a:spcPts val="0"/>
              </a:spcAft>
              <a:buClr>
                <a:schemeClr val="dk1"/>
              </a:buClr>
              <a:buSzPts val="2800"/>
              <a:buFont typeface="Calibri"/>
              <a:buChar char="-"/>
            </a:pPr>
            <a:r>
              <a:rPr lang="ja-JP"/>
              <a:t>デモンストレーション</a:t>
            </a:r>
            <a:endParaRPr/>
          </a:p>
          <a:p>
            <a:pPr indent="-228600" lvl="0" marL="228600" rtl="0" algn="l">
              <a:lnSpc>
                <a:spcPct val="90000"/>
              </a:lnSpc>
              <a:spcBef>
                <a:spcPts val="1000"/>
              </a:spcBef>
              <a:spcAft>
                <a:spcPts val="0"/>
              </a:spcAft>
              <a:buClr>
                <a:schemeClr val="dk1"/>
              </a:buClr>
              <a:buSzPts val="2800"/>
              <a:buFont typeface="Calibri"/>
              <a:buChar char="-"/>
            </a:pPr>
            <a:r>
              <a:rPr lang="ja-JP"/>
              <a:t>今後の課題</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ja-JP"/>
              <a:t>本最適化特有の制約条件</a:t>
            </a:r>
            <a:endParaRPr/>
          </a:p>
        </p:txBody>
      </p:sp>
      <p:sp>
        <p:nvSpPr>
          <p:cNvPr id="205" name="Google Shape;205;p19"/>
          <p:cNvSpPr txBox="1"/>
          <p:nvPr>
            <p:ph idx="1" type="body"/>
          </p:nvPr>
        </p:nvSpPr>
        <p:spPr>
          <a:xfrm>
            <a:off x="838200" y="2058381"/>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ja-JP"/>
              <a:t>各役職の人数が決まっている</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ja-JP"/>
              <a:t>各プレイヤーには一つの役職が割り当てられる</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ja-JP"/>
              <a:t>この他にログの解釈により得られた制約条件が加わる</a:t>
            </a:r>
            <a:endParaRPr/>
          </a:p>
        </p:txBody>
      </p:sp>
      <p:pic>
        <p:nvPicPr>
          <p:cNvPr id="206" name="Google Shape;206;p19"/>
          <p:cNvPicPr preferRelativeResize="0"/>
          <p:nvPr/>
        </p:nvPicPr>
        <p:blipFill rotWithShape="1">
          <a:blip r:embed="rId3">
            <a:alphaModFix/>
          </a:blip>
          <a:srcRect b="0" l="0" r="0" t="0"/>
          <a:stretch/>
        </p:blipFill>
        <p:spPr>
          <a:xfrm>
            <a:off x="1115406" y="4571575"/>
            <a:ext cx="7097103" cy="883619"/>
          </a:xfrm>
          <a:prstGeom prst="rect">
            <a:avLst/>
          </a:prstGeom>
          <a:noFill/>
          <a:ln>
            <a:noFill/>
          </a:ln>
        </p:spPr>
      </p:pic>
      <p:pic>
        <p:nvPicPr>
          <p:cNvPr id="207" name="Google Shape;207;p19"/>
          <p:cNvPicPr preferRelativeResize="0"/>
          <p:nvPr/>
        </p:nvPicPr>
        <p:blipFill>
          <a:blip r:embed="rId4">
            <a:alphaModFix/>
          </a:blip>
          <a:stretch>
            <a:fillRect/>
          </a:stretch>
        </p:blipFill>
        <p:spPr>
          <a:xfrm>
            <a:off x="1115400" y="2913075"/>
            <a:ext cx="8096250" cy="847725"/>
          </a:xfrm>
          <a:prstGeom prst="rect">
            <a:avLst/>
          </a:prstGeom>
          <a:noFill/>
          <a:ln>
            <a:noFill/>
          </a:ln>
        </p:spPr>
      </p:pic>
      <p:sp>
        <p:nvSpPr>
          <p:cNvPr id="208" name="Google Shape;208;p19"/>
          <p:cNvSpPr txBox="1"/>
          <p:nvPr/>
        </p:nvSpPr>
        <p:spPr>
          <a:xfrm>
            <a:off x="7701775" y="2989775"/>
            <a:ext cx="1844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JP" sz="2200">
                <a:latin typeface="Calibri"/>
                <a:ea typeface="Calibri"/>
                <a:cs typeface="Calibri"/>
                <a:sym typeface="Calibri"/>
              </a:rPr>
              <a:t>役職人数</a:t>
            </a:r>
            <a:endParaRPr b="1" sz="22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ja-JP"/>
              <a:t>ログの解析により得られる制約条件</a:t>
            </a:r>
            <a:endParaRPr/>
          </a:p>
        </p:txBody>
      </p:sp>
      <p:sp>
        <p:nvSpPr>
          <p:cNvPr id="214" name="Google Shape;214;p20"/>
          <p:cNvSpPr txBox="1"/>
          <p:nvPr>
            <p:ph idx="1" type="body"/>
          </p:nvPr>
        </p:nvSpPr>
        <p:spPr>
          <a:xfrm>
            <a:off x="838200" y="1512916"/>
            <a:ext cx="10515600" cy="466404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ja-JP"/>
              <a:t>【確定情報】</a:t>
            </a:r>
            <a:endParaRPr/>
          </a:p>
          <a:p>
            <a:pPr indent="-228600" lvl="0" marL="228600" rtl="0" algn="l">
              <a:lnSpc>
                <a:spcPct val="90000"/>
              </a:lnSpc>
              <a:spcBef>
                <a:spcPts val="1000"/>
              </a:spcBef>
              <a:spcAft>
                <a:spcPts val="0"/>
              </a:spcAft>
              <a:buClr>
                <a:schemeClr val="dk1"/>
              </a:buClr>
              <a:buSzPts val="2800"/>
              <a:buChar char="•"/>
            </a:pPr>
            <a:r>
              <a:rPr lang="ja-JP"/>
              <a:t>話し合い終了後特殊役職のCO人数が１人のみのとき役職確定</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ja-JP"/>
              <a:t>【制約条件】</a:t>
            </a:r>
            <a:endParaRPr/>
          </a:p>
          <a:p>
            <a:pPr indent="-228600" lvl="0" marL="228600" rtl="0" algn="l">
              <a:lnSpc>
                <a:spcPct val="90000"/>
              </a:lnSpc>
              <a:spcBef>
                <a:spcPts val="1000"/>
              </a:spcBef>
              <a:spcAft>
                <a:spcPts val="0"/>
              </a:spcAft>
              <a:buClr>
                <a:schemeClr val="dk1"/>
              </a:buClr>
              <a:buSzPts val="2800"/>
              <a:buChar char="•"/>
            </a:pPr>
            <a:r>
              <a:rPr lang="ja-JP"/>
              <a:t>CO人数が２人以上のときプレイヤーのいずれかは本物</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ja-JP"/>
              <a:t>COしているプレイヤーは本物/人狼/狂人のいずれか</a:t>
            </a:r>
            <a:endParaRPr/>
          </a:p>
        </p:txBody>
      </p:sp>
      <p:pic>
        <p:nvPicPr>
          <p:cNvPr id="215" name="Google Shape;215;p20"/>
          <p:cNvPicPr preferRelativeResize="0"/>
          <p:nvPr/>
        </p:nvPicPr>
        <p:blipFill rotWithShape="1">
          <a:blip r:embed="rId3">
            <a:alphaModFix/>
          </a:blip>
          <a:srcRect b="0" l="0" r="0" t="0"/>
          <a:stretch/>
        </p:blipFill>
        <p:spPr>
          <a:xfrm>
            <a:off x="1643939" y="4053174"/>
            <a:ext cx="4692212" cy="1017588"/>
          </a:xfrm>
          <a:prstGeom prst="rect">
            <a:avLst/>
          </a:prstGeom>
          <a:noFill/>
          <a:ln>
            <a:noFill/>
          </a:ln>
        </p:spPr>
      </p:pic>
      <p:pic>
        <p:nvPicPr>
          <p:cNvPr id="216" name="Google Shape;216;p20"/>
          <p:cNvPicPr preferRelativeResize="0"/>
          <p:nvPr/>
        </p:nvPicPr>
        <p:blipFill rotWithShape="1">
          <a:blip r:embed="rId4">
            <a:alphaModFix/>
          </a:blip>
          <a:srcRect b="0" l="0" r="0" t="0"/>
          <a:stretch/>
        </p:blipFill>
        <p:spPr>
          <a:xfrm>
            <a:off x="1458913" y="5480050"/>
            <a:ext cx="6046787" cy="1063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ja-JP"/>
              <a:t>最終的な役職推定精度</a:t>
            </a:r>
            <a:endParaRPr/>
          </a:p>
        </p:txBody>
      </p:sp>
      <p:sp>
        <p:nvSpPr>
          <p:cNvPr id="222" name="Google Shape;222;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ja-JP"/>
              <a:t>100個のログを用いて役職推定精度を確認</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ja-JP"/>
              <a:t>役職推定期待値：11.7人/15人中</a:t>
            </a:r>
            <a:endParaRPr/>
          </a:p>
          <a:p>
            <a:pPr indent="-228600" lvl="0" marL="228600" rtl="0" algn="l">
              <a:lnSpc>
                <a:spcPct val="90000"/>
              </a:lnSpc>
              <a:spcBef>
                <a:spcPts val="1000"/>
              </a:spcBef>
              <a:spcAft>
                <a:spcPts val="0"/>
              </a:spcAft>
              <a:buClr>
                <a:schemeClr val="dk1"/>
              </a:buClr>
              <a:buSzPts val="2800"/>
              <a:buChar char="•"/>
            </a:pPr>
            <a:r>
              <a:rPr lang="ja-JP"/>
              <a:t>占い師/霊媒師/守護者の検出率：95%/97%/20%</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ja-JP"/>
              <a:t>実戦における可能性</a:t>
            </a:r>
            <a:endParaRPr/>
          </a:p>
        </p:txBody>
      </p:sp>
      <p:sp>
        <p:nvSpPr>
          <p:cNvPr id="228" name="Google Shape;228;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ja-JP"/>
              <a:t>今までは俯瞰視点で各プレイヤーの役職推定を行っていたが、対人ゲームでは自身の役職がわかった状態で他プレイヤーの役職を予測していく必要がある</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ja-JP"/>
              <a:t>当事者視点での役職推定を提供することで勝率を高める行動を促進するデモアプリとしての可能性</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ja-JP"/>
              <a:t>当事者視点へ変わることによる方針変化</a:t>
            </a:r>
            <a:endParaRPr/>
          </a:p>
        </p:txBody>
      </p:sp>
      <p:sp>
        <p:nvSpPr>
          <p:cNvPr id="234" name="Google Shape;234;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ja-JP"/>
              <a:t>当事者が人狼ではないことを前提とする</a:t>
            </a:r>
            <a:endParaRPr/>
          </a:p>
          <a:p>
            <a:pPr indent="-228600" lvl="0" marL="228600" rtl="0" algn="l">
              <a:lnSpc>
                <a:spcPct val="90000"/>
              </a:lnSpc>
              <a:spcBef>
                <a:spcPts val="1000"/>
              </a:spcBef>
              <a:spcAft>
                <a:spcPts val="0"/>
              </a:spcAft>
              <a:buClr>
                <a:schemeClr val="dk1"/>
              </a:buClr>
              <a:buSzPts val="2800"/>
              <a:buChar char="•"/>
            </a:pPr>
            <a:r>
              <a:rPr lang="ja-JP"/>
              <a:t>バイナリ変数配列に当事者の情報を変数代入することができる</a:t>
            </a:r>
            <a:endParaRPr/>
          </a:p>
          <a:p>
            <a:pPr indent="0" lvl="0" marL="0" rtl="0" algn="l">
              <a:lnSpc>
                <a:spcPct val="90000"/>
              </a:lnSpc>
              <a:spcBef>
                <a:spcPts val="1000"/>
              </a:spcBef>
              <a:spcAft>
                <a:spcPts val="0"/>
              </a:spcAft>
              <a:buClr>
                <a:schemeClr val="dk1"/>
              </a:buClr>
              <a:buSzPts val="2800"/>
              <a:buNone/>
            </a:pPr>
            <a:r>
              <a:rPr lang="ja-JP"/>
              <a:t>（俯瞰視点よりも高い精度が期待できる）</a:t>
            </a:r>
            <a:endParaRPr/>
          </a:p>
          <a:p>
            <a:pPr indent="-228600" lvl="0" marL="228600" rtl="0" algn="l">
              <a:lnSpc>
                <a:spcPct val="90000"/>
              </a:lnSpc>
              <a:spcBef>
                <a:spcPts val="1000"/>
              </a:spcBef>
              <a:spcAft>
                <a:spcPts val="0"/>
              </a:spcAft>
              <a:buClr>
                <a:schemeClr val="dk1"/>
              </a:buClr>
              <a:buSzPts val="2800"/>
              <a:buChar char="•"/>
            </a:pPr>
            <a:r>
              <a:rPr lang="ja-JP"/>
              <a:t>max-cut問題において当事者を排除して考える必要がある</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ja-JP"/>
              <a:t>デモンストレーション</a:t>
            </a:r>
            <a:endParaRPr/>
          </a:p>
        </p:txBody>
      </p:sp>
      <p:sp>
        <p:nvSpPr>
          <p:cNvPr id="240" name="Google Shape;240;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ja-JP"/>
              <a:t>今後の課題</a:t>
            </a:r>
            <a:endParaRPr/>
          </a:p>
        </p:txBody>
      </p:sp>
      <p:sp>
        <p:nvSpPr>
          <p:cNvPr id="246" name="Google Shape;246;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spcBef>
                <a:spcPts val="0"/>
              </a:spcBef>
              <a:spcAft>
                <a:spcPts val="0"/>
              </a:spcAft>
              <a:buSzPts val="2800"/>
              <a:buChar char="•"/>
            </a:pPr>
            <a:r>
              <a:rPr lang="ja-JP"/>
              <a:t>特にデモアプリに関して他にも論理的に推定できることがあるはず</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ex) 自身が村人のときCOプレイヤーが自身を人狼だと報告したら偽物であるとすぐに分かるはず</a:t>
            </a:r>
            <a:endParaRPr/>
          </a:p>
          <a:p>
            <a:pPr indent="0" lvl="0" marL="0" rtl="0" algn="l">
              <a:spcBef>
                <a:spcPts val="0"/>
              </a:spcBef>
              <a:spcAft>
                <a:spcPts val="0"/>
              </a:spcAft>
              <a:buNone/>
            </a:pPr>
            <a:r>
              <a:t/>
            </a:r>
            <a:endParaRPr/>
          </a:p>
          <a:p>
            <a:pPr indent="-228600" lvl="0" marL="228600" rtl="0" algn="l">
              <a:spcBef>
                <a:spcPts val="1000"/>
              </a:spcBef>
              <a:spcAft>
                <a:spcPts val="0"/>
              </a:spcAft>
              <a:buSzPts val="2800"/>
              <a:buChar char="•"/>
            </a:pPr>
            <a:r>
              <a:rPr lang="ja-JP"/>
              <a:t>現在ログは事前にあるものを利用しているため、対人ゲームにおいて話し合い内容をプログラムに落とし込むことで実際のアプリとして役職推定を提供できるようになる</a:t>
            </a:r>
            <a:endParaRPr/>
          </a:p>
          <a:p>
            <a:pPr indent="0" lvl="0" marL="0" rtl="0" algn="l">
              <a:spcBef>
                <a:spcPts val="0"/>
              </a:spcBef>
              <a:spcAft>
                <a:spcPts val="0"/>
              </a:spcAft>
              <a:buNone/>
            </a:pPr>
            <a:r>
              <a:t/>
            </a:r>
            <a:endParaRPr/>
          </a:p>
          <a:p>
            <a:pPr indent="-228600" lvl="0" marL="228600" rtl="0" algn="l">
              <a:spcBef>
                <a:spcPts val="1000"/>
              </a:spcBef>
              <a:spcAft>
                <a:spcPts val="0"/>
              </a:spcAft>
              <a:buSzPts val="2800"/>
              <a:buChar char="•"/>
            </a:pPr>
            <a:r>
              <a:rPr lang="ja-JP"/>
              <a:t>他のプレイヤー人数に対応できるようにする</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ja-JP"/>
              <a:t>自己紹介</a:t>
            </a:r>
            <a:endParaRPr/>
          </a:p>
        </p:txBody>
      </p:sp>
      <p:sp>
        <p:nvSpPr>
          <p:cNvPr id="97" name="Google Shape;9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ja-JP"/>
              <a:t>名前：趙 在瀛（ちょう ざいいん）</a:t>
            </a:r>
            <a:endParaRPr/>
          </a:p>
          <a:p>
            <a:pPr indent="0" lvl="0" marL="0" rtl="0" algn="l">
              <a:lnSpc>
                <a:spcPct val="90000"/>
              </a:lnSpc>
              <a:spcBef>
                <a:spcPts val="1000"/>
              </a:spcBef>
              <a:spcAft>
                <a:spcPts val="0"/>
              </a:spcAft>
              <a:buClr>
                <a:schemeClr val="dk1"/>
              </a:buClr>
              <a:buSzPts val="2800"/>
              <a:buNone/>
            </a:pPr>
            <a:r>
              <a:rPr lang="ja-JP"/>
              <a:t>所属：東京大学 工学部 電子情報工学科</a:t>
            </a:r>
            <a:endParaRPr/>
          </a:p>
          <a:p>
            <a:pPr indent="0" lvl="0" marL="0" rtl="0" algn="l">
              <a:lnSpc>
                <a:spcPct val="90000"/>
              </a:lnSpc>
              <a:spcBef>
                <a:spcPts val="1000"/>
              </a:spcBef>
              <a:spcAft>
                <a:spcPts val="0"/>
              </a:spcAft>
              <a:buClr>
                <a:schemeClr val="dk1"/>
              </a:buClr>
              <a:buSzPts val="2800"/>
              <a:buNone/>
            </a:pPr>
            <a:r>
              <a:rPr lang="ja-JP"/>
              <a:t>学年：B3</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ja-JP"/>
              <a:t>テーマ概要</a:t>
            </a:r>
            <a:endParaRPr/>
          </a:p>
        </p:txBody>
      </p:sp>
      <p:sp>
        <p:nvSpPr>
          <p:cNvPr id="103" name="Google Shape;10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Calibri"/>
              <a:buChar char="-"/>
            </a:pPr>
            <a:r>
              <a:rPr lang="ja-JP"/>
              <a:t>人狼ゲームについて</a:t>
            </a:r>
            <a:endParaRPr/>
          </a:p>
          <a:p>
            <a:pPr indent="-228600" lvl="0" marL="228600" rtl="0" algn="l">
              <a:lnSpc>
                <a:spcPct val="90000"/>
              </a:lnSpc>
              <a:spcBef>
                <a:spcPts val="1000"/>
              </a:spcBef>
              <a:spcAft>
                <a:spcPts val="0"/>
              </a:spcAft>
              <a:buClr>
                <a:schemeClr val="dk1"/>
              </a:buClr>
              <a:buSzPts val="2800"/>
              <a:buFont typeface="Calibri"/>
              <a:buChar char="-"/>
            </a:pPr>
            <a:r>
              <a:rPr lang="ja-JP"/>
              <a:t>テーマについて</a:t>
            </a:r>
            <a:endParaRPr/>
          </a:p>
          <a:p>
            <a:pPr indent="-228600" lvl="0" marL="228600" rtl="0" algn="l">
              <a:lnSpc>
                <a:spcPct val="90000"/>
              </a:lnSpc>
              <a:spcBef>
                <a:spcPts val="1000"/>
              </a:spcBef>
              <a:spcAft>
                <a:spcPts val="0"/>
              </a:spcAft>
              <a:buClr>
                <a:schemeClr val="dk1"/>
              </a:buClr>
              <a:buSzPts val="2800"/>
              <a:buFont typeface="Calibri"/>
              <a:buChar char="-"/>
            </a:pPr>
            <a:r>
              <a:rPr lang="ja-JP"/>
              <a:t>このテーマを選んだモチベーション</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ja-JP"/>
              <a:t>人狼ゲームについて</a:t>
            </a:r>
            <a:endParaRPr/>
          </a:p>
        </p:txBody>
      </p:sp>
      <p:sp>
        <p:nvSpPr>
          <p:cNvPr id="109" name="Google Shape;10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ja-JP"/>
              <a:t>村人陣営と人狼陣営の２つに分かれたプレイヤー達がそれぞれの陣営の勝利を目指すゲーム</a:t>
            </a:r>
            <a:endParaRPr/>
          </a:p>
          <a:p>
            <a:pPr indent="0" lvl="0" marL="0" rtl="0" algn="l">
              <a:lnSpc>
                <a:spcPct val="90000"/>
              </a:lnSpc>
              <a:spcBef>
                <a:spcPts val="1000"/>
              </a:spcBef>
              <a:spcAft>
                <a:spcPts val="0"/>
              </a:spcAft>
              <a:buNone/>
            </a:pPr>
            <a:r>
              <a:t/>
            </a:r>
            <a:endParaRPr/>
          </a:p>
          <a:p>
            <a:pPr indent="-228600" lvl="0" marL="228600" rtl="0" algn="l">
              <a:spcBef>
                <a:spcPts val="1000"/>
              </a:spcBef>
              <a:spcAft>
                <a:spcPts val="0"/>
              </a:spcAft>
              <a:buSzPts val="2800"/>
              <a:buChar char="•"/>
            </a:pPr>
            <a:r>
              <a:rPr lang="ja-JP"/>
              <a:t>役職配分：村人８人、人狼３人、占い師/霊媒師/守護者/狂人１人</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spcBef>
                <a:spcPts val="1000"/>
              </a:spcBef>
              <a:spcAft>
                <a:spcPts val="0"/>
              </a:spcAft>
              <a:buSzPts val="2800"/>
              <a:buChar char="•"/>
            </a:pPr>
            <a:r>
              <a:rPr lang="ja-JP"/>
              <a:t>自身の役職は他プレイヤーに公開されない</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ja-JP"/>
              <a:t>テーマについて</a:t>
            </a:r>
            <a:endParaRPr/>
          </a:p>
        </p:txBody>
      </p:sp>
      <p:sp>
        <p:nvSpPr>
          <p:cNvPr id="115" name="Google Shape;115;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ja-JP"/>
              <a:t>人狼ゲームでより適切な行動をとるためには議論を通じて相手の役職を推理する必要がある</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ja-JP"/>
              <a:t>全プレイヤーの行動履歴から論理的に推定できることやプレイヤー間の関係を基に現段階で最も適切な役職推定を提供することを目指す</a:t>
            </a:r>
            <a:endParaRPr/>
          </a:p>
          <a:p>
            <a:pPr indent="0" lvl="0" marL="0" rtl="0" algn="l">
              <a:lnSpc>
                <a:spcPct val="90000"/>
              </a:lnSpc>
              <a:spcBef>
                <a:spcPts val="10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ja-JP"/>
              <a:t>テーマを選んだモチベーション</a:t>
            </a:r>
            <a:endParaRPr/>
          </a:p>
        </p:txBody>
      </p:sp>
      <p:sp>
        <p:nvSpPr>
          <p:cNvPr id="121" name="Google Shape;12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ja-JP"/>
              <a:t>人狼知能国際大会：AI</a:t>
            </a:r>
            <a:r>
              <a:rPr lang="ja-JP"/>
              <a:t>対戦の行動履歴（ログ）を提供</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ja-JP"/>
              <a:t>より強い人狼AIを作成するには他プレイヤーの役職推定が最も手っ取り早いがなかなかうまくいかない…</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ja-JP"/>
              <a:t>論文などを参照してみてもあまり有意な結果は得られていない</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838200" y="365125"/>
            <a:ext cx="10515600" cy="174630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ja-JP"/>
              <a:t>役職推定方針</a:t>
            </a:r>
            <a:endParaRPr/>
          </a:p>
        </p:txBody>
      </p:sp>
      <p:sp>
        <p:nvSpPr>
          <p:cNvPr id="127" name="Google Shape;127;p8"/>
          <p:cNvSpPr txBox="1"/>
          <p:nvPr>
            <p:ph idx="1" type="body"/>
          </p:nvPr>
        </p:nvSpPr>
        <p:spPr>
          <a:xfrm>
            <a:off x="838200" y="2427315"/>
            <a:ext cx="10515600" cy="3749647"/>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AutoNum type="arabicPeriod"/>
            </a:pPr>
            <a:r>
              <a:rPr lang="ja-JP"/>
              <a:t>max-cut問題（グループ分け問題）として最適化を行うことで全プレイヤーから人狼抽出</a:t>
            </a:r>
            <a:endParaRPr/>
          </a:p>
          <a:p>
            <a:pPr indent="-514350" lvl="0" marL="514350" rtl="0" algn="l">
              <a:lnSpc>
                <a:spcPct val="90000"/>
              </a:lnSpc>
              <a:spcBef>
                <a:spcPts val="1000"/>
              </a:spcBef>
              <a:spcAft>
                <a:spcPts val="0"/>
              </a:spcAft>
              <a:buClr>
                <a:schemeClr val="dk1"/>
              </a:buClr>
              <a:buSzPts val="2800"/>
              <a:buAutoNum type="arabicPeriod"/>
            </a:pPr>
            <a:r>
              <a:rPr lang="ja-JP"/>
              <a:t>人狼判定されたプレイヤー以外で再びmax-cut問題を解き狂人抽出</a:t>
            </a:r>
            <a:endParaRPr/>
          </a:p>
          <a:p>
            <a:pPr indent="-514350" lvl="0" marL="514350" rtl="0" algn="l">
              <a:lnSpc>
                <a:spcPct val="90000"/>
              </a:lnSpc>
              <a:spcBef>
                <a:spcPts val="1000"/>
              </a:spcBef>
              <a:spcAft>
                <a:spcPts val="0"/>
              </a:spcAft>
              <a:buClr>
                <a:schemeClr val="dk1"/>
              </a:buClr>
              <a:buSzPts val="2800"/>
              <a:buAutoNum type="arabicPeriod"/>
            </a:pPr>
            <a:r>
              <a:rPr lang="ja-JP"/>
              <a:t>残った村人陣営中で組み合わせ最適化問題として役職推定</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ja-JP"/>
              <a:t>max-cut問題による人狼抽出</a:t>
            </a:r>
            <a:endParaRPr/>
          </a:p>
        </p:txBody>
      </p:sp>
      <p:sp>
        <p:nvSpPr>
          <p:cNvPr id="133" name="Google Shape;133;p9"/>
          <p:cNvSpPr txBox="1"/>
          <p:nvPr>
            <p:ph idx="1" type="body"/>
          </p:nvPr>
        </p:nvSpPr>
        <p:spPr>
          <a:xfrm>
            <a:off x="838200" y="2177935"/>
            <a:ext cx="10515600" cy="399902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ja-JP"/>
              <a:t>hatred：プレイヤー同士の敵対度、15×15の２次元配列</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ja-JP"/>
              <a:t>wolf_likely：人狼としての怪しさ、長さ15の1次元配列</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ja-JP"/>
              <a:t>ex)</a:t>
            </a:r>
            <a:endParaRPr/>
          </a:p>
          <a:p>
            <a:pPr indent="-228600" lvl="0" marL="228600" rtl="0" algn="l">
              <a:lnSpc>
                <a:spcPct val="90000"/>
              </a:lnSpc>
              <a:spcBef>
                <a:spcPts val="1000"/>
              </a:spcBef>
              <a:spcAft>
                <a:spcPts val="0"/>
              </a:spcAft>
              <a:buClr>
                <a:schemeClr val="dk1"/>
              </a:buClr>
              <a:buSzPts val="2800"/>
              <a:buChar char="•"/>
            </a:pPr>
            <a:r>
              <a:rPr lang="ja-JP"/>
              <a:t>プレイヤー1が5を投票したときhatred[1][5]=1とする</a:t>
            </a:r>
            <a:endParaRPr/>
          </a:p>
          <a:p>
            <a:pPr indent="-228600" lvl="0" marL="228600" rtl="0" algn="l">
              <a:lnSpc>
                <a:spcPct val="90000"/>
              </a:lnSpc>
              <a:spcBef>
                <a:spcPts val="1000"/>
              </a:spcBef>
              <a:spcAft>
                <a:spcPts val="0"/>
              </a:spcAft>
              <a:buClr>
                <a:schemeClr val="dk1"/>
              </a:buClr>
              <a:buSzPts val="2800"/>
              <a:buChar char="•"/>
            </a:pPr>
            <a:r>
              <a:rPr lang="ja-JP"/>
              <a:t>プレイヤー1,2が占い師COをしたときwolf_likely[1]=wolf_likely[2]=0.5とする</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2022-08-30T02:17:56Z</dcterms:created>
  <dc:creator>kanshi</dc:creator>
</cp:coreProperties>
</file>