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3" r:id="rId6"/>
    <p:sldId id="264" r:id="rId7"/>
    <p:sldId id="259" r:id="rId8"/>
    <p:sldId id="260" r:id="rId9"/>
    <p:sldId id="261" r:id="rId10"/>
    <p:sldId id="262"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9A1DA68-2F3C-406E-B182-6FBA3A11463A}" type="datetimeFigureOut">
              <a:rPr lang="ru-RU" smtClean="0"/>
              <a:t>11.09.2018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2DE189-2EAE-4B14-B7DC-E4DC1FF15E14}" type="slidenum">
              <a:rPr lang="ru-RU" smtClean="0"/>
              <a:t>‹#›</a:t>
            </a:fld>
            <a:endParaRPr lang="ru-RU"/>
          </a:p>
        </p:txBody>
      </p:sp>
    </p:spTree>
    <p:extLst>
      <p:ext uri="{BB962C8B-B14F-4D97-AF65-F5344CB8AC3E}">
        <p14:creationId xmlns:p14="http://schemas.microsoft.com/office/powerpoint/2010/main" val="170939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9A1DA68-2F3C-406E-B182-6FBA3A11463A}" type="datetimeFigureOut">
              <a:rPr lang="ru-RU" smtClean="0"/>
              <a:t>11.09.2018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2DE189-2EAE-4B14-B7DC-E4DC1FF15E14}" type="slidenum">
              <a:rPr lang="ru-RU" smtClean="0"/>
              <a:t>‹#›</a:t>
            </a:fld>
            <a:endParaRPr lang="ru-RU"/>
          </a:p>
        </p:txBody>
      </p:sp>
    </p:spTree>
    <p:extLst>
      <p:ext uri="{BB962C8B-B14F-4D97-AF65-F5344CB8AC3E}">
        <p14:creationId xmlns:p14="http://schemas.microsoft.com/office/powerpoint/2010/main" val="28847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9A1DA68-2F3C-406E-B182-6FBA3A11463A}" type="datetimeFigureOut">
              <a:rPr lang="ru-RU" smtClean="0"/>
              <a:t>11.09.2018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2DE189-2EAE-4B14-B7DC-E4DC1FF15E14}" type="slidenum">
              <a:rPr lang="ru-RU" smtClean="0"/>
              <a:t>‹#›</a:t>
            </a:fld>
            <a:endParaRPr lang="ru-RU"/>
          </a:p>
        </p:txBody>
      </p:sp>
    </p:spTree>
    <p:extLst>
      <p:ext uri="{BB962C8B-B14F-4D97-AF65-F5344CB8AC3E}">
        <p14:creationId xmlns:p14="http://schemas.microsoft.com/office/powerpoint/2010/main" val="318493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9A1DA68-2F3C-406E-B182-6FBA3A11463A}" type="datetimeFigureOut">
              <a:rPr lang="ru-RU" smtClean="0"/>
              <a:t>11.09.2018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2DE189-2EAE-4B14-B7DC-E4DC1FF15E14}" type="slidenum">
              <a:rPr lang="ru-RU" smtClean="0"/>
              <a:t>‹#›</a:t>
            </a:fld>
            <a:endParaRPr lang="ru-RU"/>
          </a:p>
        </p:txBody>
      </p:sp>
    </p:spTree>
    <p:extLst>
      <p:ext uri="{BB962C8B-B14F-4D97-AF65-F5344CB8AC3E}">
        <p14:creationId xmlns:p14="http://schemas.microsoft.com/office/powerpoint/2010/main" val="398505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9A1DA68-2F3C-406E-B182-6FBA3A11463A}" type="datetimeFigureOut">
              <a:rPr lang="ru-RU" smtClean="0"/>
              <a:t>11.09.2018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2DE189-2EAE-4B14-B7DC-E4DC1FF15E14}" type="slidenum">
              <a:rPr lang="ru-RU" smtClean="0"/>
              <a:t>‹#›</a:t>
            </a:fld>
            <a:endParaRPr lang="ru-RU"/>
          </a:p>
        </p:txBody>
      </p:sp>
    </p:spTree>
    <p:extLst>
      <p:ext uri="{BB962C8B-B14F-4D97-AF65-F5344CB8AC3E}">
        <p14:creationId xmlns:p14="http://schemas.microsoft.com/office/powerpoint/2010/main" val="321203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9A1DA68-2F3C-406E-B182-6FBA3A11463A}" type="datetimeFigureOut">
              <a:rPr lang="ru-RU" smtClean="0"/>
              <a:t>11.09.2018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42DE189-2EAE-4B14-B7DC-E4DC1FF15E14}" type="slidenum">
              <a:rPr lang="ru-RU" smtClean="0"/>
              <a:t>‹#›</a:t>
            </a:fld>
            <a:endParaRPr lang="ru-RU"/>
          </a:p>
        </p:txBody>
      </p:sp>
    </p:spTree>
    <p:extLst>
      <p:ext uri="{BB962C8B-B14F-4D97-AF65-F5344CB8AC3E}">
        <p14:creationId xmlns:p14="http://schemas.microsoft.com/office/powerpoint/2010/main" val="1306368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9A1DA68-2F3C-406E-B182-6FBA3A11463A}" type="datetimeFigureOut">
              <a:rPr lang="ru-RU" smtClean="0"/>
              <a:t>11.09.2018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42DE189-2EAE-4B14-B7DC-E4DC1FF15E14}" type="slidenum">
              <a:rPr lang="ru-RU" smtClean="0"/>
              <a:t>‹#›</a:t>
            </a:fld>
            <a:endParaRPr lang="ru-RU"/>
          </a:p>
        </p:txBody>
      </p:sp>
    </p:spTree>
    <p:extLst>
      <p:ext uri="{BB962C8B-B14F-4D97-AF65-F5344CB8AC3E}">
        <p14:creationId xmlns:p14="http://schemas.microsoft.com/office/powerpoint/2010/main" val="316875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9A1DA68-2F3C-406E-B182-6FBA3A11463A}" type="datetimeFigureOut">
              <a:rPr lang="ru-RU" smtClean="0"/>
              <a:t>11.09.2018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42DE189-2EAE-4B14-B7DC-E4DC1FF15E14}" type="slidenum">
              <a:rPr lang="ru-RU" smtClean="0"/>
              <a:t>‹#›</a:t>
            </a:fld>
            <a:endParaRPr lang="ru-RU"/>
          </a:p>
        </p:txBody>
      </p:sp>
    </p:spTree>
    <p:extLst>
      <p:ext uri="{BB962C8B-B14F-4D97-AF65-F5344CB8AC3E}">
        <p14:creationId xmlns:p14="http://schemas.microsoft.com/office/powerpoint/2010/main" val="4240965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9A1DA68-2F3C-406E-B182-6FBA3A11463A}" type="datetimeFigureOut">
              <a:rPr lang="ru-RU" smtClean="0"/>
              <a:t>11.09.2018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42DE189-2EAE-4B14-B7DC-E4DC1FF15E14}" type="slidenum">
              <a:rPr lang="ru-RU" smtClean="0"/>
              <a:t>‹#›</a:t>
            </a:fld>
            <a:endParaRPr lang="ru-RU"/>
          </a:p>
        </p:txBody>
      </p:sp>
    </p:spTree>
    <p:extLst>
      <p:ext uri="{BB962C8B-B14F-4D97-AF65-F5344CB8AC3E}">
        <p14:creationId xmlns:p14="http://schemas.microsoft.com/office/powerpoint/2010/main" val="22087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9A1DA68-2F3C-406E-B182-6FBA3A11463A}" type="datetimeFigureOut">
              <a:rPr lang="ru-RU" smtClean="0"/>
              <a:t>11.09.2018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42DE189-2EAE-4B14-B7DC-E4DC1FF15E14}" type="slidenum">
              <a:rPr lang="ru-RU" smtClean="0"/>
              <a:t>‹#›</a:t>
            </a:fld>
            <a:endParaRPr lang="ru-RU"/>
          </a:p>
        </p:txBody>
      </p:sp>
    </p:spTree>
    <p:extLst>
      <p:ext uri="{BB962C8B-B14F-4D97-AF65-F5344CB8AC3E}">
        <p14:creationId xmlns:p14="http://schemas.microsoft.com/office/powerpoint/2010/main" val="168678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9A1DA68-2F3C-406E-B182-6FBA3A11463A}" type="datetimeFigureOut">
              <a:rPr lang="ru-RU" smtClean="0"/>
              <a:t>11.09.2018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42DE189-2EAE-4B14-B7DC-E4DC1FF15E14}" type="slidenum">
              <a:rPr lang="ru-RU" smtClean="0"/>
              <a:t>‹#›</a:t>
            </a:fld>
            <a:endParaRPr lang="ru-RU"/>
          </a:p>
        </p:txBody>
      </p:sp>
    </p:spTree>
    <p:extLst>
      <p:ext uri="{BB962C8B-B14F-4D97-AF65-F5344CB8AC3E}">
        <p14:creationId xmlns:p14="http://schemas.microsoft.com/office/powerpoint/2010/main" val="383025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1DA68-2F3C-406E-B182-6FBA3A11463A}" type="datetimeFigureOut">
              <a:rPr lang="ru-RU" smtClean="0"/>
              <a:t>11.09.2018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DE189-2EAE-4B14-B7DC-E4DC1FF15E14}" type="slidenum">
              <a:rPr lang="ru-RU" smtClean="0"/>
              <a:t>‹#›</a:t>
            </a:fld>
            <a:endParaRPr lang="ru-RU"/>
          </a:p>
        </p:txBody>
      </p:sp>
    </p:spTree>
    <p:extLst>
      <p:ext uri="{BB962C8B-B14F-4D97-AF65-F5344CB8AC3E}">
        <p14:creationId xmlns:p14="http://schemas.microsoft.com/office/powerpoint/2010/main" val="1137676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284673"/>
            <a:ext cx="9144000" cy="1880558"/>
          </a:xfrm>
        </p:spPr>
        <p:txBody>
          <a:bodyPr>
            <a:normAutofit/>
          </a:bodyPr>
          <a:lstStyle/>
          <a:p>
            <a:r>
              <a:rPr lang="en-US" b="1" dirty="0"/>
              <a:t>Input Scanner</a:t>
            </a:r>
            <a:br>
              <a:rPr lang="en-US" b="1" dirty="0"/>
            </a:br>
            <a:endParaRPr lang="ru-RU" dirty="0"/>
          </a:p>
        </p:txBody>
      </p:sp>
      <p:sp>
        <p:nvSpPr>
          <p:cNvPr id="3" name="Подзаголовок 2"/>
          <p:cNvSpPr>
            <a:spLocks noGrp="1"/>
          </p:cNvSpPr>
          <p:nvPr>
            <p:ph type="subTitle" idx="1"/>
          </p:nvPr>
        </p:nvSpPr>
        <p:spPr>
          <a:xfrm>
            <a:off x="1524000" y="1949570"/>
            <a:ext cx="9144000" cy="4382219"/>
          </a:xfrm>
        </p:spPr>
        <p:txBody>
          <a:bodyPr/>
          <a:lstStyle/>
          <a:p>
            <a:r>
              <a:rPr lang="en-US" dirty="0"/>
              <a:t>The most flexible and common way to read an input from a user is by asking </a:t>
            </a:r>
            <a:r>
              <a:rPr lang="en-US" dirty="0" smtClean="0"/>
              <a:t>them </a:t>
            </a:r>
            <a:r>
              <a:rPr lang="en-US" dirty="0"/>
              <a:t>to type in something and wait till they respond</a:t>
            </a:r>
            <a:r>
              <a:rPr lang="en-US" dirty="0" smtClean="0"/>
              <a:t>.</a:t>
            </a:r>
          </a:p>
          <a:p>
            <a:r>
              <a:rPr lang="en-US" dirty="0"/>
              <a:t>This is done using a Java class </a:t>
            </a:r>
            <a:r>
              <a:rPr lang="en-US" dirty="0" smtClean="0"/>
              <a:t>called </a:t>
            </a:r>
            <a:r>
              <a:rPr lang="en-US" dirty="0" smtClean="0">
                <a:solidFill>
                  <a:srgbClr val="FF0000"/>
                </a:solidFill>
              </a:rPr>
              <a:t>Scanner </a:t>
            </a:r>
            <a:r>
              <a:rPr lang="en-US" dirty="0" smtClean="0"/>
              <a:t>.</a:t>
            </a:r>
          </a:p>
          <a:p>
            <a:r>
              <a:rPr lang="en-US" dirty="0"/>
              <a:t>First, to be able to access this class, you have to point your program to the </a:t>
            </a:r>
            <a:r>
              <a:rPr lang="en-US" dirty="0" err="1"/>
              <a:t>java.util</a:t>
            </a:r>
            <a:r>
              <a:rPr lang="en-US" dirty="0"/>
              <a:t> library that includes the Scanner class. You do that by typing this at the very top of the </a:t>
            </a:r>
            <a:r>
              <a:rPr lang="en-US" dirty="0" smtClean="0"/>
              <a:t>file</a:t>
            </a:r>
          </a:p>
          <a:p>
            <a:r>
              <a:rPr lang="en-US" b="1" dirty="0" smtClean="0"/>
              <a:t>import </a:t>
            </a:r>
            <a:r>
              <a:rPr lang="en-US" dirty="0" err="1" smtClean="0"/>
              <a:t>java.util.Scanner</a:t>
            </a:r>
            <a:r>
              <a:rPr lang="en-US" dirty="0" smtClean="0"/>
              <a:t>;</a:t>
            </a:r>
            <a:endParaRPr lang="en-US" dirty="0"/>
          </a:p>
          <a:p>
            <a:r>
              <a:rPr lang="en-US" dirty="0" smtClean="0">
                <a:solidFill>
                  <a:schemeClr val="accent1"/>
                </a:solidFill>
              </a:rPr>
              <a:t>Scanner </a:t>
            </a:r>
            <a:r>
              <a:rPr lang="en-US" dirty="0" err="1" smtClean="0">
                <a:solidFill>
                  <a:schemeClr val="accent1"/>
                </a:solidFill>
              </a:rPr>
              <a:t>scanner</a:t>
            </a:r>
            <a:r>
              <a:rPr lang="en-US" dirty="0" smtClean="0">
                <a:solidFill>
                  <a:schemeClr val="accent1"/>
                </a:solidFill>
              </a:rPr>
              <a:t> = new Scanner(System.in);</a:t>
            </a:r>
          </a:p>
          <a:p>
            <a:r>
              <a:rPr lang="en-US" dirty="0" err="1" smtClean="0">
                <a:solidFill>
                  <a:schemeClr val="accent1"/>
                </a:solidFill>
              </a:rPr>
              <a:t>int</a:t>
            </a:r>
            <a:r>
              <a:rPr lang="en-US" dirty="0" smtClean="0">
                <a:solidFill>
                  <a:schemeClr val="accent1"/>
                </a:solidFill>
              </a:rPr>
              <a:t> grade = </a:t>
            </a:r>
            <a:r>
              <a:rPr lang="en-US" dirty="0" err="1" smtClean="0">
                <a:solidFill>
                  <a:schemeClr val="accent1"/>
                </a:solidFill>
              </a:rPr>
              <a:t>scanner.nextInt</a:t>
            </a:r>
            <a:r>
              <a:rPr lang="en-US" dirty="0" smtClean="0">
                <a:solidFill>
                  <a:schemeClr val="accent1"/>
                </a:solidFill>
              </a:rPr>
              <a:t>();</a:t>
            </a:r>
            <a:endParaRPr lang="ru-RU" dirty="0">
              <a:solidFill>
                <a:schemeClr val="accent1"/>
              </a:solidFill>
            </a:endParaRPr>
          </a:p>
        </p:txBody>
      </p:sp>
    </p:spTree>
    <p:extLst>
      <p:ext uri="{BB962C8B-B14F-4D97-AF65-F5344CB8AC3E}">
        <p14:creationId xmlns:p14="http://schemas.microsoft.com/office/powerpoint/2010/main" val="3226170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91550" y="548915"/>
            <a:ext cx="10515600" cy="952081"/>
          </a:xfrm>
        </p:spPr>
        <p:txBody>
          <a:bodyPr/>
          <a:lstStyle/>
          <a:p>
            <a:r>
              <a:rPr lang="en-US" dirty="0"/>
              <a:t>If the user manages to guess the number before they run out of guesses they win. Otherwise they lose!</a:t>
            </a:r>
            <a:endParaRPr lang="ru-RU" dirty="0"/>
          </a:p>
        </p:txBody>
      </p:sp>
      <p:pic>
        <p:nvPicPr>
          <p:cNvPr id="7170" name="Picture 2" descr="https://d17h27t6h515a5.cloudfront.net/topher/2017/June/5951d6d1_screen-shot-2017-06-27-at-1.48.03-pm/screen-shot-2017-06-27-at-1.48.03-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073" y="1765241"/>
            <a:ext cx="9429750" cy="455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80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File Scanner</a:t>
            </a:r>
            <a:br>
              <a:rPr lang="en-US" b="1" dirty="0"/>
            </a:br>
            <a:endParaRPr lang="ru-RU" dirty="0"/>
          </a:p>
        </p:txBody>
      </p:sp>
      <p:sp>
        <p:nvSpPr>
          <p:cNvPr id="3" name="Объект 2"/>
          <p:cNvSpPr>
            <a:spLocks noGrp="1"/>
          </p:cNvSpPr>
          <p:nvPr>
            <p:ph idx="1"/>
          </p:nvPr>
        </p:nvSpPr>
        <p:spPr/>
        <p:txBody>
          <a:bodyPr>
            <a:normAutofit fontScale="92500" lnSpcReduction="20000"/>
          </a:bodyPr>
          <a:lstStyle/>
          <a:p>
            <a:r>
              <a:rPr lang="en-US" dirty="0" smtClean="0"/>
              <a:t>To read a text file in Java you can also use the same </a:t>
            </a:r>
            <a:r>
              <a:rPr lang="en-US" dirty="0" smtClean="0">
                <a:solidFill>
                  <a:srgbClr val="FF0000"/>
                </a:solidFill>
              </a:rPr>
              <a:t>Scanner</a:t>
            </a:r>
            <a:r>
              <a:rPr lang="en-US" dirty="0" smtClean="0"/>
              <a:t> class we used to read command line inputs, but instead of passing </a:t>
            </a:r>
            <a:r>
              <a:rPr lang="en-US" dirty="0" smtClean="0">
                <a:solidFill>
                  <a:srgbClr val="FF0000"/>
                </a:solidFill>
              </a:rPr>
              <a:t>System.in</a:t>
            </a:r>
            <a:r>
              <a:rPr lang="en-US" dirty="0" smtClean="0"/>
              <a:t> as the argument you pass a </a:t>
            </a:r>
            <a:r>
              <a:rPr lang="en-US" dirty="0" smtClean="0">
                <a:solidFill>
                  <a:srgbClr val="FF0000"/>
                </a:solidFill>
              </a:rPr>
              <a:t>File</a:t>
            </a:r>
            <a:r>
              <a:rPr lang="en-US" dirty="0" smtClean="0"/>
              <a:t> object which you can create by typing in the file name:</a:t>
            </a:r>
          </a:p>
          <a:p>
            <a:r>
              <a:rPr lang="en-US" dirty="0" smtClean="0">
                <a:solidFill>
                  <a:schemeClr val="accent1"/>
                </a:solidFill>
              </a:rPr>
              <a:t>File </a:t>
            </a:r>
            <a:r>
              <a:rPr lang="en-US" dirty="0" err="1" smtClean="0">
                <a:solidFill>
                  <a:schemeClr val="accent1"/>
                </a:solidFill>
              </a:rPr>
              <a:t>file</a:t>
            </a:r>
            <a:r>
              <a:rPr lang="en-US" dirty="0" smtClean="0">
                <a:solidFill>
                  <a:schemeClr val="accent1"/>
                </a:solidFill>
              </a:rPr>
              <a:t> = new File("expenses.txt");</a:t>
            </a:r>
          </a:p>
          <a:p>
            <a:r>
              <a:rPr lang="en-US" dirty="0" smtClean="0">
                <a:solidFill>
                  <a:schemeClr val="accent1"/>
                </a:solidFill>
              </a:rPr>
              <a:t>Scanner </a:t>
            </a:r>
            <a:r>
              <a:rPr lang="en-US" dirty="0" err="1" smtClean="0">
                <a:solidFill>
                  <a:schemeClr val="accent1"/>
                </a:solidFill>
              </a:rPr>
              <a:t>fileScanner</a:t>
            </a:r>
            <a:r>
              <a:rPr lang="en-US" dirty="0" smtClean="0">
                <a:solidFill>
                  <a:schemeClr val="accent1"/>
                </a:solidFill>
              </a:rPr>
              <a:t> = new Scanner(file);</a:t>
            </a:r>
          </a:p>
          <a:p>
            <a:r>
              <a:rPr lang="en-US" dirty="0" smtClean="0">
                <a:solidFill>
                  <a:schemeClr val="accent1"/>
                </a:solidFill>
              </a:rPr>
              <a:t>      while (</a:t>
            </a:r>
            <a:r>
              <a:rPr lang="en-US" dirty="0" err="1" smtClean="0">
                <a:solidFill>
                  <a:schemeClr val="accent1"/>
                </a:solidFill>
              </a:rPr>
              <a:t>fileScanner</a:t>
            </a:r>
            <a:r>
              <a:rPr lang="en-US" dirty="0" err="1" smtClean="0">
                <a:solidFill>
                  <a:schemeClr val="accent1"/>
                </a:solidFill>
              </a:rPr>
              <a:t>.hasNextLine</a:t>
            </a:r>
            <a:r>
              <a:rPr lang="en-US" dirty="0" smtClean="0">
                <a:solidFill>
                  <a:schemeClr val="accent1"/>
                </a:solidFill>
              </a:rPr>
              <a:t>()) {</a:t>
            </a:r>
          </a:p>
          <a:p>
            <a:pPr marL="0" indent="0">
              <a:buNone/>
            </a:pPr>
            <a:r>
              <a:rPr lang="en-US" dirty="0" smtClean="0">
                <a:solidFill>
                  <a:schemeClr val="accent1"/>
                </a:solidFill>
              </a:rPr>
              <a:t>                String line = </a:t>
            </a:r>
            <a:r>
              <a:rPr lang="en-US" dirty="0" err="1" smtClean="0">
                <a:solidFill>
                  <a:schemeClr val="accent1"/>
                </a:solidFill>
              </a:rPr>
              <a:t>fileScanner</a:t>
            </a:r>
            <a:r>
              <a:rPr lang="en-US" dirty="0" err="1" smtClean="0">
                <a:solidFill>
                  <a:schemeClr val="accent1"/>
                </a:solidFill>
              </a:rPr>
              <a:t>.nextLine</a:t>
            </a:r>
            <a:r>
              <a:rPr lang="en-US" dirty="0" smtClean="0">
                <a:solidFill>
                  <a:schemeClr val="accent1"/>
                </a:solidFill>
              </a:rPr>
              <a:t>();</a:t>
            </a:r>
          </a:p>
          <a:p>
            <a:pPr marL="0" indent="0">
              <a:buNone/>
            </a:pPr>
            <a:r>
              <a:rPr lang="en-US" dirty="0" smtClean="0">
                <a:solidFill>
                  <a:schemeClr val="accent1"/>
                </a:solidFill>
              </a:rPr>
              <a:t>                </a:t>
            </a:r>
            <a:r>
              <a:rPr lang="en-US" dirty="0" err="1" smtClean="0">
                <a:solidFill>
                  <a:schemeClr val="accent1"/>
                </a:solidFill>
              </a:rPr>
              <a:t>System.out.println</a:t>
            </a:r>
            <a:r>
              <a:rPr lang="en-US" dirty="0" smtClean="0">
                <a:solidFill>
                  <a:schemeClr val="accent1"/>
                </a:solidFill>
              </a:rPr>
              <a:t>(line);</a:t>
            </a:r>
          </a:p>
          <a:p>
            <a:pPr marL="0" indent="0">
              <a:buNone/>
            </a:pPr>
            <a:r>
              <a:rPr lang="en-US" dirty="0" smtClean="0">
                <a:solidFill>
                  <a:schemeClr val="accent1"/>
                </a:solidFill>
              </a:rPr>
              <a:t>           }</a:t>
            </a:r>
          </a:p>
          <a:p>
            <a:pPr marL="0" indent="0">
              <a:buNone/>
            </a:pPr>
            <a:r>
              <a:rPr lang="en-US" dirty="0" smtClean="0">
                <a:solidFill>
                  <a:schemeClr val="accent1"/>
                </a:solidFill>
              </a:rPr>
              <a:t>          </a:t>
            </a:r>
            <a:r>
              <a:rPr lang="en-US" dirty="0" err="1" smtClean="0">
                <a:solidFill>
                  <a:schemeClr val="accent1"/>
                </a:solidFill>
              </a:rPr>
              <a:t>fileScanner</a:t>
            </a:r>
            <a:r>
              <a:rPr lang="en-US" dirty="0" err="1" smtClean="0">
                <a:solidFill>
                  <a:schemeClr val="accent1"/>
                </a:solidFill>
              </a:rPr>
              <a:t>.close</a:t>
            </a:r>
            <a:r>
              <a:rPr lang="en-US" dirty="0" smtClean="0">
                <a:solidFill>
                  <a:schemeClr val="accent1"/>
                </a:solidFill>
              </a:rPr>
              <a:t>();</a:t>
            </a:r>
            <a:endParaRPr lang="ru-RU" dirty="0">
              <a:solidFill>
                <a:schemeClr val="accent1"/>
              </a:solidFill>
            </a:endParaRPr>
          </a:p>
        </p:txBody>
      </p:sp>
    </p:spTree>
    <p:extLst>
      <p:ext uri="{BB962C8B-B14F-4D97-AF65-F5344CB8AC3E}">
        <p14:creationId xmlns:p14="http://schemas.microsoft.com/office/powerpoint/2010/main" val="340038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Catching exceptions</a:t>
            </a:r>
            <a:br>
              <a:rPr lang="en-US" b="1" dirty="0"/>
            </a:br>
            <a:endParaRPr lang="ru-RU" dirty="0"/>
          </a:p>
        </p:txBody>
      </p:sp>
      <p:sp>
        <p:nvSpPr>
          <p:cNvPr id="3" name="Объект 2"/>
          <p:cNvSpPr>
            <a:spLocks noGrp="1"/>
          </p:cNvSpPr>
          <p:nvPr>
            <p:ph idx="1"/>
          </p:nvPr>
        </p:nvSpPr>
        <p:spPr/>
        <p:txBody>
          <a:bodyPr/>
          <a:lstStyle/>
          <a:p>
            <a:r>
              <a:rPr lang="en-US" dirty="0" smtClean="0"/>
              <a:t>Inside the catch block you have the choice of either handling the situation quietly (like printing an error message or showing a warning popup)</a:t>
            </a:r>
          </a:p>
          <a:p>
            <a:r>
              <a:rPr lang="en-US" dirty="0" smtClean="0">
                <a:solidFill>
                  <a:schemeClr val="accent1"/>
                </a:solidFill>
              </a:rPr>
              <a:t>try{</a:t>
            </a:r>
          </a:p>
          <a:p>
            <a:pPr marL="0" indent="0">
              <a:buNone/>
            </a:pPr>
            <a:r>
              <a:rPr lang="en-US" dirty="0" smtClean="0">
                <a:solidFill>
                  <a:schemeClr val="accent1"/>
                </a:solidFill>
              </a:rPr>
              <a:t>      </a:t>
            </a:r>
            <a:r>
              <a:rPr lang="en-US" dirty="0" err="1" smtClean="0">
                <a:solidFill>
                  <a:schemeClr val="accent1"/>
                </a:solidFill>
              </a:rPr>
              <a:t>openFile</a:t>
            </a:r>
            <a:r>
              <a:rPr lang="en-US" dirty="0" smtClean="0">
                <a:solidFill>
                  <a:schemeClr val="accent1"/>
                </a:solidFill>
              </a:rPr>
              <a:t>("somefile.txt");</a:t>
            </a:r>
          </a:p>
          <a:p>
            <a:pPr marL="0" indent="0">
              <a:buNone/>
            </a:pPr>
            <a:r>
              <a:rPr lang="en-US" dirty="0" smtClean="0">
                <a:solidFill>
                  <a:schemeClr val="accent1"/>
                </a:solidFill>
              </a:rPr>
              <a:t>  } catch(</a:t>
            </a:r>
            <a:r>
              <a:rPr lang="en-US" dirty="0" err="1" smtClean="0">
                <a:solidFill>
                  <a:schemeClr val="accent1"/>
                </a:solidFill>
              </a:rPr>
              <a:t>FileNotFoundException</a:t>
            </a:r>
            <a:r>
              <a:rPr lang="en-US" dirty="0" smtClean="0">
                <a:solidFill>
                  <a:schemeClr val="accent1"/>
                </a:solidFill>
              </a:rPr>
              <a:t> exception) {</a:t>
            </a:r>
          </a:p>
          <a:p>
            <a:pPr marL="0" indent="0">
              <a:buNone/>
            </a:pPr>
            <a:r>
              <a:rPr lang="en-US" dirty="0" smtClean="0">
                <a:solidFill>
                  <a:schemeClr val="accent1"/>
                </a:solidFill>
              </a:rPr>
              <a:t>     // Handle the situation by letting the user know what happened</a:t>
            </a:r>
          </a:p>
          <a:p>
            <a:pPr marL="0" indent="0">
              <a:buNone/>
            </a:pPr>
            <a:r>
              <a:rPr lang="en-US" dirty="0" smtClean="0">
                <a:solidFill>
                  <a:schemeClr val="accent1"/>
                </a:solidFill>
              </a:rPr>
              <a:t>     </a:t>
            </a:r>
            <a:r>
              <a:rPr lang="en-US" dirty="0" err="1" smtClean="0">
                <a:solidFill>
                  <a:schemeClr val="accent1"/>
                </a:solidFill>
              </a:rPr>
              <a:t>System.out.println</a:t>
            </a:r>
            <a:r>
              <a:rPr lang="en-US" dirty="0" smtClean="0">
                <a:solidFill>
                  <a:schemeClr val="accent1"/>
                </a:solidFill>
              </a:rPr>
              <a:t>("Cannot find that file");</a:t>
            </a:r>
          </a:p>
          <a:p>
            <a:pPr marL="0" indent="0">
              <a:buNone/>
            </a:pPr>
            <a:r>
              <a:rPr lang="en-US" dirty="0" smtClean="0">
                <a:solidFill>
                  <a:schemeClr val="accent1"/>
                </a:solidFill>
              </a:rPr>
              <a:t>  }</a:t>
            </a:r>
            <a:endParaRPr lang="ru-RU" dirty="0">
              <a:solidFill>
                <a:schemeClr val="accent1"/>
              </a:solidFill>
            </a:endParaRPr>
          </a:p>
        </p:txBody>
      </p:sp>
    </p:spTree>
    <p:extLst>
      <p:ext uri="{BB962C8B-B14F-4D97-AF65-F5344CB8AC3E}">
        <p14:creationId xmlns:p14="http://schemas.microsoft.com/office/powerpoint/2010/main" val="432549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List of OOP Concepts in </a:t>
            </a:r>
            <a:r>
              <a:rPr lang="en-US" b="1" dirty="0" smtClean="0"/>
              <a:t>Java</a:t>
            </a:r>
            <a:endParaRPr lang="ru-RU" b="1" dirty="0"/>
          </a:p>
        </p:txBody>
      </p:sp>
      <p:sp>
        <p:nvSpPr>
          <p:cNvPr id="3" name="Объект 2"/>
          <p:cNvSpPr>
            <a:spLocks noGrp="1"/>
          </p:cNvSpPr>
          <p:nvPr>
            <p:ph idx="1"/>
          </p:nvPr>
        </p:nvSpPr>
        <p:spPr/>
        <p:txBody>
          <a:bodyPr>
            <a:normAutofit fontScale="70000" lnSpcReduction="20000"/>
          </a:bodyPr>
          <a:lstStyle/>
          <a:p>
            <a:r>
              <a:rPr lang="en-US" b="1" dirty="0"/>
              <a:t>Abstraction.</a:t>
            </a:r>
            <a:r>
              <a:rPr lang="en-US" dirty="0"/>
              <a:t> Abstraction means using simple things to represent complexity. We all know how to turn the TV on, but we don’t need to know how it works in order to enjoy it. In Java, abstraction means simple things like </a:t>
            </a:r>
            <a:r>
              <a:rPr lang="en-US" b="1" dirty="0"/>
              <a:t>objects</a:t>
            </a:r>
            <a:r>
              <a:rPr lang="en-US" dirty="0"/>
              <a:t>, </a:t>
            </a:r>
            <a:r>
              <a:rPr lang="en-US" b="1" dirty="0"/>
              <a:t>classes</a:t>
            </a:r>
            <a:r>
              <a:rPr lang="en-US" dirty="0"/>
              <a:t>, and </a:t>
            </a:r>
            <a:r>
              <a:rPr lang="en-US" b="1" dirty="0"/>
              <a:t>variables</a:t>
            </a:r>
            <a:r>
              <a:rPr lang="en-US" dirty="0"/>
              <a:t> represent more complex underlying code and data. This is important because it lets avoid repeating the same work multiple times.</a:t>
            </a:r>
          </a:p>
          <a:p>
            <a:r>
              <a:rPr lang="en-US" b="1" dirty="0"/>
              <a:t>Encapsulation. </a:t>
            </a:r>
            <a:r>
              <a:rPr lang="en-US" dirty="0"/>
              <a:t>This is the practice of keeping fields within a class private, then providing access to them via public methods. It’s a protective barrier that keeps the data and code safe within the class itself. This way, we can re-use objects like code components or variables without allowing open access to the data system-wide.</a:t>
            </a:r>
          </a:p>
          <a:p>
            <a:r>
              <a:rPr lang="en-US" b="1" dirty="0"/>
              <a:t>Inheritance. </a:t>
            </a:r>
            <a:r>
              <a:rPr lang="en-US" dirty="0"/>
              <a:t>This is a special feature of Object Oriented Programming in Java. It lets programmers create new classes that share some of the attributes of existing classes. This lets us build on previous work without reinventing the wheel.</a:t>
            </a:r>
          </a:p>
          <a:p>
            <a:r>
              <a:rPr lang="en-US" b="1" dirty="0"/>
              <a:t>Polymorphism. </a:t>
            </a:r>
            <a:r>
              <a:rPr lang="en-US" dirty="0"/>
              <a:t>This Java OOP concept lets programmers use the same word to mean different things in different contexts. One form of polymorphism in Java is </a:t>
            </a:r>
            <a:r>
              <a:rPr lang="en-US" b="1" dirty="0"/>
              <a:t>method overloading</a:t>
            </a:r>
            <a:r>
              <a:rPr lang="en-US" dirty="0"/>
              <a:t>. That’s when different meanings are implied by the code itself. The other form is </a:t>
            </a:r>
            <a:r>
              <a:rPr lang="en-US" b="1" dirty="0"/>
              <a:t>method overriding</a:t>
            </a:r>
            <a:r>
              <a:rPr lang="en-US" dirty="0"/>
              <a:t>. That’s when the different meanings are implied by the values of the supplied variables. See more on this below.</a:t>
            </a:r>
          </a:p>
          <a:p>
            <a:endParaRPr lang="ru-RU" dirty="0"/>
          </a:p>
        </p:txBody>
      </p:sp>
    </p:spTree>
    <p:extLst>
      <p:ext uri="{BB962C8B-B14F-4D97-AF65-F5344CB8AC3E}">
        <p14:creationId xmlns:p14="http://schemas.microsoft.com/office/powerpoint/2010/main" val="395021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Inheritance</a:t>
            </a:r>
            <a:r>
              <a:rPr lang="en-US" dirty="0"/>
              <a:t> </a:t>
            </a:r>
            <a:endParaRPr lang="ru-RU" dirty="0"/>
          </a:p>
        </p:txBody>
      </p:sp>
      <p:sp>
        <p:nvSpPr>
          <p:cNvPr id="3" name="Объект 2"/>
          <p:cNvSpPr>
            <a:spLocks noGrp="1"/>
          </p:cNvSpPr>
          <p:nvPr>
            <p:ph idx="1"/>
          </p:nvPr>
        </p:nvSpPr>
        <p:spPr/>
        <p:txBody>
          <a:bodyPr>
            <a:normAutofit fontScale="92500" lnSpcReduction="20000"/>
          </a:bodyPr>
          <a:lstStyle/>
          <a:p>
            <a:r>
              <a:rPr lang="en-US" dirty="0"/>
              <a:t>Inheritance can be defined as the process where one class acquires the properties (methods and fields) of another. With the use of inheritance the information is made manageable in a hierarchical order</a:t>
            </a:r>
            <a:r>
              <a:rPr lang="en-US" dirty="0" smtClean="0"/>
              <a:t>.</a:t>
            </a:r>
          </a:p>
          <a:p>
            <a:r>
              <a:rPr lang="en-US" dirty="0" smtClean="0">
                <a:solidFill>
                  <a:schemeClr val="accent1"/>
                </a:solidFill>
              </a:rPr>
              <a:t>class Animal {</a:t>
            </a:r>
          </a:p>
          <a:p>
            <a:r>
              <a:rPr lang="en-US" dirty="0" smtClean="0">
                <a:solidFill>
                  <a:schemeClr val="accent1"/>
                </a:solidFill>
              </a:rPr>
              <a:t>}</a:t>
            </a:r>
          </a:p>
          <a:p>
            <a:endParaRPr lang="en-US" dirty="0" smtClean="0">
              <a:solidFill>
                <a:schemeClr val="accent1"/>
              </a:solidFill>
            </a:endParaRPr>
          </a:p>
          <a:p>
            <a:r>
              <a:rPr lang="en-US" dirty="0" smtClean="0">
                <a:solidFill>
                  <a:schemeClr val="accent1"/>
                </a:solidFill>
              </a:rPr>
              <a:t>class Mammal extends Animal {</a:t>
            </a:r>
          </a:p>
          <a:p>
            <a:r>
              <a:rPr lang="en-US" dirty="0" smtClean="0">
                <a:solidFill>
                  <a:schemeClr val="accent1"/>
                </a:solidFill>
              </a:rPr>
              <a:t>}</a:t>
            </a:r>
          </a:p>
          <a:p>
            <a:endParaRPr lang="en-US" dirty="0" smtClean="0">
              <a:solidFill>
                <a:schemeClr val="accent1"/>
              </a:solidFill>
            </a:endParaRPr>
          </a:p>
          <a:p>
            <a:r>
              <a:rPr lang="en-US" dirty="0" smtClean="0">
                <a:solidFill>
                  <a:schemeClr val="accent1"/>
                </a:solidFill>
              </a:rPr>
              <a:t>class Reptile extends Animal {</a:t>
            </a:r>
          </a:p>
          <a:p>
            <a:r>
              <a:rPr lang="en-US" dirty="0" smtClean="0">
                <a:solidFill>
                  <a:schemeClr val="accent1"/>
                </a:solidFill>
              </a:rPr>
              <a:t>}</a:t>
            </a:r>
            <a:endParaRPr lang="ru-RU" dirty="0">
              <a:solidFill>
                <a:schemeClr val="accent1"/>
              </a:solidFill>
            </a:endParaRPr>
          </a:p>
        </p:txBody>
      </p:sp>
    </p:spTree>
    <p:extLst>
      <p:ext uri="{BB962C8B-B14F-4D97-AF65-F5344CB8AC3E}">
        <p14:creationId xmlns:p14="http://schemas.microsoft.com/office/powerpoint/2010/main" val="1717592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Polymorphism</a:t>
            </a:r>
            <a:endParaRPr lang="ru-RU" b="1" dirty="0"/>
          </a:p>
        </p:txBody>
      </p:sp>
      <p:sp>
        <p:nvSpPr>
          <p:cNvPr id="3" name="Объект 2"/>
          <p:cNvSpPr>
            <a:spLocks noGrp="1"/>
          </p:cNvSpPr>
          <p:nvPr>
            <p:ph idx="1"/>
          </p:nvPr>
        </p:nvSpPr>
        <p:spPr/>
        <p:txBody>
          <a:bodyPr>
            <a:normAutofit fontScale="92500" lnSpcReduction="10000"/>
          </a:bodyPr>
          <a:lstStyle/>
          <a:p>
            <a:r>
              <a:rPr lang="en-US" dirty="0"/>
              <a:t>Polymorphism is the ability of an object to take on many forms. The most common use of polymorphism in OOP occurs when a parent class </a:t>
            </a:r>
            <a:r>
              <a:rPr lang="en-US" dirty="0" smtClean="0"/>
              <a:t>reference </a:t>
            </a:r>
            <a:r>
              <a:rPr lang="en-US" dirty="0"/>
              <a:t>is used to refer to a child class object</a:t>
            </a:r>
            <a:r>
              <a:rPr lang="en-US" dirty="0" smtClean="0"/>
              <a:t>.</a:t>
            </a:r>
          </a:p>
          <a:p>
            <a:r>
              <a:rPr lang="en-US" dirty="0" smtClean="0">
                <a:solidFill>
                  <a:schemeClr val="accent1"/>
                </a:solidFill>
              </a:rPr>
              <a:t>public interface Vegetarian{}</a:t>
            </a:r>
          </a:p>
          <a:p>
            <a:r>
              <a:rPr lang="en-US" dirty="0" smtClean="0">
                <a:solidFill>
                  <a:schemeClr val="accent1"/>
                </a:solidFill>
              </a:rPr>
              <a:t>public class Animal{}</a:t>
            </a:r>
          </a:p>
          <a:p>
            <a:r>
              <a:rPr lang="en-US" dirty="0" smtClean="0">
                <a:solidFill>
                  <a:schemeClr val="accent1"/>
                </a:solidFill>
              </a:rPr>
              <a:t>public class Horse extends Animal implements Vegetarian{}</a:t>
            </a:r>
          </a:p>
          <a:p>
            <a:r>
              <a:rPr lang="en-US" dirty="0"/>
              <a:t>A </a:t>
            </a:r>
            <a:r>
              <a:rPr lang="en-US" dirty="0" smtClean="0"/>
              <a:t>Horse</a:t>
            </a:r>
            <a:r>
              <a:rPr lang="en-US" dirty="0" smtClean="0"/>
              <a:t> </a:t>
            </a:r>
            <a:r>
              <a:rPr lang="en-US" dirty="0"/>
              <a:t>IS-A Animal</a:t>
            </a:r>
          </a:p>
          <a:p>
            <a:r>
              <a:rPr lang="en-US" dirty="0"/>
              <a:t>A </a:t>
            </a:r>
            <a:r>
              <a:rPr lang="en-US" dirty="0" smtClean="0"/>
              <a:t>Horse</a:t>
            </a:r>
            <a:r>
              <a:rPr lang="en-US" dirty="0" smtClean="0"/>
              <a:t> </a:t>
            </a:r>
            <a:r>
              <a:rPr lang="en-US" dirty="0"/>
              <a:t>IS-A Vegetarian</a:t>
            </a:r>
          </a:p>
          <a:p>
            <a:r>
              <a:rPr lang="en-US" dirty="0"/>
              <a:t>A </a:t>
            </a:r>
            <a:r>
              <a:rPr lang="en-US" dirty="0" smtClean="0"/>
              <a:t>Horse</a:t>
            </a:r>
            <a:r>
              <a:rPr lang="en-US" dirty="0" smtClean="0"/>
              <a:t> </a:t>
            </a:r>
            <a:r>
              <a:rPr lang="en-US" dirty="0"/>
              <a:t>IS-A Deer</a:t>
            </a:r>
          </a:p>
          <a:p>
            <a:r>
              <a:rPr lang="en-US" dirty="0"/>
              <a:t>A </a:t>
            </a:r>
            <a:r>
              <a:rPr lang="en-US" dirty="0" smtClean="0"/>
              <a:t>Horse</a:t>
            </a:r>
            <a:r>
              <a:rPr lang="en-US" dirty="0" smtClean="0"/>
              <a:t> </a:t>
            </a:r>
            <a:r>
              <a:rPr lang="en-US" dirty="0"/>
              <a:t>IS-A Object</a:t>
            </a:r>
          </a:p>
          <a:p>
            <a:endParaRPr lang="en-US" dirty="0">
              <a:solidFill>
                <a:schemeClr val="accent1"/>
              </a:solidFill>
            </a:endParaRPr>
          </a:p>
        </p:txBody>
      </p:sp>
    </p:spTree>
    <p:extLst>
      <p:ext uri="{BB962C8B-B14F-4D97-AF65-F5344CB8AC3E}">
        <p14:creationId xmlns:p14="http://schemas.microsoft.com/office/powerpoint/2010/main" val="1058772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base"/>
            <a:r>
              <a:rPr lang="en-US" b="1" dirty="0"/>
              <a:t>Guess the number game</a:t>
            </a:r>
          </a:p>
        </p:txBody>
      </p:sp>
      <p:sp>
        <p:nvSpPr>
          <p:cNvPr id="3" name="Объект 2"/>
          <p:cNvSpPr>
            <a:spLocks noGrp="1"/>
          </p:cNvSpPr>
          <p:nvPr>
            <p:ph idx="1"/>
          </p:nvPr>
        </p:nvSpPr>
        <p:spPr/>
        <p:txBody>
          <a:bodyPr/>
          <a:lstStyle/>
          <a:p>
            <a:pPr fontAlgn="base"/>
            <a:r>
              <a:rPr lang="en-US" dirty="0"/>
              <a:t>In this example, we will get to use the input scanner to build a guessing game where the computer will generate a random number between 1-100, and the user gets 10 guesses to find out what that number is.</a:t>
            </a:r>
          </a:p>
          <a:p>
            <a:pPr fontAlgn="base"/>
            <a:r>
              <a:rPr lang="en-US" dirty="0"/>
              <a:t>When the game first starts it prints a few sentences explaining what's going on:</a:t>
            </a:r>
          </a:p>
          <a:p>
            <a:endParaRPr lang="en-US" dirty="0" smtClean="0"/>
          </a:p>
          <a:p>
            <a:pPr marL="0" indent="0">
              <a:buNone/>
            </a:pPr>
            <a:endParaRPr lang="ru-RU" dirty="0"/>
          </a:p>
        </p:txBody>
      </p:sp>
    </p:spTree>
    <p:extLst>
      <p:ext uri="{BB962C8B-B14F-4D97-AF65-F5344CB8AC3E}">
        <p14:creationId xmlns:p14="http://schemas.microsoft.com/office/powerpoint/2010/main" val="138653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5122" name="Picture 2" descr="https://d17h27t6h515a5.cloudfront.net/topher/2017/July/5964a889_screen-shot-2017-06-27-at-1.47.34-pm/screen-shot-2017-06-27-at-1.47.34-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867" y="244356"/>
            <a:ext cx="12075133" cy="4301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91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17430" y="134848"/>
            <a:ext cx="10515600" cy="1840601"/>
          </a:xfrm>
        </p:spPr>
        <p:txBody>
          <a:bodyPr/>
          <a:lstStyle/>
          <a:p>
            <a:r>
              <a:rPr lang="en-US" dirty="0"/>
              <a:t>Then asks the user to guess the number. Once the user types in a number and hits enter, the game will compare that guessed number with the random number it had generated and tell the user if it's smaller or larger, then they get to guess again.</a:t>
            </a:r>
            <a:endParaRPr lang="ru-RU" dirty="0"/>
          </a:p>
        </p:txBody>
      </p:sp>
      <p:pic>
        <p:nvPicPr>
          <p:cNvPr id="6146" name="Picture 2" descr="https://d17h27t6h515a5.cloudfront.net/topher/2017/July/5964a8a2_screen-shot-2017-06-27-at-1.47.47-pm/screen-shot-2017-06-27-at-1.47.47-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079" y="2262972"/>
            <a:ext cx="11268974" cy="4137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27762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502</Words>
  <Application>Microsoft Office PowerPoint</Application>
  <PresentationFormat>Широкоэкранный</PresentationFormat>
  <Paragraphs>53</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Calibri Light</vt:lpstr>
      <vt:lpstr>Тема Office</vt:lpstr>
      <vt:lpstr>Input Scanner </vt:lpstr>
      <vt:lpstr>File Scanner </vt:lpstr>
      <vt:lpstr>Catching exceptions </vt:lpstr>
      <vt:lpstr>List of OOP Concepts in Java</vt:lpstr>
      <vt:lpstr>Inheritance </vt:lpstr>
      <vt:lpstr>Polymorphism</vt:lpstr>
      <vt:lpstr>Guess the number game</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Scanner</dc:title>
  <dc:creator>Akzholbek Omorov</dc:creator>
  <cp:lastModifiedBy>Akzholbek Omorov</cp:lastModifiedBy>
  <cp:revision>6</cp:revision>
  <dcterms:created xsi:type="dcterms:W3CDTF">2018-09-11T09:53:02Z</dcterms:created>
  <dcterms:modified xsi:type="dcterms:W3CDTF">2018-09-11T11:20:09Z</dcterms:modified>
</cp:coreProperties>
</file>