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  <p:sldId id="266" r:id="rId3"/>
    <p:sldId id="257" r:id="rId4"/>
    <p:sldId id="268" r:id="rId5"/>
    <p:sldId id="27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9"/>
    <p:restoredTop sz="96327"/>
  </p:normalViewPr>
  <p:slideViewPr>
    <p:cSldViewPr snapToGrid="0">
      <p:cViewPr varScale="1">
        <p:scale>
          <a:sx n="105" d="100"/>
          <a:sy n="105" d="100"/>
        </p:scale>
        <p:origin x="248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01.03.23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12">
            <a:extLst>
              <a:ext uri="{FF2B5EF4-FFF2-40B4-BE49-F238E27FC236}">
                <a16:creationId xmlns:a16="http://schemas.microsoft.com/office/drawing/2014/main" id="{15EC46CA-E356-14A6-373D-A404CDCE520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20" y="0"/>
            <a:ext cx="9140159" cy="62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7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01.03.23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556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01.03.23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4178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01.03.23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672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01.03.23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303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01.03.23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396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01.03.23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6823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01.03.23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3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01.03.23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667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01.03.23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6884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01.03.23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67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0209D-86A0-C041-8ED8-75882419F2CF}" type="datetimeFigureOut">
              <a:rPr lang="en-CH" smtClean="0"/>
              <a:t>01.03.23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12">
            <a:extLst>
              <a:ext uri="{FF2B5EF4-FFF2-40B4-BE49-F238E27FC236}">
                <a16:creationId xmlns:a16="http://schemas.microsoft.com/office/drawing/2014/main" id="{50CC6FED-13C1-075C-1488-A0AD0547402E}"/>
              </a:ext>
            </a:extLst>
          </p:cNvPr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920" y="0"/>
            <a:ext cx="9140159" cy="62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7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B79C-09EE-5C6E-8C4A-621B6BEDF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QIIME2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E5809-F407-BA12-7DCD-2DA772AD6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CH" dirty="0"/>
              <a:t>ow to run the analyses</a:t>
            </a:r>
          </a:p>
        </p:txBody>
      </p:sp>
    </p:spTree>
    <p:extLst>
      <p:ext uri="{BB962C8B-B14F-4D97-AF65-F5344CB8AC3E}">
        <p14:creationId xmlns:p14="http://schemas.microsoft.com/office/powerpoint/2010/main" val="33484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4D4B-2CF5-C5E3-E4B7-1CF6A71D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36626"/>
            <a:ext cx="7886700" cy="1325563"/>
          </a:xfrm>
        </p:spPr>
        <p:txBody>
          <a:bodyPr/>
          <a:lstStyle/>
          <a:p>
            <a:r>
              <a:rPr lang="en-CH" dirty="0"/>
              <a:t>We will analyse the Earth Microbiome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9BAF-F253-9061-5ED1-2DE5E6C6C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62189"/>
            <a:ext cx="7886700" cy="3914774"/>
          </a:xfrm>
        </p:spPr>
        <p:txBody>
          <a:bodyPr/>
          <a:lstStyle/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Dataset - Earth Microbiome Project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We will analyse it with QIIME2 workflow</a:t>
            </a:r>
          </a:p>
        </p:txBody>
      </p:sp>
    </p:spTree>
    <p:extLst>
      <p:ext uri="{BB962C8B-B14F-4D97-AF65-F5344CB8AC3E}">
        <p14:creationId xmlns:p14="http://schemas.microsoft.com/office/powerpoint/2010/main" val="237946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96F5-51AB-75A6-9DEE-FBE1961D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01700"/>
            <a:ext cx="7886700" cy="788989"/>
          </a:xfrm>
        </p:spPr>
        <p:txBody>
          <a:bodyPr/>
          <a:lstStyle/>
          <a:p>
            <a:r>
              <a:rPr lang="en-CH" dirty="0"/>
              <a:t>1. QIIME2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BB69765-CC85-B1F2-D5D6-41BC61846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851" y="4328208"/>
            <a:ext cx="5527499" cy="1996876"/>
          </a:xfrm>
        </p:spPr>
      </p:pic>
      <p:sp>
        <p:nvSpPr>
          <p:cNvPr id="10" name="object 16">
            <a:extLst>
              <a:ext uri="{FF2B5EF4-FFF2-40B4-BE49-F238E27FC236}">
                <a16:creationId xmlns:a16="http://schemas.microsoft.com/office/drawing/2014/main" id="{2C251739-B173-32F0-C7CC-C79F4C3F71BD}"/>
              </a:ext>
            </a:extLst>
          </p:cNvPr>
          <p:cNvSpPr txBox="1"/>
          <p:nvPr/>
        </p:nvSpPr>
        <p:spPr>
          <a:xfrm>
            <a:off x="546540" y="4914541"/>
            <a:ext cx="2757805" cy="312906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04800" marR="5080" indent="-292100">
              <a:lnSpc>
                <a:spcPts val="2200"/>
              </a:lnSpc>
              <a:spcBef>
                <a:spcPts val="2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fr-CH" sz="1900" dirty="0">
                <a:latin typeface="Times New Roman"/>
                <a:cs typeface="Times New Roman"/>
              </a:rPr>
              <a:t>1. </a:t>
            </a:r>
            <a:r>
              <a:rPr sz="1900" dirty="0">
                <a:latin typeface="Times New Roman"/>
                <a:cs typeface="Times New Roman"/>
              </a:rPr>
              <a:t>Run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lang="de-CH" sz="1900" dirty="0">
                <a:latin typeface="Times New Roman"/>
                <a:cs typeface="Times New Roman"/>
              </a:rPr>
              <a:t>QIIME2 </a:t>
            </a:r>
            <a:r>
              <a:rPr lang="de-CH" sz="1900" dirty="0" err="1">
                <a:latin typeface="Times New Roman"/>
                <a:cs typeface="Times New Roman"/>
              </a:rPr>
              <a:t>app</a:t>
            </a:r>
            <a:endParaRPr sz="1900" dirty="0">
              <a:latin typeface="Times New Roman"/>
              <a:cs typeface="Times New Roman"/>
            </a:endParaRPr>
          </a:p>
        </p:txBody>
      </p:sp>
      <p:grpSp>
        <p:nvGrpSpPr>
          <p:cNvPr id="11" name="object 17">
            <a:extLst>
              <a:ext uri="{FF2B5EF4-FFF2-40B4-BE49-F238E27FC236}">
                <a16:creationId xmlns:a16="http://schemas.microsoft.com/office/drawing/2014/main" id="{7EC1BEC4-F028-EC2D-62D6-6ED75A11DD6B}"/>
              </a:ext>
            </a:extLst>
          </p:cNvPr>
          <p:cNvGrpSpPr/>
          <p:nvPr/>
        </p:nvGrpSpPr>
        <p:grpSpPr>
          <a:xfrm>
            <a:off x="4888406" y="4880494"/>
            <a:ext cx="1714500" cy="381000"/>
            <a:chOff x="2983078" y="5783847"/>
            <a:chExt cx="1714500" cy="381000"/>
          </a:xfrm>
        </p:grpSpPr>
        <p:pic>
          <p:nvPicPr>
            <p:cNvPr id="12" name="object 18">
              <a:extLst>
                <a:ext uri="{FF2B5EF4-FFF2-40B4-BE49-F238E27FC236}">
                  <a16:creationId xmlns:a16="http://schemas.microsoft.com/office/drawing/2014/main" id="{6008F5E2-D9B5-A751-CD64-D402737848D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3078" y="5783847"/>
              <a:ext cx="1714446" cy="380999"/>
            </a:xfrm>
            <a:prstGeom prst="rect">
              <a:avLst/>
            </a:prstGeom>
          </p:spPr>
        </p:pic>
        <p:sp>
          <p:nvSpPr>
            <p:cNvPr id="13" name="object 19">
              <a:extLst>
                <a:ext uri="{FF2B5EF4-FFF2-40B4-BE49-F238E27FC236}">
                  <a16:creationId xmlns:a16="http://schemas.microsoft.com/office/drawing/2014/main" id="{A0370A71-368F-E2BE-07C6-961217BBA91F}"/>
                </a:ext>
              </a:extLst>
            </p:cNvPr>
            <p:cNvSpPr/>
            <p:nvPr/>
          </p:nvSpPr>
          <p:spPr>
            <a:xfrm>
              <a:off x="3021178" y="5951347"/>
              <a:ext cx="1371600" cy="0"/>
            </a:xfrm>
            <a:custGeom>
              <a:avLst/>
              <a:gdLst/>
              <a:ahLst/>
              <a:cxnLst/>
              <a:rect l="l" t="t" r="r" b="b"/>
              <a:pathLst>
                <a:path w="1371600">
                  <a:moveTo>
                    <a:pt x="0" y="0"/>
                  </a:moveTo>
                  <a:lnTo>
                    <a:pt x="1333446" y="0"/>
                  </a:lnTo>
                  <a:lnTo>
                    <a:pt x="1371546" y="0"/>
                  </a:lnTo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0">
              <a:extLst>
                <a:ext uri="{FF2B5EF4-FFF2-40B4-BE49-F238E27FC236}">
                  <a16:creationId xmlns:a16="http://schemas.microsoft.com/office/drawing/2014/main" id="{CBE5DA1E-A640-C3D2-2750-E27B558D14AA}"/>
                </a:ext>
              </a:extLst>
            </p:cNvPr>
            <p:cNvSpPr/>
            <p:nvPr/>
          </p:nvSpPr>
          <p:spPr>
            <a:xfrm>
              <a:off x="4354625" y="57989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799"/>
                  </a:lnTo>
                  <a:lnTo>
                    <a:pt x="304800" y="152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AA1E6647-E08D-1154-A426-603A63B7FB6B}"/>
              </a:ext>
            </a:extLst>
          </p:cNvPr>
          <p:cNvSpPr/>
          <p:nvPr/>
        </p:nvSpPr>
        <p:spPr>
          <a:xfrm>
            <a:off x="6838862" y="4962775"/>
            <a:ext cx="1050585" cy="429232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A60C0-1E32-65F9-877F-E4269DBF2539}"/>
              </a:ext>
            </a:extLst>
          </p:cNvPr>
          <p:cNvSpPr txBox="1"/>
          <p:nvPr/>
        </p:nvSpPr>
        <p:spPr>
          <a:xfrm>
            <a:off x="628650" y="1769650"/>
            <a:ext cx="695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Enter a dataset called: </a:t>
            </a:r>
            <a:r>
              <a:rPr lang="en-GB" b="0" i="0" dirty="0">
                <a:solidFill>
                  <a:srgbClr val="000000"/>
                </a:solidFill>
                <a:effectLst/>
              </a:rPr>
              <a:t>16S_EarthMicrobiome. You will see the following:</a:t>
            </a:r>
            <a:endParaRPr lang="en-CH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0C84D2F-2081-D864-CA1C-89875A5DF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173" y="2242975"/>
            <a:ext cx="5655365" cy="234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5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4924-E9C7-DF80-A6ED-B7CB4C5B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72" y="604837"/>
            <a:ext cx="7886700" cy="1325563"/>
          </a:xfrm>
        </p:spPr>
        <p:txBody>
          <a:bodyPr/>
          <a:lstStyle/>
          <a:p>
            <a:r>
              <a:rPr lang="en-CH" dirty="0"/>
              <a:t>Parameters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2EBD5AF-AC40-0A03-A3EC-C72302C4D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156" y="1901825"/>
            <a:ext cx="3882288" cy="4351338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18E2400-D124-CF52-0747-08A899369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12217"/>
            <a:ext cx="2794000" cy="22409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680E84-342E-B3B2-1B07-CEE678283083}"/>
              </a:ext>
            </a:extLst>
          </p:cNvPr>
          <p:cNvSpPr txBox="1"/>
          <p:nvPr/>
        </p:nvSpPr>
        <p:spPr>
          <a:xfrm>
            <a:off x="4676289" y="1371600"/>
            <a:ext cx="4308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Lets talk about parameters!</a:t>
            </a:r>
          </a:p>
          <a:p>
            <a:endParaRPr lang="en-CH" dirty="0"/>
          </a:p>
          <a:p>
            <a:r>
              <a:rPr lang="en-CH" dirty="0"/>
              <a:t>Have a detailed read-through the parameters and decide on them based on what we discussed before!</a:t>
            </a:r>
          </a:p>
        </p:txBody>
      </p:sp>
    </p:spTree>
    <p:extLst>
      <p:ext uri="{BB962C8B-B14F-4D97-AF65-F5344CB8AC3E}">
        <p14:creationId xmlns:p14="http://schemas.microsoft.com/office/powerpoint/2010/main" val="408329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4924-E9C7-DF80-A6ED-B7CB4C5B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3787"/>
            <a:ext cx="7886700" cy="1325563"/>
          </a:xfrm>
        </p:spPr>
        <p:txBody>
          <a:bodyPr/>
          <a:lstStyle/>
          <a:p>
            <a:r>
              <a:rPr lang="en-CH" dirty="0"/>
              <a:t>Results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FF5637-1FB4-0815-70DD-BC342987E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H" dirty="0"/>
              <a:t>In the directory you will find the following files:</a:t>
            </a:r>
          </a:p>
          <a:p>
            <a:pPr lvl="1"/>
            <a:r>
              <a:rPr lang="en-CH" dirty="0"/>
              <a:t>Statis Report – this is a combined report of all analysis with fixed/non interactive graphs</a:t>
            </a:r>
          </a:p>
          <a:p>
            <a:pPr lvl="1"/>
            <a:r>
              <a:rPr lang="en-CH" dirty="0"/>
              <a:t>Demux Report – a QIIME2 interactive report of </a:t>
            </a:r>
            <a:r>
              <a:rPr lang="en-GB" dirty="0"/>
              <a:t>demultiplexed sequence counts and data quality</a:t>
            </a:r>
          </a:p>
          <a:p>
            <a:pPr lvl="1"/>
            <a:r>
              <a:rPr lang="en-GB" dirty="0"/>
              <a:t>Denoising Stats – </a:t>
            </a:r>
            <a:r>
              <a:rPr lang="en-CH" dirty="0"/>
              <a:t>a QIIME2 table on the filtered reads at each step</a:t>
            </a:r>
            <a:endParaRPr lang="en-GB" dirty="0"/>
          </a:p>
          <a:p>
            <a:pPr lvl="1"/>
            <a:r>
              <a:rPr lang="en-GB" dirty="0"/>
              <a:t>Feature Table – </a:t>
            </a:r>
            <a:r>
              <a:rPr lang="en-CH" dirty="0"/>
              <a:t>a QIIME2 interactive report on ASV summary </a:t>
            </a:r>
            <a:endParaRPr lang="en-GB" dirty="0"/>
          </a:p>
          <a:p>
            <a:pPr lvl="1"/>
            <a:r>
              <a:rPr lang="en-GB" dirty="0"/>
              <a:t>Rep </a:t>
            </a:r>
            <a:r>
              <a:rPr lang="en-GB" dirty="0" err="1"/>
              <a:t>Seqs</a:t>
            </a:r>
            <a:r>
              <a:rPr lang="en-GB" dirty="0"/>
              <a:t> - </a:t>
            </a:r>
            <a:r>
              <a:rPr lang="en-CH" dirty="0"/>
              <a:t>a QIIME2 table on all features – if you click a feature it will take you to BLAST</a:t>
            </a:r>
            <a:endParaRPr lang="en-GB" dirty="0"/>
          </a:p>
          <a:p>
            <a:pPr lvl="1"/>
            <a:r>
              <a:rPr lang="en-GB" dirty="0"/>
              <a:t>Taxonomy </a:t>
            </a:r>
            <a:r>
              <a:rPr lang="en-GB" dirty="0" err="1"/>
              <a:t>Barplot</a:t>
            </a:r>
            <a:r>
              <a:rPr lang="en-GB" dirty="0"/>
              <a:t> - </a:t>
            </a:r>
            <a:r>
              <a:rPr lang="en-CH" dirty="0"/>
              <a:t>a QIIME2 interactive barplot showing the taxonomy</a:t>
            </a:r>
            <a:endParaRPr lang="en-GB" dirty="0"/>
          </a:p>
          <a:p>
            <a:pPr lvl="1"/>
            <a:r>
              <a:rPr lang="en-GB" dirty="0"/>
              <a:t>Taxonomy - </a:t>
            </a:r>
            <a:r>
              <a:rPr lang="en-CH" dirty="0"/>
              <a:t>a QIIME2 table of all the ASVs and their taxonomic classification</a:t>
            </a:r>
            <a:endParaRPr lang="en-GB" dirty="0"/>
          </a:p>
          <a:p>
            <a:pPr lvl="1"/>
            <a:r>
              <a:rPr lang="en-GB" dirty="0"/>
              <a:t>Shannon Diversity - </a:t>
            </a:r>
            <a:r>
              <a:rPr lang="en-CH" dirty="0"/>
              <a:t>a QIIME2 interactive report of alpha diversity </a:t>
            </a:r>
            <a:endParaRPr lang="en-GB" dirty="0"/>
          </a:p>
          <a:p>
            <a:pPr lvl="1"/>
            <a:r>
              <a:rPr lang="en-GB" dirty="0"/>
              <a:t>Jaccard diversity - </a:t>
            </a:r>
            <a:r>
              <a:rPr lang="en-CH" dirty="0"/>
              <a:t>a QIIME2 interactive report of beta diversity (jaccard)</a:t>
            </a:r>
            <a:endParaRPr lang="en-GB" dirty="0"/>
          </a:p>
          <a:p>
            <a:pPr lvl="1"/>
            <a:r>
              <a:rPr lang="en-GB" dirty="0"/>
              <a:t>Bray Curtis Diversity - </a:t>
            </a:r>
            <a:r>
              <a:rPr lang="en-CH" dirty="0"/>
              <a:t>a QIIME2 interactive report of beta diversity (bray curtis)</a:t>
            </a:r>
            <a:endParaRPr lang="en-GB" dirty="0"/>
          </a:p>
          <a:p>
            <a:pPr lvl="1"/>
            <a:r>
              <a:rPr lang="en-GB" dirty="0"/>
              <a:t>Jaccard Emperor Plot - </a:t>
            </a:r>
            <a:r>
              <a:rPr lang="en-CH" dirty="0"/>
              <a:t>a QIIME2 interactive 3D PCA based on Jaccard Matrix </a:t>
            </a:r>
            <a:endParaRPr lang="en-GB" dirty="0"/>
          </a:p>
          <a:p>
            <a:pPr lvl="1"/>
            <a:r>
              <a:rPr lang="en-GB" dirty="0"/>
              <a:t>Bray Curtis Emperor Plot - </a:t>
            </a:r>
            <a:r>
              <a:rPr lang="en-CH" dirty="0"/>
              <a:t>a QIIME2 interactive 3D PCA based on Bray Curtis Matrix </a:t>
            </a:r>
            <a:endParaRPr lang="en-GB" dirty="0"/>
          </a:p>
          <a:p>
            <a:pPr lvl="1"/>
            <a:r>
              <a:rPr lang="en-GB" dirty="0"/>
              <a:t>Alpha Rarefaction - </a:t>
            </a:r>
            <a:r>
              <a:rPr lang="en-CH" dirty="0"/>
              <a:t>a QIIME2 interactive plot showing rarefaction curve </a:t>
            </a:r>
            <a:endParaRPr lang="en-GB" dirty="0"/>
          </a:p>
          <a:p>
            <a:pPr lvl="1"/>
            <a:r>
              <a:rPr lang="en-GB" dirty="0"/>
              <a:t>Differential abundance - </a:t>
            </a:r>
            <a:r>
              <a:rPr lang="en-CH" dirty="0"/>
              <a:t>a QIIME2 interactive report on results of ANCOM</a:t>
            </a:r>
            <a:endParaRPr lang="en-GB" dirty="0"/>
          </a:p>
          <a:p>
            <a:pPr lvl="1"/>
            <a:endParaRPr lang="en-CH" dirty="0"/>
          </a:p>
          <a:p>
            <a:pPr lvl="1"/>
            <a:endParaRPr lang="en-CH" dirty="0"/>
          </a:p>
          <a:p>
            <a:pPr marL="457200" lvl="1" indent="0">
              <a:buNone/>
            </a:pPr>
            <a:r>
              <a:rPr lang="en-CH" dirty="0"/>
              <a:t>Have a look at all the reports. Inspect!</a:t>
            </a:r>
          </a:p>
        </p:txBody>
      </p:sp>
    </p:spTree>
    <p:extLst>
      <p:ext uri="{BB962C8B-B14F-4D97-AF65-F5344CB8AC3E}">
        <p14:creationId xmlns:p14="http://schemas.microsoft.com/office/powerpoint/2010/main" val="338032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</TotalTime>
  <Words>278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QIIME2</vt:lpstr>
      <vt:lpstr>We will analyse the Earth Microbiome Project</vt:lpstr>
      <vt:lpstr>1. QIIME2</vt:lpstr>
      <vt:lpstr>Parameters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QIIME2</dc:title>
  <dc:creator>Zajac  Natalia Halina</dc:creator>
  <cp:lastModifiedBy>Zajac  Natalia Halina</cp:lastModifiedBy>
  <cp:revision>4</cp:revision>
  <dcterms:created xsi:type="dcterms:W3CDTF">2023-03-01T14:11:27Z</dcterms:created>
  <dcterms:modified xsi:type="dcterms:W3CDTF">2023-03-01T15:07:21Z</dcterms:modified>
</cp:coreProperties>
</file>