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742" r:id="rId3"/>
    <p:sldId id="74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0"/>
    <p:restoredTop sz="94767"/>
  </p:normalViewPr>
  <p:slideViewPr>
    <p:cSldViewPr snapToGrid="0">
      <p:cViewPr varScale="1">
        <p:scale>
          <a:sx n="128" d="100"/>
          <a:sy n="128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4DEB3380-5B12-3AD8-9383-0C0985C7AD8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396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404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B203702-0C0B-0D30-F237-E917290438C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61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807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094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37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947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4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425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7CAC-0F81-DB40-A41A-39C11BC909FB}" type="datetimeFigureOut">
              <a:rPr lang="en-CH" smtClean="0"/>
              <a:t>17.06.2024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9119AB5A-6759-992E-BD53-3BCD12D03128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SUSHI – Samsa2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BAE4E7-F28B-641C-73C2-679306797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80" y="1676904"/>
            <a:ext cx="8075240" cy="4896967"/>
          </a:xfrm>
        </p:spPr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multifactorial disease characterized by a shift from the </a:t>
            </a:r>
            <a:r>
              <a:rPr lang="en-GB" b="0" i="1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Lactobacillus</a:t>
            </a:r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 species-dominated microbial community toward a taxonomically diverse anaerobic community</a:t>
            </a:r>
          </a:p>
          <a:p>
            <a:r>
              <a:rPr lang="en-GB" dirty="0">
                <a:solidFill>
                  <a:srgbClr val="333333"/>
                </a:solidFill>
                <a:cs typeface="Calibri" panose="020F0502020204030204" pitchFamily="34" charset="0"/>
              </a:rPr>
              <a:t>8 women diagnosed with BV</a:t>
            </a:r>
          </a:p>
          <a:p>
            <a:r>
              <a:rPr lang="en-GB" dirty="0">
                <a:solidFill>
                  <a:srgbClr val="333333"/>
                </a:solidFill>
                <a:cs typeface="Calibri" panose="020F0502020204030204" pitchFamily="34" charset="0"/>
              </a:rPr>
              <a:t>4 successfully treated, 4 not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Paired-end </a:t>
            </a:r>
            <a:r>
              <a:rPr lang="en-GB" b="0" i="0" dirty="0" err="1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seq</a:t>
            </a:r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 performed on a </a:t>
            </a:r>
            <a:r>
              <a:rPr lang="en-GB" b="0" i="0" dirty="0" err="1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HiSeq</a:t>
            </a:r>
            <a:r>
              <a:rPr lang="en-GB" b="0" i="0" dirty="0">
                <a:solidFill>
                  <a:srgbClr val="333333"/>
                </a:solidFill>
                <a:effectLst/>
                <a:cs typeface="Calibri" panose="020F0502020204030204" pitchFamily="34" charset="0"/>
              </a:rPr>
              <a:t> 2500 Sequencer to yield 2 × 110-bp</a:t>
            </a:r>
          </a:p>
          <a:p>
            <a:endParaRPr lang="en-GB" dirty="0">
              <a:solidFill>
                <a:srgbClr val="333333"/>
              </a:solidFill>
              <a:latin typeface="Source Serif Pro" panose="020F0502020204030204" pitchFamily="34" charset="0"/>
            </a:endParaRPr>
          </a:p>
        </p:txBody>
      </p:sp>
      <p:pic>
        <p:nvPicPr>
          <p:cNvPr id="6" name="Content Placeholder 5" descr="Diagram, timeline&#10;&#10;Description automatically generated">
            <a:extLst>
              <a:ext uri="{FF2B5EF4-FFF2-40B4-BE49-F238E27FC236}">
                <a16:creationId xmlns:a16="http://schemas.microsoft.com/office/drawing/2014/main" id="{3E4635BF-4166-E4D2-9740-686EF4FD03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157430"/>
            <a:ext cx="6264696" cy="120156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4A25E6-F449-5D23-3809-6860C4D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836"/>
            <a:ext cx="7886700" cy="1325563"/>
          </a:xfrm>
        </p:spPr>
        <p:txBody>
          <a:bodyPr/>
          <a:lstStyle/>
          <a:p>
            <a:r>
              <a:rPr lang="en-CH" dirty="0"/>
              <a:t>Tutorial – Bacterial Vaginosis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AADA7-193C-2FDE-F9C2-10AE0BBC51B6}"/>
              </a:ext>
            </a:extLst>
          </p:cNvPr>
          <p:cNvSpPr txBox="1"/>
          <p:nvPr/>
        </p:nvSpPr>
        <p:spPr>
          <a:xfrm>
            <a:off x="4422135" y="637037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https://journals.asm.org/doi/full/10.1128/mSphereDirect.00262-18</a:t>
            </a:r>
          </a:p>
        </p:txBody>
      </p:sp>
    </p:spTree>
    <p:extLst>
      <p:ext uri="{BB962C8B-B14F-4D97-AF65-F5344CB8AC3E}">
        <p14:creationId xmlns:p14="http://schemas.microsoft.com/office/powerpoint/2010/main" val="405410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B990-06C2-5D63-A7ED-36C5A5E7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0212"/>
            <a:ext cx="7886700" cy="1325563"/>
          </a:xfrm>
        </p:spPr>
        <p:txBody>
          <a:bodyPr/>
          <a:lstStyle/>
          <a:p>
            <a:r>
              <a:rPr lang="en-CH" dirty="0"/>
              <a:t>You have two datasets in your project folder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A5B18-984B-2C0C-1ADE-2BAADC15A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81943"/>
            <a:ext cx="7886700" cy="3695020"/>
          </a:xfrm>
        </p:spPr>
        <p:txBody>
          <a:bodyPr/>
          <a:lstStyle/>
          <a:p>
            <a:r>
              <a:rPr lang="en-CH" dirty="0"/>
              <a:t>Metatranscriptomics_VaginalMicrobiome_noresponse</a:t>
            </a:r>
          </a:p>
          <a:p>
            <a:r>
              <a:rPr lang="en-CH" dirty="0"/>
              <a:t>Metatranscriptomics_VaginalMicrobiome_response</a:t>
            </a:r>
          </a:p>
          <a:p>
            <a:endParaRPr lang="en-CH" dirty="0"/>
          </a:p>
          <a:p>
            <a:pPr marL="0" indent="0">
              <a:buNone/>
            </a:pPr>
            <a:r>
              <a:rPr lang="en-CH" dirty="0"/>
              <a:t>The datasets are outputs from running samsa2. You will need to run postsamsa2 analysis on it to produce reports. Please see details on the following page</a:t>
            </a:r>
          </a:p>
          <a:p>
            <a:endParaRPr lang="en-CH" dirty="0"/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089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B88-86B6-0A08-C2D8-3C2FCE25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5" y="1247545"/>
            <a:ext cx="5915025" cy="994172"/>
          </a:xfrm>
        </p:spPr>
        <p:txBody>
          <a:bodyPr/>
          <a:lstStyle/>
          <a:p>
            <a:r>
              <a:rPr lang="en-CH" dirty="0"/>
              <a:t>PostSamsa2 analysis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D9B534F-40F4-8170-A31B-2A6C388B0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042" y="3429000"/>
            <a:ext cx="4993471" cy="2314237"/>
          </a:xfrm>
        </p:spPr>
      </p:pic>
      <p:grpSp>
        <p:nvGrpSpPr>
          <p:cNvPr id="6" name="object 17">
            <a:extLst>
              <a:ext uri="{FF2B5EF4-FFF2-40B4-BE49-F238E27FC236}">
                <a16:creationId xmlns:a16="http://schemas.microsoft.com/office/drawing/2014/main" id="{3D368902-143F-4302-DF60-37355D2C69D7}"/>
              </a:ext>
            </a:extLst>
          </p:cNvPr>
          <p:cNvGrpSpPr/>
          <p:nvPr/>
        </p:nvGrpSpPr>
        <p:grpSpPr>
          <a:xfrm>
            <a:off x="2092389" y="5403449"/>
            <a:ext cx="1285875" cy="285750"/>
            <a:chOff x="2983078" y="5783847"/>
            <a:chExt cx="1714500" cy="381000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037970DE-1D14-CF70-E7B2-3CA08B1416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8" name="object 19">
              <a:extLst>
                <a:ext uri="{FF2B5EF4-FFF2-40B4-BE49-F238E27FC236}">
                  <a16:creationId xmlns:a16="http://schemas.microsoft.com/office/drawing/2014/main" id="{808D657C-7708-B60A-26F7-76E41F717D47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20">
              <a:extLst>
                <a:ext uri="{FF2B5EF4-FFF2-40B4-BE49-F238E27FC236}">
                  <a16:creationId xmlns:a16="http://schemas.microsoft.com/office/drawing/2014/main" id="{90F2D39A-3ED6-0E71-7E82-E6D791C6C86C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98D5894-B2D2-B496-8F9D-41BBBAD4E400}"/>
              </a:ext>
            </a:extLst>
          </p:cNvPr>
          <p:cNvSpPr/>
          <p:nvPr/>
        </p:nvSpPr>
        <p:spPr>
          <a:xfrm>
            <a:off x="3550768" y="5546324"/>
            <a:ext cx="787939" cy="321924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35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7895EF71-E742-555B-D115-DBE859C583F0}"/>
              </a:ext>
            </a:extLst>
          </p:cNvPr>
          <p:cNvSpPr txBox="1"/>
          <p:nvPr/>
        </p:nvSpPr>
        <p:spPr>
          <a:xfrm>
            <a:off x="870854" y="4359493"/>
            <a:ext cx="1665185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8588" marR="3810" indent="-219065">
              <a:lnSpc>
                <a:spcPts val="1650"/>
              </a:lnSpc>
              <a:spcBef>
                <a:spcPts val="180"/>
              </a:spcBef>
              <a:buFont typeface="Arial"/>
              <a:buChar char="•"/>
              <a:tabLst>
                <a:tab pos="228113" algn="l"/>
                <a:tab pos="228588" algn="l"/>
              </a:tabLst>
            </a:pPr>
            <a:r>
              <a:rPr sz="1425" dirty="0">
                <a:latin typeface="Times New Roman"/>
                <a:cs typeface="Times New Roman"/>
              </a:rPr>
              <a:t>Run</a:t>
            </a:r>
            <a:r>
              <a:rPr sz="1425" spc="-68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PostSamsa2 </a:t>
            </a:r>
            <a:r>
              <a:rPr lang="de-CH" sz="1425" dirty="0" err="1">
                <a:latin typeface="Times New Roman"/>
                <a:cs typeface="Times New Roman"/>
              </a:rPr>
              <a:t>analysis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endParaRPr sz="1425" dirty="0">
              <a:latin typeface="Times New Roman"/>
              <a:cs typeface="Times New Roman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E9FF11EC-6701-6F10-063F-A25452B69D0C}"/>
              </a:ext>
            </a:extLst>
          </p:cNvPr>
          <p:cNvSpPr txBox="1"/>
          <p:nvPr/>
        </p:nvSpPr>
        <p:spPr>
          <a:xfrm>
            <a:off x="5890990" y="1492683"/>
            <a:ext cx="2481320" cy="89511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marR="3810">
              <a:lnSpc>
                <a:spcPts val="1650"/>
              </a:lnSpc>
              <a:spcBef>
                <a:spcPts val="180"/>
              </a:spcBef>
              <a:tabLst>
                <a:tab pos="228113" algn="l"/>
                <a:tab pos="228588" algn="l"/>
              </a:tabLst>
            </a:pPr>
            <a:r>
              <a:rPr lang="de-CH" sz="1425" dirty="0" err="1">
                <a:latin typeface="Times New Roman"/>
                <a:cs typeface="Times New Roman"/>
              </a:rPr>
              <a:t>Because</a:t>
            </a:r>
            <a:r>
              <a:rPr lang="de-CH" sz="1425" dirty="0">
                <a:latin typeface="Times New Roman"/>
                <a:cs typeface="Times New Roman"/>
              </a:rPr>
              <a:t> Samsa2 </a:t>
            </a:r>
            <a:r>
              <a:rPr lang="de-CH" sz="1425" dirty="0" err="1">
                <a:latin typeface="Times New Roman"/>
                <a:cs typeface="Times New Roman"/>
              </a:rPr>
              <a:t>takes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some</a:t>
            </a:r>
            <a:r>
              <a:rPr lang="de-CH" sz="1425" dirty="0">
                <a:latin typeface="Times New Roman"/>
                <a:cs typeface="Times New Roman"/>
              </a:rPr>
              <a:t> time </a:t>
            </a:r>
            <a:r>
              <a:rPr lang="de-CH" sz="1425" dirty="0" err="1">
                <a:latin typeface="Times New Roman"/>
                <a:cs typeface="Times New Roman"/>
              </a:rPr>
              <a:t>to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I </a:t>
            </a:r>
            <a:r>
              <a:rPr lang="de-CH" sz="1425" dirty="0" err="1">
                <a:latin typeface="Times New Roman"/>
                <a:cs typeface="Times New Roman"/>
              </a:rPr>
              <a:t>have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already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it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for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you</a:t>
            </a:r>
            <a:r>
              <a:rPr lang="de-CH" sz="1425" dirty="0">
                <a:latin typeface="Times New Roman"/>
                <a:cs typeface="Times New Roman"/>
              </a:rPr>
              <a:t>. Here </a:t>
            </a:r>
            <a:r>
              <a:rPr lang="de-CH" sz="1425" dirty="0" err="1">
                <a:latin typeface="Times New Roman"/>
                <a:cs typeface="Times New Roman"/>
              </a:rPr>
              <a:t>we</a:t>
            </a:r>
            <a:r>
              <a:rPr lang="de-CH" sz="1425" dirty="0">
                <a:latin typeface="Times New Roman"/>
                <a:cs typeface="Times New Roman"/>
              </a:rPr>
              <a:t> will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report</a:t>
            </a:r>
            <a:r>
              <a:rPr lang="de-CH" sz="1425" dirty="0">
                <a:latin typeface="Times New Roman"/>
                <a:cs typeface="Times New Roman"/>
              </a:rPr>
              <a:t> on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files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produced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by</a:t>
            </a:r>
            <a:r>
              <a:rPr lang="de-CH" sz="1425" dirty="0">
                <a:latin typeface="Times New Roman"/>
                <a:cs typeface="Times New Roman"/>
              </a:rPr>
              <a:t> Samsa2</a:t>
            </a:r>
            <a:endParaRPr sz="1425" dirty="0">
              <a:latin typeface="Times New Roman"/>
              <a:cs typeface="Times New Roman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9E24BC28-F884-17A8-07A0-76B451F0C50C}"/>
              </a:ext>
            </a:extLst>
          </p:cNvPr>
          <p:cNvSpPr txBox="1"/>
          <p:nvPr/>
        </p:nvSpPr>
        <p:spPr>
          <a:xfrm>
            <a:off x="5422603" y="5403449"/>
            <a:ext cx="2778461" cy="125418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3" marR="3810">
              <a:spcBef>
                <a:spcPts val="180"/>
              </a:spcBef>
              <a:tabLst>
                <a:tab pos="228113" algn="l"/>
                <a:tab pos="228588" algn="l"/>
              </a:tabLst>
            </a:pPr>
            <a:r>
              <a:rPr lang="de-CH" sz="2000" dirty="0" err="1">
                <a:latin typeface="Times New Roman"/>
                <a:cs typeface="Times New Roman"/>
              </a:rPr>
              <a:t>You</a:t>
            </a:r>
            <a:r>
              <a:rPr lang="de-CH" sz="2000" dirty="0">
                <a:latin typeface="Times New Roman"/>
                <a:cs typeface="Times New Roman"/>
              </a:rPr>
              <a:t> will </a:t>
            </a:r>
            <a:r>
              <a:rPr lang="de-CH" sz="2000" dirty="0" err="1">
                <a:latin typeface="Times New Roman"/>
                <a:cs typeface="Times New Roman"/>
              </a:rPr>
              <a:t>need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to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run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it</a:t>
            </a:r>
            <a:r>
              <a:rPr lang="de-CH" sz="2000" dirty="0">
                <a:latin typeface="Times New Roman"/>
                <a:cs typeface="Times New Roman"/>
              </a:rPr>
              <a:t> on </a:t>
            </a:r>
            <a:r>
              <a:rPr lang="de-CH" sz="2000" dirty="0" err="1">
                <a:latin typeface="Times New Roman"/>
                <a:cs typeface="Times New Roman"/>
              </a:rPr>
              <a:t>each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dataset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separately</a:t>
            </a:r>
            <a:r>
              <a:rPr lang="de-CH" sz="2000" dirty="0">
                <a:latin typeface="Times New Roman"/>
                <a:cs typeface="Times New Roman"/>
              </a:rPr>
              <a:t>. </a:t>
            </a:r>
            <a:r>
              <a:rPr lang="de-CH" sz="2000" dirty="0" err="1">
                <a:latin typeface="Times New Roman"/>
                <a:cs typeface="Times New Roman"/>
              </a:rPr>
              <a:t>Please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see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next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page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for</a:t>
            </a:r>
            <a:r>
              <a:rPr lang="de-CH" sz="2000" dirty="0">
                <a:latin typeface="Times New Roman"/>
                <a:cs typeface="Times New Roman"/>
              </a:rPr>
              <a:t> </a:t>
            </a:r>
            <a:r>
              <a:rPr lang="de-CH" sz="2000" dirty="0" err="1">
                <a:latin typeface="Times New Roman"/>
                <a:cs typeface="Times New Roman"/>
              </a:rPr>
              <a:t>parameters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76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088A-763B-4C7D-A27C-BCAFB847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74" y="1121176"/>
            <a:ext cx="5915025" cy="994172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80A3A88-EC12-0DDE-0373-8D31936C5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49" y="2333060"/>
            <a:ext cx="4426017" cy="38790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3F58F8-C5BC-9AD2-2DF1-3275BF81F7F5}"/>
              </a:ext>
            </a:extLst>
          </p:cNvPr>
          <p:cNvSpPr txBox="1"/>
          <p:nvPr/>
        </p:nvSpPr>
        <p:spPr>
          <a:xfrm>
            <a:off x="5464630" y="2729593"/>
            <a:ext cx="35177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350" dirty="0"/>
              <a:t>In terms of parameters do not forget to specify:</a:t>
            </a:r>
          </a:p>
          <a:p>
            <a:r>
              <a:rPr lang="en-GB" sz="1350" dirty="0"/>
              <a:t>G</a:t>
            </a:r>
            <a:r>
              <a:rPr lang="en-CH" sz="1350" dirty="0"/>
              <a:t>rouping - &gt; Medication</a:t>
            </a:r>
          </a:p>
          <a:p>
            <a:r>
              <a:rPr lang="en-CH" sz="1350" dirty="0"/>
              <a:t>sampleGroup -&gt; after</a:t>
            </a:r>
          </a:p>
          <a:p>
            <a:r>
              <a:rPr lang="en-CH" sz="1350" dirty="0"/>
              <a:t>referenceGroup -&gt; before</a:t>
            </a:r>
          </a:p>
          <a:p>
            <a:endParaRPr lang="en-CH" sz="1350" dirty="0"/>
          </a:p>
          <a:p>
            <a:endParaRPr lang="en-CH" sz="1350" dirty="0"/>
          </a:p>
          <a:p>
            <a:r>
              <a:rPr lang="en-CH" sz="1350" dirty="0"/>
              <a:t>SUBMIT!</a:t>
            </a:r>
          </a:p>
          <a:p>
            <a:endParaRPr lang="en-CH" sz="1350" dirty="0"/>
          </a:p>
        </p:txBody>
      </p:sp>
    </p:spTree>
    <p:extLst>
      <p:ext uri="{BB962C8B-B14F-4D97-AF65-F5344CB8AC3E}">
        <p14:creationId xmlns:p14="http://schemas.microsoft.com/office/powerpoint/2010/main" val="299284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</TotalTime>
  <Words>192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Serif Pro</vt:lpstr>
      <vt:lpstr>Times New Roman</vt:lpstr>
      <vt:lpstr>Office Theme</vt:lpstr>
      <vt:lpstr>SUSHI – Samsa2</vt:lpstr>
      <vt:lpstr>Tutorial – Bacterial Vaginosis</vt:lpstr>
      <vt:lpstr>You have two datasets in your project folder</vt:lpstr>
      <vt:lpstr>PostSamsa2 analysis</vt:lpstr>
      <vt:lpstr>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– Samsa2</dc:title>
  <dc:creator>Zajac  Natalia Halina</dc:creator>
  <cp:lastModifiedBy>Microsoft Office User</cp:lastModifiedBy>
  <cp:revision>9</cp:revision>
  <dcterms:created xsi:type="dcterms:W3CDTF">2023-03-22T08:49:19Z</dcterms:created>
  <dcterms:modified xsi:type="dcterms:W3CDTF">2024-06-17T08:51:36Z</dcterms:modified>
</cp:coreProperties>
</file>