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4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67"/>
  </p:normalViewPr>
  <p:slideViewPr>
    <p:cSldViewPr snapToGrid="0">
      <p:cViewPr varScale="1">
        <p:scale>
          <a:sx n="88" d="100"/>
          <a:sy n="88" d="100"/>
        </p:scale>
        <p:origin x="1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4DEB3380-5B12-3AD8-9383-0C0985C7AD8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42" y="5"/>
            <a:ext cx="9142558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9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396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6404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B203702-0C0B-0D30-F237-E917290438C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42" y="5"/>
            <a:ext cx="9142558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617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807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094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371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947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346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7CAC-0F81-DB40-A41A-39C11BC909FB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425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7CAC-0F81-DB40-A41A-39C11BC909FB}" type="datetimeFigureOut">
              <a:rPr lang="en-CH" smtClean="0"/>
              <a:t>22.03.23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D41DA-BC38-0143-92A0-A163D7554840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9119AB5A-6759-992E-BD53-3BCD12D03128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442" y="5"/>
            <a:ext cx="9142558" cy="9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B79C-09EE-5C6E-8C4A-621B6BEDF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SUSHI – Samsa2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E5809-F407-BA12-7DCD-2DA772AD6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CH" dirty="0"/>
              <a:t>ow to run the analyses</a:t>
            </a:r>
          </a:p>
        </p:txBody>
      </p:sp>
    </p:spTree>
    <p:extLst>
      <p:ext uri="{BB962C8B-B14F-4D97-AF65-F5344CB8AC3E}">
        <p14:creationId xmlns:p14="http://schemas.microsoft.com/office/powerpoint/2010/main" val="3348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E9D7-91E8-AA42-5824-3EB11D6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8" y="1368031"/>
            <a:ext cx="5915025" cy="994172"/>
          </a:xfrm>
        </p:spPr>
        <p:txBody>
          <a:bodyPr/>
          <a:lstStyle/>
          <a:p>
            <a:r>
              <a:rPr lang="en-CH" dirty="0"/>
              <a:t>SUSHI: Select a dataset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E2EB72-CE7A-1495-D8D8-5B4F75E61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5165471"/>
            <a:ext cx="8418285" cy="1278872"/>
          </a:xfrm>
        </p:spPr>
        <p:txBody>
          <a:bodyPr>
            <a:normAutofit fontScale="70000" lnSpcReduction="20000"/>
          </a:bodyPr>
          <a:lstStyle/>
          <a:p>
            <a:r>
              <a:rPr lang="en-CH" dirty="0"/>
              <a:t>If you have followed the instructions correctly, you have entered a project folder (YOUR PERSONAL project folder) that looks like this – not exactly like this but it has datasets listed. </a:t>
            </a:r>
          </a:p>
          <a:p>
            <a:r>
              <a:rPr lang="en-CH" dirty="0"/>
              <a:t>Select a dataset that says </a:t>
            </a:r>
            <a:r>
              <a:rPr lang="en-CH" sz="2475" b="1" dirty="0"/>
              <a:t>Metatranscriptomics_VaginalMicrobiome_response</a:t>
            </a:r>
            <a:r>
              <a:rPr lang="en-CH" dirty="0"/>
              <a:t>– </a:t>
            </a:r>
            <a:r>
              <a:rPr lang="en-CH" sz="2475" b="1" dirty="0"/>
              <a:t>click on it to enter.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E4249DE-565F-3AC0-E362-BAB9665B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362205"/>
            <a:ext cx="5829300" cy="27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2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B88-86B6-0A08-C2D8-3C2FCE25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55" y="1247545"/>
            <a:ext cx="5915025" cy="994172"/>
          </a:xfrm>
        </p:spPr>
        <p:txBody>
          <a:bodyPr/>
          <a:lstStyle/>
          <a:p>
            <a:r>
              <a:rPr lang="en-CH" dirty="0"/>
              <a:t>PostSamsa2 analysis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D9B534F-40F4-8170-A31B-2A6C388B0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042" y="3429000"/>
            <a:ext cx="4993471" cy="2314237"/>
          </a:xfrm>
        </p:spPr>
      </p:pic>
      <p:grpSp>
        <p:nvGrpSpPr>
          <p:cNvPr id="6" name="object 17">
            <a:extLst>
              <a:ext uri="{FF2B5EF4-FFF2-40B4-BE49-F238E27FC236}">
                <a16:creationId xmlns:a16="http://schemas.microsoft.com/office/drawing/2014/main" id="{3D368902-143F-4302-DF60-37355D2C69D7}"/>
              </a:ext>
            </a:extLst>
          </p:cNvPr>
          <p:cNvGrpSpPr/>
          <p:nvPr/>
        </p:nvGrpSpPr>
        <p:grpSpPr>
          <a:xfrm>
            <a:off x="2092389" y="5403449"/>
            <a:ext cx="1285875" cy="285750"/>
            <a:chOff x="2983078" y="5783847"/>
            <a:chExt cx="1714500" cy="381000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037970DE-1D14-CF70-E7B2-3CA08B14168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3078" y="5783847"/>
              <a:ext cx="1714446" cy="380999"/>
            </a:xfrm>
            <a:prstGeom prst="rect">
              <a:avLst/>
            </a:prstGeom>
          </p:spPr>
        </p:pic>
        <p:sp>
          <p:nvSpPr>
            <p:cNvPr id="8" name="object 19">
              <a:extLst>
                <a:ext uri="{FF2B5EF4-FFF2-40B4-BE49-F238E27FC236}">
                  <a16:creationId xmlns:a16="http://schemas.microsoft.com/office/drawing/2014/main" id="{808D657C-7708-B60A-26F7-76E41F717D47}"/>
                </a:ext>
              </a:extLst>
            </p:cNvPr>
            <p:cNvSpPr/>
            <p:nvPr/>
          </p:nvSpPr>
          <p:spPr>
            <a:xfrm>
              <a:off x="3021178" y="5951347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33446" y="0"/>
                  </a:lnTo>
                  <a:lnTo>
                    <a:pt x="1371546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20">
              <a:extLst>
                <a:ext uri="{FF2B5EF4-FFF2-40B4-BE49-F238E27FC236}">
                  <a16:creationId xmlns:a16="http://schemas.microsoft.com/office/drawing/2014/main" id="{90F2D39A-3ED6-0E71-7E82-E6D791C6C86C}"/>
                </a:ext>
              </a:extLst>
            </p:cNvPr>
            <p:cNvSpPr/>
            <p:nvPr/>
          </p:nvSpPr>
          <p:spPr>
            <a:xfrm>
              <a:off x="4354625" y="57989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799"/>
                  </a:lnTo>
                  <a:lnTo>
                    <a:pt x="30480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98D5894-B2D2-B496-8F9D-41BBBAD4E400}"/>
              </a:ext>
            </a:extLst>
          </p:cNvPr>
          <p:cNvSpPr/>
          <p:nvPr/>
        </p:nvSpPr>
        <p:spPr>
          <a:xfrm>
            <a:off x="3550768" y="5546324"/>
            <a:ext cx="787939" cy="321924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350"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7895EF71-E742-555B-D115-DBE859C583F0}"/>
              </a:ext>
            </a:extLst>
          </p:cNvPr>
          <p:cNvSpPr txBox="1"/>
          <p:nvPr/>
        </p:nvSpPr>
        <p:spPr>
          <a:xfrm>
            <a:off x="870854" y="4359493"/>
            <a:ext cx="166518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28588" marR="3810" indent="-219065">
              <a:lnSpc>
                <a:spcPts val="1650"/>
              </a:lnSpc>
              <a:spcBef>
                <a:spcPts val="180"/>
              </a:spcBef>
              <a:buFont typeface="Arial"/>
              <a:buChar char="•"/>
              <a:tabLst>
                <a:tab pos="228113" algn="l"/>
                <a:tab pos="228588" algn="l"/>
              </a:tabLst>
            </a:pPr>
            <a:r>
              <a:rPr sz="1425" dirty="0">
                <a:latin typeface="Times New Roman"/>
                <a:cs typeface="Times New Roman"/>
              </a:rPr>
              <a:t>Run</a:t>
            </a:r>
            <a:r>
              <a:rPr sz="1425" spc="-68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the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analysis</a:t>
            </a:r>
            <a:r>
              <a:rPr lang="de-CH" sz="1425" dirty="0">
                <a:latin typeface="Times New Roman"/>
                <a:cs typeface="Times New Roman"/>
              </a:rPr>
              <a:t> after Samsa2</a:t>
            </a:r>
            <a:endParaRPr sz="1425" dirty="0">
              <a:latin typeface="Times New Roman"/>
              <a:cs typeface="Times New Roman"/>
            </a:endParaRPr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E9FF11EC-6701-6F10-063F-A25452B69D0C}"/>
              </a:ext>
            </a:extLst>
          </p:cNvPr>
          <p:cNvSpPr txBox="1"/>
          <p:nvPr/>
        </p:nvSpPr>
        <p:spPr>
          <a:xfrm>
            <a:off x="5890990" y="1492683"/>
            <a:ext cx="2481320" cy="89511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525" marR="3810">
              <a:lnSpc>
                <a:spcPts val="1650"/>
              </a:lnSpc>
              <a:spcBef>
                <a:spcPts val="180"/>
              </a:spcBef>
              <a:tabLst>
                <a:tab pos="228113" algn="l"/>
                <a:tab pos="228588" algn="l"/>
              </a:tabLst>
            </a:pPr>
            <a:r>
              <a:rPr lang="de-CH" sz="1425" dirty="0" err="1">
                <a:latin typeface="Times New Roman"/>
                <a:cs typeface="Times New Roman"/>
              </a:rPr>
              <a:t>Because</a:t>
            </a:r>
            <a:r>
              <a:rPr lang="de-CH" sz="1425" dirty="0">
                <a:latin typeface="Times New Roman"/>
                <a:cs typeface="Times New Roman"/>
              </a:rPr>
              <a:t> Samsa2 </a:t>
            </a:r>
            <a:r>
              <a:rPr lang="de-CH" sz="1425" dirty="0" err="1">
                <a:latin typeface="Times New Roman"/>
                <a:cs typeface="Times New Roman"/>
              </a:rPr>
              <a:t>takes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some</a:t>
            </a:r>
            <a:r>
              <a:rPr lang="de-CH" sz="1425" dirty="0">
                <a:latin typeface="Times New Roman"/>
                <a:cs typeface="Times New Roman"/>
              </a:rPr>
              <a:t> time </a:t>
            </a:r>
            <a:r>
              <a:rPr lang="de-CH" sz="1425" dirty="0" err="1">
                <a:latin typeface="Times New Roman"/>
                <a:cs typeface="Times New Roman"/>
              </a:rPr>
              <a:t>to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run</a:t>
            </a:r>
            <a:r>
              <a:rPr lang="de-CH" sz="1425" dirty="0">
                <a:latin typeface="Times New Roman"/>
                <a:cs typeface="Times New Roman"/>
              </a:rPr>
              <a:t> I </a:t>
            </a:r>
            <a:r>
              <a:rPr lang="de-CH" sz="1425" dirty="0" err="1">
                <a:latin typeface="Times New Roman"/>
                <a:cs typeface="Times New Roman"/>
              </a:rPr>
              <a:t>have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already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run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it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for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you</a:t>
            </a:r>
            <a:r>
              <a:rPr lang="de-CH" sz="1425" dirty="0">
                <a:latin typeface="Times New Roman"/>
                <a:cs typeface="Times New Roman"/>
              </a:rPr>
              <a:t>. Here </a:t>
            </a:r>
            <a:r>
              <a:rPr lang="de-CH" sz="1425" dirty="0" err="1">
                <a:latin typeface="Times New Roman"/>
                <a:cs typeface="Times New Roman"/>
              </a:rPr>
              <a:t>we</a:t>
            </a:r>
            <a:r>
              <a:rPr lang="de-CH" sz="1425" dirty="0">
                <a:latin typeface="Times New Roman"/>
                <a:cs typeface="Times New Roman"/>
              </a:rPr>
              <a:t> will </a:t>
            </a:r>
            <a:r>
              <a:rPr lang="de-CH" sz="1425" dirty="0" err="1">
                <a:latin typeface="Times New Roman"/>
                <a:cs typeface="Times New Roman"/>
              </a:rPr>
              <a:t>run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the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report</a:t>
            </a:r>
            <a:r>
              <a:rPr lang="de-CH" sz="1425" dirty="0">
                <a:latin typeface="Times New Roman"/>
                <a:cs typeface="Times New Roman"/>
              </a:rPr>
              <a:t> on </a:t>
            </a:r>
            <a:r>
              <a:rPr lang="de-CH" sz="1425" dirty="0" err="1">
                <a:latin typeface="Times New Roman"/>
                <a:cs typeface="Times New Roman"/>
              </a:rPr>
              <a:t>the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files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produced</a:t>
            </a:r>
            <a:r>
              <a:rPr lang="de-CH" sz="1425" dirty="0">
                <a:latin typeface="Times New Roman"/>
                <a:cs typeface="Times New Roman"/>
              </a:rPr>
              <a:t> </a:t>
            </a:r>
            <a:r>
              <a:rPr lang="de-CH" sz="1425" dirty="0" err="1">
                <a:latin typeface="Times New Roman"/>
                <a:cs typeface="Times New Roman"/>
              </a:rPr>
              <a:t>by</a:t>
            </a:r>
            <a:r>
              <a:rPr lang="de-CH" sz="1425" dirty="0">
                <a:latin typeface="Times New Roman"/>
                <a:cs typeface="Times New Roman"/>
              </a:rPr>
              <a:t> Samsa2</a:t>
            </a:r>
            <a:endParaRPr sz="142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27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088A-763B-4C7D-A27C-BCAFB847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74" y="1121176"/>
            <a:ext cx="5915025" cy="994172"/>
          </a:xfrm>
        </p:spPr>
        <p:txBody>
          <a:bodyPr/>
          <a:lstStyle/>
          <a:p>
            <a:r>
              <a:rPr lang="en-CH" dirty="0"/>
              <a:t>Parameters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80A3A88-EC12-0DDE-0373-8D31936C5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349" y="2333060"/>
            <a:ext cx="4426017" cy="387905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3F58F8-C5BC-9AD2-2DF1-3275BF81F7F5}"/>
              </a:ext>
            </a:extLst>
          </p:cNvPr>
          <p:cNvSpPr txBox="1"/>
          <p:nvPr/>
        </p:nvSpPr>
        <p:spPr>
          <a:xfrm>
            <a:off x="5464630" y="2729593"/>
            <a:ext cx="3517758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350" dirty="0"/>
              <a:t>In terms of parameters do not forget to specify:</a:t>
            </a:r>
          </a:p>
          <a:p>
            <a:r>
              <a:rPr lang="en-GB" sz="1350" dirty="0"/>
              <a:t>G</a:t>
            </a:r>
            <a:r>
              <a:rPr lang="en-CH" sz="1350" dirty="0"/>
              <a:t>rouping - &gt; Medication</a:t>
            </a:r>
          </a:p>
          <a:p>
            <a:r>
              <a:rPr lang="en-CH" sz="1350" dirty="0"/>
              <a:t>sampleGroup -&gt; after</a:t>
            </a:r>
          </a:p>
          <a:p>
            <a:r>
              <a:rPr lang="en-CH" sz="1350" dirty="0"/>
              <a:t>referenceGroup -&gt; before</a:t>
            </a:r>
          </a:p>
          <a:p>
            <a:endParaRPr lang="en-CH" sz="1350" dirty="0"/>
          </a:p>
        </p:txBody>
      </p:sp>
    </p:spTree>
    <p:extLst>
      <p:ext uri="{BB962C8B-B14F-4D97-AF65-F5344CB8AC3E}">
        <p14:creationId xmlns:p14="http://schemas.microsoft.com/office/powerpoint/2010/main" val="299284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122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SUSHI – Samsa2</vt:lpstr>
      <vt:lpstr>SUSHI: Select a dataset</vt:lpstr>
      <vt:lpstr>PostSamsa2 analysis</vt:lpstr>
      <vt:lpstr>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SUSHI – Samsa2</dc:title>
  <dc:creator>Zajac  Natalia Halina</dc:creator>
  <cp:lastModifiedBy>Zajac  Natalia Halina</cp:lastModifiedBy>
  <cp:revision>1</cp:revision>
  <dcterms:created xsi:type="dcterms:W3CDTF">2023-03-22T08:49:19Z</dcterms:created>
  <dcterms:modified xsi:type="dcterms:W3CDTF">2023-03-22T08:59:00Z</dcterms:modified>
</cp:coreProperties>
</file>