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66" r:id="rId3"/>
    <p:sldId id="293" r:id="rId4"/>
    <p:sldId id="257" r:id="rId5"/>
    <p:sldId id="268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6327"/>
  </p:normalViewPr>
  <p:slideViewPr>
    <p:cSldViewPr snapToGrid="0">
      <p:cViewPr varScale="1">
        <p:scale>
          <a:sx n="89" d="100"/>
          <a:sy n="89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15EC46CA-E356-14A6-373D-A404CDCE520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55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178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1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81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7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0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9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82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3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67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8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6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209D-86A0-C041-8ED8-75882419F2CF}" type="datetimeFigureOut">
              <a:rPr lang="en-CH" smtClean="0"/>
              <a:t>28.03.23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EAB-CBFA-F249-8E84-421693B91196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50CC6FED-13C1-075C-1488-A0AD0547402E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earthmicrobiome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ubmed.ncbi.nlm.nih.gov/21624126/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QIIME2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D4B-2CF5-C5E3-E4B7-1CF6A71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6626"/>
            <a:ext cx="7886700" cy="1325563"/>
          </a:xfrm>
        </p:spPr>
        <p:txBody>
          <a:bodyPr/>
          <a:lstStyle/>
          <a:p>
            <a:r>
              <a:rPr lang="en-CH" dirty="0"/>
              <a:t>We will analyse the Earth Microbiome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9BAF-F253-9061-5ED1-2DE5E6C6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2189"/>
            <a:ext cx="7886700" cy="3914774"/>
          </a:xfrm>
        </p:spPr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Dataset - Earth Microbiome Project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We will analyse it with QIIME2 workflow</a:t>
            </a:r>
          </a:p>
        </p:txBody>
      </p:sp>
    </p:spTree>
    <p:extLst>
      <p:ext uri="{BB962C8B-B14F-4D97-AF65-F5344CB8AC3E}">
        <p14:creationId xmlns:p14="http://schemas.microsoft.com/office/powerpoint/2010/main" val="23794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4D7D-0BF0-B644-A2D9-F8EFF71D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7746736"/>
          </a:xfrm>
        </p:spPr>
        <p:txBody>
          <a:bodyPr/>
          <a:lstStyle/>
          <a:p>
            <a:pPr marL="321457" indent="-321457"/>
            <a:r>
              <a:rPr lang="en-GB" dirty="0">
                <a:hlinkClick r:id="rId2"/>
              </a:rPr>
              <a:t>Earth Microbiome Project</a:t>
            </a:r>
            <a:r>
              <a:rPr lang="en-GB" dirty="0"/>
              <a:t> 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sequenced hypervariable region 4 </a:t>
            </a:r>
            <a:r>
              <a:rPr lang="en-GB" b="1" dirty="0"/>
              <a:t>(V4) 16S rRNA 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analysis of human microbiome samples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Original study is from </a:t>
            </a:r>
            <a:r>
              <a:rPr lang="en-GB" dirty="0" err="1"/>
              <a:t>Copraso</a:t>
            </a:r>
            <a:r>
              <a:rPr lang="en-GB" dirty="0"/>
              <a:t> et al. 2011</a:t>
            </a:r>
          </a:p>
          <a:p>
            <a:pPr marL="321457" indent="-321457"/>
            <a:endParaRPr lang="en-GB" dirty="0"/>
          </a:p>
          <a:p>
            <a:pPr marL="321457" indent="-321457"/>
            <a:r>
              <a:rPr lang="en-GB" dirty="0"/>
              <a:t>Analysed with Quantitative Insights Into Microbial Ecology (QIIME2)</a:t>
            </a:r>
          </a:p>
          <a:p>
            <a:pPr marL="321457" indent="-321457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3B94F-0621-5A44-9DBD-9E4A128F7856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bg object 16">
            <a:extLst>
              <a:ext uri="{FF2B5EF4-FFF2-40B4-BE49-F238E27FC236}">
                <a16:creationId xmlns:a16="http://schemas.microsoft.com/office/drawing/2014/main" id="{53B14BB0-55FB-0A40-A7E7-55DE5AE8F4F8}"/>
              </a:ext>
            </a:extLst>
          </p:cNvPr>
          <p:cNvSpPr/>
          <p:nvPr/>
        </p:nvSpPr>
        <p:spPr>
          <a:xfrm>
            <a:off x="1920" y="-1"/>
            <a:ext cx="9140160" cy="825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pic>
        <p:nvPicPr>
          <p:cNvPr id="1026" name="Picture 2" descr="Human body icon outline Royalty Free Vector Image">
            <a:extLst>
              <a:ext uri="{FF2B5EF4-FFF2-40B4-BE49-F238E27FC236}">
                <a16:creationId xmlns:a16="http://schemas.microsoft.com/office/drawing/2014/main" id="{1DBB749A-8747-4146-B793-051EE8DBD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0"/>
          <a:stretch/>
        </p:blipFill>
        <p:spPr bwMode="auto">
          <a:xfrm>
            <a:off x="4628525" y="1577340"/>
            <a:ext cx="4138910" cy="409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1CC4D-807D-B047-A2B7-C5D4AF597275}"/>
              </a:ext>
            </a:extLst>
          </p:cNvPr>
          <p:cNvSpPr txBox="1"/>
          <p:nvPr/>
        </p:nvSpPr>
        <p:spPr>
          <a:xfrm>
            <a:off x="5107781" y="6473649"/>
            <a:ext cx="4574746" cy="28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GB" sz="1266" dirty="0">
                <a:hlinkClick r:id="rId5"/>
              </a:rPr>
              <a:t>https://pubmed.ncbi.nlm.nih.gov/21624126/</a:t>
            </a:r>
            <a:endParaRPr lang="en-GB" sz="126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AB3E5-E502-7E40-ABE6-16A2E72B1DE7}"/>
              </a:ext>
            </a:extLst>
          </p:cNvPr>
          <p:cNvSpPr txBox="1"/>
          <p:nvPr/>
        </p:nvSpPr>
        <p:spPr>
          <a:xfrm>
            <a:off x="4709160" y="1088288"/>
            <a:ext cx="4840577" cy="52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6" dirty="0"/>
              <a:t>2 individuals: with/without antibiotics</a:t>
            </a:r>
          </a:p>
          <a:p>
            <a:r>
              <a:rPr lang="en-GB" sz="1406" dirty="0"/>
              <a:t>396 time points (here 5 times points)</a:t>
            </a:r>
            <a:endParaRPr lang="en-CH" sz="140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8A0812-F109-424D-B1DC-EA6BA14850B8}"/>
              </a:ext>
            </a:extLst>
          </p:cNvPr>
          <p:cNvSpPr/>
          <p:nvPr/>
        </p:nvSpPr>
        <p:spPr>
          <a:xfrm>
            <a:off x="6554391" y="3276469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22E40-4B08-F845-BDC1-7F11226B1813}"/>
              </a:ext>
            </a:extLst>
          </p:cNvPr>
          <p:cNvSpPr/>
          <p:nvPr/>
        </p:nvSpPr>
        <p:spPr>
          <a:xfrm>
            <a:off x="6537246" y="1929807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9F4154-CF14-7344-9A22-21A3D06AC25F}"/>
              </a:ext>
            </a:extLst>
          </p:cNvPr>
          <p:cNvSpPr/>
          <p:nvPr/>
        </p:nvSpPr>
        <p:spPr>
          <a:xfrm>
            <a:off x="5935027" y="3494941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2A6B40-830F-0F46-BF62-4D6A7F01EA85}"/>
              </a:ext>
            </a:extLst>
          </p:cNvPr>
          <p:cNvSpPr/>
          <p:nvPr/>
        </p:nvSpPr>
        <p:spPr>
          <a:xfrm>
            <a:off x="7150179" y="3494941"/>
            <a:ext cx="321469" cy="2596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6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74586-7DD2-154D-83D0-8ADD7AE6E41B}"/>
              </a:ext>
            </a:extLst>
          </p:cNvPr>
          <p:cNvSpPr txBox="1"/>
          <p:nvPr/>
        </p:nvSpPr>
        <p:spPr>
          <a:xfrm>
            <a:off x="7084146" y="2059651"/>
            <a:ext cx="649537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66" dirty="0"/>
              <a:t>tongue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84BD1-45E1-4040-8FE4-F49280A47AEF}"/>
              </a:ext>
            </a:extLst>
          </p:cNvPr>
          <p:cNvSpPr txBox="1"/>
          <p:nvPr/>
        </p:nvSpPr>
        <p:spPr>
          <a:xfrm>
            <a:off x="7471648" y="3124913"/>
            <a:ext cx="401072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66" dirty="0"/>
              <a:t>gut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F9800-59A9-A849-BF13-C2538AF1CDF2}"/>
              </a:ext>
            </a:extLst>
          </p:cNvPr>
          <p:cNvSpPr txBox="1"/>
          <p:nvPr/>
        </p:nvSpPr>
        <p:spPr>
          <a:xfrm>
            <a:off x="7769542" y="3478493"/>
            <a:ext cx="771558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66" dirty="0"/>
              <a:t>l</a:t>
            </a:r>
            <a:r>
              <a:rPr lang="en-CH" sz="1266" dirty="0"/>
              <a:t>eft palm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19952-1DA4-8F4E-92F9-25BD077ABE01}"/>
              </a:ext>
            </a:extLst>
          </p:cNvPr>
          <p:cNvSpPr txBox="1"/>
          <p:nvPr/>
        </p:nvSpPr>
        <p:spPr>
          <a:xfrm>
            <a:off x="4887020" y="3436583"/>
            <a:ext cx="85965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66" dirty="0"/>
              <a:t>right</a:t>
            </a:r>
            <a:r>
              <a:rPr lang="en-CH" sz="1266" dirty="0"/>
              <a:t> palm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6C3D7-FC8A-DD4B-9776-10A02A1A0F3F}"/>
              </a:ext>
            </a:extLst>
          </p:cNvPr>
          <p:cNvCxnSpPr>
            <a:cxnSpLocks/>
            <a:stCxn id="9" idx="6"/>
            <a:endCxn id="16" idx="1"/>
          </p:cNvCxnSpPr>
          <p:nvPr/>
        </p:nvCxnSpPr>
        <p:spPr>
          <a:xfrm flipV="1">
            <a:off x="6875860" y="3268478"/>
            <a:ext cx="595788" cy="13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561B51-735F-E343-BC9B-D6E8E3E5DED6}"/>
              </a:ext>
            </a:extLst>
          </p:cNvPr>
          <p:cNvCxnSpPr>
            <a:cxnSpLocks/>
          </p:cNvCxnSpPr>
          <p:nvPr/>
        </p:nvCxnSpPr>
        <p:spPr>
          <a:xfrm>
            <a:off x="7501652" y="3600295"/>
            <a:ext cx="267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8CA98-230F-144F-B2CD-0031BC273F4F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5650580" y="3567807"/>
            <a:ext cx="284448" cy="5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127447-978C-2741-BA73-C92E4219A81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10509" y="2111061"/>
            <a:ext cx="273637" cy="9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2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6F5-51AB-75A6-9DEE-FBE1961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1700"/>
            <a:ext cx="7886700" cy="788989"/>
          </a:xfrm>
        </p:spPr>
        <p:txBody>
          <a:bodyPr/>
          <a:lstStyle/>
          <a:p>
            <a:r>
              <a:rPr lang="en-CH" dirty="0"/>
              <a:t>1. QIIME2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69765-CC85-B1F2-D5D6-41BC6184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51" y="4328208"/>
            <a:ext cx="5527499" cy="1996876"/>
          </a:xfrm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2C251739-B173-32F0-C7CC-C79F4C3F71BD}"/>
              </a:ext>
            </a:extLst>
          </p:cNvPr>
          <p:cNvSpPr txBox="1"/>
          <p:nvPr/>
        </p:nvSpPr>
        <p:spPr>
          <a:xfrm>
            <a:off x="546540" y="4914541"/>
            <a:ext cx="2757805" cy="31290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fr-CH" sz="1900" dirty="0">
                <a:latin typeface="Times New Roman"/>
                <a:cs typeface="Times New Roman"/>
              </a:rPr>
              <a:t>1. </a:t>
            </a: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lang="de-CH" sz="1900" dirty="0">
                <a:latin typeface="Times New Roman"/>
                <a:cs typeface="Times New Roman"/>
              </a:rPr>
              <a:t>QIIME2 </a:t>
            </a:r>
            <a:r>
              <a:rPr lang="de-CH" sz="1900" dirty="0" err="1">
                <a:latin typeface="Times New Roman"/>
                <a:cs typeface="Times New Roman"/>
              </a:rPr>
              <a:t>app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1" name="object 17">
            <a:extLst>
              <a:ext uri="{FF2B5EF4-FFF2-40B4-BE49-F238E27FC236}">
                <a16:creationId xmlns:a16="http://schemas.microsoft.com/office/drawing/2014/main" id="{7EC1BEC4-F028-EC2D-62D6-6ED75A11DD6B}"/>
              </a:ext>
            </a:extLst>
          </p:cNvPr>
          <p:cNvGrpSpPr/>
          <p:nvPr/>
        </p:nvGrpSpPr>
        <p:grpSpPr>
          <a:xfrm>
            <a:off x="4888406" y="4880494"/>
            <a:ext cx="1714500" cy="381000"/>
            <a:chOff x="2983078" y="5783847"/>
            <a:chExt cx="1714500" cy="381000"/>
          </a:xfrm>
        </p:grpSpPr>
        <p:pic>
          <p:nvPicPr>
            <p:cNvPr id="12" name="object 18">
              <a:extLst>
                <a:ext uri="{FF2B5EF4-FFF2-40B4-BE49-F238E27FC236}">
                  <a16:creationId xmlns:a16="http://schemas.microsoft.com/office/drawing/2014/main" id="{6008F5E2-D9B5-A751-CD64-D40273784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A0370A71-368F-E2BE-07C6-961217BBA91F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CBE5DA1E-A640-C3D2-2750-E27B558D14AA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A1E6647-E08D-1154-A426-603A63B7FB6B}"/>
              </a:ext>
            </a:extLst>
          </p:cNvPr>
          <p:cNvSpPr/>
          <p:nvPr/>
        </p:nvSpPr>
        <p:spPr>
          <a:xfrm>
            <a:off x="6838862" y="4962775"/>
            <a:ext cx="1050585" cy="42923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60C0-1E32-65F9-877F-E4269DBF2539}"/>
              </a:ext>
            </a:extLst>
          </p:cNvPr>
          <p:cNvSpPr txBox="1"/>
          <p:nvPr/>
        </p:nvSpPr>
        <p:spPr>
          <a:xfrm>
            <a:off x="628650" y="176965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Enter a dataset called: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16S_EarthMicrobiome. You will see the following:</a:t>
            </a:r>
            <a:endParaRPr lang="en-CH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C84D2F-2081-D864-CA1C-89875A5D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3" y="2242975"/>
            <a:ext cx="5655365" cy="23401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CB3F7-3831-A69A-21BE-6A60B880FFA3}"/>
              </a:ext>
            </a:extLst>
          </p:cNvPr>
          <p:cNvSpPr txBox="1"/>
          <p:nvPr/>
        </p:nvSpPr>
        <p:spPr>
          <a:xfrm>
            <a:off x="114685" y="5678753"/>
            <a:ext cx="287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Please see the next page for parameter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283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72" y="6048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2EBD5AF-AC40-0A03-A3EC-C72302C4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56" y="1901825"/>
            <a:ext cx="3882288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18E2400-D124-CF52-0747-08A89936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2217"/>
            <a:ext cx="2794000" cy="2240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80E84-342E-B3B2-1B07-CEE678283083}"/>
              </a:ext>
            </a:extLst>
          </p:cNvPr>
          <p:cNvSpPr txBox="1"/>
          <p:nvPr/>
        </p:nvSpPr>
        <p:spPr>
          <a:xfrm>
            <a:off x="4676289" y="1371600"/>
            <a:ext cx="4308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Lets talk about parameters!</a:t>
            </a:r>
          </a:p>
          <a:p>
            <a:endParaRPr lang="en-CH" dirty="0"/>
          </a:p>
          <a:p>
            <a:r>
              <a:rPr lang="en-CH" dirty="0"/>
              <a:t>Have a detailed read-through the parameters and decide on them based on what we discussed before! For solutions on whats advised see next page.</a:t>
            </a:r>
          </a:p>
        </p:txBody>
      </p:sp>
    </p:spTree>
    <p:extLst>
      <p:ext uri="{BB962C8B-B14F-4D97-AF65-F5344CB8AC3E}">
        <p14:creationId xmlns:p14="http://schemas.microsoft.com/office/powerpoint/2010/main" val="40832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64D-7C8D-97D9-EB06-D1D978F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Parameters you need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1975-21D6-FDE1-7EC9-5F7681FB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H" dirty="0"/>
              <a:t>Make sure the following parameters are set before submitting the job:</a:t>
            </a:r>
          </a:p>
          <a:p>
            <a:endParaRPr lang="en-CH" dirty="0"/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CORES</a:t>
            </a:r>
            <a:r>
              <a:rPr lang="en-CH" b="1" dirty="0">
                <a:solidFill>
                  <a:srgbClr val="FF0000"/>
                </a:solidFill>
              </a:rPr>
              <a:t>: 4</a:t>
            </a:r>
          </a:p>
          <a:p>
            <a:pPr lvl="1"/>
            <a:r>
              <a:rPr lang="en-CH" b="1" dirty="0">
                <a:solidFill>
                  <a:srgbClr val="FF0000"/>
                </a:solidFill>
              </a:rPr>
              <a:t>RAM: 10</a:t>
            </a:r>
          </a:p>
          <a:p>
            <a:pPr lvl="1"/>
            <a:r>
              <a:rPr lang="en-CH" b="1" dirty="0">
                <a:solidFill>
                  <a:srgbClr val="FF0000"/>
                </a:solidFill>
              </a:rPr>
              <a:t>SCRATCH: 10</a:t>
            </a:r>
            <a:endParaRPr lang="en-GB" dirty="0"/>
          </a:p>
          <a:p>
            <a:pPr lvl="1"/>
            <a:r>
              <a:rPr lang="en-GB" dirty="0"/>
              <a:t>T</a:t>
            </a:r>
            <a:r>
              <a:rPr lang="en-CH" dirty="0"/>
              <a:t>rim_left: 0</a:t>
            </a:r>
          </a:p>
          <a:p>
            <a:pPr lvl="1"/>
            <a:r>
              <a:rPr lang="en-CH" dirty="0"/>
              <a:t>Truncate_len: 120</a:t>
            </a:r>
          </a:p>
          <a:p>
            <a:pPr lvl="1"/>
            <a:r>
              <a:rPr lang="en-CH" dirty="0"/>
              <a:t>Sampling_depth: 1100</a:t>
            </a:r>
          </a:p>
          <a:p>
            <a:pPr lvl="1"/>
            <a:r>
              <a:rPr lang="en-CH" dirty="0"/>
              <a:t>M</a:t>
            </a:r>
            <a:r>
              <a:rPr lang="en-GB" dirty="0"/>
              <a:t>a</a:t>
            </a:r>
            <a:r>
              <a:rPr lang="en-CH" dirty="0"/>
              <a:t>x_rarefaction_depth: 4000</a:t>
            </a:r>
          </a:p>
          <a:p>
            <a:pPr lvl="1"/>
            <a:r>
              <a:rPr lang="en-CH" dirty="0"/>
              <a:t>Min_freq: 1</a:t>
            </a:r>
          </a:p>
          <a:p>
            <a:pPr lvl="1"/>
            <a:r>
              <a:rPr lang="en-CH" dirty="0"/>
              <a:t>Min_samples: 3</a:t>
            </a:r>
          </a:p>
          <a:p>
            <a:pPr lvl="1"/>
            <a:r>
              <a:rPr lang="en-CH" dirty="0"/>
              <a:t>Group: True</a:t>
            </a:r>
          </a:p>
          <a:p>
            <a:pPr lvl="1"/>
            <a:r>
              <a:rPr lang="en-CH" dirty="0"/>
              <a:t>Grouping: ReportedAntibioticUsage</a:t>
            </a:r>
          </a:p>
          <a:p>
            <a:pPr lvl="1"/>
            <a:r>
              <a:rPr lang="en-CH" dirty="0"/>
              <a:t>Database:Greengenes</a:t>
            </a:r>
          </a:p>
          <a:p>
            <a:pPr lvl="1"/>
            <a:r>
              <a:rPr lang="en-CH" dirty="0"/>
              <a:t>Primer: V4</a:t>
            </a:r>
          </a:p>
          <a:p>
            <a:pPr lvl="1"/>
            <a:r>
              <a:rPr lang="en-CH" dirty="0"/>
              <a:t>Forward_primer: 4th from the top</a:t>
            </a:r>
          </a:p>
          <a:p>
            <a:pPr lvl="1"/>
            <a:r>
              <a:rPr lang="en-CH" dirty="0"/>
              <a:t>Reverse_primer: 4th from the top</a:t>
            </a:r>
          </a:p>
          <a:p>
            <a:pPr lvl="1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B41BD-DADE-C635-8B27-4B180DBC98C8}"/>
              </a:ext>
            </a:extLst>
          </p:cNvPr>
          <p:cNvSpPr txBox="1"/>
          <p:nvPr/>
        </p:nvSpPr>
        <p:spPr>
          <a:xfrm>
            <a:off x="6267236" y="5992297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Press SUBMIT!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09B67-ACAF-D2E9-D519-070F2992AE4B}"/>
              </a:ext>
            </a:extLst>
          </p:cNvPr>
          <p:cNvCxnSpPr>
            <a:cxnSpLocks/>
          </p:cNvCxnSpPr>
          <p:nvPr/>
        </p:nvCxnSpPr>
        <p:spPr>
          <a:xfrm flipV="1">
            <a:off x="5193792" y="4559808"/>
            <a:ext cx="1073444" cy="280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77C6A-1C51-3BF5-0754-4B01CCCA4D08}"/>
              </a:ext>
            </a:extLst>
          </p:cNvPr>
          <p:cNvSpPr txBox="1"/>
          <p:nvPr/>
        </p:nvSpPr>
        <p:spPr>
          <a:xfrm>
            <a:off x="6181344" y="3429000"/>
            <a:ext cx="309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Here is where the two of you will differ. One of you needs to choose </a:t>
            </a:r>
            <a:r>
              <a:rPr lang="en-CH" b="1" dirty="0"/>
              <a:t>ReportedAntibioticResistance </a:t>
            </a:r>
            <a:r>
              <a:rPr lang="en-CH" dirty="0"/>
              <a:t>and the second one will choose </a:t>
            </a:r>
            <a:r>
              <a:rPr lang="en-CH" b="1" dirty="0"/>
              <a:t>BodySite!!!</a:t>
            </a:r>
          </a:p>
        </p:txBody>
      </p:sp>
    </p:spTree>
    <p:extLst>
      <p:ext uri="{BB962C8B-B14F-4D97-AF65-F5344CB8AC3E}">
        <p14:creationId xmlns:p14="http://schemas.microsoft.com/office/powerpoint/2010/main" val="40280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3787"/>
            <a:ext cx="7886700" cy="1325563"/>
          </a:xfrm>
        </p:spPr>
        <p:txBody>
          <a:bodyPr/>
          <a:lstStyle/>
          <a:p>
            <a:r>
              <a:rPr lang="en-CH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F5637-1FB4-0815-70DD-BC34298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H" dirty="0"/>
              <a:t>In the directory you will find the following files:</a:t>
            </a:r>
          </a:p>
          <a:p>
            <a:endParaRPr lang="en-CH" dirty="0"/>
          </a:p>
          <a:p>
            <a:pPr lvl="1"/>
            <a:r>
              <a:rPr lang="en-CH" dirty="0"/>
              <a:t>Statis Report – this is a combined report of all analysis with fixed/non interactive graphs</a:t>
            </a:r>
          </a:p>
          <a:p>
            <a:pPr lvl="1"/>
            <a:r>
              <a:rPr lang="en-CH" dirty="0"/>
              <a:t>Demux Report – a QIIME2 interactive report of </a:t>
            </a:r>
            <a:r>
              <a:rPr lang="en-GB" dirty="0"/>
              <a:t>demultiplexed sequence counts and data quality</a:t>
            </a:r>
          </a:p>
          <a:p>
            <a:pPr lvl="1"/>
            <a:r>
              <a:rPr lang="en-GB" dirty="0"/>
              <a:t>Denoising Stats – </a:t>
            </a:r>
            <a:r>
              <a:rPr lang="en-CH" dirty="0"/>
              <a:t>a QIIME2 table on the filtered reads at each step</a:t>
            </a:r>
            <a:endParaRPr lang="en-GB" dirty="0"/>
          </a:p>
          <a:p>
            <a:pPr lvl="1"/>
            <a:r>
              <a:rPr lang="en-GB" dirty="0"/>
              <a:t>Feature Table – </a:t>
            </a:r>
            <a:r>
              <a:rPr lang="en-CH" dirty="0"/>
              <a:t>a QIIME2 interactive report on ASV summary </a:t>
            </a:r>
            <a:endParaRPr lang="en-GB" dirty="0"/>
          </a:p>
          <a:p>
            <a:pPr lvl="1"/>
            <a:r>
              <a:rPr lang="en-GB" dirty="0"/>
              <a:t>Rep </a:t>
            </a:r>
            <a:r>
              <a:rPr lang="en-GB" dirty="0" err="1"/>
              <a:t>Seqs</a:t>
            </a:r>
            <a:r>
              <a:rPr lang="en-GB" dirty="0"/>
              <a:t> - </a:t>
            </a:r>
            <a:r>
              <a:rPr lang="en-CH" dirty="0"/>
              <a:t>a QIIME2 table on all features – if you click a feature it will take you to BLAST</a:t>
            </a:r>
            <a:endParaRPr lang="en-GB" dirty="0"/>
          </a:p>
          <a:p>
            <a:pPr lvl="1"/>
            <a:r>
              <a:rPr lang="en-GB" dirty="0"/>
              <a:t>Taxonomy </a:t>
            </a:r>
            <a:r>
              <a:rPr lang="en-GB" dirty="0" err="1"/>
              <a:t>Barplot</a:t>
            </a:r>
            <a:r>
              <a:rPr lang="en-GB" dirty="0"/>
              <a:t> - </a:t>
            </a:r>
            <a:r>
              <a:rPr lang="en-CH" dirty="0"/>
              <a:t>a QIIME2 interactive barplot showing the taxonomy</a:t>
            </a:r>
            <a:endParaRPr lang="en-GB" dirty="0"/>
          </a:p>
          <a:p>
            <a:pPr lvl="1"/>
            <a:r>
              <a:rPr lang="en-GB" dirty="0"/>
              <a:t>Taxonomy - </a:t>
            </a:r>
            <a:r>
              <a:rPr lang="en-CH" dirty="0"/>
              <a:t>a QIIME2 table of all the ASVs and their taxonomic classification</a:t>
            </a:r>
            <a:endParaRPr lang="en-GB" dirty="0"/>
          </a:p>
          <a:p>
            <a:pPr lvl="1"/>
            <a:r>
              <a:rPr lang="en-GB" dirty="0"/>
              <a:t>Shannon Diversity - </a:t>
            </a:r>
            <a:r>
              <a:rPr lang="en-CH" dirty="0"/>
              <a:t>a QIIME2 interactive report of alpha diversity </a:t>
            </a:r>
            <a:endParaRPr lang="en-GB" dirty="0"/>
          </a:p>
          <a:p>
            <a:pPr lvl="1"/>
            <a:r>
              <a:rPr lang="en-GB" dirty="0"/>
              <a:t>Jaccard diversity - </a:t>
            </a:r>
            <a:r>
              <a:rPr lang="en-CH" dirty="0"/>
              <a:t>a QIIME2 interactive report of beta diversity (jaccard)</a:t>
            </a:r>
            <a:endParaRPr lang="en-GB" dirty="0"/>
          </a:p>
          <a:p>
            <a:pPr lvl="1"/>
            <a:r>
              <a:rPr lang="en-GB" dirty="0"/>
              <a:t>Bray Curtis Diversity - </a:t>
            </a:r>
            <a:r>
              <a:rPr lang="en-CH" dirty="0"/>
              <a:t>a QIIME2 interactive report of beta diversity (bray curtis)</a:t>
            </a:r>
            <a:endParaRPr lang="en-GB" dirty="0"/>
          </a:p>
          <a:p>
            <a:pPr lvl="1"/>
            <a:r>
              <a:rPr lang="en-GB" dirty="0"/>
              <a:t>Jaccard Emperor Plot - </a:t>
            </a:r>
            <a:r>
              <a:rPr lang="en-CH" dirty="0"/>
              <a:t>a QIIME2 interactive 3D PCA based on Jaccard Matrix </a:t>
            </a:r>
            <a:endParaRPr lang="en-GB" dirty="0"/>
          </a:p>
          <a:p>
            <a:pPr lvl="1"/>
            <a:r>
              <a:rPr lang="en-GB" dirty="0"/>
              <a:t>Bray Curtis Emperor Plot - </a:t>
            </a:r>
            <a:r>
              <a:rPr lang="en-CH" dirty="0"/>
              <a:t>a QIIME2 interactive 3D PCA based on Bray Curtis Matrix </a:t>
            </a:r>
            <a:endParaRPr lang="en-GB" dirty="0"/>
          </a:p>
          <a:p>
            <a:pPr lvl="1"/>
            <a:r>
              <a:rPr lang="en-GB" dirty="0"/>
              <a:t>Alpha Rarefaction - </a:t>
            </a:r>
            <a:r>
              <a:rPr lang="en-CH" dirty="0"/>
              <a:t>a QIIME2 interactive plot showing rarefaction curve </a:t>
            </a:r>
            <a:endParaRPr lang="en-GB" dirty="0"/>
          </a:p>
          <a:p>
            <a:pPr lvl="1"/>
            <a:r>
              <a:rPr lang="en-GB" dirty="0"/>
              <a:t>Differential abundance - </a:t>
            </a:r>
            <a:r>
              <a:rPr lang="en-CH" dirty="0"/>
              <a:t>a QIIME2 interactive report on results of ANCOM</a:t>
            </a: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r>
              <a:rPr lang="en-CH" dirty="0"/>
              <a:t>Have a look at all the reports. Inspect! Now go back to the github page and click on the link to the tutorial to answer a few questions. You will need your partner’s information in order to answer all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33803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</TotalTime>
  <Words>520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QIIME2</vt:lpstr>
      <vt:lpstr>We will analyse the Earth Microbiome Project</vt:lpstr>
      <vt:lpstr>PowerPoint Presentation</vt:lpstr>
      <vt:lpstr>1. QIIME2</vt:lpstr>
      <vt:lpstr>Parameters</vt:lpstr>
      <vt:lpstr>Parameters you need to specify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QIIME2</dc:title>
  <dc:creator>Zajac  Natalia Halina</dc:creator>
  <cp:lastModifiedBy>Zajac  Natalia Halina</cp:lastModifiedBy>
  <cp:revision>9</cp:revision>
  <dcterms:created xsi:type="dcterms:W3CDTF">2023-03-01T14:11:27Z</dcterms:created>
  <dcterms:modified xsi:type="dcterms:W3CDTF">2023-03-28T13:21:06Z</dcterms:modified>
</cp:coreProperties>
</file>