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66" r:id="rId3"/>
    <p:sldId id="300" r:id="rId4"/>
    <p:sldId id="257" r:id="rId5"/>
    <p:sldId id="268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33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23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752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1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4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204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6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253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2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07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68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13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67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86E5-51C4-F24D-AE1A-79A4DE65E4B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B416766E-23FF-CF94-4F7B-CB45C41FC607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QIIME2 Bonus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D4B-2CF5-C5E3-E4B7-1CF6A71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626"/>
            <a:ext cx="7886700" cy="1325563"/>
          </a:xfrm>
        </p:spPr>
        <p:txBody>
          <a:bodyPr/>
          <a:lstStyle/>
          <a:p>
            <a:r>
              <a:rPr lang="en-CH" dirty="0"/>
              <a:t>We will analyse data on mice gut microbiome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BAF-F253-9061-5ED1-2DE5E6C6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2189"/>
            <a:ext cx="7886700" cy="3914774"/>
          </a:xfrm>
        </p:spPr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Dataset – Schloss Mice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We will analyse it with QIIME2 workflow</a:t>
            </a:r>
          </a:p>
        </p:txBody>
      </p:sp>
    </p:spTree>
    <p:extLst>
      <p:ext uri="{BB962C8B-B14F-4D97-AF65-F5344CB8AC3E}">
        <p14:creationId xmlns:p14="http://schemas.microsoft.com/office/powerpoint/2010/main" val="2379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4D7D-0BF0-B644-A2D9-F8EFF71D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333" y="2037521"/>
            <a:ext cx="3315224" cy="3836948"/>
          </a:xfrm>
        </p:spPr>
        <p:txBody>
          <a:bodyPr/>
          <a:lstStyle/>
          <a:p>
            <a:pPr marL="321457" indent="-321457"/>
            <a:r>
              <a:rPr lang="en-GB" sz="2400" dirty="0"/>
              <a:t>Schloss mice</a:t>
            </a:r>
          </a:p>
          <a:p>
            <a:pPr marL="321457" indent="-321457"/>
            <a:r>
              <a:rPr lang="en-GB" sz="2400" dirty="0"/>
              <a:t>sequenced hypervariable region 4 </a:t>
            </a:r>
            <a:r>
              <a:rPr lang="en-GB" sz="2400" b="1" dirty="0"/>
              <a:t>(V4) 16S rRNA </a:t>
            </a:r>
            <a:endParaRPr lang="en-GB" sz="2400" dirty="0"/>
          </a:p>
          <a:p>
            <a:pPr marL="321457" indent="-321457"/>
            <a:r>
              <a:rPr lang="en-GB" sz="2400" dirty="0"/>
              <a:t>analysis of mice gut microbiome post-weaning</a:t>
            </a:r>
          </a:p>
          <a:p>
            <a:pPr marL="321457" indent="-321457"/>
            <a:r>
              <a:rPr lang="en-GB" sz="2400" dirty="0"/>
              <a:t>Original study is from Schloss et al. 2012</a:t>
            </a:r>
          </a:p>
          <a:p>
            <a:pPr marL="321457" indent="-321457"/>
            <a:endParaRPr lang="en-GB" sz="2400" dirty="0"/>
          </a:p>
        </p:txBody>
      </p:sp>
      <p:sp>
        <p:nvSpPr>
          <p:cNvPr id="4" name="bg object 16">
            <a:extLst>
              <a:ext uri="{FF2B5EF4-FFF2-40B4-BE49-F238E27FC236}">
                <a16:creationId xmlns:a16="http://schemas.microsoft.com/office/drawing/2014/main" id="{53B14BB0-55FB-0A40-A7E7-55DE5AE8F4F8}"/>
              </a:ext>
            </a:extLst>
          </p:cNvPr>
          <p:cNvSpPr/>
          <p:nvPr/>
        </p:nvSpPr>
        <p:spPr>
          <a:xfrm>
            <a:off x="1920" y="-1"/>
            <a:ext cx="9140160" cy="82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1CC4D-807D-B047-A2B7-C5D4AF597275}"/>
              </a:ext>
            </a:extLst>
          </p:cNvPr>
          <p:cNvSpPr txBox="1"/>
          <p:nvPr/>
        </p:nvSpPr>
        <p:spPr>
          <a:xfrm>
            <a:off x="4709160" y="6498816"/>
            <a:ext cx="4574746" cy="28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GB" sz="1266" dirty="0"/>
              <a:t>https://</a:t>
            </a:r>
            <a:r>
              <a:rPr lang="en-GB" sz="1266" dirty="0" err="1"/>
              <a:t>www.tandfonline.com</a:t>
            </a:r>
            <a:r>
              <a:rPr lang="en-GB" sz="1266" dirty="0"/>
              <a:t>/</a:t>
            </a:r>
            <a:r>
              <a:rPr lang="en-GB" sz="1266" dirty="0" err="1"/>
              <a:t>doi</a:t>
            </a:r>
            <a:r>
              <a:rPr lang="en-GB" sz="1266" dirty="0"/>
              <a:t>/full/10.4161/gmic.21008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0AAFDF-747D-0023-5984-BA26D6FE6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00"/>
          <a:stretch/>
        </p:blipFill>
        <p:spPr bwMode="auto">
          <a:xfrm>
            <a:off x="4839891" y="1779204"/>
            <a:ext cx="2625328" cy="45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1B3F53-D49E-BE93-A568-BCDB8200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449"/>
            <a:ext cx="7886700" cy="1325563"/>
          </a:xfrm>
        </p:spPr>
        <p:txBody>
          <a:bodyPr/>
          <a:lstStyle/>
          <a:p>
            <a:r>
              <a:rPr lang="en-CH" dirty="0"/>
              <a:t>Does gut microbiome change over time? The effect of aging on gut microbiome</a:t>
            </a:r>
          </a:p>
        </p:txBody>
      </p:sp>
    </p:spTree>
    <p:extLst>
      <p:ext uri="{BB962C8B-B14F-4D97-AF65-F5344CB8AC3E}">
        <p14:creationId xmlns:p14="http://schemas.microsoft.com/office/powerpoint/2010/main" val="14810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6F5-51AB-75A6-9DEE-FBE1961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1700"/>
            <a:ext cx="7886700" cy="788989"/>
          </a:xfrm>
        </p:spPr>
        <p:txBody>
          <a:bodyPr/>
          <a:lstStyle/>
          <a:p>
            <a:r>
              <a:rPr lang="en-CH" dirty="0"/>
              <a:t>1. QIIME2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69765-CC85-B1F2-D5D6-41BC6184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51" y="4328208"/>
            <a:ext cx="5527499" cy="1996876"/>
          </a:xfrm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2C251739-B173-32F0-C7CC-C79F4C3F71BD}"/>
              </a:ext>
            </a:extLst>
          </p:cNvPr>
          <p:cNvSpPr txBox="1"/>
          <p:nvPr/>
        </p:nvSpPr>
        <p:spPr>
          <a:xfrm>
            <a:off x="546540" y="4914541"/>
            <a:ext cx="2757805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fr-CH" sz="1900" dirty="0">
                <a:latin typeface="Times New Roman"/>
                <a:cs typeface="Times New Roman"/>
              </a:rPr>
              <a:t>1.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lang="de-CH" sz="1900" dirty="0">
                <a:latin typeface="Times New Roman"/>
                <a:cs typeface="Times New Roman"/>
              </a:rPr>
              <a:t>QIIME2 </a:t>
            </a:r>
            <a:r>
              <a:rPr lang="de-CH" sz="1900" dirty="0" err="1">
                <a:latin typeface="Times New Roman"/>
                <a:cs typeface="Times New Roman"/>
              </a:rPr>
              <a:t>app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1" name="object 17">
            <a:extLst>
              <a:ext uri="{FF2B5EF4-FFF2-40B4-BE49-F238E27FC236}">
                <a16:creationId xmlns:a16="http://schemas.microsoft.com/office/drawing/2014/main" id="{7EC1BEC4-F028-EC2D-62D6-6ED75A11DD6B}"/>
              </a:ext>
            </a:extLst>
          </p:cNvPr>
          <p:cNvGrpSpPr/>
          <p:nvPr/>
        </p:nvGrpSpPr>
        <p:grpSpPr>
          <a:xfrm>
            <a:off x="4888406" y="4880494"/>
            <a:ext cx="1714500" cy="381000"/>
            <a:chOff x="2983078" y="5783847"/>
            <a:chExt cx="1714500" cy="381000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6008F5E2-D9B5-A751-CD64-D40273784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0370A71-368F-E2BE-07C6-961217BBA91F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CBE5DA1E-A640-C3D2-2750-E27B558D14AA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A1E6647-E08D-1154-A426-603A63B7FB6B}"/>
              </a:ext>
            </a:extLst>
          </p:cNvPr>
          <p:cNvSpPr/>
          <p:nvPr/>
        </p:nvSpPr>
        <p:spPr>
          <a:xfrm>
            <a:off x="6838862" y="4962775"/>
            <a:ext cx="1050585" cy="42923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60C0-1E32-65F9-877F-E4269DBF2539}"/>
              </a:ext>
            </a:extLst>
          </p:cNvPr>
          <p:cNvSpPr txBox="1"/>
          <p:nvPr/>
        </p:nvSpPr>
        <p:spPr>
          <a:xfrm>
            <a:off x="628650" y="17696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Enter a dataset called: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16S_EarthMicrobiome. You will see the following: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CB3F7-3831-A69A-21BE-6A60B880FFA3}"/>
              </a:ext>
            </a:extLst>
          </p:cNvPr>
          <p:cNvSpPr txBox="1"/>
          <p:nvPr/>
        </p:nvSpPr>
        <p:spPr>
          <a:xfrm>
            <a:off x="114685" y="5678753"/>
            <a:ext cx="287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Please see the next page for parameter specification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855916B-7328-0734-46BD-8107330E3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148" y="2135769"/>
            <a:ext cx="4687999" cy="21924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2FBA39-C803-C26D-D466-6F11ED82C83D}"/>
              </a:ext>
            </a:extLst>
          </p:cNvPr>
          <p:cNvSpPr/>
          <p:nvPr/>
        </p:nvSpPr>
        <p:spPr>
          <a:xfrm>
            <a:off x="2372150" y="2135769"/>
            <a:ext cx="540015" cy="167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83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2" y="6048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2EBD5AF-AC40-0A03-A3EC-C72302C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6" y="1901825"/>
            <a:ext cx="388228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18E2400-D124-CF52-0747-08A89936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2217"/>
            <a:ext cx="2794000" cy="2240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80E84-342E-B3B2-1B07-CEE678283083}"/>
              </a:ext>
            </a:extLst>
          </p:cNvPr>
          <p:cNvSpPr txBox="1"/>
          <p:nvPr/>
        </p:nvSpPr>
        <p:spPr>
          <a:xfrm>
            <a:off x="4676289" y="1371600"/>
            <a:ext cx="4308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Lets talk about parameters!</a:t>
            </a:r>
          </a:p>
          <a:p>
            <a:endParaRPr lang="en-CH" dirty="0"/>
          </a:p>
          <a:p>
            <a:r>
              <a:rPr lang="en-CH" dirty="0"/>
              <a:t>Have a detailed read-through the parameters and decide on them based on what we discussed before! For solutions on whats advised see next page.</a:t>
            </a:r>
          </a:p>
        </p:txBody>
      </p:sp>
    </p:spTree>
    <p:extLst>
      <p:ext uri="{BB962C8B-B14F-4D97-AF65-F5344CB8AC3E}">
        <p14:creationId xmlns:p14="http://schemas.microsoft.com/office/powerpoint/2010/main" val="40832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64D-7C8D-97D9-EB06-D1D978F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Parameters you need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1975-21D6-FDE1-7EC9-5F7681FB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H" dirty="0"/>
              <a:t>Make sure the following parameters are set before submitting the job:</a:t>
            </a:r>
          </a:p>
          <a:p>
            <a:endParaRPr lang="en-CH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CORES: 4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RAM: 10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SCRATCH: 10</a:t>
            </a:r>
          </a:p>
          <a:p>
            <a:pPr lvl="1"/>
            <a:r>
              <a:rPr lang="en-GB" dirty="0"/>
              <a:t>T</a:t>
            </a:r>
            <a:r>
              <a:rPr lang="en-CH" dirty="0"/>
              <a:t>rim_left: 0</a:t>
            </a:r>
          </a:p>
          <a:p>
            <a:pPr lvl="1"/>
            <a:r>
              <a:rPr lang="en-CH" dirty="0"/>
              <a:t>Truncate_len: 150</a:t>
            </a:r>
          </a:p>
          <a:p>
            <a:pPr lvl="1"/>
            <a:r>
              <a:rPr lang="en-CH" dirty="0"/>
              <a:t>Sampling_depth: 1100</a:t>
            </a:r>
          </a:p>
          <a:p>
            <a:pPr lvl="1"/>
            <a:r>
              <a:rPr lang="en-CH" dirty="0"/>
              <a:t>M</a:t>
            </a:r>
            <a:r>
              <a:rPr lang="en-GB" dirty="0"/>
              <a:t>a</a:t>
            </a:r>
            <a:r>
              <a:rPr lang="en-CH" dirty="0"/>
              <a:t>x_rarefaction_depth: 4000</a:t>
            </a:r>
          </a:p>
          <a:p>
            <a:pPr lvl="1"/>
            <a:r>
              <a:rPr lang="en-CH" dirty="0"/>
              <a:t>Min_freq: 1</a:t>
            </a:r>
          </a:p>
          <a:p>
            <a:pPr lvl="1"/>
            <a:r>
              <a:rPr lang="en-CH" dirty="0"/>
              <a:t>Min_samples: 3</a:t>
            </a:r>
          </a:p>
          <a:p>
            <a:pPr lvl="1"/>
            <a:r>
              <a:rPr lang="en-CH" dirty="0"/>
              <a:t>Group: True</a:t>
            </a:r>
          </a:p>
          <a:p>
            <a:pPr lvl="1"/>
            <a:r>
              <a:rPr lang="en-CH" dirty="0"/>
              <a:t>Grouping: Sex</a:t>
            </a:r>
          </a:p>
          <a:p>
            <a:pPr lvl="1"/>
            <a:r>
              <a:rPr lang="en-CH" dirty="0"/>
              <a:t>Database:Greengenes</a:t>
            </a:r>
          </a:p>
          <a:p>
            <a:pPr lvl="1"/>
            <a:r>
              <a:rPr lang="en-CH" dirty="0"/>
              <a:t>Primer: V4</a:t>
            </a:r>
          </a:p>
          <a:p>
            <a:pPr lvl="1"/>
            <a:r>
              <a:rPr lang="en-CH" dirty="0"/>
              <a:t>Forward_primer: 4th from the top</a:t>
            </a:r>
          </a:p>
          <a:p>
            <a:pPr lvl="1"/>
            <a:r>
              <a:rPr lang="en-CH" dirty="0"/>
              <a:t>Reverse_primer: 4th from the top</a:t>
            </a:r>
          </a:p>
          <a:p>
            <a:pPr lvl="1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B41BD-DADE-C635-8B27-4B180DBC98C8}"/>
              </a:ext>
            </a:extLst>
          </p:cNvPr>
          <p:cNvSpPr txBox="1"/>
          <p:nvPr/>
        </p:nvSpPr>
        <p:spPr>
          <a:xfrm>
            <a:off x="6267236" y="5992297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Press SUBMIT!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09B67-ACAF-D2E9-D519-070F2992AE4B}"/>
              </a:ext>
            </a:extLst>
          </p:cNvPr>
          <p:cNvCxnSpPr>
            <a:cxnSpLocks/>
          </p:cNvCxnSpPr>
          <p:nvPr/>
        </p:nvCxnSpPr>
        <p:spPr>
          <a:xfrm flipV="1">
            <a:off x="3498556" y="4629329"/>
            <a:ext cx="1073444" cy="280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77C6A-1C51-3BF5-0754-4B01CCCA4D08}"/>
              </a:ext>
            </a:extLst>
          </p:cNvPr>
          <p:cNvSpPr txBox="1"/>
          <p:nvPr/>
        </p:nvSpPr>
        <p:spPr>
          <a:xfrm>
            <a:off x="5247066" y="3569208"/>
            <a:ext cx="3096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Here is where the two of you will differ. One of you needs to choose </a:t>
            </a:r>
            <a:r>
              <a:rPr lang="en-CH" b="1" dirty="0"/>
              <a:t>Sex </a:t>
            </a:r>
            <a:r>
              <a:rPr lang="en-CH" dirty="0"/>
              <a:t>and the second one will choose </a:t>
            </a:r>
            <a:r>
              <a:rPr lang="en-CH" b="1" dirty="0"/>
              <a:t>timePoint!!!</a:t>
            </a:r>
          </a:p>
        </p:txBody>
      </p:sp>
    </p:spTree>
    <p:extLst>
      <p:ext uri="{BB962C8B-B14F-4D97-AF65-F5344CB8AC3E}">
        <p14:creationId xmlns:p14="http://schemas.microsoft.com/office/powerpoint/2010/main" val="4028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787"/>
            <a:ext cx="7886700" cy="1325563"/>
          </a:xfrm>
        </p:spPr>
        <p:txBody>
          <a:bodyPr/>
          <a:lstStyle/>
          <a:p>
            <a:r>
              <a:rPr lang="en-CH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F5637-1FB4-0815-70DD-BC34298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H" dirty="0"/>
              <a:t>In the directory you will find the following files:</a:t>
            </a:r>
          </a:p>
          <a:p>
            <a:endParaRPr lang="en-CH" dirty="0"/>
          </a:p>
          <a:p>
            <a:pPr lvl="1"/>
            <a:r>
              <a:rPr lang="en-CH" dirty="0"/>
              <a:t>Statis Report – this is a combined report of all analysis with fixed/non interactive graphs</a:t>
            </a:r>
          </a:p>
          <a:p>
            <a:pPr lvl="1"/>
            <a:r>
              <a:rPr lang="en-CH" dirty="0"/>
              <a:t>Demux Report – a QIIME2 interactive report of </a:t>
            </a:r>
            <a:r>
              <a:rPr lang="en-GB" dirty="0"/>
              <a:t>demultiplexed sequence counts and data quality</a:t>
            </a:r>
          </a:p>
          <a:p>
            <a:pPr lvl="1"/>
            <a:r>
              <a:rPr lang="en-GB" dirty="0"/>
              <a:t>Denoising Stats – </a:t>
            </a:r>
            <a:r>
              <a:rPr lang="en-CH" dirty="0"/>
              <a:t>a QIIME2 table on the filtered reads at each step</a:t>
            </a:r>
            <a:endParaRPr lang="en-GB" dirty="0"/>
          </a:p>
          <a:p>
            <a:pPr lvl="1"/>
            <a:r>
              <a:rPr lang="en-GB" dirty="0"/>
              <a:t>Feature Table – </a:t>
            </a:r>
            <a:r>
              <a:rPr lang="en-CH" dirty="0"/>
              <a:t>a QIIME2 interactive report on ASV summary </a:t>
            </a:r>
            <a:endParaRPr lang="en-GB" dirty="0"/>
          </a:p>
          <a:p>
            <a:pPr lvl="1"/>
            <a:r>
              <a:rPr lang="en-GB" dirty="0"/>
              <a:t>Rep </a:t>
            </a:r>
            <a:r>
              <a:rPr lang="en-GB" dirty="0" err="1"/>
              <a:t>Seqs</a:t>
            </a:r>
            <a:r>
              <a:rPr lang="en-GB" dirty="0"/>
              <a:t> - </a:t>
            </a:r>
            <a:r>
              <a:rPr lang="en-CH" dirty="0"/>
              <a:t>a QIIME2 table on all features – if you click a feature it will take you to BLAST</a:t>
            </a:r>
            <a:endParaRPr lang="en-GB" dirty="0"/>
          </a:p>
          <a:p>
            <a:pPr lvl="1"/>
            <a:r>
              <a:rPr lang="en-GB" dirty="0"/>
              <a:t>Taxonomy </a:t>
            </a:r>
            <a:r>
              <a:rPr lang="en-GB" dirty="0" err="1"/>
              <a:t>Barplot</a:t>
            </a:r>
            <a:r>
              <a:rPr lang="en-GB" dirty="0"/>
              <a:t> - </a:t>
            </a:r>
            <a:r>
              <a:rPr lang="en-CH" dirty="0"/>
              <a:t>a QIIME2 interactive barplot showing the taxonomy</a:t>
            </a:r>
            <a:endParaRPr lang="en-GB" dirty="0"/>
          </a:p>
          <a:p>
            <a:pPr lvl="1"/>
            <a:r>
              <a:rPr lang="en-GB" dirty="0"/>
              <a:t>Taxonomy - </a:t>
            </a:r>
            <a:r>
              <a:rPr lang="en-CH" dirty="0"/>
              <a:t>a QIIME2 table of all the ASVs and their taxonomic classification</a:t>
            </a:r>
            <a:endParaRPr lang="en-GB" dirty="0"/>
          </a:p>
          <a:p>
            <a:pPr lvl="1"/>
            <a:r>
              <a:rPr lang="en-GB" dirty="0"/>
              <a:t>Shannon Diversity - </a:t>
            </a:r>
            <a:r>
              <a:rPr lang="en-CH" dirty="0"/>
              <a:t>a QIIME2 interactive report of alpha diversity </a:t>
            </a:r>
            <a:endParaRPr lang="en-GB" dirty="0"/>
          </a:p>
          <a:p>
            <a:pPr lvl="1"/>
            <a:r>
              <a:rPr lang="en-GB" dirty="0"/>
              <a:t>Jaccard diversity - </a:t>
            </a:r>
            <a:r>
              <a:rPr lang="en-CH" dirty="0"/>
              <a:t>a QIIME2 interactive report of beta diversity (jaccard)</a:t>
            </a:r>
            <a:endParaRPr lang="en-GB" dirty="0"/>
          </a:p>
          <a:p>
            <a:pPr lvl="1"/>
            <a:r>
              <a:rPr lang="en-GB" dirty="0"/>
              <a:t>Bray Curtis Diversity - </a:t>
            </a:r>
            <a:r>
              <a:rPr lang="en-CH" dirty="0"/>
              <a:t>a QIIME2 interactive report of beta diversity (bray curtis)</a:t>
            </a:r>
            <a:endParaRPr lang="en-GB" dirty="0"/>
          </a:p>
          <a:p>
            <a:pPr lvl="1"/>
            <a:r>
              <a:rPr lang="en-GB" dirty="0"/>
              <a:t>Jaccard Emperor Plot - </a:t>
            </a:r>
            <a:r>
              <a:rPr lang="en-CH" dirty="0"/>
              <a:t>a QIIME2 interactive 3D PCA based on Jaccard Matrix </a:t>
            </a:r>
            <a:endParaRPr lang="en-GB" dirty="0"/>
          </a:p>
          <a:p>
            <a:pPr lvl="1"/>
            <a:r>
              <a:rPr lang="en-GB" dirty="0"/>
              <a:t>Bray Curtis Emperor Plot - </a:t>
            </a:r>
            <a:r>
              <a:rPr lang="en-CH" dirty="0"/>
              <a:t>a QIIME2 interactive 3D PCA based on Bray Curtis Matrix </a:t>
            </a:r>
            <a:endParaRPr lang="en-GB" dirty="0"/>
          </a:p>
          <a:p>
            <a:pPr lvl="1"/>
            <a:r>
              <a:rPr lang="en-GB" dirty="0"/>
              <a:t>Alpha Rarefaction - </a:t>
            </a:r>
            <a:r>
              <a:rPr lang="en-CH" dirty="0"/>
              <a:t>a QIIME2 interactive plot showing rarefaction curve </a:t>
            </a:r>
            <a:endParaRPr lang="en-GB" dirty="0"/>
          </a:p>
          <a:p>
            <a:pPr lvl="1"/>
            <a:r>
              <a:rPr lang="en-GB" dirty="0"/>
              <a:t>Differential abundance - </a:t>
            </a:r>
            <a:r>
              <a:rPr lang="en-CH" dirty="0"/>
              <a:t>a QIIME2 interactive report on results of ANCOM</a:t>
            </a: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r>
              <a:rPr lang="en-CH" dirty="0"/>
              <a:t>Have a look at all the reports. Inspect! Now go back to the github page and click on the link to the tutorial to answer a few questions. You will need your partner’s information in order to answer all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38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505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QIIME2 Bonus</vt:lpstr>
      <vt:lpstr>We will analyse data on mice gut microbiome</vt:lpstr>
      <vt:lpstr>Does gut microbiome change over time? The effect of aging on gut microbiome</vt:lpstr>
      <vt:lpstr>1. QIIME2</vt:lpstr>
      <vt:lpstr>Parameters</vt:lpstr>
      <vt:lpstr>Parameters you need to specify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QIIME2 Bonus</dc:title>
  <dc:creator>Zajac  Natalia Halina</dc:creator>
  <cp:lastModifiedBy>Zajac  Natalia Halina</cp:lastModifiedBy>
  <cp:revision>4</cp:revision>
  <dcterms:created xsi:type="dcterms:W3CDTF">2023-03-23T09:11:25Z</dcterms:created>
  <dcterms:modified xsi:type="dcterms:W3CDTF">2023-03-28T13:22:17Z</dcterms:modified>
</cp:coreProperties>
</file>