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4" r:id="rId3"/>
    <p:sldId id="263" r:id="rId4"/>
    <p:sldId id="270" r:id="rId5"/>
    <p:sldId id="273" r:id="rId6"/>
    <p:sldId id="262" r:id="rId7"/>
    <p:sldId id="272" r:id="rId8"/>
    <p:sldId id="265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327"/>
  </p:normalViewPr>
  <p:slideViewPr>
    <p:cSldViewPr snapToGrid="0">
      <p:cViewPr varScale="1">
        <p:scale>
          <a:sx n="88" d="100"/>
          <a:sy n="88" d="100"/>
        </p:scale>
        <p:origin x="1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6">
            <a:extLst>
              <a:ext uri="{FF2B5EF4-FFF2-40B4-BE49-F238E27FC236}">
                <a16:creationId xmlns:a16="http://schemas.microsoft.com/office/drawing/2014/main" id="{A73C338A-0875-067A-EEC0-ADA3C1C0BFE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19" y="0"/>
            <a:ext cx="9140159" cy="80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3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282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8644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6">
            <a:extLst>
              <a:ext uri="{FF2B5EF4-FFF2-40B4-BE49-F238E27FC236}">
                <a16:creationId xmlns:a16="http://schemas.microsoft.com/office/drawing/2014/main" id="{1ADB989F-F5C0-1BFF-D096-B0D2BF15FB96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19" y="0"/>
            <a:ext cx="9140159" cy="80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9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4741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012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9155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944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387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332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494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47332-3B8D-754A-8775-84FD30939A86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7114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B79C-09EE-5C6E-8C4A-621B6BEDF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SUSHI - FastQC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E5809-F407-BA12-7DCD-2DA772AD6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CH" dirty="0"/>
              <a:t>ow to run the analyses</a:t>
            </a:r>
          </a:p>
        </p:txBody>
      </p:sp>
    </p:spTree>
    <p:extLst>
      <p:ext uri="{BB962C8B-B14F-4D97-AF65-F5344CB8AC3E}">
        <p14:creationId xmlns:p14="http://schemas.microsoft.com/office/powerpoint/2010/main" val="33484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E9D7-91E8-AA42-5824-3EB11D6B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1325563"/>
          </a:xfrm>
        </p:spPr>
        <p:txBody>
          <a:bodyPr/>
          <a:lstStyle/>
          <a:p>
            <a:r>
              <a:rPr lang="en-CH" dirty="0"/>
              <a:t>SUSHI: Select a dataset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0E2EB72-CE7A-1495-D8D8-5B4F75E61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17" y="5724940"/>
            <a:ext cx="7971183" cy="750196"/>
          </a:xfrm>
        </p:spPr>
        <p:txBody>
          <a:bodyPr>
            <a:normAutofit fontScale="55000" lnSpcReduction="20000"/>
          </a:bodyPr>
          <a:lstStyle/>
          <a:p>
            <a:r>
              <a:rPr lang="en-CH" dirty="0"/>
              <a:t>If you have followed the instructions correctly, you have entered a project folder (YOUR PERSONAL project folder) that looks like this – not exactly like this but it has datasets listed. </a:t>
            </a:r>
          </a:p>
          <a:p>
            <a:r>
              <a:rPr lang="en-CH" dirty="0"/>
              <a:t>Select a dataset that says </a:t>
            </a:r>
            <a:r>
              <a:rPr lang="en-CH" sz="3300" b="1" dirty="0"/>
              <a:t>p29934_March2023 </a:t>
            </a:r>
            <a:r>
              <a:rPr lang="en-CH" dirty="0"/>
              <a:t>– </a:t>
            </a:r>
            <a:r>
              <a:rPr lang="en-CH" sz="3300" b="1" dirty="0"/>
              <a:t>click on it to enter.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E4249DE-565F-3AC0-E362-BAB9665BE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06600"/>
            <a:ext cx="7772400" cy="360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2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615681" y="302468"/>
            <a:ext cx="10160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600" b="1" dirty="0">
                <a:solidFill>
                  <a:srgbClr val="888888"/>
                </a:solidFill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9" y="0"/>
            <a:ext cx="9140159" cy="80235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783481" y="2317803"/>
            <a:ext cx="5059045" cy="2222500"/>
            <a:chOff x="3783481" y="2317803"/>
            <a:chExt cx="5059045" cy="22225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4230" y="2317803"/>
              <a:ext cx="4247974" cy="22223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9374" y="3684053"/>
              <a:ext cx="1257687" cy="6435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165574" y="3737253"/>
              <a:ext cx="1105535" cy="491490"/>
            </a:xfrm>
            <a:custGeom>
              <a:avLst/>
              <a:gdLst/>
              <a:ahLst/>
              <a:cxnLst/>
              <a:rect l="l" t="t" r="r" b="b"/>
              <a:pathLst>
                <a:path w="1105534" h="491489">
                  <a:moveTo>
                    <a:pt x="943421" y="71932"/>
                  </a:moveTo>
                  <a:lnTo>
                    <a:pt x="992880" y="97083"/>
                  </a:lnTo>
                  <a:lnTo>
                    <a:pt x="1033346" y="124302"/>
                  </a:lnTo>
                  <a:lnTo>
                    <a:pt x="1064820" y="153176"/>
                  </a:lnTo>
                  <a:lnTo>
                    <a:pt x="1100790" y="214236"/>
                  </a:lnTo>
                  <a:lnTo>
                    <a:pt x="1105287" y="245594"/>
                  </a:lnTo>
                  <a:lnTo>
                    <a:pt x="1100790" y="276951"/>
                  </a:lnTo>
                  <a:lnTo>
                    <a:pt x="1064820" y="338011"/>
                  </a:lnTo>
                  <a:lnTo>
                    <a:pt x="1033346" y="366886"/>
                  </a:lnTo>
                  <a:lnTo>
                    <a:pt x="992880" y="394105"/>
                  </a:lnTo>
                  <a:lnTo>
                    <a:pt x="943421" y="419255"/>
                  </a:lnTo>
                  <a:lnTo>
                    <a:pt x="901449" y="436114"/>
                  </a:lnTo>
                  <a:lnTo>
                    <a:pt x="856727" y="450726"/>
                  </a:lnTo>
                  <a:lnTo>
                    <a:pt x="809647" y="463089"/>
                  </a:lnTo>
                  <a:lnTo>
                    <a:pt x="760603" y="473205"/>
                  </a:lnTo>
                  <a:lnTo>
                    <a:pt x="709988" y="481072"/>
                  </a:lnTo>
                  <a:lnTo>
                    <a:pt x="658195" y="486692"/>
                  </a:lnTo>
                  <a:lnTo>
                    <a:pt x="605615" y="490064"/>
                  </a:lnTo>
                  <a:lnTo>
                    <a:pt x="552643" y="491188"/>
                  </a:lnTo>
                  <a:lnTo>
                    <a:pt x="499671" y="490064"/>
                  </a:lnTo>
                  <a:lnTo>
                    <a:pt x="447092" y="486692"/>
                  </a:lnTo>
                  <a:lnTo>
                    <a:pt x="395298" y="481072"/>
                  </a:lnTo>
                  <a:lnTo>
                    <a:pt x="344683" y="473205"/>
                  </a:lnTo>
                  <a:lnTo>
                    <a:pt x="295639" y="463089"/>
                  </a:lnTo>
                  <a:lnTo>
                    <a:pt x="248560" y="450726"/>
                  </a:lnTo>
                  <a:lnTo>
                    <a:pt x="203837" y="436114"/>
                  </a:lnTo>
                  <a:lnTo>
                    <a:pt x="161865" y="419255"/>
                  </a:lnTo>
                  <a:lnTo>
                    <a:pt x="112406" y="394105"/>
                  </a:lnTo>
                  <a:lnTo>
                    <a:pt x="71940" y="366886"/>
                  </a:lnTo>
                  <a:lnTo>
                    <a:pt x="40466" y="338011"/>
                  </a:lnTo>
                  <a:lnTo>
                    <a:pt x="4496" y="276951"/>
                  </a:lnTo>
                  <a:lnTo>
                    <a:pt x="0" y="245594"/>
                  </a:lnTo>
                  <a:lnTo>
                    <a:pt x="4496" y="214236"/>
                  </a:lnTo>
                  <a:lnTo>
                    <a:pt x="40466" y="153176"/>
                  </a:lnTo>
                  <a:lnTo>
                    <a:pt x="71940" y="124302"/>
                  </a:lnTo>
                  <a:lnTo>
                    <a:pt x="112406" y="97083"/>
                  </a:lnTo>
                  <a:lnTo>
                    <a:pt x="161865" y="71932"/>
                  </a:lnTo>
                  <a:lnTo>
                    <a:pt x="203837" y="55073"/>
                  </a:lnTo>
                  <a:lnTo>
                    <a:pt x="248560" y="40462"/>
                  </a:lnTo>
                  <a:lnTo>
                    <a:pt x="295639" y="28098"/>
                  </a:lnTo>
                  <a:lnTo>
                    <a:pt x="344683" y="17983"/>
                  </a:lnTo>
                  <a:lnTo>
                    <a:pt x="395298" y="10115"/>
                  </a:lnTo>
                  <a:lnTo>
                    <a:pt x="447092" y="4495"/>
                  </a:lnTo>
                  <a:lnTo>
                    <a:pt x="499671" y="1123"/>
                  </a:lnTo>
                  <a:lnTo>
                    <a:pt x="552643" y="0"/>
                  </a:lnTo>
                  <a:lnTo>
                    <a:pt x="605615" y="1123"/>
                  </a:lnTo>
                  <a:lnTo>
                    <a:pt x="658195" y="4495"/>
                  </a:lnTo>
                  <a:lnTo>
                    <a:pt x="709988" y="10115"/>
                  </a:lnTo>
                  <a:lnTo>
                    <a:pt x="760603" y="17983"/>
                  </a:lnTo>
                  <a:lnTo>
                    <a:pt x="809647" y="28098"/>
                  </a:lnTo>
                  <a:lnTo>
                    <a:pt x="856727" y="40462"/>
                  </a:lnTo>
                  <a:lnTo>
                    <a:pt x="901449" y="55073"/>
                  </a:lnTo>
                  <a:lnTo>
                    <a:pt x="943421" y="71932"/>
                  </a:lnTo>
                  <a:close/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3481" y="3815346"/>
              <a:ext cx="2209800" cy="3810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21581" y="3982847"/>
              <a:ext cx="1866900" cy="0"/>
            </a:xfrm>
            <a:custGeom>
              <a:avLst/>
              <a:gdLst/>
              <a:ahLst/>
              <a:cxnLst/>
              <a:rect l="l" t="t" r="r" b="b"/>
              <a:pathLst>
                <a:path w="1866900">
                  <a:moveTo>
                    <a:pt x="0" y="0"/>
                  </a:moveTo>
                  <a:lnTo>
                    <a:pt x="1828800" y="0"/>
                  </a:lnTo>
                  <a:lnTo>
                    <a:pt x="1866900" y="0"/>
                  </a:lnTo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50381" y="383044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800"/>
                  </a:lnTo>
                  <a:lnTo>
                    <a:pt x="304800" y="15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21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2900" y="3619500"/>
            <a:ext cx="110489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5000" y="3606800"/>
            <a:ext cx="3034030" cy="877163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200"/>
              </a:lnSpc>
              <a:spcBef>
                <a:spcPts val="240"/>
              </a:spcBef>
            </a:pPr>
            <a:r>
              <a:rPr sz="1900" dirty="0">
                <a:latin typeface="Times New Roman"/>
                <a:cs typeface="Times New Roman"/>
              </a:rPr>
              <a:t>On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resulting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datasets,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run </a:t>
            </a:r>
            <a:r>
              <a:rPr sz="1900" dirty="0">
                <a:latin typeface="Times New Roman"/>
                <a:cs typeface="Times New Roman"/>
              </a:rPr>
              <a:t>FastQC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see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if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we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need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to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preprocess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the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data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51BD6F9-814F-344A-4589-D1D90E9D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1027442"/>
            <a:ext cx="7886700" cy="788989"/>
          </a:xfrm>
        </p:spPr>
        <p:txBody>
          <a:bodyPr/>
          <a:lstStyle/>
          <a:p>
            <a:r>
              <a:rPr lang="en-CH" dirty="0"/>
              <a:t>1. Fastqc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D8298D5-D163-B53B-791A-8ABD087D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96" y="3030205"/>
            <a:ext cx="3609804" cy="975641"/>
          </a:xfrm>
        </p:spPr>
        <p:txBody>
          <a:bodyPr>
            <a:normAutofit/>
          </a:bodyPr>
          <a:lstStyle/>
          <a:p>
            <a:r>
              <a:rPr lang="en-CH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Scroll to the bottom of the page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4F34-A6B0-F806-6188-5B75E1F8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1325563"/>
          </a:xfrm>
        </p:spPr>
        <p:txBody>
          <a:bodyPr/>
          <a:lstStyle/>
          <a:p>
            <a:r>
              <a:rPr lang="en-CH" dirty="0"/>
              <a:t>Parameters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A4C6104-555C-BC96-8BD0-489DEFCD7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79" y="2180430"/>
            <a:ext cx="4344821" cy="3548063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7D3B04-1E10-536C-2FCE-2139C00DDB84}"/>
              </a:ext>
            </a:extLst>
          </p:cNvPr>
          <p:cNvCxnSpPr/>
          <p:nvPr/>
        </p:nvCxnSpPr>
        <p:spPr>
          <a:xfrm>
            <a:off x="4089400" y="3835400"/>
            <a:ext cx="15113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049F757D-BD42-2A4C-7891-38174363E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688" y="4178299"/>
            <a:ext cx="3646133" cy="93622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4D812E5-409A-97B0-4D63-C080F2F887C7}"/>
              </a:ext>
            </a:extLst>
          </p:cNvPr>
          <p:cNvSpPr/>
          <p:nvPr/>
        </p:nvSpPr>
        <p:spPr>
          <a:xfrm>
            <a:off x="5198165" y="4178299"/>
            <a:ext cx="402535" cy="4930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5CF28-E7A5-200A-6740-1AA0A58B8679}"/>
              </a:ext>
            </a:extLst>
          </p:cNvPr>
          <p:cNvSpPr txBox="1"/>
          <p:nvPr/>
        </p:nvSpPr>
        <p:spPr>
          <a:xfrm>
            <a:off x="5198165" y="5184798"/>
            <a:ext cx="222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Submit a job and wait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A21E08-5407-28C6-24E3-063435CC717E}"/>
              </a:ext>
            </a:extLst>
          </p:cNvPr>
          <p:cNvSpPr txBox="1"/>
          <p:nvPr/>
        </p:nvSpPr>
        <p:spPr>
          <a:xfrm>
            <a:off x="1343025" y="5554131"/>
            <a:ext cx="3743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FF0000"/>
                </a:solidFill>
              </a:rPr>
              <a:t>It should automatically select whether the reads are paired end or not but make sure its correct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CFB4A4-3A6B-79C7-E8F7-F4A3B593C44F}"/>
              </a:ext>
            </a:extLst>
          </p:cNvPr>
          <p:cNvCxnSpPr>
            <a:cxnSpLocks/>
          </p:cNvCxnSpPr>
          <p:nvPr/>
        </p:nvCxnSpPr>
        <p:spPr>
          <a:xfrm flipH="1" flipV="1">
            <a:off x="1882044" y="4543425"/>
            <a:ext cx="1947006" cy="94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E3DB86-7D47-7C51-DC30-DE3759639E66}"/>
              </a:ext>
            </a:extLst>
          </p:cNvPr>
          <p:cNvSpPr txBox="1"/>
          <p:nvPr/>
        </p:nvSpPr>
        <p:spPr>
          <a:xfrm>
            <a:off x="4439467" y="1997670"/>
            <a:ext cx="3743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</a:rPr>
              <a:t>CORES: 4</a:t>
            </a:r>
          </a:p>
          <a:p>
            <a:r>
              <a:rPr lang="en-CH" b="1" dirty="0">
                <a:solidFill>
                  <a:srgbClr val="FF0000"/>
                </a:solidFill>
              </a:rPr>
              <a:t>RAM: 15 GB</a:t>
            </a:r>
          </a:p>
          <a:p>
            <a:r>
              <a:rPr lang="en-CH" b="1" dirty="0">
                <a:solidFill>
                  <a:srgbClr val="FF0000"/>
                </a:solidFill>
              </a:rPr>
              <a:t>SCRATCH: 10 GB</a:t>
            </a:r>
          </a:p>
        </p:txBody>
      </p:sp>
    </p:spTree>
    <p:extLst>
      <p:ext uri="{BB962C8B-B14F-4D97-AF65-F5344CB8AC3E}">
        <p14:creationId xmlns:p14="http://schemas.microsoft.com/office/powerpoint/2010/main" val="42006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F722-8A15-FF6D-1500-924639A5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1325563"/>
          </a:xfrm>
        </p:spPr>
        <p:txBody>
          <a:bodyPr/>
          <a:lstStyle/>
          <a:p>
            <a:r>
              <a:rPr lang="en-CH" dirty="0"/>
              <a:t>Once the job has finished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1638D-76A6-60F0-B8D1-E1C3476F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Look at the reports:</a:t>
            </a:r>
          </a:p>
          <a:p>
            <a:r>
              <a:rPr lang="en-CH" dirty="0"/>
              <a:t>You have both the FastQC and the MultiQC reports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After you looked at the reports, </a:t>
            </a:r>
            <a:r>
              <a:rPr lang="en-CH" b="1" dirty="0"/>
              <a:t>go back to the original dataset</a:t>
            </a:r>
          </a:p>
          <a:p>
            <a:endParaRPr lang="en-CH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7B31E77-053F-EBDB-9CE9-764FF4081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3007537"/>
            <a:ext cx="7772400" cy="116194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64F9C8D-F63D-3003-7448-4AF0999FC352}"/>
              </a:ext>
            </a:extLst>
          </p:cNvPr>
          <p:cNvSpPr/>
          <p:nvPr/>
        </p:nvSpPr>
        <p:spPr>
          <a:xfrm>
            <a:off x="3940864" y="3147012"/>
            <a:ext cx="4688785" cy="1048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823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15681" y="302468"/>
            <a:ext cx="10160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600" b="1" dirty="0">
                <a:solidFill>
                  <a:srgbClr val="888888"/>
                </a:solidFill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9" y="0"/>
            <a:ext cx="9140159" cy="80235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781426" y="2466265"/>
            <a:ext cx="4935855" cy="2222500"/>
            <a:chOff x="3906346" y="4485565"/>
            <a:chExt cx="4935855" cy="222250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6346" y="4485565"/>
              <a:ext cx="4935858" cy="222239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0099" y="5652553"/>
              <a:ext cx="1836787" cy="64358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747153" y="5705753"/>
              <a:ext cx="1682750" cy="491490"/>
            </a:xfrm>
            <a:custGeom>
              <a:avLst/>
              <a:gdLst/>
              <a:ahLst/>
              <a:cxnLst/>
              <a:rect l="l" t="t" r="r" b="b"/>
              <a:pathLst>
                <a:path w="1682750" h="491489">
                  <a:moveTo>
                    <a:pt x="1436860" y="71932"/>
                  </a:moveTo>
                  <a:lnTo>
                    <a:pt x="1491486" y="89452"/>
                  </a:lnTo>
                  <a:lnTo>
                    <a:pt x="1539285" y="108063"/>
                  </a:lnTo>
                  <a:lnTo>
                    <a:pt x="1580255" y="127621"/>
                  </a:lnTo>
                  <a:lnTo>
                    <a:pt x="1614396" y="147979"/>
                  </a:lnTo>
                  <a:lnTo>
                    <a:pt x="1662195" y="190514"/>
                  </a:lnTo>
                  <a:lnTo>
                    <a:pt x="1682680" y="234505"/>
                  </a:lnTo>
                  <a:lnTo>
                    <a:pt x="1682680" y="256682"/>
                  </a:lnTo>
                  <a:lnTo>
                    <a:pt x="1662195" y="300673"/>
                  </a:lnTo>
                  <a:lnTo>
                    <a:pt x="1614396" y="343209"/>
                  </a:lnTo>
                  <a:lnTo>
                    <a:pt x="1580255" y="363567"/>
                  </a:lnTo>
                  <a:lnTo>
                    <a:pt x="1539285" y="383124"/>
                  </a:lnTo>
                  <a:lnTo>
                    <a:pt x="1491486" y="401735"/>
                  </a:lnTo>
                  <a:lnTo>
                    <a:pt x="1436860" y="419255"/>
                  </a:lnTo>
                  <a:lnTo>
                    <a:pt x="1394713" y="430744"/>
                  </a:lnTo>
                  <a:lnTo>
                    <a:pt x="1350615" y="441235"/>
                  </a:lnTo>
                  <a:lnTo>
                    <a:pt x="1304743" y="450726"/>
                  </a:lnTo>
                  <a:lnTo>
                    <a:pt x="1257274" y="459218"/>
                  </a:lnTo>
                  <a:lnTo>
                    <a:pt x="1208387" y="466711"/>
                  </a:lnTo>
                  <a:lnTo>
                    <a:pt x="1158258" y="473205"/>
                  </a:lnTo>
                  <a:lnTo>
                    <a:pt x="1107064" y="478700"/>
                  </a:lnTo>
                  <a:lnTo>
                    <a:pt x="1054983" y="483195"/>
                  </a:lnTo>
                  <a:lnTo>
                    <a:pt x="1002193" y="486692"/>
                  </a:lnTo>
                  <a:lnTo>
                    <a:pt x="948871" y="489190"/>
                  </a:lnTo>
                  <a:lnTo>
                    <a:pt x="895194" y="490688"/>
                  </a:lnTo>
                  <a:lnTo>
                    <a:pt x="841339" y="491188"/>
                  </a:lnTo>
                  <a:lnTo>
                    <a:pt x="787485" y="490688"/>
                  </a:lnTo>
                  <a:lnTo>
                    <a:pt x="733808" y="489190"/>
                  </a:lnTo>
                  <a:lnTo>
                    <a:pt x="680486" y="486692"/>
                  </a:lnTo>
                  <a:lnTo>
                    <a:pt x="627696" y="483195"/>
                  </a:lnTo>
                  <a:lnTo>
                    <a:pt x="575615" y="478700"/>
                  </a:lnTo>
                  <a:lnTo>
                    <a:pt x="524421" y="473205"/>
                  </a:lnTo>
                  <a:lnTo>
                    <a:pt x="474292" y="466711"/>
                  </a:lnTo>
                  <a:lnTo>
                    <a:pt x="425404" y="459218"/>
                  </a:lnTo>
                  <a:lnTo>
                    <a:pt x="377936" y="450726"/>
                  </a:lnTo>
                  <a:lnTo>
                    <a:pt x="332064" y="441235"/>
                  </a:lnTo>
                  <a:lnTo>
                    <a:pt x="287966" y="430744"/>
                  </a:lnTo>
                  <a:lnTo>
                    <a:pt x="245819" y="419255"/>
                  </a:lnTo>
                  <a:lnTo>
                    <a:pt x="191192" y="401735"/>
                  </a:lnTo>
                  <a:lnTo>
                    <a:pt x="143394" y="383124"/>
                  </a:lnTo>
                  <a:lnTo>
                    <a:pt x="102424" y="363567"/>
                  </a:lnTo>
                  <a:lnTo>
                    <a:pt x="68283" y="343209"/>
                  </a:lnTo>
                  <a:lnTo>
                    <a:pt x="20484" y="300673"/>
                  </a:lnTo>
                  <a:lnTo>
                    <a:pt x="0" y="256682"/>
                  </a:lnTo>
                  <a:lnTo>
                    <a:pt x="0" y="234505"/>
                  </a:lnTo>
                  <a:lnTo>
                    <a:pt x="6828" y="212400"/>
                  </a:lnTo>
                  <a:lnTo>
                    <a:pt x="40969" y="168992"/>
                  </a:lnTo>
                  <a:lnTo>
                    <a:pt x="102424" y="127621"/>
                  </a:lnTo>
                  <a:lnTo>
                    <a:pt x="143394" y="108063"/>
                  </a:lnTo>
                  <a:lnTo>
                    <a:pt x="191192" y="89452"/>
                  </a:lnTo>
                  <a:lnTo>
                    <a:pt x="245819" y="71932"/>
                  </a:lnTo>
                  <a:lnTo>
                    <a:pt x="287966" y="60443"/>
                  </a:lnTo>
                  <a:lnTo>
                    <a:pt x="332064" y="49953"/>
                  </a:lnTo>
                  <a:lnTo>
                    <a:pt x="377936" y="40462"/>
                  </a:lnTo>
                  <a:lnTo>
                    <a:pt x="425404" y="31970"/>
                  </a:lnTo>
                  <a:lnTo>
                    <a:pt x="474292" y="24477"/>
                  </a:lnTo>
                  <a:lnTo>
                    <a:pt x="524421" y="17983"/>
                  </a:lnTo>
                  <a:lnTo>
                    <a:pt x="575615" y="12488"/>
                  </a:lnTo>
                  <a:lnTo>
                    <a:pt x="627696" y="7992"/>
                  </a:lnTo>
                  <a:lnTo>
                    <a:pt x="680486" y="4495"/>
                  </a:lnTo>
                  <a:lnTo>
                    <a:pt x="733808" y="1998"/>
                  </a:lnTo>
                  <a:lnTo>
                    <a:pt x="787485" y="499"/>
                  </a:lnTo>
                  <a:lnTo>
                    <a:pt x="841339" y="0"/>
                  </a:lnTo>
                  <a:lnTo>
                    <a:pt x="895194" y="499"/>
                  </a:lnTo>
                  <a:lnTo>
                    <a:pt x="948871" y="1998"/>
                  </a:lnTo>
                  <a:lnTo>
                    <a:pt x="1002193" y="4495"/>
                  </a:lnTo>
                  <a:lnTo>
                    <a:pt x="1054983" y="7992"/>
                  </a:lnTo>
                  <a:lnTo>
                    <a:pt x="1107064" y="12488"/>
                  </a:lnTo>
                  <a:lnTo>
                    <a:pt x="1158258" y="17983"/>
                  </a:lnTo>
                  <a:lnTo>
                    <a:pt x="1208387" y="24477"/>
                  </a:lnTo>
                  <a:lnTo>
                    <a:pt x="1257274" y="31970"/>
                  </a:lnTo>
                  <a:lnTo>
                    <a:pt x="1304743" y="40462"/>
                  </a:lnTo>
                  <a:lnTo>
                    <a:pt x="1350615" y="49953"/>
                  </a:lnTo>
                  <a:lnTo>
                    <a:pt x="1394713" y="60443"/>
                  </a:lnTo>
                  <a:lnTo>
                    <a:pt x="1436860" y="71932"/>
                  </a:lnTo>
                  <a:close/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05280" y="3543300"/>
            <a:ext cx="2757805" cy="256993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04800" marR="5080" indent="-292100">
              <a:lnSpc>
                <a:spcPts val="2200"/>
              </a:lnSpc>
              <a:spcBef>
                <a:spcPts val="2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de-CH" sz="1900" dirty="0" err="1">
                <a:latin typeface="Times New Roman"/>
                <a:cs typeface="Times New Roman"/>
              </a:rPr>
              <a:t>If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you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think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the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dataset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is</a:t>
            </a:r>
            <a:r>
              <a:rPr lang="de-CH" sz="1900" dirty="0">
                <a:latin typeface="Times New Roman"/>
                <a:cs typeface="Times New Roman"/>
              </a:rPr>
              <a:t> not </a:t>
            </a:r>
            <a:r>
              <a:rPr lang="de-CH" sz="1900" dirty="0" err="1">
                <a:latin typeface="Times New Roman"/>
                <a:cs typeface="Times New Roman"/>
              </a:rPr>
              <a:t>of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good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quality</a:t>
            </a:r>
            <a:r>
              <a:rPr lang="de-CH" sz="1900" dirty="0">
                <a:latin typeface="Times New Roman"/>
                <a:cs typeface="Times New Roman"/>
              </a:rPr>
              <a:t> at </a:t>
            </a:r>
            <a:r>
              <a:rPr lang="de-CH" sz="1900" dirty="0" err="1">
                <a:latin typeface="Times New Roman"/>
                <a:cs typeface="Times New Roman"/>
              </a:rPr>
              <a:t>the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ends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or</a:t>
            </a:r>
            <a:r>
              <a:rPr lang="de-CH" sz="1900" dirty="0">
                <a:latin typeface="Times New Roman"/>
                <a:cs typeface="Times New Roman"/>
              </a:rPr>
              <a:t> not </a:t>
            </a:r>
            <a:r>
              <a:rPr lang="de-CH" sz="1900" dirty="0" err="1">
                <a:latin typeface="Times New Roman"/>
                <a:cs typeface="Times New Roman"/>
              </a:rPr>
              <a:t>overally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across</a:t>
            </a:r>
            <a:r>
              <a:rPr lang="de-CH" sz="1900" dirty="0">
                <a:latin typeface="Times New Roman"/>
                <a:cs typeface="Times New Roman"/>
              </a:rPr>
              <a:t> all </a:t>
            </a:r>
            <a:r>
              <a:rPr lang="de-CH" sz="1900" dirty="0" err="1">
                <a:latin typeface="Times New Roman"/>
                <a:cs typeface="Times New Roman"/>
              </a:rPr>
              <a:t>the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reads</a:t>
            </a:r>
            <a:r>
              <a:rPr lang="de-CH" sz="1900" dirty="0">
                <a:latin typeface="Times New Roman"/>
                <a:cs typeface="Times New Roman"/>
              </a:rPr>
              <a:t>, </a:t>
            </a:r>
            <a:r>
              <a:rPr lang="de-CH" sz="1900" dirty="0" err="1">
                <a:latin typeface="Times New Roman"/>
                <a:cs typeface="Times New Roman"/>
              </a:rPr>
              <a:t>r</a:t>
            </a:r>
            <a:r>
              <a:rPr sz="1900" dirty="0">
                <a:latin typeface="Times New Roman"/>
                <a:cs typeface="Times New Roman"/>
              </a:rPr>
              <a:t>un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TrimmomaticApp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to </a:t>
            </a:r>
            <a:r>
              <a:rPr sz="1900" dirty="0">
                <a:latin typeface="Times New Roman"/>
                <a:cs typeface="Times New Roman"/>
              </a:rPr>
              <a:t>preprocess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lang="en-GB" sz="1900" b="1" dirty="0">
                <a:latin typeface="Times New Roman"/>
                <a:cs typeface="Times New Roman"/>
              </a:rPr>
              <a:t>YOUR SAMPLE</a:t>
            </a:r>
            <a:r>
              <a:rPr lang="en-GB" sz="1900" dirty="0">
                <a:latin typeface="Times New Roman"/>
                <a:cs typeface="Times New Roman"/>
              </a:rPr>
              <a:t> (or a randomly chosen sample)</a:t>
            </a:r>
            <a:endParaRPr sz="1900" dirty="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58158" y="3764547"/>
            <a:ext cx="1714500" cy="381000"/>
            <a:chOff x="2983078" y="5783847"/>
            <a:chExt cx="1714500" cy="38100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3078" y="5783847"/>
              <a:ext cx="1714446" cy="3809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021178" y="5951347"/>
              <a:ext cx="1371600" cy="0"/>
            </a:xfrm>
            <a:custGeom>
              <a:avLst/>
              <a:gdLst/>
              <a:ahLst/>
              <a:cxnLst/>
              <a:rect l="l" t="t" r="r" b="b"/>
              <a:pathLst>
                <a:path w="1371600">
                  <a:moveTo>
                    <a:pt x="0" y="0"/>
                  </a:moveTo>
                  <a:lnTo>
                    <a:pt x="1333446" y="0"/>
                  </a:lnTo>
                  <a:lnTo>
                    <a:pt x="1371546" y="0"/>
                  </a:lnTo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54625" y="579894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799"/>
                  </a:lnTo>
                  <a:lnTo>
                    <a:pt x="304800" y="152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21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E99A0E7A-B29D-B1C7-2535-20B88E91C231}"/>
              </a:ext>
            </a:extLst>
          </p:cNvPr>
          <p:cNvSpPr txBox="1">
            <a:spLocks/>
          </p:cNvSpPr>
          <p:nvPr/>
        </p:nvSpPr>
        <p:spPr>
          <a:xfrm>
            <a:off x="628648" y="1027442"/>
            <a:ext cx="7886700" cy="7889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dirty="0"/>
              <a:t>2. Run Trimmomatic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08B78A-9A50-801E-F104-12328058E89C}"/>
              </a:ext>
            </a:extLst>
          </p:cNvPr>
          <p:cNvSpPr txBox="1"/>
          <p:nvPr/>
        </p:nvSpPr>
        <p:spPr>
          <a:xfrm>
            <a:off x="5463572" y="5983239"/>
            <a:ext cx="293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See next page for parameters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E99A0E7A-B29D-B1C7-2535-20B88E91C231}"/>
              </a:ext>
            </a:extLst>
          </p:cNvPr>
          <p:cNvSpPr txBox="1">
            <a:spLocks/>
          </p:cNvSpPr>
          <p:nvPr/>
        </p:nvSpPr>
        <p:spPr>
          <a:xfrm>
            <a:off x="486696" y="1140679"/>
            <a:ext cx="2763774" cy="1608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100"/>
              <a:t>2. Trimmomatic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0FD0A-7A05-68B7-28AC-87795682499C}"/>
              </a:ext>
            </a:extLst>
          </p:cNvPr>
          <p:cNvSpPr txBox="1"/>
          <p:nvPr/>
        </p:nvSpPr>
        <p:spPr>
          <a:xfrm>
            <a:off x="3648075" y="1140679"/>
            <a:ext cx="5006720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Make some decision regarding the parameters: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Phred</a:t>
            </a:r>
            <a:r>
              <a:rPr lang="en-US" sz="1100" dirty="0"/>
              <a:t> quality for Illumina: 33+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Leading: cut how many bases from the front if they don’t meet quality threshold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Trailing: cut how many bases from the back if they don’t meet quality threshold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Sliding window windows of how many base pairs: what quality needs to be met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Avgqual</a:t>
            </a:r>
            <a:r>
              <a:rPr lang="en-US" sz="1100" dirty="0"/>
              <a:t>: average quality of the whole read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Headcrop</a:t>
            </a:r>
            <a:r>
              <a:rPr lang="en-US" sz="1100" dirty="0"/>
              <a:t>: how many bases cut off from the front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Minlen</a:t>
            </a:r>
            <a:r>
              <a:rPr lang="en-US" sz="1100" dirty="0"/>
              <a:t>: minimum length to keep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A8DCDD-AAC3-9AE6-D805-9065E1FBF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466" y="3198390"/>
            <a:ext cx="3325091" cy="3291840"/>
          </a:xfrm>
          <a:prstGeom prst="rect">
            <a:avLst/>
          </a:prstGeom>
        </p:spPr>
      </p:pic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E96745EB-3C37-EA2D-EBE6-42A86457E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3" y="3084090"/>
            <a:ext cx="3730752" cy="29752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615681" y="302468"/>
            <a:ext cx="10160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  <a:spcAft>
                <a:spcPts val="600"/>
              </a:spcAft>
            </a:pPr>
            <a:r>
              <a:rPr sz="1600" b="1" dirty="0">
                <a:solidFill>
                  <a:srgbClr val="888888"/>
                </a:solidFill>
                <a:latin typeface="Times New Roman"/>
                <a:cs typeface="Times New Roman"/>
              </a:rPr>
              <a:t>7</a:t>
            </a:r>
            <a:endParaRPr lang="en-CH"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19" y="0"/>
            <a:ext cx="9140159" cy="802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1BBA9C-0BFA-DF16-130F-DF6DC8E55C57}"/>
              </a:ext>
            </a:extLst>
          </p:cNvPr>
          <p:cNvSpPr txBox="1"/>
          <p:nvPr/>
        </p:nvSpPr>
        <p:spPr>
          <a:xfrm>
            <a:off x="2550037" y="4844310"/>
            <a:ext cx="1400865" cy="71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b="1" dirty="0">
                <a:solidFill>
                  <a:srgbClr val="FF0000"/>
                </a:solidFill>
              </a:rPr>
              <a:t>CORES: 4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b="1" dirty="0">
                <a:solidFill>
                  <a:srgbClr val="FF0000"/>
                </a:solidFill>
              </a:rPr>
              <a:t>RAM : 15 GB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b="1" dirty="0">
                <a:solidFill>
                  <a:srgbClr val="FF0000"/>
                </a:solidFill>
              </a:rPr>
              <a:t>SCRATCH: 15 GB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CD6605-9AC5-DDB1-C4D0-E50E053E6CAE}"/>
              </a:ext>
            </a:extLst>
          </p:cNvPr>
          <p:cNvSpPr txBox="1"/>
          <p:nvPr/>
        </p:nvSpPr>
        <p:spPr>
          <a:xfrm>
            <a:off x="1575724" y="5451837"/>
            <a:ext cx="1400865" cy="71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b="1" dirty="0">
                <a:solidFill>
                  <a:srgbClr val="FF0000"/>
                </a:solidFill>
              </a:rPr>
              <a:t>Choose a single sample</a:t>
            </a:r>
          </a:p>
        </p:txBody>
      </p:sp>
    </p:spTree>
    <p:extLst>
      <p:ext uri="{BB962C8B-B14F-4D97-AF65-F5344CB8AC3E}">
        <p14:creationId xmlns:p14="http://schemas.microsoft.com/office/powerpoint/2010/main" val="387465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615681" y="302468"/>
            <a:ext cx="10160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600" b="1" dirty="0">
                <a:solidFill>
                  <a:srgbClr val="888888"/>
                </a:solidFill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9" y="0"/>
            <a:ext cx="9140159" cy="80235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783481" y="2317803"/>
            <a:ext cx="5059045" cy="2222500"/>
            <a:chOff x="3783481" y="2317803"/>
            <a:chExt cx="5059045" cy="22225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4230" y="2317803"/>
              <a:ext cx="4247974" cy="22223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9374" y="3684053"/>
              <a:ext cx="1257687" cy="6435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165574" y="3737253"/>
              <a:ext cx="1105535" cy="491490"/>
            </a:xfrm>
            <a:custGeom>
              <a:avLst/>
              <a:gdLst/>
              <a:ahLst/>
              <a:cxnLst/>
              <a:rect l="l" t="t" r="r" b="b"/>
              <a:pathLst>
                <a:path w="1105534" h="491489">
                  <a:moveTo>
                    <a:pt x="943421" y="71932"/>
                  </a:moveTo>
                  <a:lnTo>
                    <a:pt x="992880" y="97083"/>
                  </a:lnTo>
                  <a:lnTo>
                    <a:pt x="1033346" y="124302"/>
                  </a:lnTo>
                  <a:lnTo>
                    <a:pt x="1064820" y="153176"/>
                  </a:lnTo>
                  <a:lnTo>
                    <a:pt x="1100790" y="214236"/>
                  </a:lnTo>
                  <a:lnTo>
                    <a:pt x="1105287" y="245594"/>
                  </a:lnTo>
                  <a:lnTo>
                    <a:pt x="1100790" y="276951"/>
                  </a:lnTo>
                  <a:lnTo>
                    <a:pt x="1064820" y="338011"/>
                  </a:lnTo>
                  <a:lnTo>
                    <a:pt x="1033346" y="366886"/>
                  </a:lnTo>
                  <a:lnTo>
                    <a:pt x="992880" y="394105"/>
                  </a:lnTo>
                  <a:lnTo>
                    <a:pt x="943421" y="419255"/>
                  </a:lnTo>
                  <a:lnTo>
                    <a:pt x="901449" y="436114"/>
                  </a:lnTo>
                  <a:lnTo>
                    <a:pt x="856727" y="450726"/>
                  </a:lnTo>
                  <a:lnTo>
                    <a:pt x="809647" y="463089"/>
                  </a:lnTo>
                  <a:lnTo>
                    <a:pt x="760603" y="473205"/>
                  </a:lnTo>
                  <a:lnTo>
                    <a:pt x="709988" y="481072"/>
                  </a:lnTo>
                  <a:lnTo>
                    <a:pt x="658195" y="486692"/>
                  </a:lnTo>
                  <a:lnTo>
                    <a:pt x="605615" y="490064"/>
                  </a:lnTo>
                  <a:lnTo>
                    <a:pt x="552643" y="491188"/>
                  </a:lnTo>
                  <a:lnTo>
                    <a:pt x="499671" y="490064"/>
                  </a:lnTo>
                  <a:lnTo>
                    <a:pt x="447092" y="486692"/>
                  </a:lnTo>
                  <a:lnTo>
                    <a:pt x="395298" y="481072"/>
                  </a:lnTo>
                  <a:lnTo>
                    <a:pt x="344683" y="473205"/>
                  </a:lnTo>
                  <a:lnTo>
                    <a:pt x="295639" y="463089"/>
                  </a:lnTo>
                  <a:lnTo>
                    <a:pt x="248560" y="450726"/>
                  </a:lnTo>
                  <a:lnTo>
                    <a:pt x="203837" y="436114"/>
                  </a:lnTo>
                  <a:lnTo>
                    <a:pt x="161865" y="419255"/>
                  </a:lnTo>
                  <a:lnTo>
                    <a:pt x="112406" y="394105"/>
                  </a:lnTo>
                  <a:lnTo>
                    <a:pt x="71940" y="366886"/>
                  </a:lnTo>
                  <a:lnTo>
                    <a:pt x="40466" y="338011"/>
                  </a:lnTo>
                  <a:lnTo>
                    <a:pt x="4496" y="276951"/>
                  </a:lnTo>
                  <a:lnTo>
                    <a:pt x="0" y="245594"/>
                  </a:lnTo>
                  <a:lnTo>
                    <a:pt x="4496" y="214236"/>
                  </a:lnTo>
                  <a:lnTo>
                    <a:pt x="40466" y="153176"/>
                  </a:lnTo>
                  <a:lnTo>
                    <a:pt x="71940" y="124302"/>
                  </a:lnTo>
                  <a:lnTo>
                    <a:pt x="112406" y="97083"/>
                  </a:lnTo>
                  <a:lnTo>
                    <a:pt x="161865" y="71932"/>
                  </a:lnTo>
                  <a:lnTo>
                    <a:pt x="203837" y="55073"/>
                  </a:lnTo>
                  <a:lnTo>
                    <a:pt x="248560" y="40462"/>
                  </a:lnTo>
                  <a:lnTo>
                    <a:pt x="295639" y="28098"/>
                  </a:lnTo>
                  <a:lnTo>
                    <a:pt x="344683" y="17983"/>
                  </a:lnTo>
                  <a:lnTo>
                    <a:pt x="395298" y="10115"/>
                  </a:lnTo>
                  <a:lnTo>
                    <a:pt x="447092" y="4495"/>
                  </a:lnTo>
                  <a:lnTo>
                    <a:pt x="499671" y="1123"/>
                  </a:lnTo>
                  <a:lnTo>
                    <a:pt x="552643" y="0"/>
                  </a:lnTo>
                  <a:lnTo>
                    <a:pt x="605615" y="1123"/>
                  </a:lnTo>
                  <a:lnTo>
                    <a:pt x="658195" y="4495"/>
                  </a:lnTo>
                  <a:lnTo>
                    <a:pt x="709988" y="10115"/>
                  </a:lnTo>
                  <a:lnTo>
                    <a:pt x="760603" y="17983"/>
                  </a:lnTo>
                  <a:lnTo>
                    <a:pt x="809647" y="28098"/>
                  </a:lnTo>
                  <a:lnTo>
                    <a:pt x="856727" y="40462"/>
                  </a:lnTo>
                  <a:lnTo>
                    <a:pt x="901449" y="55073"/>
                  </a:lnTo>
                  <a:lnTo>
                    <a:pt x="943421" y="71932"/>
                  </a:lnTo>
                  <a:close/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3481" y="3815346"/>
              <a:ext cx="2209800" cy="3810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21581" y="3982847"/>
              <a:ext cx="1866900" cy="0"/>
            </a:xfrm>
            <a:custGeom>
              <a:avLst/>
              <a:gdLst/>
              <a:ahLst/>
              <a:cxnLst/>
              <a:rect l="l" t="t" r="r" b="b"/>
              <a:pathLst>
                <a:path w="1866900">
                  <a:moveTo>
                    <a:pt x="0" y="0"/>
                  </a:moveTo>
                  <a:lnTo>
                    <a:pt x="1828800" y="0"/>
                  </a:lnTo>
                  <a:lnTo>
                    <a:pt x="1866900" y="0"/>
                  </a:lnTo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50381" y="383044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800"/>
                  </a:lnTo>
                  <a:lnTo>
                    <a:pt x="304800" y="15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219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01420" y="3934460"/>
            <a:ext cx="3034030" cy="877163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5600" marR="5080" indent="-342900">
              <a:lnSpc>
                <a:spcPts val="2200"/>
              </a:lnSpc>
              <a:spcBef>
                <a:spcPts val="240"/>
              </a:spcBef>
              <a:buFont typeface="Arial" panose="020B0604020202020204" pitchFamily="34" charset="0"/>
              <a:buChar char="•"/>
            </a:pPr>
            <a:r>
              <a:rPr sz="1900" dirty="0">
                <a:latin typeface="Times New Roman"/>
                <a:cs typeface="Times New Roman"/>
              </a:rPr>
              <a:t>On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resulting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datasets,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lang="de-CH" sz="1900" spc="-10" dirty="0" err="1">
                <a:latin typeface="Times New Roman"/>
                <a:cs typeface="Times New Roman"/>
              </a:rPr>
              <a:t>re</a:t>
            </a:r>
            <a:r>
              <a:rPr sz="1900" spc="-20" dirty="0">
                <a:latin typeface="Times New Roman"/>
                <a:cs typeface="Times New Roman"/>
              </a:rPr>
              <a:t>run </a:t>
            </a:r>
            <a:r>
              <a:rPr sz="1900" dirty="0">
                <a:latin typeface="Times New Roman"/>
                <a:cs typeface="Times New Roman"/>
              </a:rPr>
              <a:t>FastQC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see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what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is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the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difference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51BD6F9-814F-344A-4589-D1D90E9D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1027442"/>
            <a:ext cx="7886700" cy="788989"/>
          </a:xfrm>
        </p:spPr>
        <p:txBody>
          <a:bodyPr/>
          <a:lstStyle/>
          <a:p>
            <a:r>
              <a:rPr lang="en-CH" dirty="0"/>
              <a:t>1. Rerun fastqc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D8298D5-D163-B53B-791A-8ABD087D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420" y="2920381"/>
            <a:ext cx="3682209" cy="1085466"/>
          </a:xfrm>
        </p:spPr>
        <p:txBody>
          <a:bodyPr>
            <a:normAutofit lnSpcReduction="10000"/>
          </a:bodyPr>
          <a:lstStyle/>
          <a:p>
            <a:r>
              <a:rPr lang="en-CH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that you have an edited datataset, scroll to the bottom of the page of the Trimmomatic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448DF-ADBC-FEC9-4C96-B437FAECFEA8}"/>
              </a:ext>
            </a:extLst>
          </p:cNvPr>
          <p:cNvSpPr txBox="1"/>
          <p:nvPr/>
        </p:nvSpPr>
        <p:spPr>
          <a:xfrm>
            <a:off x="2182610" y="5137214"/>
            <a:ext cx="377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Use the same parameters as in slide 4 </a:t>
            </a:r>
          </a:p>
        </p:txBody>
      </p:sp>
    </p:spTree>
    <p:extLst>
      <p:ext uri="{BB962C8B-B14F-4D97-AF65-F5344CB8AC3E}">
        <p14:creationId xmlns:p14="http://schemas.microsoft.com/office/powerpoint/2010/main" val="414699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F722-8A15-FF6D-1500-924639A5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1325563"/>
          </a:xfrm>
        </p:spPr>
        <p:txBody>
          <a:bodyPr/>
          <a:lstStyle/>
          <a:p>
            <a:r>
              <a:rPr lang="en-CH" dirty="0"/>
              <a:t>Once the job has finished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1638D-76A6-60F0-B8D1-E1C3476F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Look at the reports:</a:t>
            </a:r>
          </a:p>
          <a:p>
            <a:r>
              <a:rPr lang="en-CH" dirty="0"/>
              <a:t>You have both the FastQC and the MultiQC reports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Do you see any difference? Lets discuss</a:t>
            </a:r>
          </a:p>
          <a:p>
            <a:endParaRPr lang="en-CH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7B31E77-053F-EBDB-9CE9-764FF4081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3007537"/>
            <a:ext cx="7772400" cy="116194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64F9C8D-F63D-3003-7448-4AF0999FC352}"/>
              </a:ext>
            </a:extLst>
          </p:cNvPr>
          <p:cNvSpPr/>
          <p:nvPr/>
        </p:nvSpPr>
        <p:spPr>
          <a:xfrm>
            <a:off x="3940864" y="3147012"/>
            <a:ext cx="4688785" cy="1048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488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76</TotalTime>
  <Words>378</Words>
  <Application>Microsoft Macintosh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SUSHI - FastQC</vt:lpstr>
      <vt:lpstr>SUSHI: Select a dataset</vt:lpstr>
      <vt:lpstr>1. Fastqc</vt:lpstr>
      <vt:lpstr>Parameters</vt:lpstr>
      <vt:lpstr>Once the job has finished</vt:lpstr>
      <vt:lpstr>PowerPoint Presentation</vt:lpstr>
      <vt:lpstr>PowerPoint Presentation</vt:lpstr>
      <vt:lpstr>1. Rerun fastqc</vt:lpstr>
      <vt:lpstr>Once the job has finished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SUSHI - FastQC</dc:title>
  <dc:creator>Zajac  Natalia Halina</dc:creator>
  <cp:lastModifiedBy>Zajac  Natalia Halina</cp:lastModifiedBy>
  <cp:revision>11</cp:revision>
  <dcterms:created xsi:type="dcterms:W3CDTF">2023-03-01T13:15:49Z</dcterms:created>
  <dcterms:modified xsi:type="dcterms:W3CDTF">2023-03-28T13:07:08Z</dcterms:modified>
</cp:coreProperties>
</file>