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9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1772F7-1406-411B-9BD9-7802AC5EA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46BCD0-0E01-4C62-B0DE-E3A0DED1B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70BE53-9791-45EA-82DE-28A4BDF1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DDC0-4183-46A2-949C-2D3B40151E57}" type="datetimeFigureOut">
              <a:rPr lang="fr-FR" smtClean="0"/>
              <a:t>29/08/2020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ED5276-9A06-4683-AA2B-460257765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CB1F95-59E3-4559-8300-201A8844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5FB7-7E69-4F43-93AC-09191340DE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85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56B05-9E7B-4499-A50E-8646B1FB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1E4737-7EE3-4F06-9619-57EFE1D86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22F6FB-F734-491E-A4C4-9AB2DBE2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DDC0-4183-46A2-949C-2D3B40151E57}" type="datetimeFigureOut">
              <a:rPr lang="fr-FR" smtClean="0"/>
              <a:t>29/08/2020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F85A59-1D62-471E-AAA8-517D01E8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F6399A-4EE7-4914-B435-5A8AFDD2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5FB7-7E69-4F43-93AC-09191340DE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78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C3FED95-0C0A-4C27-9D0B-DB020FC63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998965D-1FFC-4B9F-B947-18E4691F0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295A12-AD15-4EFC-BCA7-20304476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DDC0-4183-46A2-949C-2D3B40151E57}" type="datetimeFigureOut">
              <a:rPr lang="fr-FR" smtClean="0"/>
              <a:t>29/08/2020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C37CB0-63D0-400C-934F-0873C414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1363CF-BAB9-49DB-812B-EDF1C6F0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5FB7-7E69-4F43-93AC-09191340DE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85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8F2B0-D878-48E1-BB56-6427ABCD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5F71CC-BA66-4FE5-BE03-B71AE9856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72E3B3-0874-45D2-B5AF-0D5DD1AA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DDC0-4183-46A2-949C-2D3B40151E57}" type="datetimeFigureOut">
              <a:rPr lang="fr-FR" smtClean="0"/>
              <a:t>29/08/2020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FFB000-2C28-43BE-81A4-E7F9677D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B7C88C-B169-43BB-B484-09099649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5FB7-7E69-4F43-93AC-09191340DE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46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86D765-5238-4130-AF87-475875117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85B384-E1EF-46DB-B1CE-4BDB84BAC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BD9FA0-D5E8-4080-90AB-E14B1A41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DDC0-4183-46A2-949C-2D3B40151E57}" type="datetimeFigureOut">
              <a:rPr lang="fr-FR" smtClean="0"/>
              <a:t>29/08/2020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0F5D56-B5D7-4C9A-9AB8-CCCB67D3B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116472-EC90-4E8E-91D5-64E17B6D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5FB7-7E69-4F43-93AC-09191340DE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85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98CEC-74D6-4290-A059-18871684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45F56-77E3-47A3-9632-47FBBF0C5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9DC9E2-90F0-4511-AE1D-106018D4D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EB20CF-042D-4742-97EF-74501CA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DDC0-4183-46A2-949C-2D3B40151E57}" type="datetimeFigureOut">
              <a:rPr lang="fr-FR" smtClean="0"/>
              <a:t>29/08/2020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F49D02-9EA2-4544-A13F-866FBBD15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44A566-A811-4C8B-8D09-FAC0526D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5FB7-7E69-4F43-93AC-09191340DE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95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611D7-A972-4312-8D3F-82AEE945F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0D6DD8-F3A5-41F7-AEF0-3E9386870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238422-89DC-4778-9757-91AED523B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FCCA208-3D5F-444E-84FB-2D008E38C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2BD2DD-3C40-4D6D-A244-6B0F0D19F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4D68B5-7F32-4BF4-A7CB-8404F7EA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DDC0-4183-46A2-949C-2D3B40151E57}" type="datetimeFigureOut">
              <a:rPr lang="fr-FR" smtClean="0"/>
              <a:t>29/08/2020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DC20520-8CEC-412B-B873-7542D98E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51439B3-818D-4AA0-B6D4-5C29CE9C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5FB7-7E69-4F43-93AC-09191340DE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17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0604D7-E6CA-4711-BF7E-0AA02FB64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2463B1-CC72-4AE3-ABC5-386528AEE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DDC0-4183-46A2-949C-2D3B40151E57}" type="datetimeFigureOut">
              <a:rPr lang="fr-FR" smtClean="0"/>
              <a:t>29/08/2020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B526B2D-1DA9-43ED-8BA5-23301159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A94FC8-3D0A-4C38-8C87-ABCB3CF3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5FB7-7E69-4F43-93AC-09191340DE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35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2256795-D9EA-4E90-826A-9FB8A6B3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DDC0-4183-46A2-949C-2D3B40151E57}" type="datetimeFigureOut">
              <a:rPr lang="fr-FR" smtClean="0"/>
              <a:t>29/08/2020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FBD6A1-B8AB-45A2-B50F-DE274978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1478EF-FC12-4218-BF3B-6A3AD3AF4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5FB7-7E69-4F43-93AC-09191340DE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38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5F5300-E7A5-48CC-B2B9-46E41DD3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577F3C-87D7-44CE-B4D1-9AF56EEF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5B706B-219E-45A8-A01B-5E137554F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E724CE-D80E-44BA-BDAC-8D99BF43C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DDC0-4183-46A2-949C-2D3B40151E57}" type="datetimeFigureOut">
              <a:rPr lang="fr-FR" smtClean="0"/>
              <a:t>29/08/2020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991A51-7B0A-40BA-A39D-DF550D95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3D5B04-FE20-4C3A-ABF1-093DCEB4E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5FB7-7E69-4F43-93AC-09191340DE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98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C60AC8-8E0F-4714-8199-9FC65706C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7F09F94-1EC9-43F9-A348-C502EB02B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CB4B69-A03F-491E-8DA7-B1641CEB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85AE80-05C9-4130-AEDA-E0E6E817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DDC0-4183-46A2-949C-2D3B40151E57}" type="datetimeFigureOut">
              <a:rPr lang="fr-FR" smtClean="0"/>
              <a:t>29/08/2020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5B97FF-13B9-46FE-A098-BF734779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10EE19-139B-46D1-9183-CA314DBB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5FB7-7E69-4F43-93AC-09191340DE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10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1231F04-CF5E-4A64-B7EC-B4EB82CDD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D0DEF1-B17E-4D62-998E-23DA6A7CF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7AD8AE-789B-4872-8421-88B7B1945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8DDC0-4183-46A2-949C-2D3B40151E57}" type="datetimeFigureOut">
              <a:rPr lang="fr-FR" smtClean="0"/>
              <a:t>29/08/2020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433481-B39E-46D2-AC89-AF0F0700B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D61CED-9DC0-40EC-85DE-0AD7EA2A0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E5FB7-7E69-4F43-93AC-09191340DE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60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5CAE3-076E-4025-AAF5-F7084B383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Structuring</a:t>
            </a:r>
            <a:r>
              <a:rPr lang="fr-FR" dirty="0"/>
              <a:t> machine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project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617778-1D3D-4CFF-A4B2-CE5F5CA7D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888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3ED90-2AC4-4BE0-A32B-A2B47FA2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True</a:t>
            </a:r>
            <a:r>
              <a:rPr lang="fr-FR" dirty="0"/>
              <a:t> Story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50181F1-7A3D-4AC8-B11A-7648CFF1A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Classification of </a:t>
            </a:r>
            <a:r>
              <a:rPr lang="fr-FR" dirty="0" err="1"/>
              <a:t>person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can have a </a:t>
            </a:r>
            <a:r>
              <a:rPr lang="fr-FR" dirty="0" err="1"/>
              <a:t>loan</a:t>
            </a:r>
            <a:r>
              <a:rPr lang="fr-FR" dirty="0"/>
              <a:t>: X -&gt; y (</a:t>
            </a:r>
            <a:r>
              <a:rPr lang="fr-FR" dirty="0" err="1"/>
              <a:t>loan</a:t>
            </a:r>
            <a:r>
              <a:rPr lang="fr-FR" dirty="0"/>
              <a:t> yes or no)</a:t>
            </a:r>
          </a:p>
          <a:p>
            <a:r>
              <a:rPr lang="fr-FR" dirty="0" err="1"/>
              <a:t>Optimizing</a:t>
            </a:r>
            <a:r>
              <a:rPr lang="fr-FR" dirty="0"/>
              <a:t> on dev set on </a:t>
            </a:r>
            <a:r>
              <a:rPr lang="fr-FR" dirty="0" err="1"/>
              <a:t>loan</a:t>
            </a:r>
            <a:r>
              <a:rPr lang="fr-FR" dirty="0"/>
              <a:t> </a:t>
            </a:r>
            <a:r>
              <a:rPr lang="fr-FR" dirty="0" err="1"/>
              <a:t>approvals</a:t>
            </a:r>
            <a:r>
              <a:rPr lang="fr-FR" dirty="0"/>
              <a:t> for medium </a:t>
            </a:r>
            <a:r>
              <a:rPr lang="fr-FR" dirty="0" err="1"/>
              <a:t>income</a:t>
            </a:r>
            <a:r>
              <a:rPr lang="fr-FR" dirty="0"/>
              <a:t> zip code.</a:t>
            </a:r>
          </a:p>
          <a:p>
            <a:r>
              <a:rPr lang="fr-FR" dirty="0" err="1"/>
              <a:t>Tested</a:t>
            </a:r>
            <a:r>
              <a:rPr lang="fr-FR" dirty="0"/>
              <a:t> on 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income</a:t>
            </a:r>
            <a:r>
              <a:rPr lang="fr-FR" dirty="0"/>
              <a:t> zip codes.</a:t>
            </a:r>
          </a:p>
          <a:p>
            <a:r>
              <a:rPr lang="fr-FR" dirty="0"/>
              <a:t>=&gt; 3 </a:t>
            </a:r>
            <a:r>
              <a:rPr lang="fr-FR" dirty="0" err="1"/>
              <a:t>months</a:t>
            </a:r>
            <a:r>
              <a:rPr lang="fr-FR" dirty="0"/>
              <a:t> of test and </a:t>
            </a:r>
            <a:r>
              <a:rPr lang="fr-FR" dirty="0" err="1"/>
              <a:t>redo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(change </a:t>
            </a:r>
            <a:r>
              <a:rPr lang="fr-FR" dirty="0" err="1"/>
              <a:t>target</a:t>
            </a:r>
            <a:r>
              <a:rPr lang="fr-FR" dirty="0"/>
              <a:t>)</a:t>
            </a:r>
          </a:p>
          <a:p>
            <a:r>
              <a:rPr lang="fr-FR" dirty="0"/>
              <a:t>Conclusion: dev and test set </a:t>
            </a:r>
            <a:r>
              <a:rPr lang="fr-FR" dirty="0" err="1"/>
              <a:t>should</a:t>
            </a:r>
            <a:r>
              <a:rPr lang="fr-FR" dirty="0"/>
              <a:t> come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same</a:t>
            </a:r>
            <a:r>
              <a:rPr lang="fr-FR" dirty="0"/>
              <a:t>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55006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749FCB-18ED-4ADA-A6BA-C61F9414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Choose</a:t>
            </a:r>
            <a:r>
              <a:rPr lang="fr-FR" dirty="0"/>
              <a:t> size of Train/dev/test sets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4A8D6A-4369-4CDF-8F46-1FB1BC7FD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36886"/>
          </a:xfrm>
        </p:spPr>
        <p:txBody>
          <a:bodyPr/>
          <a:lstStyle/>
          <a:p>
            <a:r>
              <a:rPr lang="fr-FR" dirty="0"/>
              <a:t>Old </a:t>
            </a:r>
            <a:r>
              <a:rPr lang="fr-FR" dirty="0" err="1"/>
              <a:t>way</a:t>
            </a:r>
            <a:r>
              <a:rPr lang="fr-FR" dirty="0"/>
              <a:t> to split data: Train (70%) – Test (30%)</a:t>
            </a:r>
          </a:p>
          <a:p>
            <a:r>
              <a:rPr lang="fr-FR" dirty="0"/>
              <a:t>For </a:t>
            </a:r>
            <a:r>
              <a:rPr lang="fr-FR" dirty="0" err="1"/>
              <a:t>small</a:t>
            </a:r>
            <a:r>
              <a:rPr lang="fr-FR" dirty="0"/>
              <a:t> data set (100 to 10 000 </a:t>
            </a:r>
            <a:r>
              <a:rPr lang="fr-FR" dirty="0" err="1"/>
              <a:t>examples</a:t>
            </a:r>
            <a:r>
              <a:rPr lang="fr-FR" dirty="0"/>
              <a:t>): Train (60%) – Dev (20%) – Test (20%)</a:t>
            </a:r>
          </a:p>
          <a:p>
            <a:r>
              <a:rPr lang="fr-FR" dirty="0"/>
              <a:t>Modern Machine </a:t>
            </a:r>
            <a:r>
              <a:rPr lang="fr-FR" dirty="0" err="1"/>
              <a:t>learning</a:t>
            </a:r>
            <a:r>
              <a:rPr lang="fr-FR" dirty="0"/>
              <a:t>: </a:t>
            </a:r>
            <a:r>
              <a:rPr lang="fr-FR" dirty="0" err="1"/>
              <a:t>Larger</a:t>
            </a:r>
            <a:r>
              <a:rPr lang="fr-FR" dirty="0"/>
              <a:t> data set ( More </a:t>
            </a:r>
            <a:r>
              <a:rPr lang="fr-FR" dirty="0" err="1"/>
              <a:t>than</a:t>
            </a:r>
            <a:r>
              <a:rPr lang="fr-FR" dirty="0"/>
              <a:t> 1 000 000 </a:t>
            </a:r>
            <a:r>
              <a:rPr lang="fr-FR" dirty="0" err="1"/>
              <a:t>examples</a:t>
            </a:r>
            <a:r>
              <a:rPr lang="fr-FR" dirty="0"/>
              <a:t>): Train (98%) – Dev (1%) – Test (1%).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21D4451-DAAC-40F0-B1E5-65D177C26546}"/>
              </a:ext>
            </a:extLst>
          </p:cNvPr>
          <p:cNvSpPr txBox="1">
            <a:spLocks/>
          </p:cNvSpPr>
          <p:nvPr/>
        </p:nvSpPr>
        <p:spPr>
          <a:xfrm>
            <a:off x="838200" y="40485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Size of test set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F1D6FA69-7C62-4C6E-B79B-F3841A00BC2F}"/>
              </a:ext>
            </a:extLst>
          </p:cNvPr>
          <p:cNvSpPr txBox="1">
            <a:spLocks/>
          </p:cNvSpPr>
          <p:nvPr/>
        </p:nvSpPr>
        <p:spPr>
          <a:xfrm>
            <a:off x="838200" y="5040093"/>
            <a:ext cx="10515600" cy="1817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Test set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help us to </a:t>
            </a:r>
            <a:r>
              <a:rPr lang="fr-FR" dirty="0" err="1"/>
              <a:t>evaluate</a:t>
            </a:r>
            <a:r>
              <a:rPr lang="fr-FR" dirty="0"/>
              <a:t> how good </a:t>
            </a:r>
            <a:r>
              <a:rPr lang="fr-FR" dirty="0" err="1"/>
              <a:t>our</a:t>
            </a:r>
            <a:r>
              <a:rPr lang="fr-FR" dirty="0"/>
              <a:t> final system </a:t>
            </a:r>
            <a:r>
              <a:rPr lang="fr-FR" dirty="0" err="1"/>
              <a:t>is</a:t>
            </a:r>
            <a:r>
              <a:rPr lang="fr-FR" dirty="0"/>
              <a:t> good.</a:t>
            </a:r>
          </a:p>
          <a:p>
            <a:r>
              <a:rPr lang="fr-FR" dirty="0"/>
              <a:t>It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big </a:t>
            </a:r>
            <a:r>
              <a:rPr lang="fr-FR" dirty="0" err="1"/>
              <a:t>enough</a:t>
            </a:r>
            <a:r>
              <a:rPr lang="fr-FR" dirty="0"/>
              <a:t> to </a:t>
            </a:r>
            <a:r>
              <a:rPr lang="fr-FR" dirty="0" err="1"/>
              <a:t>give</a:t>
            </a:r>
            <a:r>
              <a:rPr lang="fr-FR" dirty="0"/>
              <a:t> high confidence in </a:t>
            </a:r>
            <a:r>
              <a:rPr lang="fr-FR" dirty="0" err="1"/>
              <a:t>overall</a:t>
            </a:r>
            <a:r>
              <a:rPr lang="fr-FR" dirty="0"/>
              <a:t> performance of </a:t>
            </a:r>
            <a:r>
              <a:rPr lang="fr-FR" dirty="0" err="1"/>
              <a:t>your</a:t>
            </a:r>
            <a:r>
              <a:rPr lang="fr-FR" dirty="0"/>
              <a:t> system (10 000 to 100 000 </a:t>
            </a:r>
            <a:r>
              <a:rPr lang="fr-FR" dirty="0" err="1"/>
              <a:t>examples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9866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57AA20-C043-48D1-8F2A-537001CA5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I change dev / test sets and </a:t>
            </a:r>
            <a:r>
              <a:rPr lang="fr-FR" dirty="0" err="1"/>
              <a:t>metrics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D61D5B-C146-48C7-8B52-76BFDCD8D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62302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Suppose </a:t>
            </a:r>
            <a:r>
              <a:rPr lang="fr-FR" dirty="0" err="1"/>
              <a:t>this</a:t>
            </a:r>
            <a:r>
              <a:rPr lang="fr-FR" dirty="0"/>
              <a:t> scenario: 2 </a:t>
            </a:r>
            <a:r>
              <a:rPr lang="fr-FR" dirty="0" err="1"/>
              <a:t>algorithms</a:t>
            </a:r>
            <a:r>
              <a:rPr lang="fr-FR" dirty="0"/>
              <a:t> of </a:t>
            </a:r>
            <a:r>
              <a:rPr lang="fr-FR" dirty="0" err="1"/>
              <a:t>error</a:t>
            </a:r>
            <a:endParaRPr lang="fr-FR" dirty="0"/>
          </a:p>
          <a:p>
            <a:r>
              <a:rPr lang="fr-FR" dirty="0" err="1"/>
              <a:t>Metrics</a:t>
            </a:r>
            <a:r>
              <a:rPr lang="fr-FR" dirty="0"/>
              <a:t>: classification </a:t>
            </a:r>
            <a:r>
              <a:rPr lang="fr-FR" dirty="0" err="1"/>
              <a:t>error</a:t>
            </a:r>
            <a:r>
              <a:rPr lang="fr-FR" dirty="0"/>
              <a:t>:</a:t>
            </a:r>
          </a:p>
          <a:p>
            <a:pPr lvl="1"/>
            <a:r>
              <a:rPr lang="fr-FR" dirty="0" err="1"/>
              <a:t>Algorithm</a:t>
            </a:r>
            <a:r>
              <a:rPr lang="fr-FR" dirty="0"/>
              <a:t> A: 3% </a:t>
            </a:r>
            <a:r>
              <a:rPr lang="fr-FR" dirty="0" err="1"/>
              <a:t>error</a:t>
            </a:r>
            <a:endParaRPr lang="fr-FR" dirty="0"/>
          </a:p>
          <a:p>
            <a:pPr lvl="1"/>
            <a:r>
              <a:rPr lang="fr-FR" dirty="0" err="1"/>
              <a:t>Algorithm</a:t>
            </a:r>
            <a:r>
              <a:rPr lang="fr-FR" dirty="0"/>
              <a:t> B: 5% </a:t>
            </a:r>
            <a:r>
              <a:rPr lang="fr-FR" dirty="0" err="1"/>
              <a:t>error</a:t>
            </a:r>
            <a:r>
              <a:rPr lang="fr-FR" dirty="0"/>
              <a:t> but more </a:t>
            </a:r>
            <a:r>
              <a:rPr lang="fr-FR" dirty="0" err="1"/>
              <a:t>ethic</a:t>
            </a:r>
            <a:endParaRPr lang="fr-FR" dirty="0"/>
          </a:p>
          <a:p>
            <a:r>
              <a:rPr lang="fr-FR" dirty="0" err="1"/>
              <a:t>Metric</a:t>
            </a:r>
            <a:r>
              <a:rPr lang="fr-FR" dirty="0"/>
              <a:t> + Dev set: </a:t>
            </a:r>
            <a:r>
              <a:rPr lang="fr-FR" dirty="0" err="1"/>
              <a:t>Prefer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 A</a:t>
            </a:r>
          </a:p>
          <a:p>
            <a:r>
              <a:rPr lang="fr-FR" dirty="0"/>
              <a:t>You + </a:t>
            </a:r>
            <a:r>
              <a:rPr lang="fr-FR" dirty="0" err="1"/>
              <a:t>Users</a:t>
            </a:r>
            <a:r>
              <a:rPr lang="fr-FR" dirty="0"/>
              <a:t>: </a:t>
            </a:r>
            <a:r>
              <a:rPr lang="fr-FR" dirty="0" err="1"/>
              <a:t>Prefer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 B</a:t>
            </a:r>
          </a:p>
          <a:p>
            <a:r>
              <a:rPr lang="fr-FR" dirty="0"/>
              <a:t>Solutions for </a:t>
            </a:r>
            <a:r>
              <a:rPr lang="fr-FR" dirty="0" err="1"/>
              <a:t>Algorithm</a:t>
            </a:r>
            <a:r>
              <a:rPr lang="fr-FR" dirty="0"/>
              <a:t> A:</a:t>
            </a:r>
          </a:p>
          <a:p>
            <a:pPr lvl="1"/>
            <a:r>
              <a:rPr lang="fr-FR" dirty="0"/>
              <a:t>Change </a:t>
            </a:r>
            <a:r>
              <a:rPr lang="fr-FR" dirty="0" err="1"/>
              <a:t>evaluation</a:t>
            </a:r>
            <a:r>
              <a:rPr lang="fr-FR" dirty="0"/>
              <a:t> </a:t>
            </a:r>
            <a:r>
              <a:rPr lang="fr-FR" dirty="0" err="1"/>
              <a:t>metrics</a:t>
            </a:r>
            <a:endParaRPr lang="fr-FR" dirty="0"/>
          </a:p>
          <a:p>
            <a:pPr lvl="1"/>
            <a:r>
              <a:rPr lang="fr-FR" dirty="0"/>
              <a:t>Change Dev set</a:t>
            </a:r>
          </a:p>
          <a:p>
            <a:pPr lvl="1"/>
            <a:r>
              <a:rPr lang="fr-FR" dirty="0"/>
              <a:t>Change test set</a:t>
            </a:r>
          </a:p>
          <a:p>
            <a:pPr lvl="1"/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ethical</a:t>
            </a:r>
            <a:r>
              <a:rPr lang="fr-FR" dirty="0"/>
              <a:t> </a:t>
            </a:r>
            <a:r>
              <a:rPr lang="fr-FR" dirty="0" err="1"/>
              <a:t>Weights</a:t>
            </a:r>
            <a:r>
              <a:rPr lang="fr-FR" dirty="0"/>
              <a:t>  to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7171B4A-A04F-4710-8841-F75C1530A24B}"/>
              </a:ext>
            </a:extLst>
          </p:cNvPr>
          <p:cNvSpPr txBox="1">
            <a:spLocks/>
          </p:cNvSpPr>
          <p:nvPr/>
        </p:nvSpPr>
        <p:spPr>
          <a:xfrm>
            <a:off x="702212" y="5522864"/>
            <a:ext cx="10515600" cy="146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82C7C19-6090-451A-A2B6-357DAE5D8AB1}"/>
                  </a:ext>
                </a:extLst>
              </p:cNvPr>
              <p:cNvSpPr txBox="1"/>
              <p:nvPr/>
            </p:nvSpPr>
            <p:spPr>
              <a:xfrm>
                <a:off x="372441" y="5615968"/>
                <a:ext cx="5587571" cy="876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𝑑𝑒𝑣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𝑑𝑒𝑣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𝑝𝑟𝑒𝑑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82C7C19-6090-451A-A2B6-357DAE5D8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41" y="5615968"/>
                <a:ext cx="5587571" cy="8769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11C6A7D9-785F-4225-8C53-E39CC24D846E}"/>
                  </a:ext>
                </a:extLst>
              </p:cNvPr>
              <p:cNvSpPr txBox="1"/>
              <p:nvPr/>
            </p:nvSpPr>
            <p:spPr>
              <a:xfrm>
                <a:off x="6096000" y="5522864"/>
                <a:ext cx="5587571" cy="811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𝐸𝑡h𝑖𝑐𝑎𝑙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𝑤𝑒𝑖𝑔h𝑡𝑠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𝑛𝑜𝑛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𝑝𝑜𝑟𝑛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10 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𝑝𝑜𝑟𝑛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11C6A7D9-785F-4225-8C53-E39CC24D8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522864"/>
                <a:ext cx="5587571" cy="811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294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607B9B-BFDC-4E3C-A4BB-06110E0B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Orthogonalization</a:t>
            </a:r>
            <a:r>
              <a:rPr lang="fr-FR" dirty="0"/>
              <a:t> principe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13354-A48C-4015-AA32-BAE737941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Place the </a:t>
            </a:r>
            <a:r>
              <a:rPr lang="fr-FR" dirty="0" err="1"/>
              <a:t>target</a:t>
            </a:r>
            <a:r>
              <a:rPr lang="fr-FR" dirty="0"/>
              <a:t>: </a:t>
            </a:r>
            <a:r>
              <a:rPr lang="fr-FR" dirty="0" err="1"/>
              <a:t>Define</a:t>
            </a:r>
            <a:r>
              <a:rPr lang="fr-FR" dirty="0"/>
              <a:t> a </a:t>
            </a:r>
            <a:r>
              <a:rPr lang="fr-FR" dirty="0" err="1"/>
              <a:t>metric</a:t>
            </a:r>
            <a:r>
              <a:rPr lang="fr-FR" dirty="0"/>
              <a:t> and </a:t>
            </a:r>
            <a:r>
              <a:rPr lang="fr-FR" dirty="0" err="1"/>
              <a:t>evaluate</a:t>
            </a:r>
            <a:r>
              <a:rPr lang="fr-FR" dirty="0"/>
              <a:t> classifier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Aim </a:t>
            </a:r>
            <a:r>
              <a:rPr lang="fr-FR" dirty="0" err="1"/>
              <a:t>accuaratly</a:t>
            </a:r>
            <a:r>
              <a:rPr lang="fr-FR" dirty="0"/>
              <a:t> at </a:t>
            </a:r>
            <a:r>
              <a:rPr lang="fr-FR" dirty="0" err="1"/>
              <a:t>target</a:t>
            </a:r>
            <a:r>
              <a:rPr lang="fr-FR" dirty="0"/>
              <a:t>: how to do </a:t>
            </a:r>
            <a:r>
              <a:rPr lang="fr-FR" dirty="0" err="1"/>
              <a:t>well</a:t>
            </a:r>
            <a:r>
              <a:rPr lang="fr-FR" dirty="0"/>
              <a:t> on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metric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Same</a:t>
            </a:r>
            <a:r>
              <a:rPr lang="fr-FR" dirty="0"/>
              <a:t> dev/test set distribution</a:t>
            </a:r>
          </a:p>
          <a:p>
            <a:r>
              <a:rPr lang="fr-FR" dirty="0" err="1"/>
              <a:t>Evaluating</a:t>
            </a:r>
            <a:r>
              <a:rPr lang="fr-FR" dirty="0"/>
              <a:t> </a:t>
            </a:r>
            <a:r>
              <a:rPr lang="fr-FR" dirty="0" err="1"/>
              <a:t>metrics</a:t>
            </a:r>
            <a:r>
              <a:rPr lang="fr-FR" dirty="0"/>
              <a:t> check</a:t>
            </a:r>
          </a:p>
        </p:txBody>
      </p:sp>
    </p:spTree>
    <p:extLst>
      <p:ext uri="{BB962C8B-B14F-4D97-AF65-F5344CB8AC3E}">
        <p14:creationId xmlns:p14="http://schemas.microsoft.com/office/powerpoint/2010/main" val="3707562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5CAE3-076E-4025-AAF5-F7084B383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ML VS HUMAN PERFORMANCES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617778-1D3D-4CFF-A4B2-CE5F5CA7D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866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CD8211-14FE-4FFE-ABFB-29367885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Comparing</a:t>
            </a:r>
            <a:r>
              <a:rPr lang="fr-FR" dirty="0"/>
              <a:t> ML performances to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performances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871569-7693-49F2-B1BA-F15C676D6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There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called</a:t>
            </a:r>
            <a:r>
              <a:rPr lang="fr-FR" dirty="0"/>
              <a:t> : ‘ Bayes optimal </a:t>
            </a:r>
            <a:r>
              <a:rPr lang="fr-FR" dirty="0" err="1"/>
              <a:t>error</a:t>
            </a:r>
            <a:r>
              <a:rPr lang="fr-FR" dirty="0"/>
              <a:t> ‘. It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error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neither</a:t>
            </a:r>
            <a:r>
              <a:rPr lang="fr-FR" dirty="0"/>
              <a:t>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nor</a:t>
            </a:r>
            <a:r>
              <a:rPr lang="fr-FR" dirty="0"/>
              <a:t> ML do </a:t>
            </a:r>
            <a:r>
              <a:rPr lang="fr-FR" dirty="0" err="1"/>
              <a:t>better</a:t>
            </a:r>
            <a:r>
              <a:rPr lang="fr-FR" dirty="0"/>
              <a:t>. </a:t>
            </a:r>
          </a:p>
          <a:p>
            <a:r>
              <a:rPr lang="fr-FR" dirty="0"/>
              <a:t>Bayes optimal </a:t>
            </a:r>
            <a:r>
              <a:rPr lang="fr-FR" dirty="0" err="1"/>
              <a:t>error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not 0% (</a:t>
            </a:r>
            <a:r>
              <a:rPr lang="fr-FR" dirty="0" err="1"/>
              <a:t>accuracy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to 100%)</a:t>
            </a:r>
          </a:p>
          <a:p>
            <a:r>
              <a:rPr lang="fr-FR" dirty="0" err="1"/>
              <a:t>Humans</a:t>
            </a:r>
            <a:r>
              <a:rPr lang="fr-FR" dirty="0"/>
              <a:t> are good at lot of </a:t>
            </a:r>
            <a:r>
              <a:rPr lang="fr-FR" dirty="0" err="1"/>
              <a:t>tasks</a:t>
            </a:r>
            <a:r>
              <a:rPr lang="fr-FR" dirty="0"/>
              <a:t>. So long as ML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humans</a:t>
            </a:r>
            <a:r>
              <a:rPr lang="fr-FR" dirty="0"/>
              <a:t> in: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ML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labeled</a:t>
            </a:r>
            <a:r>
              <a:rPr lang="fr-FR" dirty="0"/>
              <a:t> data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humans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/>
              <a:t>Humans</a:t>
            </a:r>
            <a:r>
              <a:rPr lang="fr-FR" dirty="0"/>
              <a:t> Have Insight for </a:t>
            </a:r>
            <a:r>
              <a:rPr lang="fr-FR" dirty="0" err="1"/>
              <a:t>manual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Human have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 of </a:t>
            </a:r>
            <a:r>
              <a:rPr lang="fr-FR" dirty="0" err="1"/>
              <a:t>Bias</a:t>
            </a:r>
            <a:r>
              <a:rPr lang="fr-FR" dirty="0"/>
              <a:t> / Variance </a:t>
            </a:r>
            <a:r>
              <a:rPr lang="fr-FR" dirty="0" err="1"/>
              <a:t>than</a:t>
            </a:r>
            <a:r>
              <a:rPr lang="fr-FR" dirty="0"/>
              <a:t> ML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7089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97E5E9-8117-48B3-8FAC-DC37E3D0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Avoidable</a:t>
            </a:r>
            <a:r>
              <a:rPr lang="fr-FR" dirty="0"/>
              <a:t> </a:t>
            </a:r>
            <a:r>
              <a:rPr lang="fr-FR" dirty="0" err="1"/>
              <a:t>bias</a:t>
            </a:r>
            <a:r>
              <a:rPr lang="fr-FR" dirty="0"/>
              <a:t> and variance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119B0CB3-0C5F-4197-B67C-0AF700ED87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139154"/>
              </p:ext>
            </p:extLst>
          </p:nvPr>
        </p:nvGraphicFramePr>
        <p:xfrm>
          <a:off x="838200" y="1825625"/>
          <a:ext cx="105155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29133540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2594680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190041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Example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Example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97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7,5%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52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Training </a:t>
                      </a:r>
                      <a:r>
                        <a:rPr lang="fr-FR" dirty="0" err="1"/>
                        <a:t>error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99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Dev </a:t>
                      </a:r>
                      <a:r>
                        <a:rPr lang="fr-FR" dirty="0" err="1"/>
                        <a:t>error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296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What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should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we</a:t>
                      </a:r>
                      <a:r>
                        <a:rPr lang="fr-FR" dirty="0"/>
                        <a:t> de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Focus on </a:t>
                      </a:r>
                      <a:r>
                        <a:rPr lang="fr-FR" dirty="0" err="1"/>
                        <a:t>avoidable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bias</a:t>
                      </a:r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Focus on variance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11476"/>
                  </a:ext>
                </a:extLst>
              </a:tr>
            </a:tbl>
          </a:graphicData>
        </a:graphic>
      </p:graphicFrame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4C25B6C-3054-496C-A2FB-148468690BC4}"/>
              </a:ext>
            </a:extLst>
          </p:cNvPr>
          <p:cNvCxnSpPr/>
          <p:nvPr/>
        </p:nvCxnSpPr>
        <p:spPr>
          <a:xfrm>
            <a:off x="5135671" y="2279737"/>
            <a:ext cx="0" cy="5887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0950327-BFE5-4C30-9499-767C0268A90C}"/>
              </a:ext>
            </a:extLst>
          </p:cNvPr>
          <p:cNvCxnSpPr/>
          <p:nvPr/>
        </p:nvCxnSpPr>
        <p:spPr>
          <a:xfrm>
            <a:off x="6565725" y="2695184"/>
            <a:ext cx="0" cy="5887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9241959-9436-443B-8A82-12AFB037EBEA}"/>
              </a:ext>
            </a:extLst>
          </p:cNvPr>
          <p:cNvSpPr txBox="1"/>
          <p:nvPr/>
        </p:nvSpPr>
        <p:spPr>
          <a:xfrm>
            <a:off x="5229619" y="2279737"/>
            <a:ext cx="1242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Avoidable</a:t>
            </a:r>
            <a:r>
              <a:rPr lang="fr-FR" dirty="0"/>
              <a:t> </a:t>
            </a:r>
            <a:r>
              <a:rPr lang="fr-FR" dirty="0" err="1"/>
              <a:t>Bias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5429535-5DDE-4C0B-AEA1-B9C0AD788480}"/>
              </a:ext>
            </a:extLst>
          </p:cNvPr>
          <p:cNvSpPr txBox="1"/>
          <p:nvPr/>
        </p:nvSpPr>
        <p:spPr>
          <a:xfrm>
            <a:off x="6659673" y="2804879"/>
            <a:ext cx="1242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Variance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1FC9D77-6EA7-4F4B-B61B-B0105D243898}"/>
              </a:ext>
            </a:extLst>
          </p:cNvPr>
          <p:cNvCxnSpPr/>
          <p:nvPr/>
        </p:nvCxnSpPr>
        <p:spPr>
          <a:xfrm>
            <a:off x="8532305" y="2256773"/>
            <a:ext cx="0" cy="5887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F58ED66-6AF2-4FE3-BD03-4051797ACBD1}"/>
              </a:ext>
            </a:extLst>
          </p:cNvPr>
          <p:cNvCxnSpPr/>
          <p:nvPr/>
        </p:nvCxnSpPr>
        <p:spPr>
          <a:xfrm>
            <a:off x="9924779" y="2647167"/>
            <a:ext cx="0" cy="5887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249CCEF3-B62E-4125-84DA-0A1577F317C6}"/>
              </a:ext>
            </a:extLst>
          </p:cNvPr>
          <p:cNvSpPr txBox="1"/>
          <p:nvPr/>
        </p:nvSpPr>
        <p:spPr>
          <a:xfrm>
            <a:off x="8676357" y="2206669"/>
            <a:ext cx="1242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Avoidable</a:t>
            </a:r>
            <a:r>
              <a:rPr lang="fr-FR" dirty="0"/>
              <a:t> </a:t>
            </a:r>
            <a:r>
              <a:rPr lang="fr-FR" dirty="0" err="1"/>
              <a:t>Bias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787F9A3-FB54-4AEB-A3A7-59400378F037}"/>
              </a:ext>
            </a:extLst>
          </p:cNvPr>
          <p:cNvSpPr txBox="1"/>
          <p:nvPr/>
        </p:nvSpPr>
        <p:spPr>
          <a:xfrm>
            <a:off x="9993677" y="2756863"/>
            <a:ext cx="1242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Variance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694ACCB0-DF62-4691-A4BC-F69D4D975B0E}"/>
              </a:ext>
            </a:extLst>
          </p:cNvPr>
          <p:cNvSpPr txBox="1">
            <a:spLocks/>
          </p:cNvSpPr>
          <p:nvPr/>
        </p:nvSpPr>
        <p:spPr>
          <a:xfrm>
            <a:off x="720236" y="3896817"/>
            <a:ext cx="10515600" cy="26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dirty="0"/>
              <a:t>Human-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considered</a:t>
            </a:r>
            <a:r>
              <a:rPr lang="fr-FR" dirty="0"/>
              <a:t> as an approximation of Bayes </a:t>
            </a:r>
            <a:r>
              <a:rPr lang="fr-FR" dirty="0" err="1"/>
              <a:t>error</a:t>
            </a:r>
            <a:r>
              <a:rPr lang="fr-FR" dirty="0"/>
              <a:t> (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errors</a:t>
            </a:r>
            <a:r>
              <a:rPr lang="fr-FR" dirty="0"/>
              <a:t> are not </a:t>
            </a:r>
            <a:r>
              <a:rPr lang="fr-FR" dirty="0" err="1"/>
              <a:t>too</a:t>
            </a:r>
            <a:r>
              <a:rPr lang="fr-FR" dirty="0"/>
              <a:t> far).</a:t>
            </a:r>
          </a:p>
          <a:p>
            <a:pPr lvl="1"/>
            <a:r>
              <a:rPr lang="fr-FR" dirty="0"/>
              <a:t>Focus on the </a:t>
            </a:r>
            <a:r>
              <a:rPr lang="fr-FR" dirty="0" err="1"/>
              <a:t>largest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 (</a:t>
            </a:r>
            <a:r>
              <a:rPr lang="fr-FR" dirty="0" err="1"/>
              <a:t>bias</a:t>
            </a:r>
            <a:r>
              <a:rPr lang="fr-FR" dirty="0"/>
              <a:t> or variance)</a:t>
            </a:r>
          </a:p>
          <a:p>
            <a:pPr lvl="1"/>
            <a:r>
              <a:rPr lang="fr-FR" dirty="0"/>
              <a:t>2 </a:t>
            </a:r>
            <a:r>
              <a:rPr lang="fr-FR" dirty="0" err="1"/>
              <a:t>things</a:t>
            </a:r>
            <a:r>
              <a:rPr lang="fr-FR" dirty="0"/>
              <a:t>: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below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bayes </a:t>
            </a:r>
            <a:r>
              <a:rPr lang="fr-FR" dirty="0" err="1"/>
              <a:t>error</a:t>
            </a:r>
            <a:r>
              <a:rPr lang="fr-FR" dirty="0"/>
              <a:t>.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higher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avoidable</a:t>
            </a:r>
            <a:r>
              <a:rPr lang="fr-FR" dirty="0"/>
              <a:t> </a:t>
            </a:r>
            <a:r>
              <a:rPr lang="fr-FR" dirty="0" err="1"/>
              <a:t>bias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3268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1D6AB-8FBF-4897-A367-8E872E4D9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Understanding</a:t>
            </a:r>
            <a:r>
              <a:rPr lang="fr-FR" dirty="0"/>
              <a:t>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error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5C8929-4571-4536-9DC8-685A14869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5591"/>
          </a:xfrm>
        </p:spPr>
        <p:txBody>
          <a:bodyPr>
            <a:normAutofit fontScale="92500" lnSpcReduction="10000"/>
          </a:bodyPr>
          <a:lstStyle/>
          <a:p>
            <a:r>
              <a:rPr lang="fr-FR" dirty="0" err="1"/>
              <a:t>We</a:t>
            </a:r>
            <a:r>
              <a:rPr lang="fr-FR" dirty="0"/>
              <a:t> have to </a:t>
            </a:r>
            <a:r>
              <a:rPr lang="fr-FR" dirty="0" err="1"/>
              <a:t>consider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human-level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close to Bayes </a:t>
            </a:r>
            <a:r>
              <a:rPr lang="fr-FR" dirty="0" err="1"/>
              <a:t>error</a:t>
            </a:r>
            <a:r>
              <a:rPr lang="fr-FR" dirty="0"/>
              <a:t>.</a:t>
            </a:r>
          </a:p>
          <a:p>
            <a:r>
              <a:rPr lang="fr-FR" dirty="0"/>
              <a:t>Example: </a:t>
            </a:r>
            <a:r>
              <a:rPr lang="fr-FR" dirty="0" err="1"/>
              <a:t>Medical</a:t>
            </a:r>
            <a:r>
              <a:rPr lang="fr-FR" dirty="0"/>
              <a:t> image classification.</a:t>
            </a:r>
          </a:p>
          <a:p>
            <a:r>
              <a:rPr lang="fr-FR" dirty="0"/>
              <a:t>Suppose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passed</a:t>
            </a:r>
            <a:r>
              <a:rPr lang="fr-FR" dirty="0"/>
              <a:t> images of </a:t>
            </a:r>
            <a:r>
              <a:rPr lang="fr-FR" dirty="0" err="1"/>
              <a:t>cells</a:t>
            </a:r>
            <a:r>
              <a:rPr lang="fr-FR" dirty="0"/>
              <a:t> for 4 types of </a:t>
            </a:r>
            <a:r>
              <a:rPr lang="fr-FR" dirty="0" err="1"/>
              <a:t>humans</a:t>
            </a:r>
            <a:r>
              <a:rPr lang="fr-FR" dirty="0"/>
              <a:t> and </a:t>
            </a:r>
            <a:r>
              <a:rPr lang="fr-FR" dirty="0" err="1"/>
              <a:t>demand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to </a:t>
            </a:r>
            <a:r>
              <a:rPr lang="fr-FR" dirty="0" err="1"/>
              <a:t>classify</a:t>
            </a:r>
            <a:r>
              <a:rPr lang="fr-FR" dirty="0"/>
              <a:t>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cells</a:t>
            </a:r>
            <a:r>
              <a:rPr lang="fr-FR" dirty="0"/>
              <a:t> (</a:t>
            </a:r>
            <a:r>
              <a:rPr lang="fr-FR" dirty="0" err="1"/>
              <a:t>begnin</a:t>
            </a:r>
            <a:r>
              <a:rPr lang="fr-FR" dirty="0"/>
              <a:t> or </a:t>
            </a:r>
            <a:r>
              <a:rPr lang="fr-FR" dirty="0" err="1"/>
              <a:t>malign</a:t>
            </a:r>
            <a:r>
              <a:rPr lang="fr-FR" dirty="0"/>
              <a:t>)</a:t>
            </a:r>
          </a:p>
          <a:p>
            <a:pPr marL="514350" indent="-514350">
              <a:buFont typeface="+mj-lt"/>
              <a:buAutoNum type="alphaLcParenR"/>
            </a:pPr>
            <a:r>
              <a:rPr lang="fr-FR" dirty="0" err="1"/>
              <a:t>Typical</a:t>
            </a:r>
            <a:r>
              <a:rPr lang="fr-FR" dirty="0"/>
              <a:t> </a:t>
            </a:r>
            <a:r>
              <a:rPr lang="fr-FR" dirty="0" err="1"/>
              <a:t>human</a:t>
            </a:r>
            <a:r>
              <a:rPr lang="fr-FR" dirty="0"/>
              <a:t>: 3%</a:t>
            </a:r>
          </a:p>
          <a:p>
            <a:pPr marL="514350" indent="-514350">
              <a:buFont typeface="+mj-lt"/>
              <a:buAutoNum type="alphaLcParenR"/>
            </a:pPr>
            <a:r>
              <a:rPr lang="fr-FR" dirty="0" err="1"/>
              <a:t>Typical</a:t>
            </a:r>
            <a:r>
              <a:rPr lang="fr-FR" dirty="0"/>
              <a:t> </a:t>
            </a:r>
            <a:r>
              <a:rPr lang="fr-FR" dirty="0" err="1"/>
              <a:t>doctor</a:t>
            </a:r>
            <a:r>
              <a:rPr lang="fr-FR" dirty="0"/>
              <a:t>: 1%</a:t>
            </a:r>
          </a:p>
          <a:p>
            <a:pPr marL="514350" indent="-514350">
              <a:buFont typeface="+mj-lt"/>
              <a:buAutoNum type="alphaLcParenR"/>
            </a:pPr>
            <a:r>
              <a:rPr lang="fr-FR" dirty="0" err="1"/>
              <a:t>Experienced</a:t>
            </a:r>
            <a:r>
              <a:rPr lang="fr-FR" dirty="0"/>
              <a:t> </a:t>
            </a:r>
            <a:r>
              <a:rPr lang="fr-FR" dirty="0" err="1"/>
              <a:t>doctor</a:t>
            </a:r>
            <a:r>
              <a:rPr lang="fr-FR" dirty="0"/>
              <a:t>: 0,7%</a:t>
            </a:r>
          </a:p>
          <a:p>
            <a:pPr marL="514350" indent="-514350">
              <a:buFont typeface="+mj-lt"/>
              <a:buAutoNum type="alphaLcParenR"/>
            </a:pPr>
            <a:r>
              <a:rPr lang="fr-FR" dirty="0"/>
              <a:t>Team of </a:t>
            </a:r>
            <a:r>
              <a:rPr lang="fr-FR" dirty="0" err="1"/>
              <a:t>experienced</a:t>
            </a:r>
            <a:r>
              <a:rPr lang="fr-FR" dirty="0"/>
              <a:t> </a:t>
            </a:r>
            <a:r>
              <a:rPr lang="fr-FR" dirty="0" err="1"/>
              <a:t>doctors</a:t>
            </a:r>
            <a:r>
              <a:rPr lang="fr-FR" dirty="0"/>
              <a:t>: 0,5%</a:t>
            </a:r>
          </a:p>
          <a:p>
            <a:r>
              <a:rPr lang="fr-FR" dirty="0"/>
              <a:t>How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define</a:t>
            </a:r>
            <a:r>
              <a:rPr lang="fr-FR" dirty="0"/>
              <a:t>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?</a:t>
            </a:r>
          </a:p>
          <a:p>
            <a:pPr marL="0" indent="0">
              <a:buNone/>
            </a:pPr>
            <a:r>
              <a:rPr lang="fr-FR" dirty="0"/>
              <a:t>=&gt; Solution: To </a:t>
            </a:r>
            <a:r>
              <a:rPr lang="fr-FR" dirty="0" err="1"/>
              <a:t>estimate</a:t>
            </a:r>
            <a:r>
              <a:rPr lang="fr-FR" dirty="0"/>
              <a:t> or To </a:t>
            </a:r>
            <a:r>
              <a:rPr lang="fr-FR" dirty="0" err="1"/>
              <a:t>approach</a:t>
            </a:r>
            <a:r>
              <a:rPr lang="fr-FR" dirty="0"/>
              <a:t> Bayes </a:t>
            </a:r>
            <a:r>
              <a:rPr lang="fr-FR" dirty="0" err="1"/>
              <a:t>error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</a:t>
            </a:r>
            <a:r>
              <a:rPr lang="fr-FR" dirty="0" err="1"/>
              <a:t>smaller</a:t>
            </a:r>
            <a:r>
              <a:rPr lang="fr-FR" dirty="0"/>
              <a:t> (In </a:t>
            </a:r>
            <a:r>
              <a:rPr lang="fr-FR" dirty="0" err="1"/>
              <a:t>this</a:t>
            </a:r>
            <a:r>
              <a:rPr lang="fr-FR" dirty="0"/>
              <a:t> case – Team of </a:t>
            </a:r>
            <a:r>
              <a:rPr lang="fr-FR" dirty="0" err="1"/>
              <a:t>experienced</a:t>
            </a:r>
            <a:r>
              <a:rPr lang="fr-FR" dirty="0"/>
              <a:t> </a:t>
            </a:r>
            <a:r>
              <a:rPr lang="fr-FR" dirty="0" err="1"/>
              <a:t>doctors</a:t>
            </a:r>
            <a:r>
              <a:rPr lang="fr-F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04511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0B99AC-DA6C-49F9-BDA8-503A0E186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Error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325559-1FA8-448D-A713-B98FD155E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err="1"/>
              <a:t>Avoidable</a:t>
            </a:r>
            <a:r>
              <a:rPr lang="fr-FR" dirty="0"/>
              <a:t> </a:t>
            </a:r>
            <a:r>
              <a:rPr lang="fr-FR" dirty="0" err="1"/>
              <a:t>bias</a:t>
            </a:r>
            <a:r>
              <a:rPr lang="fr-FR" dirty="0"/>
              <a:t> {4% , 4.5%} – variance { 1% }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dirty="0"/>
              <a:t>Focus on </a:t>
            </a:r>
            <a:r>
              <a:rPr lang="fr-FR" dirty="0" err="1"/>
              <a:t>Avoidable</a:t>
            </a:r>
            <a:r>
              <a:rPr lang="fr-FR" dirty="0"/>
              <a:t> </a:t>
            </a:r>
            <a:r>
              <a:rPr lang="fr-FR" dirty="0" err="1"/>
              <a:t>bias</a:t>
            </a:r>
            <a:r>
              <a:rPr lang="fr-FR" dirty="0"/>
              <a:t> (Try </a:t>
            </a:r>
            <a:r>
              <a:rPr lang="fr-FR" dirty="0" err="1"/>
              <a:t>bigger</a:t>
            </a:r>
            <a:r>
              <a:rPr lang="fr-FR" dirty="0"/>
              <a:t> neural network)</a:t>
            </a:r>
          </a:p>
          <a:p>
            <a:pPr marL="514350" indent="-514350">
              <a:buAutoNum type="arabicPeriod" startAt="2"/>
            </a:pPr>
            <a:r>
              <a:rPr lang="fr-FR" dirty="0" err="1"/>
              <a:t>Avoidable</a:t>
            </a:r>
            <a:r>
              <a:rPr lang="fr-FR" dirty="0"/>
              <a:t> </a:t>
            </a:r>
            <a:r>
              <a:rPr lang="fr-FR" dirty="0" err="1"/>
              <a:t>bias</a:t>
            </a:r>
            <a:r>
              <a:rPr lang="fr-FR" dirty="0"/>
              <a:t> {0%}– variance { 4% }</a:t>
            </a:r>
          </a:p>
          <a:p>
            <a:pPr marL="0" indent="0">
              <a:buNone/>
            </a:pPr>
            <a:r>
              <a:rPr lang="fr-FR" dirty="0"/>
              <a:t>=&gt; Focus on variance (Try </a:t>
            </a:r>
            <a:r>
              <a:rPr lang="fr-FR" dirty="0" err="1"/>
              <a:t>regulation</a:t>
            </a:r>
            <a:r>
              <a:rPr lang="fr-FR" dirty="0"/>
              <a:t> or </a:t>
            </a:r>
            <a:r>
              <a:rPr lang="fr-FR" dirty="0" err="1"/>
              <a:t>getting</a:t>
            </a:r>
            <a:r>
              <a:rPr lang="fr-FR" dirty="0"/>
              <a:t> </a:t>
            </a:r>
            <a:r>
              <a:rPr lang="fr-FR" dirty="0" err="1"/>
              <a:t>bigger</a:t>
            </a:r>
            <a:r>
              <a:rPr lang="fr-FR" dirty="0"/>
              <a:t> training set)</a:t>
            </a:r>
          </a:p>
          <a:p>
            <a:pPr marL="0" indent="0">
              <a:buNone/>
            </a:pPr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1595D3B4-DC42-4AB4-B9D5-2E7972ACCBEB}"/>
              </a:ext>
            </a:extLst>
          </p:cNvPr>
          <p:cNvCxnSpPr/>
          <p:nvPr/>
        </p:nvCxnSpPr>
        <p:spPr>
          <a:xfrm>
            <a:off x="6388271" y="4722307"/>
            <a:ext cx="0" cy="5887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8E161B89-6823-4564-AFCD-695512433B02}"/>
              </a:ext>
            </a:extLst>
          </p:cNvPr>
          <p:cNvSpPr txBox="1"/>
          <p:nvPr/>
        </p:nvSpPr>
        <p:spPr>
          <a:xfrm>
            <a:off x="6482219" y="4722307"/>
            <a:ext cx="1242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Avoidable</a:t>
            </a:r>
            <a:r>
              <a:rPr lang="fr-FR" dirty="0"/>
              <a:t> </a:t>
            </a:r>
            <a:r>
              <a:rPr lang="fr-FR" dirty="0" err="1"/>
              <a:t>Bias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90A8F1-CA2D-4F8E-AD17-0A4B72C92CA2}"/>
              </a:ext>
            </a:extLst>
          </p:cNvPr>
          <p:cNvCxnSpPr/>
          <p:nvPr/>
        </p:nvCxnSpPr>
        <p:spPr>
          <a:xfrm>
            <a:off x="6402885" y="5638793"/>
            <a:ext cx="0" cy="5887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7446D29E-6F64-4553-A9EB-3743EDD77BD9}"/>
              </a:ext>
            </a:extLst>
          </p:cNvPr>
          <p:cNvSpPr txBox="1"/>
          <p:nvPr/>
        </p:nvSpPr>
        <p:spPr>
          <a:xfrm>
            <a:off x="6496833" y="5726475"/>
            <a:ext cx="1242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Variance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01E8E1F-6368-40E6-BA1E-8F253FF6A2CC}"/>
              </a:ext>
            </a:extLst>
          </p:cNvPr>
          <p:cNvSpPr txBox="1"/>
          <p:nvPr/>
        </p:nvSpPr>
        <p:spPr>
          <a:xfrm>
            <a:off x="1321496" y="4352975"/>
            <a:ext cx="497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Human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 – Approximation of bayes </a:t>
            </a:r>
            <a:r>
              <a:rPr lang="fr-FR" dirty="0" err="1"/>
              <a:t>error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FB2D0A5-8CA6-483E-8A64-25E131664CD6}"/>
              </a:ext>
            </a:extLst>
          </p:cNvPr>
          <p:cNvSpPr txBox="1"/>
          <p:nvPr/>
        </p:nvSpPr>
        <p:spPr>
          <a:xfrm>
            <a:off x="4675341" y="5264969"/>
            <a:ext cx="151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Training </a:t>
            </a:r>
            <a:r>
              <a:rPr lang="fr-FR" dirty="0" err="1"/>
              <a:t>error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DDEB3B2-49CF-462B-A044-7BA5C644DAD3}"/>
              </a:ext>
            </a:extLst>
          </p:cNvPr>
          <p:cNvSpPr txBox="1"/>
          <p:nvPr/>
        </p:nvSpPr>
        <p:spPr>
          <a:xfrm>
            <a:off x="5001017" y="6146650"/>
            <a:ext cx="111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Dev </a:t>
            </a:r>
            <a:r>
              <a:rPr lang="fr-FR" dirty="0" err="1"/>
              <a:t>error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005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8855DD-F8CD-4DE5-94DB-8B721643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 </a:t>
            </a:r>
            <a:r>
              <a:rPr lang="fr-FR" dirty="0" err="1"/>
              <a:t>Surpassing</a:t>
            </a:r>
            <a:r>
              <a:rPr lang="fr-FR" dirty="0"/>
              <a:t> </a:t>
            </a:r>
            <a:r>
              <a:rPr lang="fr-FR" dirty="0" err="1"/>
              <a:t>human-level</a:t>
            </a:r>
            <a:r>
              <a:rPr lang="fr-FR" dirty="0"/>
              <a:t> performances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CD7B46-885E-4DF6-8FC6-5C7D4F99F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fr-FR" dirty="0" err="1"/>
              <a:t>Some</a:t>
            </a:r>
            <a:r>
              <a:rPr lang="fr-FR" dirty="0"/>
              <a:t> times ML can </a:t>
            </a:r>
            <a:r>
              <a:rPr lang="fr-FR" dirty="0" err="1"/>
              <a:t>surpass</a:t>
            </a:r>
            <a:r>
              <a:rPr lang="fr-FR" dirty="0"/>
              <a:t> </a:t>
            </a:r>
            <a:r>
              <a:rPr lang="fr-FR" dirty="0" err="1"/>
              <a:t>humans</a:t>
            </a:r>
            <a:r>
              <a:rPr lang="fr-FR" dirty="0"/>
              <a:t> in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tasks</a:t>
            </a:r>
            <a:r>
              <a:rPr lang="fr-FR" dirty="0"/>
              <a:t> =&gt;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estimate</a:t>
            </a:r>
            <a:r>
              <a:rPr lang="fr-FR" dirty="0"/>
              <a:t> bayes </a:t>
            </a:r>
            <a:r>
              <a:rPr lang="fr-FR" dirty="0" err="1"/>
              <a:t>error</a:t>
            </a:r>
            <a:r>
              <a:rPr lang="fr-FR" dirty="0"/>
              <a:t> (</a:t>
            </a:r>
            <a:r>
              <a:rPr lang="fr-FR" dirty="0" err="1"/>
              <a:t>Some</a:t>
            </a:r>
            <a:r>
              <a:rPr lang="fr-FR" dirty="0"/>
              <a:t> solutions: </a:t>
            </a:r>
            <a:r>
              <a:rPr lang="fr-FR" dirty="0" err="1"/>
              <a:t>Give</a:t>
            </a:r>
            <a:r>
              <a:rPr lang="fr-FR" dirty="0"/>
              <a:t> the </a:t>
            </a:r>
            <a:r>
              <a:rPr lang="fr-FR" dirty="0" err="1"/>
              <a:t>probleme</a:t>
            </a:r>
            <a:r>
              <a:rPr lang="fr-FR" dirty="0"/>
              <a:t> to expert or teams to </a:t>
            </a:r>
            <a:r>
              <a:rPr lang="fr-FR" dirty="0" err="1"/>
              <a:t>classify</a:t>
            </a:r>
            <a:r>
              <a:rPr lang="fr-FR" dirty="0"/>
              <a:t>).</a:t>
            </a:r>
          </a:p>
          <a:p>
            <a:r>
              <a:rPr lang="fr-FR" dirty="0" err="1"/>
              <a:t>Problems</a:t>
            </a:r>
            <a:r>
              <a:rPr lang="fr-FR" dirty="0"/>
              <a:t> </a:t>
            </a:r>
            <a:r>
              <a:rPr lang="fr-FR" dirty="0" err="1"/>
              <a:t>where</a:t>
            </a:r>
            <a:r>
              <a:rPr lang="fr-FR" dirty="0"/>
              <a:t> ML </a:t>
            </a:r>
            <a:r>
              <a:rPr lang="fr-FR" dirty="0" err="1"/>
              <a:t>significatly</a:t>
            </a:r>
            <a:r>
              <a:rPr lang="fr-FR" dirty="0"/>
              <a:t> </a:t>
            </a:r>
            <a:r>
              <a:rPr lang="fr-FR" dirty="0" err="1"/>
              <a:t>surpass</a:t>
            </a:r>
            <a:r>
              <a:rPr lang="fr-FR" dirty="0"/>
              <a:t> </a:t>
            </a:r>
            <a:r>
              <a:rPr lang="fr-FR" dirty="0" err="1"/>
              <a:t>human-level</a:t>
            </a:r>
            <a:r>
              <a:rPr lang="fr-FR" dirty="0"/>
              <a:t> performances: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Product </a:t>
            </a:r>
            <a:r>
              <a:rPr lang="fr-FR" dirty="0" err="1"/>
              <a:t>advertising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Product </a:t>
            </a:r>
            <a:r>
              <a:rPr lang="fr-FR" dirty="0" err="1"/>
              <a:t>recommendations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/>
              <a:t>Logistics</a:t>
            </a:r>
            <a:r>
              <a:rPr lang="fr-FR" dirty="0"/>
              <a:t> (</a:t>
            </a:r>
            <a:r>
              <a:rPr lang="fr-FR" dirty="0" err="1"/>
              <a:t>Predicting</a:t>
            </a:r>
            <a:r>
              <a:rPr lang="fr-FR" dirty="0"/>
              <a:t> transit time)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Loan </a:t>
            </a:r>
            <a:r>
              <a:rPr lang="fr-FR" dirty="0" err="1"/>
              <a:t>approvals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/>
              <a:t>Some</a:t>
            </a:r>
            <a:r>
              <a:rPr lang="fr-FR" dirty="0"/>
              <a:t> speech recognition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/>
              <a:t>Some</a:t>
            </a:r>
            <a:r>
              <a:rPr lang="fr-FR" dirty="0"/>
              <a:t> image recognition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/>
              <a:t>Medical</a:t>
            </a:r>
            <a:r>
              <a:rPr lang="fr-FR" dirty="0"/>
              <a:t>: ECG</a:t>
            </a:r>
          </a:p>
          <a:p>
            <a:r>
              <a:rPr lang="fr-FR" dirty="0" err="1"/>
              <a:t>Because</a:t>
            </a:r>
            <a:r>
              <a:rPr lang="fr-FR" dirty="0"/>
              <a:t> of: </a:t>
            </a:r>
            <a:r>
              <a:rPr lang="fr-FR" dirty="0" err="1"/>
              <a:t>Presence</a:t>
            </a:r>
            <a:r>
              <a:rPr lang="fr-FR" dirty="0"/>
              <a:t> of </a:t>
            </a:r>
            <a:r>
              <a:rPr lang="fr-FR" dirty="0" err="1"/>
              <a:t>structured</a:t>
            </a:r>
            <a:r>
              <a:rPr lang="fr-FR" dirty="0"/>
              <a:t> data (</a:t>
            </a:r>
            <a:r>
              <a:rPr lang="fr-FR" dirty="0" err="1"/>
              <a:t>Databases</a:t>
            </a:r>
            <a:r>
              <a:rPr lang="fr-FR" dirty="0"/>
              <a:t>) / Not </a:t>
            </a:r>
            <a:r>
              <a:rPr lang="fr-FR" dirty="0" err="1"/>
              <a:t>natural</a:t>
            </a:r>
            <a:r>
              <a:rPr lang="fr-FR" dirty="0"/>
              <a:t> perception / Lots of data.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084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C697-73C3-4141-8F10-AD8DBD44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Machine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strategy</a:t>
            </a:r>
            <a:r>
              <a:rPr lang="fr-FR" dirty="0"/>
              <a:t> – </a:t>
            </a:r>
            <a:r>
              <a:rPr lang="fr-FR" dirty="0" err="1"/>
              <a:t>Ideas</a:t>
            </a:r>
            <a:r>
              <a:rPr lang="fr-FR" dirty="0"/>
              <a:t> to </a:t>
            </a:r>
            <a:r>
              <a:rPr lang="fr-FR" dirty="0" err="1"/>
              <a:t>increase</a:t>
            </a:r>
            <a:r>
              <a:rPr lang="fr-FR" dirty="0"/>
              <a:t> </a:t>
            </a:r>
            <a:r>
              <a:rPr lang="fr-FR" dirty="0" err="1"/>
              <a:t>accuracy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6B245-05E0-4922-88DC-10CA5D38A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/>
              <a:t>Collect</a:t>
            </a:r>
            <a:r>
              <a:rPr lang="fr-FR" dirty="0"/>
              <a:t> more data</a:t>
            </a:r>
          </a:p>
          <a:p>
            <a:r>
              <a:rPr lang="fr-FR" dirty="0" err="1"/>
              <a:t>Increase</a:t>
            </a:r>
            <a:r>
              <a:rPr lang="fr-FR" dirty="0"/>
              <a:t> </a:t>
            </a:r>
            <a:r>
              <a:rPr lang="fr-FR" dirty="0" err="1"/>
              <a:t>diversity</a:t>
            </a:r>
            <a:r>
              <a:rPr lang="fr-FR" dirty="0"/>
              <a:t> in training set</a:t>
            </a:r>
          </a:p>
          <a:p>
            <a:r>
              <a:rPr lang="fr-FR" dirty="0"/>
              <a:t>Train </a:t>
            </a:r>
            <a:r>
              <a:rPr lang="fr-FR" dirty="0" err="1"/>
              <a:t>algorithm</a:t>
            </a:r>
            <a:r>
              <a:rPr lang="fr-FR" dirty="0"/>
              <a:t> longer </a:t>
            </a:r>
            <a:r>
              <a:rPr lang="fr-FR" dirty="0" err="1"/>
              <a:t>with</a:t>
            </a:r>
            <a:r>
              <a:rPr lang="fr-FR" dirty="0"/>
              <a:t> gradient </a:t>
            </a:r>
            <a:r>
              <a:rPr lang="fr-FR" dirty="0" err="1"/>
              <a:t>descent</a:t>
            </a:r>
            <a:endParaRPr lang="fr-FR" dirty="0"/>
          </a:p>
          <a:p>
            <a:r>
              <a:rPr lang="fr-FR" dirty="0"/>
              <a:t>Try ADAM </a:t>
            </a:r>
            <a:r>
              <a:rPr lang="fr-FR" dirty="0" err="1"/>
              <a:t>instead</a:t>
            </a:r>
            <a:r>
              <a:rPr lang="fr-FR" dirty="0"/>
              <a:t> of gradient </a:t>
            </a:r>
            <a:r>
              <a:rPr lang="fr-FR" dirty="0" err="1"/>
              <a:t>descent</a:t>
            </a:r>
            <a:endParaRPr lang="fr-FR" dirty="0"/>
          </a:p>
          <a:p>
            <a:r>
              <a:rPr lang="fr-FR" dirty="0"/>
              <a:t>Try </a:t>
            </a:r>
            <a:r>
              <a:rPr lang="fr-FR" dirty="0" err="1"/>
              <a:t>bigger</a:t>
            </a:r>
            <a:r>
              <a:rPr lang="fr-FR" dirty="0"/>
              <a:t> or </a:t>
            </a:r>
            <a:r>
              <a:rPr lang="fr-FR" dirty="0" err="1"/>
              <a:t>smaller</a:t>
            </a:r>
            <a:r>
              <a:rPr lang="fr-FR" dirty="0"/>
              <a:t> network</a:t>
            </a:r>
          </a:p>
          <a:p>
            <a:r>
              <a:rPr lang="fr-FR" dirty="0"/>
              <a:t>Try dropout</a:t>
            </a:r>
          </a:p>
          <a:p>
            <a:r>
              <a:rPr lang="fr-FR" dirty="0" err="1"/>
              <a:t>Add</a:t>
            </a:r>
            <a:r>
              <a:rPr lang="fr-FR" dirty="0"/>
              <a:t> L2 </a:t>
            </a:r>
            <a:r>
              <a:rPr lang="fr-FR" dirty="0" err="1"/>
              <a:t>Regularization</a:t>
            </a:r>
            <a:endParaRPr lang="fr-FR" dirty="0"/>
          </a:p>
          <a:p>
            <a:r>
              <a:rPr lang="fr-FR" dirty="0" err="1"/>
              <a:t>Modify</a:t>
            </a:r>
            <a:r>
              <a:rPr lang="fr-FR" dirty="0"/>
              <a:t> Network architecture, Activation </a:t>
            </a:r>
            <a:r>
              <a:rPr lang="fr-FR" dirty="0" err="1"/>
              <a:t>function</a:t>
            </a:r>
            <a:r>
              <a:rPr lang="fr-FR" dirty="0"/>
              <a:t> or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hidden</a:t>
            </a:r>
            <a:r>
              <a:rPr lang="fr-FR" dirty="0"/>
              <a:t> </a:t>
            </a:r>
            <a:r>
              <a:rPr lang="fr-FR" dirty="0" err="1"/>
              <a:t>units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6353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67FB8-030F-4169-9122-C358CED4B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</a:t>
            </a:r>
            <a:r>
              <a:rPr lang="fr-FR" dirty="0" err="1"/>
              <a:t>fundamental</a:t>
            </a:r>
            <a:r>
              <a:rPr lang="fr-FR" dirty="0"/>
              <a:t> </a:t>
            </a:r>
            <a:r>
              <a:rPr lang="fr-FR" dirty="0" err="1"/>
              <a:t>assumptions</a:t>
            </a:r>
            <a:r>
              <a:rPr lang="fr-FR" dirty="0"/>
              <a:t> of </a:t>
            </a:r>
            <a:r>
              <a:rPr lang="fr-FR" dirty="0" err="1"/>
              <a:t>supervised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154902-AB42-4184-8E56-8F4B73FD3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Fit training set </a:t>
            </a:r>
            <a:r>
              <a:rPr lang="fr-FR" dirty="0" err="1"/>
              <a:t>pretty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to </a:t>
            </a:r>
            <a:r>
              <a:rPr lang="fr-FR" dirty="0" err="1"/>
              <a:t>achieve</a:t>
            </a:r>
            <a:r>
              <a:rPr lang="fr-FR" dirty="0"/>
              <a:t> </a:t>
            </a:r>
            <a:r>
              <a:rPr lang="fr-FR" dirty="0" err="1"/>
              <a:t>avoidable</a:t>
            </a:r>
            <a:r>
              <a:rPr lang="fr-FR" dirty="0"/>
              <a:t> </a:t>
            </a:r>
            <a:r>
              <a:rPr lang="fr-FR" dirty="0" err="1"/>
              <a:t>bias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Training set performances </a:t>
            </a:r>
            <a:r>
              <a:rPr lang="fr-FR" dirty="0" err="1"/>
              <a:t>generalizeq</a:t>
            </a:r>
            <a:r>
              <a:rPr lang="fr-FR" dirty="0"/>
              <a:t> </a:t>
            </a:r>
            <a:r>
              <a:rPr lang="fr-FR" dirty="0" err="1"/>
              <a:t>pretty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to dev / test set =&gt; </a:t>
            </a:r>
            <a:r>
              <a:rPr lang="fr-FR" dirty="0" err="1"/>
              <a:t>Achieve</a:t>
            </a:r>
            <a:r>
              <a:rPr lang="fr-FR" dirty="0"/>
              <a:t> variance</a:t>
            </a:r>
          </a:p>
        </p:txBody>
      </p:sp>
    </p:spTree>
    <p:extLst>
      <p:ext uri="{BB962C8B-B14F-4D97-AF65-F5344CB8AC3E}">
        <p14:creationId xmlns:p14="http://schemas.microsoft.com/office/powerpoint/2010/main" val="154759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EDA46-3A9D-4CFD-89B3-AC4B6F21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Improve</a:t>
            </a:r>
            <a:r>
              <a:rPr lang="fr-FR" dirty="0"/>
              <a:t> model of </a:t>
            </a:r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3E868F-E29E-45C7-8F8B-C25777A13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To </a:t>
            </a:r>
            <a:r>
              <a:rPr lang="fr-FR" dirty="0" err="1"/>
              <a:t>reduce</a:t>
            </a:r>
            <a:r>
              <a:rPr lang="fr-FR" dirty="0"/>
              <a:t> </a:t>
            </a:r>
            <a:r>
              <a:rPr lang="fr-FR" dirty="0" err="1"/>
              <a:t>avoidable</a:t>
            </a:r>
            <a:r>
              <a:rPr lang="fr-FR" dirty="0"/>
              <a:t> </a:t>
            </a:r>
            <a:r>
              <a:rPr lang="fr-FR" dirty="0" err="1"/>
              <a:t>bias</a:t>
            </a:r>
            <a:r>
              <a:rPr lang="fr-FR" dirty="0"/>
              <a:t> (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training </a:t>
            </a:r>
            <a:r>
              <a:rPr lang="fr-FR" dirty="0" err="1"/>
              <a:t>error</a:t>
            </a:r>
            <a:r>
              <a:rPr lang="fr-FR" dirty="0"/>
              <a:t> and </a:t>
            </a:r>
            <a:r>
              <a:rPr lang="fr-FR" dirty="0" err="1"/>
              <a:t>human-level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): Train </a:t>
            </a:r>
            <a:r>
              <a:rPr lang="fr-FR" dirty="0" err="1"/>
              <a:t>bigger</a:t>
            </a:r>
            <a:r>
              <a:rPr lang="fr-FR" dirty="0"/>
              <a:t> model / Train longer / Use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optimization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 / Change neural network architecture / Do </a:t>
            </a:r>
            <a:r>
              <a:rPr lang="fr-FR" dirty="0" err="1"/>
              <a:t>hyperparameters</a:t>
            </a:r>
            <a:r>
              <a:rPr lang="fr-FR" dirty="0"/>
              <a:t> </a:t>
            </a:r>
            <a:r>
              <a:rPr lang="fr-FR" dirty="0" err="1"/>
              <a:t>search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To </a:t>
            </a:r>
            <a:r>
              <a:rPr lang="fr-FR" dirty="0" err="1"/>
              <a:t>reduce</a:t>
            </a:r>
            <a:r>
              <a:rPr lang="fr-FR" dirty="0"/>
              <a:t> variance (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Dev </a:t>
            </a:r>
            <a:r>
              <a:rPr lang="fr-FR" dirty="0" err="1"/>
              <a:t>error</a:t>
            </a:r>
            <a:r>
              <a:rPr lang="fr-FR" dirty="0"/>
              <a:t> and Training </a:t>
            </a:r>
            <a:r>
              <a:rPr lang="fr-FR" dirty="0" err="1"/>
              <a:t>error</a:t>
            </a:r>
            <a:r>
              <a:rPr lang="fr-FR" dirty="0"/>
              <a:t>): </a:t>
            </a:r>
            <a:r>
              <a:rPr lang="fr-FR" dirty="0" err="1"/>
              <a:t>Search</a:t>
            </a:r>
            <a:r>
              <a:rPr lang="fr-FR" dirty="0"/>
              <a:t> for more data / </a:t>
            </a:r>
            <a:r>
              <a:rPr lang="fr-FR" dirty="0" err="1"/>
              <a:t>Regularization</a:t>
            </a:r>
            <a:r>
              <a:rPr lang="fr-FR" dirty="0"/>
              <a:t> / L2 dropout / Change NN architecture /Do </a:t>
            </a:r>
            <a:r>
              <a:rPr lang="fr-FR" dirty="0" err="1"/>
              <a:t>hyperparameters</a:t>
            </a:r>
            <a:r>
              <a:rPr lang="fr-FR" dirty="0"/>
              <a:t> </a:t>
            </a:r>
            <a:r>
              <a:rPr lang="fr-FR" dirty="0" err="1"/>
              <a:t>search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898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5B649-FF3A-46F0-99CD-C3D1D571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Human </a:t>
            </a:r>
            <a:r>
              <a:rPr lang="fr-FR" dirty="0" err="1"/>
              <a:t>Error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CF1DF-D2B3-442F-87D5-C7773FC70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8430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Scenario: Look at a cat classifier (90% of </a:t>
            </a:r>
            <a:r>
              <a:rPr lang="fr-FR" dirty="0" err="1"/>
              <a:t>accuracy</a:t>
            </a:r>
            <a:r>
              <a:rPr lang="fr-FR" dirty="0"/>
              <a:t> – 10% of </a:t>
            </a:r>
            <a:r>
              <a:rPr lang="fr-FR" dirty="0" err="1"/>
              <a:t>error</a:t>
            </a:r>
            <a:r>
              <a:rPr lang="fr-FR" dirty="0"/>
              <a:t> on dev set)</a:t>
            </a:r>
          </a:p>
          <a:p>
            <a:r>
              <a:rPr lang="fr-FR" dirty="0"/>
              <a:t>Question: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at classifier do </a:t>
            </a:r>
            <a:r>
              <a:rPr lang="fr-FR" dirty="0" err="1"/>
              <a:t>better</a:t>
            </a:r>
            <a:r>
              <a:rPr lang="fr-FR" dirty="0"/>
              <a:t> on </a:t>
            </a:r>
            <a:r>
              <a:rPr lang="fr-FR" dirty="0" err="1"/>
              <a:t>dogs</a:t>
            </a:r>
            <a:r>
              <a:rPr lang="fr-FR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Error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/>
              <a:t>Get</a:t>
            </a:r>
            <a:r>
              <a:rPr lang="fr-FR" dirty="0"/>
              <a:t> 100 </a:t>
            </a:r>
            <a:r>
              <a:rPr lang="fr-FR" dirty="0" err="1"/>
              <a:t>moslabeled</a:t>
            </a:r>
            <a:r>
              <a:rPr lang="fr-FR" dirty="0"/>
              <a:t> dev set </a:t>
            </a:r>
            <a:r>
              <a:rPr lang="fr-FR" dirty="0" err="1"/>
              <a:t>examples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Count up how </a:t>
            </a:r>
            <a:r>
              <a:rPr lang="fr-FR" dirty="0" err="1"/>
              <a:t>many</a:t>
            </a:r>
            <a:r>
              <a:rPr lang="fr-FR" dirty="0"/>
              <a:t> are </a:t>
            </a:r>
            <a:r>
              <a:rPr lang="fr-FR" dirty="0" err="1"/>
              <a:t>dogs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For </a:t>
            </a:r>
            <a:r>
              <a:rPr lang="fr-FR" dirty="0" err="1"/>
              <a:t>example</a:t>
            </a:r>
            <a:r>
              <a:rPr lang="fr-FR" dirty="0"/>
              <a:t>: if 5% of dog </a:t>
            </a:r>
            <a:r>
              <a:rPr lang="fr-FR" dirty="0" err="1"/>
              <a:t>pictures</a:t>
            </a:r>
            <a:r>
              <a:rPr lang="fr-FR" dirty="0"/>
              <a:t> are </a:t>
            </a:r>
            <a:r>
              <a:rPr lang="fr-FR" dirty="0" err="1"/>
              <a:t>mislabeled</a:t>
            </a:r>
            <a:r>
              <a:rPr lang="fr-FR" dirty="0"/>
              <a:t> and if </a:t>
            </a:r>
            <a:r>
              <a:rPr lang="fr-FR" dirty="0" err="1"/>
              <a:t>we</a:t>
            </a:r>
            <a:r>
              <a:rPr lang="fr-FR" dirty="0"/>
              <a:t> correct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mislabeled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,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 can go </a:t>
            </a:r>
            <a:r>
              <a:rPr lang="fr-FR" dirty="0" err="1"/>
              <a:t>from</a:t>
            </a:r>
            <a:r>
              <a:rPr lang="fr-FR" dirty="0"/>
              <a:t> 10% to 9,5%.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Evaluate</a:t>
            </a:r>
            <a:r>
              <a:rPr lang="fr-FR" dirty="0"/>
              <a:t> multiple </a:t>
            </a:r>
            <a:r>
              <a:rPr lang="fr-FR" dirty="0" err="1"/>
              <a:t>ideas</a:t>
            </a:r>
            <a:r>
              <a:rPr lang="fr-FR" dirty="0"/>
              <a:t> in </a:t>
            </a:r>
            <a:r>
              <a:rPr lang="fr-FR" dirty="0" err="1"/>
              <a:t>parallel</a:t>
            </a:r>
            <a:r>
              <a:rPr lang="fr-FR" dirty="0"/>
              <a:t>: For </a:t>
            </a:r>
            <a:r>
              <a:rPr lang="fr-FR" dirty="0" err="1"/>
              <a:t>example</a:t>
            </a:r>
            <a:r>
              <a:rPr lang="fr-FR" dirty="0"/>
              <a:t> for cat </a:t>
            </a:r>
            <a:r>
              <a:rPr lang="fr-FR" dirty="0" err="1"/>
              <a:t>detection</a:t>
            </a:r>
            <a:r>
              <a:rPr lang="fr-FR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Fix </a:t>
            </a:r>
            <a:r>
              <a:rPr lang="fr-FR" dirty="0" err="1"/>
              <a:t>pictures</a:t>
            </a:r>
            <a:r>
              <a:rPr lang="fr-FR" dirty="0"/>
              <a:t> of </a:t>
            </a:r>
            <a:r>
              <a:rPr lang="fr-FR" dirty="0" err="1"/>
              <a:t>dogs</a:t>
            </a:r>
            <a:r>
              <a:rPr lang="fr-FR" dirty="0"/>
              <a:t> </a:t>
            </a:r>
            <a:r>
              <a:rPr lang="fr-FR" dirty="0" err="1"/>
              <a:t>being</a:t>
            </a:r>
            <a:r>
              <a:rPr lang="fr-FR" dirty="0"/>
              <a:t> </a:t>
            </a:r>
            <a:r>
              <a:rPr lang="fr-FR" dirty="0" err="1"/>
              <a:t>recognized</a:t>
            </a:r>
            <a:r>
              <a:rPr lang="fr-FR" dirty="0"/>
              <a:t> as cat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Fix big cats (</a:t>
            </a:r>
            <a:r>
              <a:rPr lang="fr-FR" dirty="0" err="1"/>
              <a:t>lions,panthers</a:t>
            </a:r>
            <a:r>
              <a:rPr lang="fr-FR" dirty="0"/>
              <a:t> …) </a:t>
            </a:r>
            <a:r>
              <a:rPr lang="fr-FR" dirty="0" err="1"/>
              <a:t>being</a:t>
            </a:r>
            <a:r>
              <a:rPr lang="fr-FR" dirty="0"/>
              <a:t> </a:t>
            </a:r>
            <a:r>
              <a:rPr lang="fr-FR" dirty="0" err="1"/>
              <a:t>misrecognized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/>
              <a:t>Improve</a:t>
            </a:r>
            <a:r>
              <a:rPr lang="fr-FR" dirty="0"/>
              <a:t> performances on </a:t>
            </a:r>
            <a:r>
              <a:rPr lang="fr-FR" dirty="0" err="1"/>
              <a:t>blurry</a:t>
            </a:r>
            <a:r>
              <a:rPr lang="fr-FR" dirty="0"/>
              <a:t> images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/>
              <a:t>Supress</a:t>
            </a:r>
            <a:r>
              <a:rPr lang="fr-FR" dirty="0"/>
              <a:t> </a:t>
            </a:r>
            <a:r>
              <a:rPr lang="fr-FR" dirty="0" err="1"/>
              <a:t>filters</a:t>
            </a:r>
            <a:r>
              <a:rPr lang="fr-FR" dirty="0"/>
              <a:t>. </a:t>
            </a:r>
            <a:r>
              <a:rPr lang="fr-FR" dirty="0" err="1"/>
              <a:t>Filters</a:t>
            </a:r>
            <a:r>
              <a:rPr lang="fr-FR" dirty="0"/>
              <a:t> can </a:t>
            </a:r>
            <a:r>
              <a:rPr lang="fr-FR" dirty="0" err="1"/>
              <a:t>missing</a:t>
            </a:r>
            <a:r>
              <a:rPr lang="fr-FR" dirty="0"/>
              <a:t> up the classifier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/>
              <a:t>Prioritize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896595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34D37-9ED4-4865-B82B-23713AB9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Example of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DFE9C7A6-04D8-4115-8661-698BBF83A6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85666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76286524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7707609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4397770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2908596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54153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Great 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Blurry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Comments</a:t>
                      </a:r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63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ym typeface="Wingdings" panose="05000000000000000000" pitchFamily="2" charset="2"/>
                        </a:rPr>
                        <a:t>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Pitbull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972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ym typeface="Wingdings" panose="05000000000000000000" pitchFamily="2" charset="2"/>
                        </a:rPr>
                        <a:t>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238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ym typeface="Wingdings" panose="05000000000000000000" pitchFamily="2" charset="2"/>
                        </a:rPr>
                        <a:t>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781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%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110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406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55901-4A53-4D4F-A5C8-3B972BBB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to </a:t>
            </a:r>
            <a:r>
              <a:rPr lang="fr-FR" dirty="0" err="1"/>
              <a:t>cleaning</a:t>
            </a:r>
            <a:r>
              <a:rPr lang="fr-FR" dirty="0"/>
              <a:t> up </a:t>
            </a:r>
            <a:r>
              <a:rPr lang="fr-FR" dirty="0" err="1"/>
              <a:t>incorrectly</a:t>
            </a:r>
            <a:r>
              <a:rPr lang="fr-FR" dirty="0"/>
              <a:t> </a:t>
            </a:r>
            <a:r>
              <a:rPr lang="fr-FR" dirty="0" err="1"/>
              <a:t>labeled</a:t>
            </a:r>
            <a:r>
              <a:rPr lang="fr-FR" dirty="0"/>
              <a:t>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700FAD-A3D4-434E-8FEE-FD3648815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Use of </a:t>
            </a:r>
            <a:r>
              <a:rPr lang="fr-FR" dirty="0" err="1">
                <a:solidFill>
                  <a:srgbClr val="FF0000"/>
                </a:solidFill>
              </a:rPr>
              <a:t>mislabled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algorithms</a:t>
            </a:r>
            <a:r>
              <a:rPr lang="fr-FR" dirty="0">
                <a:solidFill>
                  <a:srgbClr val="FF0000"/>
                </a:solidFill>
              </a:rPr>
              <a:t>.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/>
              <a:t>DL </a:t>
            </a:r>
            <a:r>
              <a:rPr lang="fr-FR" dirty="0" err="1"/>
              <a:t>algorithms</a:t>
            </a:r>
            <a:r>
              <a:rPr lang="fr-FR" dirty="0"/>
              <a:t> are </a:t>
            </a:r>
            <a:r>
              <a:rPr lang="fr-FR" dirty="0" err="1"/>
              <a:t>quite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to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 in </a:t>
            </a:r>
            <a:r>
              <a:rPr lang="fr-FR" dirty="0" err="1"/>
              <a:t>traning</a:t>
            </a:r>
            <a:r>
              <a:rPr lang="fr-FR" dirty="0"/>
              <a:t> set.</a:t>
            </a:r>
          </a:p>
        </p:txBody>
      </p:sp>
    </p:spTree>
    <p:extLst>
      <p:ext uri="{BB962C8B-B14F-4D97-AF65-F5344CB8AC3E}">
        <p14:creationId xmlns:p14="http://schemas.microsoft.com/office/powerpoint/2010/main" val="1631069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B68372-35F8-4978-8010-F5A246F80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Mismatched</a:t>
            </a:r>
            <a:r>
              <a:rPr lang="fr-FR" dirty="0"/>
              <a:t> training and dev / test set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C7F8B4-FF99-4B0D-8F8A-421D898D0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fr-FR" dirty="0"/>
              <a:t>Training and </a:t>
            </a:r>
            <a:r>
              <a:rPr lang="fr-FR" dirty="0" err="1"/>
              <a:t>testing</a:t>
            </a:r>
            <a:r>
              <a:rPr lang="fr-FR" dirty="0"/>
              <a:t> on </a:t>
            </a:r>
            <a:r>
              <a:rPr lang="fr-FR" dirty="0" err="1"/>
              <a:t>different</a:t>
            </a:r>
            <a:r>
              <a:rPr lang="fr-FR" dirty="0"/>
              <a:t> distributions:</a:t>
            </a:r>
          </a:p>
          <a:p>
            <a:r>
              <a:rPr lang="fr-FR" dirty="0"/>
              <a:t>Suppose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classifying</a:t>
            </a:r>
            <a:r>
              <a:rPr lang="fr-FR" dirty="0"/>
              <a:t> images </a:t>
            </a:r>
            <a:r>
              <a:rPr lang="fr-FR" dirty="0" err="1"/>
              <a:t>that</a:t>
            </a:r>
            <a:r>
              <a:rPr lang="fr-FR" dirty="0"/>
              <a:t> are </a:t>
            </a:r>
            <a:r>
              <a:rPr lang="fr-FR" dirty="0" err="1"/>
              <a:t>containing</a:t>
            </a:r>
            <a:r>
              <a:rPr lang="fr-FR" dirty="0"/>
              <a:t> in </a:t>
            </a:r>
            <a:r>
              <a:rPr lang="fr-FR" dirty="0" err="1"/>
              <a:t>database</a:t>
            </a:r>
            <a:r>
              <a:rPr lang="fr-FR" dirty="0"/>
              <a:t> of 200 000 </a:t>
            </a:r>
            <a:r>
              <a:rPr lang="fr-FR" dirty="0" err="1"/>
              <a:t>examples</a:t>
            </a:r>
            <a:r>
              <a:rPr lang="fr-FR" dirty="0"/>
              <a:t> of images in web pages and </a:t>
            </a: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testing</a:t>
            </a:r>
            <a:r>
              <a:rPr lang="fr-FR" dirty="0"/>
              <a:t> on 10 000 </a:t>
            </a:r>
            <a:r>
              <a:rPr lang="fr-FR" dirty="0" err="1"/>
              <a:t>examples</a:t>
            </a:r>
            <a:r>
              <a:rPr lang="fr-FR" dirty="0"/>
              <a:t> of images in mobile apps.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take</a:t>
            </a:r>
            <a:r>
              <a:rPr lang="fr-FR" dirty="0"/>
              <a:t> care </a:t>
            </a:r>
            <a:r>
              <a:rPr lang="fr-FR" dirty="0" err="1"/>
              <a:t>from</a:t>
            </a:r>
            <a:r>
              <a:rPr lang="fr-FR" dirty="0"/>
              <a:t> images </a:t>
            </a:r>
            <a:r>
              <a:rPr lang="fr-FR" dirty="0" err="1"/>
              <a:t>from</a:t>
            </a:r>
            <a:r>
              <a:rPr lang="fr-FR" dirty="0"/>
              <a:t> mobile apps.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training set?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Option 1: (Not </a:t>
            </a:r>
            <a:r>
              <a:rPr lang="fr-FR" dirty="0" err="1"/>
              <a:t>recommended</a:t>
            </a:r>
            <a:r>
              <a:rPr lang="fr-FR" dirty="0"/>
              <a:t>) </a:t>
            </a:r>
            <a:r>
              <a:rPr lang="fr-FR" dirty="0" err="1"/>
              <a:t>Randomly</a:t>
            </a:r>
            <a:r>
              <a:rPr lang="fr-FR" dirty="0"/>
              <a:t> </a:t>
            </a:r>
            <a:r>
              <a:rPr lang="fr-FR" dirty="0" err="1"/>
              <a:t>shuffle</a:t>
            </a:r>
            <a:r>
              <a:rPr lang="fr-FR" dirty="0"/>
              <a:t> 210 000 </a:t>
            </a:r>
            <a:r>
              <a:rPr lang="fr-FR" dirty="0" err="1"/>
              <a:t>examples</a:t>
            </a:r>
            <a:r>
              <a:rPr lang="fr-FR" dirty="0"/>
              <a:t> and </a:t>
            </a:r>
            <a:r>
              <a:rPr lang="fr-FR" dirty="0" err="1"/>
              <a:t>give</a:t>
            </a:r>
            <a:r>
              <a:rPr lang="fr-FR" dirty="0"/>
              <a:t>: Train (205 000) / Dev (2500) / test (2500) </a:t>
            </a:r>
            <a:r>
              <a:rPr lang="fr-FR" dirty="0">
                <a:solidFill>
                  <a:srgbClr val="FF0000"/>
                </a:solidFill>
              </a:rPr>
              <a:t>[ Dev and test </a:t>
            </a:r>
            <a:r>
              <a:rPr lang="fr-FR" dirty="0" err="1">
                <a:solidFill>
                  <a:srgbClr val="FF0000"/>
                </a:solidFill>
              </a:rPr>
              <a:t>should</a:t>
            </a:r>
            <a:r>
              <a:rPr lang="fr-FR" dirty="0">
                <a:solidFill>
                  <a:srgbClr val="FF0000"/>
                </a:solidFill>
              </a:rPr>
              <a:t> have the </a:t>
            </a:r>
            <a:r>
              <a:rPr lang="fr-FR" dirty="0" err="1">
                <a:solidFill>
                  <a:srgbClr val="FF0000"/>
                </a:solidFill>
              </a:rPr>
              <a:t>same</a:t>
            </a:r>
            <a:r>
              <a:rPr lang="fr-FR" dirty="0">
                <a:solidFill>
                  <a:srgbClr val="FF0000"/>
                </a:solidFill>
              </a:rPr>
              <a:t> distribution ]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Option 2: (</a:t>
            </a:r>
            <a:r>
              <a:rPr lang="fr-FR" dirty="0" err="1"/>
              <a:t>Recommended</a:t>
            </a:r>
            <a:r>
              <a:rPr lang="fr-FR" dirty="0"/>
              <a:t>) Train (205 000: Web + App) / Dev (2500 App) / Test (2500 App).</a:t>
            </a:r>
          </a:p>
        </p:txBody>
      </p:sp>
    </p:spTree>
    <p:extLst>
      <p:ext uri="{BB962C8B-B14F-4D97-AF65-F5344CB8AC3E}">
        <p14:creationId xmlns:p14="http://schemas.microsoft.com/office/powerpoint/2010/main" val="1703281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6C22A5-8B8F-42E3-9044-CD127FDF7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in speech recognition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C478C-6BD9-4718-B828-59C29BA75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fr-FR" dirty="0"/>
              <a:t>Case of </a:t>
            </a:r>
            <a:r>
              <a:rPr lang="fr-FR" dirty="0" err="1"/>
              <a:t>study</a:t>
            </a:r>
            <a:r>
              <a:rPr lang="fr-FR" dirty="0"/>
              <a:t>: Speech </a:t>
            </a:r>
            <a:r>
              <a:rPr lang="fr-FR" dirty="0" err="1"/>
              <a:t>activated</a:t>
            </a:r>
            <a:r>
              <a:rPr lang="fr-FR" dirty="0"/>
              <a:t> </a:t>
            </a:r>
            <a:r>
              <a:rPr lang="fr-FR" dirty="0" err="1"/>
              <a:t>rearview</a:t>
            </a:r>
            <a:r>
              <a:rPr lang="fr-FR" dirty="0"/>
              <a:t> </a:t>
            </a:r>
            <a:r>
              <a:rPr lang="fr-FR" dirty="0" err="1"/>
              <a:t>mirror</a:t>
            </a:r>
            <a:endParaRPr lang="fr-FR" dirty="0"/>
          </a:p>
          <a:p>
            <a:r>
              <a:rPr lang="fr-FR" dirty="0"/>
              <a:t>Training: 500 000 </a:t>
            </a:r>
            <a:r>
              <a:rPr lang="fr-FR" dirty="0" err="1"/>
              <a:t>examples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purchased</a:t>
            </a:r>
            <a:r>
              <a:rPr lang="fr-FR" dirty="0"/>
              <a:t> data / smart speaker control / </a:t>
            </a:r>
            <a:r>
              <a:rPr lang="fr-FR" dirty="0" err="1"/>
              <a:t>voice</a:t>
            </a:r>
            <a:r>
              <a:rPr lang="fr-FR" dirty="0"/>
              <a:t> keyboard</a:t>
            </a:r>
          </a:p>
          <a:p>
            <a:r>
              <a:rPr lang="fr-FR" dirty="0"/>
              <a:t>Dev and test set: 20 000 for speech </a:t>
            </a:r>
            <a:r>
              <a:rPr lang="fr-FR" dirty="0" err="1"/>
              <a:t>activated</a:t>
            </a:r>
            <a:r>
              <a:rPr lang="fr-FR" dirty="0"/>
              <a:t> </a:t>
            </a:r>
            <a:r>
              <a:rPr lang="fr-FR" dirty="0" err="1"/>
              <a:t>rearview</a:t>
            </a:r>
            <a:r>
              <a:rPr lang="fr-FR" dirty="0"/>
              <a:t> </a:t>
            </a:r>
            <a:r>
              <a:rPr lang="fr-FR" dirty="0" err="1"/>
              <a:t>mirror</a:t>
            </a:r>
            <a:r>
              <a:rPr lang="fr-FR" dirty="0"/>
              <a:t> application</a:t>
            </a:r>
          </a:p>
          <a:p>
            <a:endParaRPr lang="fr-FR" dirty="0"/>
          </a:p>
          <a:p>
            <a:r>
              <a:rPr lang="fr-FR" dirty="0"/>
              <a:t>The distribution of data </a:t>
            </a:r>
            <a:r>
              <a:rPr lang="fr-FR" dirty="0" err="1"/>
              <a:t>was</a:t>
            </a:r>
            <a:r>
              <a:rPr lang="fr-FR" dirty="0"/>
              <a:t>: Train (510K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purchased</a:t>
            </a:r>
            <a:r>
              <a:rPr lang="fr-FR" dirty="0"/>
              <a:t> data / smart speaker control / </a:t>
            </a:r>
            <a:r>
              <a:rPr lang="fr-FR" dirty="0" err="1"/>
              <a:t>voice</a:t>
            </a:r>
            <a:r>
              <a:rPr lang="fr-FR" dirty="0"/>
              <a:t> keyboard / speech </a:t>
            </a:r>
            <a:r>
              <a:rPr lang="fr-FR" dirty="0" err="1"/>
              <a:t>activated</a:t>
            </a:r>
            <a:r>
              <a:rPr lang="fr-FR" dirty="0"/>
              <a:t> </a:t>
            </a:r>
            <a:r>
              <a:rPr lang="fr-FR" dirty="0" err="1"/>
              <a:t>rearview</a:t>
            </a:r>
            <a:r>
              <a:rPr lang="fr-FR" dirty="0"/>
              <a:t> </a:t>
            </a:r>
            <a:r>
              <a:rPr lang="fr-FR" dirty="0" err="1"/>
              <a:t>mirror</a:t>
            </a:r>
            <a:r>
              <a:rPr lang="fr-FR" dirty="0"/>
              <a:t>) / Dev (5K </a:t>
            </a:r>
            <a:r>
              <a:rPr lang="fr-FR" dirty="0" err="1"/>
              <a:t>from</a:t>
            </a:r>
            <a:r>
              <a:rPr lang="fr-FR" dirty="0"/>
              <a:t> speech </a:t>
            </a:r>
            <a:r>
              <a:rPr lang="fr-FR" dirty="0" err="1"/>
              <a:t>activated</a:t>
            </a:r>
            <a:r>
              <a:rPr lang="fr-FR" dirty="0"/>
              <a:t> </a:t>
            </a:r>
            <a:r>
              <a:rPr lang="fr-FR" dirty="0" err="1"/>
              <a:t>rearview</a:t>
            </a:r>
            <a:r>
              <a:rPr lang="fr-FR" dirty="0"/>
              <a:t> </a:t>
            </a:r>
            <a:r>
              <a:rPr lang="fr-FR" dirty="0" err="1"/>
              <a:t>mirror</a:t>
            </a:r>
            <a:r>
              <a:rPr lang="fr-FR" dirty="0"/>
              <a:t>) / Test (5K </a:t>
            </a:r>
            <a:r>
              <a:rPr lang="fr-FR" dirty="0" err="1"/>
              <a:t>from</a:t>
            </a:r>
            <a:r>
              <a:rPr lang="fr-FR" dirty="0"/>
              <a:t> speech </a:t>
            </a:r>
            <a:r>
              <a:rPr lang="fr-FR" dirty="0" err="1"/>
              <a:t>activated</a:t>
            </a:r>
            <a:r>
              <a:rPr lang="fr-FR" dirty="0"/>
              <a:t> </a:t>
            </a:r>
            <a:r>
              <a:rPr lang="fr-FR" dirty="0" err="1"/>
              <a:t>rearview</a:t>
            </a:r>
            <a:r>
              <a:rPr lang="fr-FR" dirty="0"/>
              <a:t> </a:t>
            </a:r>
            <a:r>
              <a:rPr lang="fr-FR" dirty="0" err="1"/>
              <a:t>mirror</a:t>
            </a:r>
            <a:r>
              <a:rPr lang="fr-FR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840635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71C715-C518-4BD0-8F62-F00F42C21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Bias</a:t>
            </a:r>
            <a:r>
              <a:rPr lang="fr-FR" dirty="0"/>
              <a:t> and variance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mismatched</a:t>
            </a:r>
            <a:r>
              <a:rPr lang="fr-FR" dirty="0"/>
              <a:t> distribution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B725B3-305B-46EB-9FD2-2B4DBA281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add</a:t>
            </a:r>
            <a:r>
              <a:rPr lang="fr-FR" dirty="0"/>
              <a:t> a set </a:t>
            </a:r>
            <a:r>
              <a:rPr lang="fr-FR" dirty="0" err="1"/>
              <a:t>called</a:t>
            </a:r>
            <a:r>
              <a:rPr lang="fr-FR" dirty="0"/>
              <a:t> training-dev set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compute</a:t>
            </a:r>
            <a:r>
              <a:rPr lang="fr-FR" dirty="0"/>
              <a:t> the </a:t>
            </a:r>
            <a:r>
              <a:rPr lang="fr-FR" dirty="0" err="1"/>
              <a:t>mismatched</a:t>
            </a:r>
            <a:r>
              <a:rPr lang="fr-FR" dirty="0"/>
              <a:t> data </a:t>
            </a:r>
            <a:r>
              <a:rPr lang="fr-FR" dirty="0" err="1"/>
              <a:t>between</a:t>
            </a:r>
            <a:r>
              <a:rPr lang="fr-FR" dirty="0"/>
              <a:t> training and dev sets.</a:t>
            </a:r>
          </a:p>
          <a:p>
            <a:r>
              <a:rPr lang="fr-FR" dirty="0"/>
              <a:t>In </a:t>
            </a:r>
            <a:r>
              <a:rPr lang="fr-FR" dirty="0" err="1"/>
              <a:t>general</a:t>
            </a:r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FFA3E362-4F2D-475E-9FA5-7C9DC6DE4B63}"/>
              </a:ext>
            </a:extLst>
          </p:cNvPr>
          <p:cNvCxnSpPr/>
          <p:nvPr/>
        </p:nvCxnSpPr>
        <p:spPr>
          <a:xfrm>
            <a:off x="8104333" y="3144031"/>
            <a:ext cx="0" cy="5887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84C5989B-81AF-4536-9DD0-2695CBD330D0}"/>
              </a:ext>
            </a:extLst>
          </p:cNvPr>
          <p:cNvSpPr txBox="1"/>
          <p:nvPr/>
        </p:nvSpPr>
        <p:spPr>
          <a:xfrm>
            <a:off x="8198281" y="3144031"/>
            <a:ext cx="1242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Avoidable</a:t>
            </a:r>
            <a:r>
              <a:rPr lang="fr-FR" dirty="0"/>
              <a:t> </a:t>
            </a:r>
            <a:r>
              <a:rPr lang="fr-FR" dirty="0" err="1"/>
              <a:t>Bias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8A59B0CF-A6C2-4228-9B35-51506BF269C0}"/>
              </a:ext>
            </a:extLst>
          </p:cNvPr>
          <p:cNvCxnSpPr/>
          <p:nvPr/>
        </p:nvCxnSpPr>
        <p:spPr>
          <a:xfrm>
            <a:off x="8118947" y="4060517"/>
            <a:ext cx="0" cy="5887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40E9A029-2917-46A3-B545-7E7AFF510188}"/>
              </a:ext>
            </a:extLst>
          </p:cNvPr>
          <p:cNvSpPr txBox="1"/>
          <p:nvPr/>
        </p:nvSpPr>
        <p:spPr>
          <a:xfrm>
            <a:off x="8407048" y="4141566"/>
            <a:ext cx="1242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Variance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750E191-A919-42CD-9A1F-59DCEBAC6190}"/>
              </a:ext>
            </a:extLst>
          </p:cNvPr>
          <p:cNvSpPr txBox="1"/>
          <p:nvPr/>
        </p:nvSpPr>
        <p:spPr>
          <a:xfrm>
            <a:off x="6096000" y="2774699"/>
            <a:ext cx="191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Human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9BFA216-9A45-4A91-A1DE-FC99DEEFD87F}"/>
              </a:ext>
            </a:extLst>
          </p:cNvPr>
          <p:cNvSpPr txBox="1"/>
          <p:nvPr/>
        </p:nvSpPr>
        <p:spPr>
          <a:xfrm>
            <a:off x="6391403" y="3686693"/>
            <a:ext cx="151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Training </a:t>
            </a:r>
            <a:r>
              <a:rPr lang="fr-FR" dirty="0" err="1"/>
              <a:t>error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5C2E2B1-E4C6-4DC2-BCE7-3B11302C7380}"/>
              </a:ext>
            </a:extLst>
          </p:cNvPr>
          <p:cNvSpPr txBox="1"/>
          <p:nvPr/>
        </p:nvSpPr>
        <p:spPr>
          <a:xfrm>
            <a:off x="5736921" y="4568374"/>
            <a:ext cx="209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Training - Dev </a:t>
            </a:r>
            <a:r>
              <a:rPr lang="fr-FR" dirty="0" err="1"/>
              <a:t>error</a:t>
            </a:r>
            <a:endParaRPr lang="fr-FR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186A5CB-81B1-47E5-B0AC-89E0EB2748F9}"/>
              </a:ext>
            </a:extLst>
          </p:cNvPr>
          <p:cNvCxnSpPr/>
          <p:nvPr/>
        </p:nvCxnSpPr>
        <p:spPr>
          <a:xfrm>
            <a:off x="8133561" y="4926899"/>
            <a:ext cx="0" cy="5887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4818AB1E-81E5-469F-8F66-6370379E694B}"/>
              </a:ext>
            </a:extLst>
          </p:cNvPr>
          <p:cNvSpPr txBox="1"/>
          <p:nvPr/>
        </p:nvSpPr>
        <p:spPr>
          <a:xfrm>
            <a:off x="8421662" y="5007948"/>
            <a:ext cx="193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Mismatched</a:t>
            </a:r>
            <a:r>
              <a:rPr lang="fr-FR" dirty="0"/>
              <a:t> data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1D19D34-4799-4534-BA80-926CED506E5B}"/>
              </a:ext>
            </a:extLst>
          </p:cNvPr>
          <p:cNvSpPr txBox="1"/>
          <p:nvPr/>
        </p:nvSpPr>
        <p:spPr>
          <a:xfrm>
            <a:off x="6654452" y="5428616"/>
            <a:ext cx="117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Dev </a:t>
            </a:r>
            <a:r>
              <a:rPr lang="fr-FR" dirty="0" err="1"/>
              <a:t>error</a:t>
            </a:r>
            <a:endParaRPr lang="fr-FR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9647D48F-93C4-47A5-9949-763EE8510FE8}"/>
              </a:ext>
            </a:extLst>
          </p:cNvPr>
          <p:cNvCxnSpPr/>
          <p:nvPr/>
        </p:nvCxnSpPr>
        <p:spPr>
          <a:xfrm>
            <a:off x="8098071" y="5718125"/>
            <a:ext cx="0" cy="5887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F4CC66D9-194C-4E4C-A3E1-1D2267C52179}"/>
              </a:ext>
            </a:extLst>
          </p:cNvPr>
          <p:cNvSpPr txBox="1"/>
          <p:nvPr/>
        </p:nvSpPr>
        <p:spPr>
          <a:xfrm>
            <a:off x="6731690" y="6172511"/>
            <a:ext cx="117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Test </a:t>
            </a:r>
            <a:r>
              <a:rPr lang="fr-FR" dirty="0" err="1"/>
              <a:t>error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5A54AC2-FC29-4861-B834-2BE1B5633D51}"/>
              </a:ext>
            </a:extLst>
          </p:cNvPr>
          <p:cNvSpPr txBox="1"/>
          <p:nvPr/>
        </p:nvSpPr>
        <p:spPr>
          <a:xfrm>
            <a:off x="8365295" y="5859729"/>
            <a:ext cx="241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Degree</a:t>
            </a:r>
            <a:r>
              <a:rPr lang="fr-FR" dirty="0"/>
              <a:t> of </a:t>
            </a:r>
            <a:r>
              <a:rPr lang="fr-FR" dirty="0" err="1"/>
              <a:t>overfitting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6502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909CAA-3C98-408A-8880-44E980ED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Addressing</a:t>
            </a:r>
            <a:r>
              <a:rPr lang="fr-FR" dirty="0"/>
              <a:t> (correct) data </a:t>
            </a:r>
            <a:r>
              <a:rPr lang="fr-FR" dirty="0" err="1"/>
              <a:t>mismatch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36A616-1357-41AE-9863-6B466D10B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667250"/>
          </a:xfrm>
        </p:spPr>
        <p:txBody>
          <a:bodyPr>
            <a:normAutofit fontScale="92500" lnSpcReduction="10000"/>
          </a:bodyPr>
          <a:lstStyle/>
          <a:p>
            <a:r>
              <a:rPr lang="fr-FR" dirty="0" err="1"/>
              <a:t>Technically</a:t>
            </a:r>
            <a:r>
              <a:rPr lang="fr-FR" dirty="0"/>
              <a:t>: </a:t>
            </a:r>
            <a:r>
              <a:rPr lang="fr-FR" dirty="0" err="1"/>
              <a:t>Avoid</a:t>
            </a:r>
            <a:r>
              <a:rPr lang="fr-FR" dirty="0"/>
              <a:t> </a:t>
            </a:r>
            <a:r>
              <a:rPr lang="fr-FR" dirty="0" err="1"/>
              <a:t>overfitting</a:t>
            </a:r>
            <a:r>
              <a:rPr lang="fr-FR" dirty="0"/>
              <a:t> to dev set. Look </a:t>
            </a:r>
            <a:r>
              <a:rPr lang="fr-FR" dirty="0" err="1"/>
              <a:t>only</a:t>
            </a:r>
            <a:r>
              <a:rPr lang="fr-FR" dirty="0"/>
              <a:t> at dev set. (</a:t>
            </a:r>
            <a:r>
              <a:rPr lang="fr-FR" dirty="0" err="1"/>
              <a:t>example</a:t>
            </a:r>
            <a:r>
              <a:rPr lang="fr-FR" dirty="0"/>
              <a:t>: noise of car (speech recognition) – </a:t>
            </a:r>
            <a:r>
              <a:rPr lang="fr-FR" dirty="0" err="1"/>
              <a:t>street</a:t>
            </a:r>
            <a:r>
              <a:rPr lang="fr-FR" dirty="0"/>
              <a:t> </a:t>
            </a:r>
            <a:r>
              <a:rPr lang="fr-FR" dirty="0" err="1"/>
              <a:t>numbers</a:t>
            </a:r>
            <a:r>
              <a:rPr lang="fr-FR" dirty="0"/>
              <a:t> (image </a:t>
            </a:r>
            <a:r>
              <a:rPr lang="fr-FR" dirty="0" err="1"/>
              <a:t>detection</a:t>
            </a:r>
            <a:r>
              <a:rPr lang="fr-FR" dirty="0"/>
              <a:t>) ).</a:t>
            </a:r>
          </a:p>
          <a:p>
            <a:r>
              <a:rPr lang="fr-FR" dirty="0" err="1"/>
              <a:t>Collect</a:t>
            </a:r>
            <a:r>
              <a:rPr lang="fr-FR" dirty="0"/>
              <a:t> more data for training set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similar</a:t>
            </a:r>
            <a:r>
              <a:rPr lang="fr-FR" dirty="0"/>
              <a:t> to dev / test sets. (Example: </a:t>
            </a:r>
            <a:r>
              <a:rPr lang="fr-FR" dirty="0" err="1"/>
              <a:t>Simulate</a:t>
            </a:r>
            <a:r>
              <a:rPr lang="fr-FR" dirty="0"/>
              <a:t> noise in-car data)</a:t>
            </a:r>
          </a:p>
          <a:p>
            <a:r>
              <a:rPr lang="fr-FR" dirty="0" err="1"/>
              <a:t>Make</a:t>
            </a:r>
            <a:r>
              <a:rPr lang="fr-FR" dirty="0"/>
              <a:t> training data more </a:t>
            </a:r>
            <a:r>
              <a:rPr lang="fr-FR" dirty="0" err="1"/>
              <a:t>similar</a:t>
            </a:r>
            <a:r>
              <a:rPr lang="fr-FR" dirty="0"/>
              <a:t> =&gt; </a:t>
            </a:r>
            <a:r>
              <a:rPr lang="fr-FR" dirty="0" err="1"/>
              <a:t>Artificial</a:t>
            </a:r>
            <a:r>
              <a:rPr lang="fr-FR" dirty="0"/>
              <a:t> data </a:t>
            </a:r>
            <a:r>
              <a:rPr lang="fr-FR" dirty="0" err="1"/>
              <a:t>synthesis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For </a:t>
            </a:r>
            <a:r>
              <a:rPr lang="fr-FR" dirty="0" err="1"/>
              <a:t>example</a:t>
            </a:r>
            <a:r>
              <a:rPr lang="fr-FR" dirty="0"/>
              <a:t>: </a:t>
            </a:r>
          </a:p>
          <a:p>
            <a:pPr marL="0" indent="0">
              <a:buNone/>
            </a:pPr>
            <a:r>
              <a:rPr lang="fr-FR" dirty="0"/>
              <a:t>clean audio (10 000 </a:t>
            </a:r>
            <a:r>
              <a:rPr lang="fr-FR" dirty="0" err="1"/>
              <a:t>hours</a:t>
            </a:r>
            <a:r>
              <a:rPr lang="fr-FR" dirty="0"/>
              <a:t>) + car noise (1 </a:t>
            </a:r>
            <a:r>
              <a:rPr lang="fr-FR" dirty="0" err="1"/>
              <a:t>hour</a:t>
            </a:r>
            <a:r>
              <a:rPr lang="fr-FR" dirty="0"/>
              <a:t> x 10 000) = </a:t>
            </a:r>
            <a:r>
              <a:rPr lang="fr-FR" dirty="0" err="1"/>
              <a:t>synthesized</a:t>
            </a:r>
            <a:r>
              <a:rPr lang="fr-FR" dirty="0"/>
              <a:t> in-car audio</a:t>
            </a:r>
          </a:p>
          <a:p>
            <a:pPr marL="0" indent="0">
              <a:buNone/>
            </a:pPr>
            <a:r>
              <a:rPr lang="fr-FR" dirty="0"/>
              <a:t>Clean audio: (for </a:t>
            </a:r>
            <a:r>
              <a:rPr lang="fr-FR" dirty="0" err="1"/>
              <a:t>example</a:t>
            </a:r>
            <a:r>
              <a:rPr lang="fr-FR" dirty="0"/>
              <a:t> sentence of « The quick </a:t>
            </a:r>
            <a:r>
              <a:rPr lang="fr-FR" dirty="0" err="1"/>
              <a:t>brown</a:t>
            </a:r>
            <a:r>
              <a:rPr lang="fr-FR" dirty="0"/>
              <a:t> fox jumps over the </a:t>
            </a:r>
            <a:r>
              <a:rPr lang="fr-FR" dirty="0" err="1"/>
              <a:t>lazy</a:t>
            </a:r>
            <a:r>
              <a:rPr lang="fr-FR" dirty="0"/>
              <a:t> dog ». This sentence </a:t>
            </a:r>
            <a:r>
              <a:rPr lang="fr-FR" dirty="0" err="1"/>
              <a:t>contain</a:t>
            </a:r>
            <a:r>
              <a:rPr lang="fr-FR" dirty="0"/>
              <a:t> all alphabets of </a:t>
            </a:r>
            <a:r>
              <a:rPr lang="fr-FR" dirty="0" err="1"/>
              <a:t>english</a:t>
            </a:r>
            <a:r>
              <a:rPr lang="fr-FR" dirty="0"/>
              <a:t>.)</a:t>
            </a:r>
          </a:p>
          <a:p>
            <a:r>
              <a:rPr lang="fr-FR" dirty="0"/>
              <a:t> To </a:t>
            </a:r>
            <a:r>
              <a:rPr lang="fr-FR" dirty="0" err="1"/>
              <a:t>conclude</a:t>
            </a:r>
            <a:r>
              <a:rPr lang="fr-FR" dirty="0"/>
              <a:t>, if </a:t>
            </a:r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mismatched</a:t>
            </a:r>
            <a:r>
              <a:rPr lang="fr-FR" dirty="0"/>
              <a:t> data: </a:t>
            </a:r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try</a:t>
            </a:r>
            <a:r>
              <a:rPr lang="fr-FR" dirty="0"/>
              <a:t> </a:t>
            </a:r>
            <a:r>
              <a:rPr lang="fr-FR" b="1" dirty="0" err="1"/>
              <a:t>Error</a:t>
            </a:r>
            <a:r>
              <a:rPr lang="fr-FR" b="1" dirty="0"/>
              <a:t> </a:t>
            </a:r>
            <a:r>
              <a:rPr lang="fr-FR" b="1" dirty="0" err="1"/>
              <a:t>analysis</a:t>
            </a:r>
            <a:r>
              <a:rPr lang="fr-FR" b="1" dirty="0"/>
              <a:t> </a:t>
            </a:r>
            <a:r>
              <a:rPr lang="fr-FR" dirty="0"/>
              <a:t>or </a:t>
            </a:r>
            <a:r>
              <a:rPr lang="fr-FR" b="1" dirty="0" err="1"/>
              <a:t>Artificial</a:t>
            </a:r>
            <a:r>
              <a:rPr lang="fr-FR" b="1" dirty="0"/>
              <a:t> data </a:t>
            </a:r>
            <a:r>
              <a:rPr lang="fr-FR" b="1" dirty="0" err="1"/>
              <a:t>synthesis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392042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5595A-732D-412A-8CAA-2B277F03A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969"/>
            <a:ext cx="10515600" cy="1325563"/>
          </a:xfrm>
        </p:spPr>
        <p:txBody>
          <a:bodyPr/>
          <a:lstStyle/>
          <a:p>
            <a:r>
              <a:rPr lang="fr-FR" dirty="0"/>
              <a:t>Transfer </a:t>
            </a:r>
            <a:r>
              <a:rPr lang="fr-FR" dirty="0" err="1"/>
              <a:t>learning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8EBD9C-7B6E-4A8D-B0CD-64C007D2D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636"/>
            <a:ext cx="10515600" cy="1456194"/>
          </a:xfrm>
        </p:spPr>
        <p:txBody>
          <a:bodyPr/>
          <a:lstStyle/>
          <a:p>
            <a:r>
              <a:rPr lang="fr-FR" dirty="0"/>
              <a:t>Transfert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about </a:t>
            </a:r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knowledge</a:t>
            </a:r>
            <a:r>
              <a:rPr lang="fr-FR" dirty="0"/>
              <a:t> of the neural network has </a:t>
            </a:r>
            <a:r>
              <a:rPr lang="fr-FR" dirty="0" err="1"/>
              <a:t>learned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one </a:t>
            </a:r>
            <a:r>
              <a:rPr lang="fr-FR" dirty="0" err="1"/>
              <a:t>task</a:t>
            </a:r>
            <a:r>
              <a:rPr lang="fr-FR" dirty="0"/>
              <a:t> and </a:t>
            </a:r>
            <a:r>
              <a:rPr lang="fr-FR" dirty="0" err="1"/>
              <a:t>apply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knowledge</a:t>
            </a:r>
            <a:r>
              <a:rPr lang="fr-FR" dirty="0"/>
              <a:t> to a </a:t>
            </a:r>
            <a:r>
              <a:rPr lang="fr-FR" dirty="0" err="1"/>
              <a:t>separate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. (for </a:t>
            </a:r>
            <a:r>
              <a:rPr lang="fr-FR" dirty="0" err="1"/>
              <a:t>example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image recognition to </a:t>
            </a:r>
            <a:r>
              <a:rPr lang="fr-FR" dirty="0" err="1"/>
              <a:t>radiology</a:t>
            </a:r>
            <a:r>
              <a:rPr lang="fr-FR" dirty="0"/>
              <a:t> </a:t>
            </a:r>
            <a:r>
              <a:rPr lang="fr-FR" dirty="0" err="1"/>
              <a:t>diagnosis</a:t>
            </a:r>
            <a:r>
              <a:rPr lang="fr-FR" dirty="0"/>
              <a:t>)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957B3D3-AB6C-4457-B788-B2031B3919BD}"/>
              </a:ext>
            </a:extLst>
          </p:cNvPr>
          <p:cNvSpPr txBox="1">
            <a:spLocks/>
          </p:cNvSpPr>
          <p:nvPr/>
        </p:nvSpPr>
        <p:spPr>
          <a:xfrm>
            <a:off x="838200" y="26050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When</a:t>
            </a:r>
            <a:r>
              <a:rPr lang="fr-FR" dirty="0"/>
              <a:t> use </a:t>
            </a:r>
            <a:r>
              <a:rPr lang="fr-FR" dirty="0" err="1"/>
              <a:t>transfer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4A91FBD-21FD-4C0D-8FC1-58F663831634}"/>
              </a:ext>
            </a:extLst>
          </p:cNvPr>
          <p:cNvSpPr txBox="1">
            <a:spLocks/>
          </p:cNvSpPr>
          <p:nvPr/>
        </p:nvSpPr>
        <p:spPr>
          <a:xfrm>
            <a:off x="838200" y="3795397"/>
            <a:ext cx="10515600" cy="28935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When</a:t>
            </a:r>
            <a:r>
              <a:rPr lang="fr-FR" dirty="0"/>
              <a:t> I have a lot of data for the </a:t>
            </a:r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are </a:t>
            </a:r>
            <a:r>
              <a:rPr lang="fr-FR" dirty="0" err="1"/>
              <a:t>transferring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and </a:t>
            </a:r>
            <a:r>
              <a:rPr lang="fr-FR" dirty="0" err="1"/>
              <a:t>usually</a:t>
            </a:r>
            <a:r>
              <a:rPr lang="fr-FR" dirty="0"/>
              <a:t> </a:t>
            </a:r>
            <a:r>
              <a:rPr lang="fr-FR" dirty="0" err="1"/>
              <a:t>relatively</a:t>
            </a:r>
            <a:r>
              <a:rPr lang="fr-FR" dirty="0"/>
              <a:t> </a:t>
            </a:r>
            <a:r>
              <a:rPr lang="fr-FR" dirty="0" err="1"/>
              <a:t>less</a:t>
            </a:r>
            <a:r>
              <a:rPr lang="fr-FR" dirty="0"/>
              <a:t> data for the </a:t>
            </a:r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you’re</a:t>
            </a:r>
            <a:r>
              <a:rPr lang="fr-FR" dirty="0"/>
              <a:t> </a:t>
            </a:r>
            <a:r>
              <a:rPr lang="fr-FR" dirty="0" err="1"/>
              <a:t>transferring</a:t>
            </a:r>
            <a:r>
              <a:rPr lang="fr-FR" dirty="0"/>
              <a:t> to.</a:t>
            </a:r>
          </a:p>
          <a:p>
            <a:r>
              <a:rPr lang="fr-FR" dirty="0"/>
              <a:t>A -&gt; B</a:t>
            </a:r>
          </a:p>
          <a:p>
            <a:r>
              <a:rPr lang="fr-FR" dirty="0"/>
              <a:t>A and B </a:t>
            </a:r>
            <a:r>
              <a:rPr lang="fr-FR" dirty="0" err="1"/>
              <a:t>should</a:t>
            </a:r>
            <a:r>
              <a:rPr lang="fr-FR" dirty="0"/>
              <a:t> have </a:t>
            </a:r>
            <a:r>
              <a:rPr lang="fr-FR" dirty="0" err="1"/>
              <a:t>same</a:t>
            </a:r>
            <a:r>
              <a:rPr lang="fr-FR" dirty="0"/>
              <a:t> nature of input x (image, audio …)</a:t>
            </a:r>
          </a:p>
          <a:p>
            <a:r>
              <a:rPr lang="fr-FR" dirty="0"/>
              <a:t>Have more data for A </a:t>
            </a:r>
            <a:r>
              <a:rPr lang="fr-FR" dirty="0" err="1"/>
              <a:t>than</a:t>
            </a:r>
            <a:r>
              <a:rPr lang="fr-FR" dirty="0"/>
              <a:t> B</a:t>
            </a:r>
          </a:p>
          <a:p>
            <a:r>
              <a:rPr lang="fr-FR" dirty="0"/>
              <a:t>Low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A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helpful</a:t>
            </a:r>
            <a:r>
              <a:rPr lang="fr-FR" dirty="0"/>
              <a:t> for </a:t>
            </a:r>
            <a:r>
              <a:rPr lang="fr-FR" dirty="0" err="1"/>
              <a:t>learning</a:t>
            </a:r>
            <a:r>
              <a:rPr lang="fr-FR" dirty="0"/>
              <a:t> B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0924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2DC152-D1DB-46D9-8D1D-8D4C05414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Orthogonalisation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E42876-D781-4E2D-9B72-47373FC70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4501"/>
          </a:xfrm>
        </p:spPr>
        <p:txBody>
          <a:bodyPr/>
          <a:lstStyle/>
          <a:p>
            <a:r>
              <a:rPr lang="fr-FR" dirty="0"/>
              <a:t>Control one </a:t>
            </a:r>
            <a:r>
              <a:rPr lang="fr-FR" dirty="0" err="1"/>
              <a:t>parameter</a:t>
            </a:r>
            <a:r>
              <a:rPr lang="fr-FR" dirty="0"/>
              <a:t> or </a:t>
            </a:r>
            <a:r>
              <a:rPr lang="fr-FR" dirty="0" err="1"/>
              <a:t>hyperparameter</a:t>
            </a:r>
            <a:r>
              <a:rPr lang="fr-FR" dirty="0"/>
              <a:t> to </a:t>
            </a:r>
            <a:r>
              <a:rPr lang="fr-FR" dirty="0" err="1"/>
              <a:t>increase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or </a:t>
            </a:r>
            <a:r>
              <a:rPr lang="fr-FR" dirty="0" err="1"/>
              <a:t>decrease</a:t>
            </a:r>
            <a:r>
              <a:rPr lang="fr-FR" dirty="0"/>
              <a:t> </a:t>
            </a:r>
            <a:r>
              <a:rPr lang="fr-FR" dirty="0" err="1"/>
              <a:t>error</a:t>
            </a:r>
            <a:endParaRPr lang="fr-FR" dirty="0"/>
          </a:p>
          <a:p>
            <a:r>
              <a:rPr lang="fr-FR" dirty="0" err="1"/>
              <a:t>Orthogonalization</a:t>
            </a:r>
            <a:r>
              <a:rPr lang="fr-FR" dirty="0"/>
              <a:t> =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clear-eyed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to tune 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achieve</a:t>
            </a:r>
            <a:r>
              <a:rPr lang="fr-FR" dirty="0"/>
              <a:t> one </a:t>
            </a:r>
            <a:r>
              <a:rPr lang="fr-FR" dirty="0" err="1"/>
              <a:t>effect</a:t>
            </a:r>
            <a:r>
              <a:rPr lang="fr-FR" dirty="0"/>
              <a:t>.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4BF0D9F6-D3CA-463B-8CD7-A88BA6293CD5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Assumption in ML =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in ML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BB5B706-50BC-42A8-85FD-B11E94E7675E}"/>
              </a:ext>
            </a:extLst>
          </p:cNvPr>
          <p:cNvSpPr txBox="1">
            <a:spLocks/>
          </p:cNvSpPr>
          <p:nvPr/>
        </p:nvSpPr>
        <p:spPr>
          <a:xfrm>
            <a:off x="838200" y="4513437"/>
            <a:ext cx="10515600" cy="2100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Fit training set </a:t>
            </a:r>
            <a:r>
              <a:rPr lang="fr-FR" dirty="0" err="1"/>
              <a:t>well</a:t>
            </a:r>
            <a:r>
              <a:rPr lang="fr-FR" dirty="0"/>
              <a:t> on </a:t>
            </a:r>
            <a:r>
              <a:rPr lang="fr-FR" dirty="0" err="1"/>
              <a:t>cost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( close to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)</a:t>
            </a:r>
          </a:p>
          <a:p>
            <a:r>
              <a:rPr lang="fr-FR" dirty="0"/>
              <a:t>Fit dev set </a:t>
            </a:r>
            <a:r>
              <a:rPr lang="fr-FR" dirty="0" err="1"/>
              <a:t>well</a:t>
            </a:r>
            <a:r>
              <a:rPr lang="fr-FR" dirty="0"/>
              <a:t> on </a:t>
            </a:r>
            <a:r>
              <a:rPr lang="fr-FR" dirty="0" err="1"/>
              <a:t>cost</a:t>
            </a:r>
            <a:r>
              <a:rPr lang="fr-FR" dirty="0"/>
              <a:t> </a:t>
            </a:r>
            <a:r>
              <a:rPr lang="fr-FR" dirty="0" err="1"/>
              <a:t>function</a:t>
            </a:r>
            <a:endParaRPr lang="fr-FR" dirty="0"/>
          </a:p>
          <a:p>
            <a:r>
              <a:rPr lang="fr-FR" dirty="0"/>
              <a:t>Fit test set </a:t>
            </a:r>
            <a:r>
              <a:rPr lang="fr-FR" dirty="0" err="1"/>
              <a:t>well</a:t>
            </a:r>
            <a:r>
              <a:rPr lang="fr-FR" dirty="0"/>
              <a:t> on </a:t>
            </a:r>
            <a:r>
              <a:rPr lang="fr-FR" dirty="0" err="1"/>
              <a:t>cost</a:t>
            </a:r>
            <a:r>
              <a:rPr lang="fr-FR" dirty="0"/>
              <a:t> </a:t>
            </a:r>
            <a:r>
              <a:rPr lang="fr-FR" dirty="0" err="1"/>
              <a:t>function</a:t>
            </a:r>
            <a:endParaRPr lang="fr-FR" dirty="0"/>
          </a:p>
          <a:p>
            <a:r>
              <a:rPr lang="fr-FR" dirty="0" err="1"/>
              <a:t>Performs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in real world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4570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022264-9E02-47CE-BCD9-BE807389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Multi-</a:t>
            </a:r>
            <a:r>
              <a:rPr lang="fr-FR" dirty="0" err="1"/>
              <a:t>task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49C106-B6C5-4CF5-80DB-BD4FB224D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fr-FR" dirty="0"/>
              <a:t>Example: </a:t>
            </a:r>
            <a:r>
              <a:rPr lang="fr-FR" dirty="0" err="1"/>
              <a:t>Simplified</a:t>
            </a:r>
            <a:r>
              <a:rPr lang="fr-FR" dirty="0"/>
              <a:t> </a:t>
            </a:r>
            <a:r>
              <a:rPr lang="fr-FR" dirty="0" err="1"/>
              <a:t>autonomous</a:t>
            </a:r>
            <a:r>
              <a:rPr lang="fr-FR" dirty="0"/>
              <a:t> </a:t>
            </a:r>
            <a:r>
              <a:rPr lang="fr-FR" dirty="0" err="1"/>
              <a:t>driving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 dirty="0"/>
              <a:t> – Neural network can have as </a:t>
            </a:r>
            <a:r>
              <a:rPr lang="fr-FR" dirty="0" err="1"/>
              <a:t>task</a:t>
            </a:r>
            <a:r>
              <a:rPr lang="fr-FR" dirty="0"/>
              <a:t> to </a:t>
            </a:r>
            <a:r>
              <a:rPr lang="fr-FR" dirty="0" err="1"/>
              <a:t>detect</a:t>
            </a:r>
            <a:r>
              <a:rPr lang="fr-FR" dirty="0"/>
              <a:t>: pedestrian, car, stop </a:t>
            </a:r>
            <a:r>
              <a:rPr lang="fr-FR" dirty="0" err="1"/>
              <a:t>sign</a:t>
            </a:r>
            <a:r>
              <a:rPr lang="fr-FR" dirty="0"/>
              <a:t> and </a:t>
            </a:r>
            <a:r>
              <a:rPr lang="fr-FR" dirty="0" err="1"/>
              <a:t>traffic</a:t>
            </a:r>
            <a:r>
              <a:rPr lang="fr-FR" dirty="0"/>
              <a:t> light (Multiple </a:t>
            </a:r>
            <a:r>
              <a:rPr lang="fr-FR" dirty="0" err="1"/>
              <a:t>object</a:t>
            </a:r>
            <a:r>
              <a:rPr lang="fr-FR" dirty="0"/>
              <a:t> to </a:t>
            </a:r>
            <a:r>
              <a:rPr lang="fr-FR" dirty="0" err="1"/>
              <a:t>detect</a:t>
            </a:r>
            <a:r>
              <a:rPr lang="fr-FR" dirty="0"/>
              <a:t>).</a:t>
            </a:r>
          </a:p>
          <a:p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1E971EA-1FA5-4183-90FE-D9761F760AD4}"/>
              </a:ext>
            </a:extLst>
          </p:cNvPr>
          <p:cNvSpPr txBox="1">
            <a:spLocks/>
          </p:cNvSpPr>
          <p:nvPr/>
        </p:nvSpPr>
        <p:spPr>
          <a:xfrm>
            <a:off x="838200" y="30440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Multitask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08C4467-9A83-4FC7-9815-56DDF98F9832}"/>
              </a:ext>
            </a:extLst>
          </p:cNvPr>
          <p:cNvSpPr txBox="1">
            <a:spLocks/>
          </p:cNvSpPr>
          <p:nvPr/>
        </p:nvSpPr>
        <p:spPr>
          <a:xfrm>
            <a:off x="838200" y="4369594"/>
            <a:ext cx="10515600" cy="212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Training on a set of </a:t>
            </a:r>
            <a:r>
              <a:rPr lang="fr-FR" dirty="0" err="1"/>
              <a:t>tasks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benefit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having</a:t>
            </a:r>
            <a:r>
              <a:rPr lang="fr-FR" dirty="0"/>
              <a:t> </a:t>
            </a:r>
            <a:r>
              <a:rPr lang="fr-FR" dirty="0" err="1"/>
              <a:t>shared</a:t>
            </a:r>
            <a:r>
              <a:rPr lang="fr-FR" dirty="0"/>
              <a:t> </a:t>
            </a:r>
            <a:r>
              <a:rPr lang="fr-FR" dirty="0" err="1"/>
              <a:t>lower-level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fr-FR" dirty="0"/>
          </a:p>
          <a:p>
            <a:r>
              <a:rPr lang="fr-FR" dirty="0" err="1"/>
              <a:t>Amount</a:t>
            </a:r>
            <a:r>
              <a:rPr lang="fr-FR" dirty="0"/>
              <a:t> of data </a:t>
            </a:r>
            <a:r>
              <a:rPr lang="fr-FR" dirty="0" err="1"/>
              <a:t>you</a:t>
            </a:r>
            <a:r>
              <a:rPr lang="fr-FR" dirty="0"/>
              <a:t> have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quite</a:t>
            </a:r>
            <a:r>
              <a:rPr lang="fr-FR" dirty="0"/>
              <a:t> </a:t>
            </a:r>
            <a:r>
              <a:rPr lang="fr-FR" dirty="0" err="1"/>
              <a:t>similar</a:t>
            </a:r>
            <a:r>
              <a:rPr lang="fr-FR" dirty="0"/>
              <a:t> </a:t>
            </a:r>
          </a:p>
          <a:p>
            <a:r>
              <a:rPr lang="fr-FR" dirty="0"/>
              <a:t>Can Train a big </a:t>
            </a:r>
            <a:r>
              <a:rPr lang="fr-FR" dirty="0" err="1"/>
              <a:t>enough</a:t>
            </a:r>
            <a:r>
              <a:rPr lang="fr-FR" dirty="0"/>
              <a:t> neural network to do </a:t>
            </a:r>
            <a:r>
              <a:rPr lang="fr-FR" dirty="0" err="1"/>
              <a:t>well</a:t>
            </a:r>
            <a:r>
              <a:rPr lang="fr-FR" dirty="0"/>
              <a:t> on all the </a:t>
            </a:r>
            <a:r>
              <a:rPr lang="fr-FR" dirty="0" err="1"/>
              <a:t>tasks</a:t>
            </a:r>
            <a:r>
              <a:rPr lang="fr-FR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498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022264-9E02-47CE-BCD9-BE807389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End to end </a:t>
            </a:r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49C106-B6C5-4CF5-80DB-BD4FB224D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071"/>
          </a:xfrm>
        </p:spPr>
        <p:txBody>
          <a:bodyPr>
            <a:normAutofit/>
          </a:bodyPr>
          <a:lstStyle/>
          <a:p>
            <a:r>
              <a:rPr lang="fr-FR" dirty="0"/>
              <a:t>Application in speech recognition</a:t>
            </a:r>
          </a:p>
          <a:p>
            <a:r>
              <a:rPr lang="fr-FR" dirty="0"/>
              <a:t>Audio (X) -&gt; </a:t>
            </a:r>
            <a:r>
              <a:rPr lang="fr-FR" dirty="0" err="1"/>
              <a:t>features</a:t>
            </a:r>
            <a:r>
              <a:rPr lang="fr-FR" dirty="0"/>
              <a:t> -&gt; </a:t>
            </a:r>
            <a:r>
              <a:rPr lang="fr-FR" dirty="0" err="1"/>
              <a:t>Phonemes</a:t>
            </a:r>
            <a:r>
              <a:rPr lang="fr-FR" dirty="0"/>
              <a:t> -&gt; </a:t>
            </a:r>
            <a:r>
              <a:rPr lang="fr-FR" dirty="0" err="1"/>
              <a:t>words</a:t>
            </a:r>
            <a:r>
              <a:rPr lang="fr-FR" dirty="0"/>
              <a:t> -&gt; </a:t>
            </a:r>
            <a:r>
              <a:rPr lang="fr-FR" dirty="0" err="1"/>
              <a:t>transcript</a:t>
            </a:r>
            <a:r>
              <a:rPr lang="fr-FR" dirty="0"/>
              <a:t> (Y)</a:t>
            </a:r>
          </a:p>
          <a:p>
            <a:r>
              <a:rPr lang="fr-FR" dirty="0" err="1"/>
              <a:t>Phonemes</a:t>
            </a:r>
            <a:r>
              <a:rPr lang="fr-FR" dirty="0"/>
              <a:t> are the basic </a:t>
            </a:r>
            <a:r>
              <a:rPr lang="fr-FR" dirty="0" err="1"/>
              <a:t>units</a:t>
            </a:r>
            <a:r>
              <a:rPr lang="fr-FR" dirty="0"/>
              <a:t> of </a:t>
            </a:r>
            <a:r>
              <a:rPr lang="fr-FR" dirty="0" err="1"/>
              <a:t>sound</a:t>
            </a:r>
            <a:r>
              <a:rPr lang="fr-FR" dirty="0"/>
              <a:t>. For </a:t>
            </a:r>
            <a:r>
              <a:rPr lang="fr-FR" dirty="0" err="1"/>
              <a:t>exampl</a:t>
            </a:r>
            <a:r>
              <a:rPr lang="fr-FR" dirty="0"/>
              <a:t>, « cat » have 3 </a:t>
            </a:r>
            <a:r>
              <a:rPr lang="fr-FR" dirty="0" err="1"/>
              <a:t>phonemes</a:t>
            </a:r>
            <a:r>
              <a:rPr lang="fr-FR" dirty="0"/>
              <a:t>.</a:t>
            </a:r>
          </a:p>
          <a:p>
            <a:r>
              <a:rPr lang="fr-FR" dirty="0"/>
              <a:t>End-to-end </a:t>
            </a:r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: Audio -&gt; </a:t>
            </a:r>
            <a:r>
              <a:rPr lang="fr-FR" dirty="0" err="1"/>
              <a:t>transcript</a:t>
            </a:r>
            <a:endParaRPr lang="fr-FR" dirty="0"/>
          </a:p>
          <a:p>
            <a:r>
              <a:rPr lang="fr-FR" dirty="0"/>
              <a:t>Challenge of end-to-end </a:t>
            </a:r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have a lot of data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works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0554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022264-9E02-47CE-BCD9-BE807389A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413" y="0"/>
            <a:ext cx="10515600" cy="1325563"/>
          </a:xfrm>
        </p:spPr>
        <p:txBody>
          <a:bodyPr/>
          <a:lstStyle/>
          <a:p>
            <a:r>
              <a:rPr lang="fr-FR" dirty="0"/>
              <a:t>Application2: Face recognition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49C106-B6C5-4CF5-80DB-BD4FB224D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594"/>
            <a:ext cx="10515600" cy="1325563"/>
          </a:xfrm>
        </p:spPr>
        <p:txBody>
          <a:bodyPr/>
          <a:lstStyle/>
          <a:p>
            <a:r>
              <a:rPr lang="fr-FR" dirty="0"/>
              <a:t>Image (X) -&gt; </a:t>
            </a:r>
            <a:r>
              <a:rPr lang="fr-FR" dirty="0" err="1"/>
              <a:t>detect</a:t>
            </a:r>
            <a:r>
              <a:rPr lang="fr-FR" dirty="0"/>
              <a:t> face -&gt; zoom in -&gt; check </a:t>
            </a:r>
            <a:r>
              <a:rPr lang="fr-FR" dirty="0" err="1"/>
              <a:t>identity</a:t>
            </a:r>
            <a:r>
              <a:rPr lang="fr-FR" dirty="0"/>
              <a:t> of </a:t>
            </a:r>
            <a:r>
              <a:rPr lang="fr-FR" dirty="0" err="1"/>
              <a:t>person</a:t>
            </a:r>
            <a:r>
              <a:rPr lang="fr-FR" dirty="0"/>
              <a:t> (y)</a:t>
            </a:r>
          </a:p>
          <a:p>
            <a:r>
              <a:rPr lang="fr-FR" dirty="0"/>
              <a:t>End-to-end </a:t>
            </a:r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: Image (X) -&gt; </a:t>
            </a:r>
            <a:r>
              <a:rPr lang="fr-FR" dirty="0" err="1"/>
              <a:t>identity</a:t>
            </a:r>
            <a:r>
              <a:rPr lang="fr-FR" dirty="0"/>
              <a:t> of </a:t>
            </a:r>
            <a:r>
              <a:rPr lang="fr-FR" dirty="0" err="1"/>
              <a:t>person</a:t>
            </a:r>
            <a:r>
              <a:rPr lang="fr-FR" dirty="0"/>
              <a:t> (y)</a:t>
            </a:r>
          </a:p>
          <a:p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1E971EA-1FA5-4183-90FE-D9761F760AD4}"/>
              </a:ext>
            </a:extLst>
          </p:cNvPr>
          <p:cNvSpPr txBox="1">
            <a:spLocks/>
          </p:cNvSpPr>
          <p:nvPr/>
        </p:nvSpPr>
        <p:spPr>
          <a:xfrm>
            <a:off x="700413" y="24884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Application3: Machine translation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08C4467-9A83-4FC7-9815-56DDF98F9832}"/>
              </a:ext>
            </a:extLst>
          </p:cNvPr>
          <p:cNvSpPr txBox="1">
            <a:spLocks/>
          </p:cNvSpPr>
          <p:nvPr/>
        </p:nvSpPr>
        <p:spPr>
          <a:xfrm>
            <a:off x="838200" y="3592980"/>
            <a:ext cx="10515600" cy="212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English -&gt;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 -&gt; … -&gt; French</a:t>
            </a:r>
          </a:p>
          <a:p>
            <a:r>
              <a:rPr lang="fr-FR" dirty="0"/>
              <a:t>English -&gt; </a:t>
            </a:r>
            <a:r>
              <a:rPr lang="fr-FR" dirty="0" err="1"/>
              <a:t>Frensh</a:t>
            </a:r>
            <a:endParaRPr lang="fr-FR" dirty="0"/>
          </a:p>
          <a:p>
            <a:r>
              <a:rPr lang="fr-FR" dirty="0"/>
              <a:t>Works </a:t>
            </a:r>
            <a:r>
              <a:rPr lang="fr-FR" dirty="0" err="1"/>
              <a:t>well</a:t>
            </a:r>
            <a:r>
              <a:rPr lang="fr-FR" dirty="0"/>
              <a:t> in </a:t>
            </a:r>
            <a:r>
              <a:rPr lang="fr-FR" dirty="0" err="1"/>
              <a:t>this</a:t>
            </a:r>
            <a:r>
              <a:rPr lang="fr-FR" dirty="0"/>
              <a:t> application</a:t>
            </a:r>
          </a:p>
          <a:p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C48F54A-DDBE-4569-98FF-E7A023270AB1}"/>
              </a:ext>
            </a:extLst>
          </p:cNvPr>
          <p:cNvSpPr txBox="1">
            <a:spLocks/>
          </p:cNvSpPr>
          <p:nvPr/>
        </p:nvSpPr>
        <p:spPr>
          <a:xfrm>
            <a:off x="439455" y="4720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Application4: </a:t>
            </a:r>
            <a:r>
              <a:rPr lang="fr-FR" dirty="0" err="1"/>
              <a:t>Estimating</a:t>
            </a:r>
            <a:r>
              <a:rPr lang="fr-FR" dirty="0"/>
              <a:t> </a:t>
            </a:r>
            <a:r>
              <a:rPr lang="fr-FR" dirty="0" err="1"/>
              <a:t>child’s</a:t>
            </a:r>
            <a:r>
              <a:rPr lang="fr-FR" dirty="0"/>
              <a:t> </a:t>
            </a:r>
            <a:r>
              <a:rPr lang="fr-FR" dirty="0" err="1"/>
              <a:t>age</a:t>
            </a:r>
            <a:endParaRPr lang="fr-FR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3ABFD12F-6FF0-49D1-8EEE-61D799C81138}"/>
              </a:ext>
            </a:extLst>
          </p:cNvPr>
          <p:cNvSpPr txBox="1">
            <a:spLocks/>
          </p:cNvSpPr>
          <p:nvPr/>
        </p:nvSpPr>
        <p:spPr>
          <a:xfrm>
            <a:off x="577242" y="5824696"/>
            <a:ext cx="10515600" cy="9268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Xray</a:t>
            </a:r>
            <a:r>
              <a:rPr lang="fr-FR" dirty="0"/>
              <a:t> image of the </a:t>
            </a:r>
            <a:r>
              <a:rPr lang="fr-FR" dirty="0" err="1"/>
              <a:t>head</a:t>
            </a:r>
            <a:r>
              <a:rPr lang="fr-FR" dirty="0"/>
              <a:t> -&gt; </a:t>
            </a:r>
            <a:r>
              <a:rPr lang="fr-FR" dirty="0" err="1"/>
              <a:t>bones</a:t>
            </a:r>
            <a:r>
              <a:rPr lang="fr-FR" dirty="0"/>
              <a:t> -&gt; </a:t>
            </a:r>
            <a:r>
              <a:rPr lang="fr-FR" dirty="0" err="1"/>
              <a:t>age</a:t>
            </a:r>
            <a:r>
              <a:rPr lang="fr-FR" dirty="0"/>
              <a:t> of </a:t>
            </a:r>
            <a:r>
              <a:rPr lang="fr-FR" dirty="0" err="1"/>
              <a:t>child</a:t>
            </a:r>
            <a:endParaRPr lang="fr-FR" dirty="0"/>
          </a:p>
          <a:p>
            <a:r>
              <a:rPr lang="fr-FR" dirty="0"/>
              <a:t>Image -&gt; Age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2472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CA6472-C35C-41CF-BF17-AAC8FA26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Uses of end to end </a:t>
            </a:r>
            <a:r>
              <a:rPr lang="fr-FR" dirty="0" err="1"/>
              <a:t>approach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8AFA96-86B6-44D9-AE53-7A34BF014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0852"/>
          </a:xfrm>
        </p:spPr>
        <p:txBody>
          <a:bodyPr/>
          <a:lstStyle/>
          <a:p>
            <a:r>
              <a:rPr lang="fr-FR" dirty="0" err="1"/>
              <a:t>Advantages</a:t>
            </a:r>
            <a:r>
              <a:rPr lang="fr-FR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Let data </a:t>
            </a:r>
            <a:r>
              <a:rPr lang="fr-FR" dirty="0" err="1"/>
              <a:t>speak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/>
              <a:t>Less</a:t>
            </a:r>
            <a:r>
              <a:rPr lang="fr-FR" dirty="0"/>
              <a:t> hand </a:t>
            </a:r>
            <a:r>
              <a:rPr lang="fr-FR" dirty="0" err="1"/>
              <a:t>designing</a:t>
            </a:r>
            <a:r>
              <a:rPr lang="fr-FR" dirty="0"/>
              <a:t> of components </a:t>
            </a:r>
            <a:r>
              <a:rPr lang="fr-FR" dirty="0" err="1"/>
              <a:t>needed</a:t>
            </a:r>
            <a:r>
              <a:rPr lang="fr-FR" dirty="0"/>
              <a:t> (</a:t>
            </a:r>
            <a:r>
              <a:rPr lang="fr-FR" dirty="0" err="1"/>
              <a:t>less</a:t>
            </a:r>
            <a:r>
              <a:rPr lang="fr-FR" dirty="0"/>
              <a:t> engineering </a:t>
            </a:r>
            <a:r>
              <a:rPr lang="fr-FR" dirty="0" err="1"/>
              <a:t>work</a:t>
            </a:r>
            <a:r>
              <a:rPr lang="fr-FR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r>
              <a:rPr lang="fr-FR" dirty="0"/>
              <a:t>Cons: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May </a:t>
            </a:r>
            <a:r>
              <a:rPr lang="fr-FR" dirty="0" err="1"/>
              <a:t>need</a:t>
            </a:r>
            <a:r>
              <a:rPr lang="fr-FR" dirty="0"/>
              <a:t> large </a:t>
            </a:r>
            <a:r>
              <a:rPr lang="fr-FR" dirty="0" err="1"/>
              <a:t>amount</a:t>
            </a:r>
            <a:r>
              <a:rPr lang="fr-FR" dirty="0"/>
              <a:t> of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/>
              <a:t>Excludes</a:t>
            </a:r>
            <a:r>
              <a:rPr lang="fr-FR" dirty="0"/>
              <a:t> </a:t>
            </a:r>
            <a:r>
              <a:rPr lang="fr-FR" dirty="0" err="1"/>
              <a:t>potentially</a:t>
            </a:r>
            <a:r>
              <a:rPr lang="fr-FR" dirty="0"/>
              <a:t> </a:t>
            </a:r>
            <a:r>
              <a:rPr lang="fr-FR" dirty="0" err="1"/>
              <a:t>useful</a:t>
            </a:r>
            <a:r>
              <a:rPr lang="fr-FR" dirty="0"/>
              <a:t> hand </a:t>
            </a:r>
            <a:r>
              <a:rPr lang="fr-FR" dirty="0" err="1"/>
              <a:t>designed</a:t>
            </a:r>
            <a:r>
              <a:rPr lang="fr-FR" dirty="0"/>
              <a:t> components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marL="0" indent="0">
              <a:buNone/>
            </a:pPr>
            <a:r>
              <a:rPr lang="fr-FR" dirty="0"/>
              <a:t>The question to </a:t>
            </a:r>
            <a:r>
              <a:rPr lang="fr-FR" dirty="0" err="1"/>
              <a:t>ask</a:t>
            </a:r>
            <a:r>
              <a:rPr lang="fr-FR" dirty="0"/>
              <a:t>: Do I have </a:t>
            </a:r>
            <a:r>
              <a:rPr lang="fr-FR" dirty="0" err="1"/>
              <a:t>sufficient</a:t>
            </a:r>
            <a:r>
              <a:rPr lang="fr-FR" dirty="0"/>
              <a:t> data to </a:t>
            </a:r>
            <a:r>
              <a:rPr lang="fr-FR" dirty="0" err="1"/>
              <a:t>learn</a:t>
            </a:r>
            <a:r>
              <a:rPr lang="fr-FR" dirty="0"/>
              <a:t> a </a:t>
            </a:r>
            <a:r>
              <a:rPr lang="fr-FR" dirty="0" err="1"/>
              <a:t>function</a:t>
            </a:r>
            <a:r>
              <a:rPr lang="fr-FR" dirty="0"/>
              <a:t> of the </a:t>
            </a:r>
            <a:r>
              <a:rPr lang="fr-FR" dirty="0" err="1"/>
              <a:t>complexity</a:t>
            </a:r>
            <a:r>
              <a:rPr lang="fr-FR" dirty="0"/>
              <a:t> </a:t>
            </a:r>
            <a:r>
              <a:rPr lang="fr-FR" dirty="0" err="1"/>
              <a:t>needed</a:t>
            </a:r>
            <a:r>
              <a:rPr lang="fr-FR" dirty="0"/>
              <a:t> to </a:t>
            </a:r>
            <a:r>
              <a:rPr lang="fr-FR" dirty="0" err="1"/>
              <a:t>map</a:t>
            </a:r>
            <a:r>
              <a:rPr lang="fr-FR" dirty="0"/>
              <a:t> x to y? If yes (end to end </a:t>
            </a:r>
            <a:r>
              <a:rPr lang="fr-FR" dirty="0" err="1"/>
              <a:t>approach</a:t>
            </a:r>
            <a:r>
              <a:rPr lang="fr-FR" dirty="0"/>
              <a:t>) </a:t>
            </a:r>
            <a:r>
              <a:rPr lang="fr-FR" dirty="0" err="1"/>
              <a:t>else</a:t>
            </a:r>
            <a:r>
              <a:rPr lang="fr-FR" dirty="0"/>
              <a:t> (hand </a:t>
            </a:r>
            <a:r>
              <a:rPr lang="fr-FR" dirty="0" err="1"/>
              <a:t>designing</a:t>
            </a:r>
            <a:r>
              <a:rPr lang="fr-FR" dirty="0"/>
              <a:t> </a:t>
            </a:r>
            <a:r>
              <a:rPr lang="fr-FR" dirty="0" err="1"/>
              <a:t>approach</a:t>
            </a:r>
            <a:r>
              <a:rPr lang="fr-FR"/>
              <a:t>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374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C817C1-7154-42CC-9B2B-BEEFF90A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</a:t>
            </a:r>
            <a:r>
              <a:rPr lang="fr-FR" dirty="0" err="1"/>
              <a:t>layers</a:t>
            </a:r>
            <a:r>
              <a:rPr lang="fr-FR" dirty="0"/>
              <a:t> and do change on </a:t>
            </a:r>
            <a:r>
              <a:rPr lang="fr-FR" dirty="0" err="1"/>
              <a:t>them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C3DC2-B323-4900-8F35-B17ED4F34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Try </a:t>
            </a:r>
            <a:r>
              <a:rPr lang="fr-FR" dirty="0" err="1"/>
              <a:t>bigger</a:t>
            </a:r>
            <a:r>
              <a:rPr lang="fr-FR" dirty="0"/>
              <a:t> network, ADAM.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If </a:t>
            </a:r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doing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on dev set: Try </a:t>
            </a:r>
            <a:r>
              <a:rPr lang="fr-FR" dirty="0" err="1"/>
              <a:t>regularization</a:t>
            </a:r>
            <a:r>
              <a:rPr lang="fr-FR" dirty="0"/>
              <a:t>, Try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bigger</a:t>
            </a:r>
            <a:r>
              <a:rPr lang="fr-FR" dirty="0"/>
              <a:t> training set.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If </a:t>
            </a:r>
            <a:r>
              <a:rPr lang="fr-FR" dirty="0" err="1"/>
              <a:t>algorithm</a:t>
            </a:r>
            <a:r>
              <a:rPr lang="fr-FR" dirty="0"/>
              <a:t> do </a:t>
            </a:r>
            <a:r>
              <a:rPr lang="fr-FR" dirty="0" err="1"/>
              <a:t>well</a:t>
            </a:r>
            <a:r>
              <a:rPr lang="fr-FR" dirty="0"/>
              <a:t> on dev set and not on test set: Try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bigger</a:t>
            </a:r>
            <a:r>
              <a:rPr lang="fr-FR" dirty="0"/>
              <a:t> dev set.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Do </a:t>
            </a:r>
            <a:r>
              <a:rPr lang="fr-FR" dirty="0" err="1"/>
              <a:t>well</a:t>
            </a:r>
            <a:r>
              <a:rPr lang="fr-FR" dirty="0"/>
              <a:t> on test set but not in real world: Change dev set or </a:t>
            </a:r>
            <a:r>
              <a:rPr lang="fr-FR" dirty="0" err="1"/>
              <a:t>cost</a:t>
            </a:r>
            <a:r>
              <a:rPr lang="fr-FR" dirty="0"/>
              <a:t> </a:t>
            </a:r>
            <a:r>
              <a:rPr lang="fr-FR" dirty="0" err="1"/>
              <a:t>function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46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270C08-4BB3-47EC-85B6-861B46D9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Setting up </a:t>
            </a:r>
            <a:r>
              <a:rPr lang="fr-FR" dirty="0" err="1"/>
              <a:t>yout</a:t>
            </a:r>
            <a:r>
              <a:rPr lang="fr-FR" dirty="0"/>
              <a:t> goal </a:t>
            </a:r>
            <a:r>
              <a:rPr lang="fr-FR" dirty="0" err="1"/>
              <a:t>using</a:t>
            </a:r>
            <a:r>
              <a:rPr lang="fr-FR" dirty="0"/>
              <a:t> a single </a:t>
            </a:r>
            <a:r>
              <a:rPr lang="fr-FR" dirty="0" err="1"/>
              <a:t>number</a:t>
            </a:r>
            <a:r>
              <a:rPr lang="fr-FR" dirty="0"/>
              <a:t> </a:t>
            </a:r>
            <a:r>
              <a:rPr lang="fr-FR" dirty="0" err="1"/>
              <a:t>evaluation</a:t>
            </a:r>
            <a:r>
              <a:rPr lang="fr-FR" dirty="0"/>
              <a:t> </a:t>
            </a:r>
            <a:r>
              <a:rPr lang="fr-FR" dirty="0" err="1"/>
              <a:t>metric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B7A53-8F85-4BB8-84BC-833DCCB70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Use a </a:t>
            </a:r>
            <a:r>
              <a:rPr lang="fr-FR" dirty="0" err="1"/>
              <a:t>knob</a:t>
            </a:r>
            <a:r>
              <a:rPr lang="fr-FR" dirty="0"/>
              <a:t> principe to control </a:t>
            </a:r>
            <a:r>
              <a:rPr lang="fr-FR" dirty="0" err="1"/>
              <a:t>hyperparameters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FC076F1-CCF0-4179-A0BA-ECFD365A2A55}"/>
              </a:ext>
            </a:extLst>
          </p:cNvPr>
          <p:cNvSpPr/>
          <p:nvPr/>
        </p:nvSpPr>
        <p:spPr>
          <a:xfrm>
            <a:off x="4822520" y="2705621"/>
            <a:ext cx="2279737" cy="1189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Idea</a:t>
            </a:r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3C25D5E-AC3E-4050-A2D8-C33DF88E7C72}"/>
              </a:ext>
            </a:extLst>
          </p:cNvPr>
          <p:cNvSpPr/>
          <p:nvPr/>
        </p:nvSpPr>
        <p:spPr>
          <a:xfrm>
            <a:off x="2465017" y="4001294"/>
            <a:ext cx="1839239" cy="1297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Experiment</a:t>
            </a: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7BE0FBA-A83D-43F4-8D32-719BFD6CB23F}"/>
              </a:ext>
            </a:extLst>
          </p:cNvPr>
          <p:cNvSpPr/>
          <p:nvPr/>
        </p:nvSpPr>
        <p:spPr>
          <a:xfrm>
            <a:off x="7594948" y="4001294"/>
            <a:ext cx="1839239" cy="1297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it!</a:t>
            </a:r>
            <a:endParaRPr lang="fr-FR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9C70B3D-EE72-42C9-99E6-6EBE556582FC}"/>
              </a:ext>
            </a:extLst>
          </p:cNvPr>
          <p:cNvCxnSpPr>
            <a:stCxn id="4" idx="6"/>
            <a:endCxn id="8" idx="1"/>
          </p:cNvCxnSpPr>
          <p:nvPr/>
        </p:nvCxnSpPr>
        <p:spPr>
          <a:xfrm>
            <a:off x="7102257" y="3300608"/>
            <a:ext cx="762041" cy="890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65CEFF8-C48C-4DAD-9D03-385BF25B420C}"/>
              </a:ext>
            </a:extLst>
          </p:cNvPr>
          <p:cNvCxnSpPr>
            <a:stCxn id="8" idx="2"/>
            <a:endCxn id="6" idx="6"/>
          </p:cNvCxnSpPr>
          <p:nvPr/>
        </p:nvCxnSpPr>
        <p:spPr>
          <a:xfrm flipH="1">
            <a:off x="4304256" y="4649902"/>
            <a:ext cx="3290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9ECD777-3DE2-452C-AB72-92746434E9A6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3384637" y="3300608"/>
            <a:ext cx="1437883" cy="700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69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345011-1CC4-47D5-B26F-E336E811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?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B315A4E3-CF0F-41E9-AA06-A85F817DA7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641411"/>
              </p:ext>
            </p:extLst>
          </p:nvPr>
        </p:nvGraphicFramePr>
        <p:xfrm>
          <a:off x="838200" y="1825625"/>
          <a:ext cx="10515597" cy="1325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26527901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42731947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609868285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r>
                        <a:rPr lang="fr-FR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Precision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Recall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169310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940447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726345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4EE08542-8DFF-40DF-8943-39337380ECA2}"/>
              </a:ext>
            </a:extLst>
          </p:cNvPr>
          <p:cNvSpPr txBox="1"/>
          <p:nvPr/>
        </p:nvSpPr>
        <p:spPr>
          <a:xfrm>
            <a:off x="838200" y="3429000"/>
            <a:ext cx="10515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Precision</a:t>
            </a:r>
            <a:r>
              <a:rPr lang="fr-FR" dirty="0"/>
              <a:t>: Percentage of </a:t>
            </a:r>
            <a:r>
              <a:rPr lang="fr-FR" dirty="0" err="1"/>
              <a:t>examples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ML can </a:t>
            </a:r>
            <a:r>
              <a:rPr lang="fr-FR" dirty="0" err="1"/>
              <a:t>exactely</a:t>
            </a:r>
            <a:r>
              <a:rPr lang="fr-FR" dirty="0"/>
              <a:t> </a:t>
            </a:r>
            <a:r>
              <a:rPr lang="fr-FR" dirty="0" err="1"/>
              <a:t>recognize</a:t>
            </a:r>
            <a:r>
              <a:rPr lang="fr-FR" dirty="0"/>
              <a:t> (For </a:t>
            </a:r>
            <a:r>
              <a:rPr lang="fr-FR" dirty="0" err="1"/>
              <a:t>example</a:t>
            </a:r>
            <a:r>
              <a:rPr lang="fr-FR" dirty="0"/>
              <a:t>: </a:t>
            </a:r>
            <a:r>
              <a:rPr lang="fr-FR" dirty="0" err="1"/>
              <a:t>recognation</a:t>
            </a:r>
            <a:r>
              <a:rPr lang="fr-FR" dirty="0"/>
              <a:t> cats – </a:t>
            </a:r>
            <a:r>
              <a:rPr lang="fr-FR" dirty="0" err="1"/>
              <a:t>where</a:t>
            </a:r>
            <a:r>
              <a:rPr lang="fr-FR" dirty="0"/>
              <a:t> % </a:t>
            </a:r>
            <a:r>
              <a:rPr lang="fr-FR" dirty="0" err="1"/>
              <a:t>exactly</a:t>
            </a:r>
            <a:r>
              <a:rPr lang="fr-FR" dirty="0"/>
              <a:t> are cats?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Recall</a:t>
            </a:r>
            <a:r>
              <a:rPr lang="fr-FR" dirty="0"/>
              <a:t>: </a:t>
            </a:r>
            <a:r>
              <a:rPr lang="fr-FR" dirty="0" err="1"/>
              <a:t>What</a:t>
            </a:r>
            <a:r>
              <a:rPr lang="fr-FR" dirty="0"/>
              <a:t> % of </a:t>
            </a:r>
            <a:r>
              <a:rPr lang="fr-FR" dirty="0" err="1"/>
              <a:t>actual</a:t>
            </a:r>
            <a:r>
              <a:rPr lang="fr-FR" dirty="0"/>
              <a:t> cats are </a:t>
            </a:r>
            <a:r>
              <a:rPr lang="fr-FR" dirty="0" err="1"/>
              <a:t>correctly</a:t>
            </a:r>
            <a:r>
              <a:rPr lang="fr-FR" dirty="0"/>
              <a:t> </a:t>
            </a:r>
            <a:r>
              <a:rPr lang="fr-FR" dirty="0" err="1"/>
              <a:t>recognized</a:t>
            </a:r>
            <a:r>
              <a:rPr lang="fr-F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EFE41EA-8B62-4221-91B0-147B9C134AC5}"/>
                  </a:ext>
                </a:extLst>
              </p:cNvPr>
              <p:cNvSpPr txBox="1"/>
              <p:nvPr/>
            </p:nvSpPr>
            <p:spPr>
              <a:xfrm>
                <a:off x="838201" y="4630143"/>
                <a:ext cx="10515597" cy="1698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We </a:t>
                </a:r>
                <a:r>
                  <a:rPr lang="fr-FR" dirty="0" err="1"/>
                  <a:t>should</a:t>
                </a:r>
                <a:r>
                  <a:rPr lang="fr-FR" dirty="0"/>
                  <a:t> care about </a:t>
                </a:r>
                <a:r>
                  <a:rPr lang="fr-FR" dirty="0" err="1"/>
                  <a:t>precision</a:t>
                </a:r>
                <a:r>
                  <a:rPr lang="fr-FR" dirty="0"/>
                  <a:t> and </a:t>
                </a:r>
                <a:r>
                  <a:rPr lang="fr-FR" dirty="0" err="1"/>
                  <a:t>recall</a:t>
                </a:r>
                <a:r>
                  <a:rPr lang="fr-FR" dirty="0"/>
                  <a:t>. </a:t>
                </a:r>
                <a:r>
                  <a:rPr lang="fr-FR" dirty="0" err="1"/>
                  <a:t>We</a:t>
                </a:r>
                <a:r>
                  <a:rPr lang="fr-FR" dirty="0"/>
                  <a:t> </a:t>
                </a:r>
                <a:r>
                  <a:rPr lang="fr-FR" dirty="0" err="1"/>
                  <a:t>should</a:t>
                </a:r>
                <a:r>
                  <a:rPr lang="fr-FR" dirty="0"/>
                  <a:t> </a:t>
                </a:r>
                <a:r>
                  <a:rPr lang="fr-FR" dirty="0" err="1"/>
                  <a:t>find</a:t>
                </a:r>
                <a:r>
                  <a:rPr lang="fr-FR" dirty="0"/>
                  <a:t> a </a:t>
                </a:r>
                <a:r>
                  <a:rPr lang="fr-FR" dirty="0" err="1"/>
                  <a:t>trade</a:t>
                </a:r>
                <a:r>
                  <a:rPr lang="fr-FR" dirty="0"/>
                  <a:t>-off </a:t>
                </a:r>
                <a:r>
                  <a:rPr lang="fr-FR" dirty="0" err="1"/>
                  <a:t>between</a:t>
                </a:r>
                <a:r>
                  <a:rPr lang="fr-FR" dirty="0"/>
                  <a:t> </a:t>
                </a:r>
                <a:r>
                  <a:rPr lang="fr-FR" dirty="0" err="1"/>
                  <a:t>Recall</a:t>
                </a:r>
                <a:r>
                  <a:rPr lang="fr-FR" dirty="0"/>
                  <a:t> and </a:t>
                </a:r>
                <a:r>
                  <a:rPr lang="fr-FR" dirty="0" err="1"/>
                  <a:t>Precision</a:t>
                </a:r>
                <a:r>
                  <a:rPr lang="fr-F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Solution: Use of F1 score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F1 score </a:t>
                </a:r>
                <a:r>
                  <a:rPr lang="fr-FR" dirty="0" err="1"/>
                  <a:t>is</a:t>
                </a:r>
                <a:r>
                  <a:rPr lang="fr-FR" dirty="0"/>
                  <a:t> the </a:t>
                </a:r>
                <a:r>
                  <a:rPr lang="fr-FR" dirty="0" err="1"/>
                  <a:t>average</a:t>
                </a:r>
                <a:r>
                  <a:rPr lang="fr-FR" dirty="0"/>
                  <a:t> </a:t>
                </a:r>
                <a:r>
                  <a:rPr lang="fr-FR" dirty="0" err="1"/>
                  <a:t>between</a:t>
                </a:r>
                <a:r>
                  <a:rPr lang="fr-FR" dirty="0"/>
                  <a:t> </a:t>
                </a:r>
                <a:r>
                  <a:rPr lang="fr-FR" dirty="0" err="1"/>
                  <a:t>Recall</a:t>
                </a:r>
                <a:r>
                  <a:rPr lang="fr-FR" dirty="0"/>
                  <a:t> ( R ) and </a:t>
                </a:r>
                <a:r>
                  <a:rPr lang="fr-FR" dirty="0" err="1"/>
                  <a:t>Precision</a:t>
                </a:r>
                <a:r>
                  <a:rPr lang="fr-FR" dirty="0"/>
                  <a:t> ( P 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1=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den>
                    </m:f>
                  </m:oMath>
                </a14:m>
                <a:r>
                  <a:rPr lang="fr-FR" dirty="0"/>
                  <a:t> (This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dirty="0" err="1"/>
                  <a:t>called</a:t>
                </a:r>
                <a:r>
                  <a:rPr lang="fr-FR" dirty="0"/>
                  <a:t> </a:t>
                </a:r>
                <a:r>
                  <a:rPr lang="fr-FR" dirty="0" err="1"/>
                  <a:t>Harmonic</a:t>
                </a:r>
                <a:r>
                  <a:rPr lang="fr-FR" dirty="0"/>
                  <a:t> </a:t>
                </a:r>
                <a:r>
                  <a:rPr lang="fr-FR" dirty="0" err="1"/>
                  <a:t>Mean</a:t>
                </a:r>
                <a:r>
                  <a:rPr lang="fr-FR" dirty="0"/>
                  <a:t>).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EFE41EA-8B62-4221-91B0-147B9C134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4630143"/>
                <a:ext cx="10515597" cy="1698542"/>
              </a:xfrm>
              <a:prstGeom prst="rect">
                <a:avLst/>
              </a:prstGeom>
              <a:blipFill>
                <a:blip r:embed="rId2"/>
                <a:stretch>
                  <a:fillRect l="-406" t="-21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48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41514-1374-45D2-870A-9A1DB4DC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Speed up </a:t>
            </a:r>
            <a:r>
              <a:rPr lang="fr-FR" dirty="0" err="1"/>
              <a:t>iteration</a:t>
            </a:r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B6C4D0BE-85EC-4AC5-B6D6-48BC1FB61D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04537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8709209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3797678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5641621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5596541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9421426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925692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India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Others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542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553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702156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61E7D56F-1B7C-475D-86FC-0FBEA75F7737}"/>
              </a:ext>
            </a:extLst>
          </p:cNvPr>
          <p:cNvSpPr txBox="1"/>
          <p:nvPr/>
        </p:nvSpPr>
        <p:spPr>
          <a:xfrm>
            <a:off x="838200" y="3429000"/>
            <a:ext cx="10515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averages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 and control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are </a:t>
            </a:r>
            <a:r>
              <a:rPr lang="fr-FR" dirty="0" err="1"/>
              <a:t>implementing</a:t>
            </a:r>
            <a:r>
              <a:rPr lang="fr-FR" dirty="0"/>
              <a:t> code. </a:t>
            </a:r>
            <a:r>
              <a:rPr lang="fr-FR" dirty="0" err="1"/>
              <a:t>Especially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have a lot of </a:t>
            </a:r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are </a:t>
            </a:r>
            <a:r>
              <a:rPr lang="fr-FR" dirty="0" err="1"/>
              <a:t>classifying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468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0DFB0-9016-4175-98F6-12183FA5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Satisfying</a:t>
            </a:r>
            <a:r>
              <a:rPr lang="fr-FR" dirty="0"/>
              <a:t> and </a:t>
            </a:r>
            <a:r>
              <a:rPr lang="fr-FR" dirty="0" err="1"/>
              <a:t>optimizing</a:t>
            </a:r>
            <a:r>
              <a:rPr lang="fr-FR" dirty="0"/>
              <a:t> </a:t>
            </a:r>
            <a:r>
              <a:rPr lang="fr-FR" dirty="0" err="1"/>
              <a:t>metrics</a:t>
            </a:r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51B1A3AF-BD58-4651-A8D8-5FF229C281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185790"/>
              </p:ext>
            </p:extLst>
          </p:nvPr>
        </p:nvGraphicFramePr>
        <p:xfrm>
          <a:off x="838200" y="1825625"/>
          <a:ext cx="105155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08110284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80607535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831388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Accuracy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Running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27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58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95ms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78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1500ms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8229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10391DFF-A959-44B7-B3DD-C0219FBE9430}"/>
                  </a:ext>
                </a:extLst>
              </p:cNvPr>
              <p:cNvSpPr txBox="1"/>
              <p:nvPr/>
            </p:nvSpPr>
            <p:spPr>
              <a:xfrm>
                <a:off x="838200" y="3429000"/>
                <a:ext cx="593838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Cost </a:t>
                </a:r>
                <a:r>
                  <a:rPr lang="fr-FR" dirty="0" err="1"/>
                  <a:t>should</a:t>
                </a:r>
                <a:r>
                  <a:rPr lang="fr-FR" dirty="0"/>
                  <a:t> </a:t>
                </a:r>
                <a:r>
                  <a:rPr lang="fr-FR" dirty="0" err="1"/>
                  <a:t>be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𝑎𝑐𝑐𝑢𝑟𝑎𝑐𝑦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−0,5∗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𝑟𝑢𝑛𝑛𝑖𝑛𝑔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fr-FR" b="0" dirty="0"/>
              </a:p>
              <a:p>
                <a:r>
                  <a:rPr lang="fr-FR" dirty="0"/>
                  <a:t>or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err="1"/>
                  <a:t>Optimization</a:t>
                </a:r>
                <a:r>
                  <a:rPr lang="fr-FR" dirty="0"/>
                  <a:t> </a:t>
                </a:r>
                <a:r>
                  <a:rPr lang="fr-FR" dirty="0" err="1"/>
                  <a:t>problem</a:t>
                </a:r>
                <a:r>
                  <a:rPr lang="fr-FR" dirty="0"/>
                  <a:t> </a:t>
                </a:r>
                <a:r>
                  <a:rPr lang="fr-FR" dirty="0" err="1"/>
                  <a:t>should</a:t>
                </a:r>
                <a:r>
                  <a:rPr lang="fr-FR" dirty="0"/>
                  <a:t> </a:t>
                </a:r>
                <a:r>
                  <a:rPr lang="fr-FR" dirty="0" err="1"/>
                  <a:t>be</a:t>
                </a:r>
                <a:r>
                  <a:rPr lang="fr-FR" dirty="0"/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fr-FR" dirty="0" err="1"/>
                  <a:t>Maximize</a:t>
                </a:r>
                <a:r>
                  <a:rPr lang="fr-FR" dirty="0"/>
                  <a:t> </a:t>
                </a:r>
                <a:r>
                  <a:rPr lang="fr-FR" dirty="0" err="1"/>
                  <a:t>accuracy</a:t>
                </a:r>
                <a:endParaRPr lang="fr-F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St: running time &lt; 100ms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err="1"/>
                  <a:t>Satisfying</a:t>
                </a:r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about running time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err="1"/>
                  <a:t>Optimizing</a:t>
                </a:r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about </a:t>
                </a:r>
                <a:r>
                  <a:rPr lang="fr-FR" dirty="0" err="1"/>
                  <a:t>Accuracy</a:t>
                </a:r>
                <a:endParaRPr lang="fr-F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If </a:t>
                </a:r>
                <a:r>
                  <a:rPr lang="fr-FR" dirty="0" err="1"/>
                  <a:t>We</a:t>
                </a:r>
                <a:r>
                  <a:rPr lang="fr-FR" dirty="0"/>
                  <a:t> have N </a:t>
                </a:r>
                <a:r>
                  <a:rPr lang="fr-FR" dirty="0" err="1"/>
                  <a:t>metrics</a:t>
                </a:r>
                <a:r>
                  <a:rPr lang="fr-FR" dirty="0"/>
                  <a:t>: </a:t>
                </a:r>
                <a:r>
                  <a:rPr lang="fr-FR" dirty="0" err="1"/>
                  <a:t>Optimizing</a:t>
                </a:r>
                <a:r>
                  <a:rPr lang="fr-FR" dirty="0"/>
                  <a:t> 1 and </a:t>
                </a:r>
                <a:r>
                  <a:rPr lang="fr-FR" dirty="0" err="1"/>
                  <a:t>Satisfying</a:t>
                </a:r>
                <a:r>
                  <a:rPr lang="fr-FR" dirty="0"/>
                  <a:t> N-1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10391DFF-A959-44B7-B3DD-C0219FBE9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29000"/>
                <a:ext cx="5938381" cy="2862322"/>
              </a:xfrm>
              <a:prstGeom prst="rect">
                <a:avLst/>
              </a:prstGeom>
              <a:blipFill>
                <a:blip r:embed="rId2"/>
                <a:stretch>
                  <a:fillRect l="-924" t="-1279" b="-23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ccolade ouvrante 6">
            <a:extLst>
              <a:ext uri="{FF2B5EF4-FFF2-40B4-BE49-F238E27FC236}">
                <a16:creationId xmlns:a16="http://schemas.microsoft.com/office/drawing/2014/main" id="{8EA93997-C7F7-43FD-A39C-A8595949494F}"/>
              </a:ext>
            </a:extLst>
          </p:cNvPr>
          <p:cNvSpPr/>
          <p:nvPr/>
        </p:nvSpPr>
        <p:spPr>
          <a:xfrm>
            <a:off x="1319618" y="4334005"/>
            <a:ext cx="45719" cy="4258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83F0BC4-E165-429E-A6BB-3462B47005BD}"/>
              </a:ext>
            </a:extLst>
          </p:cNvPr>
          <p:cNvSpPr txBox="1"/>
          <p:nvPr/>
        </p:nvSpPr>
        <p:spPr>
          <a:xfrm>
            <a:off x="6776581" y="3429000"/>
            <a:ext cx="53235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Example: System to </a:t>
            </a:r>
            <a:r>
              <a:rPr lang="fr-FR" dirty="0" err="1"/>
              <a:t>detect</a:t>
            </a:r>
            <a:r>
              <a:rPr lang="fr-FR" dirty="0"/>
              <a:t> wake </a:t>
            </a:r>
            <a:r>
              <a:rPr lang="fr-FR" dirty="0" err="1"/>
              <a:t>words</a:t>
            </a:r>
            <a:r>
              <a:rPr lang="fr-FR" dirty="0"/>
              <a:t> or trigger </a:t>
            </a:r>
            <a:r>
              <a:rPr lang="fr-FR" dirty="0" err="1"/>
              <a:t>words</a:t>
            </a:r>
            <a:r>
              <a:rPr lang="fr-FR" dirty="0"/>
              <a:t> – Voice </a:t>
            </a:r>
            <a:r>
              <a:rPr lang="fr-FR" dirty="0" err="1"/>
              <a:t>controller</a:t>
            </a:r>
            <a:r>
              <a:rPr lang="fr-FR" dirty="0"/>
              <a:t> as Amazon </a:t>
            </a:r>
            <a:r>
              <a:rPr lang="fr-FR" dirty="0" err="1"/>
              <a:t>echo</a:t>
            </a:r>
            <a:r>
              <a:rPr lang="fr-F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We</a:t>
            </a:r>
            <a:r>
              <a:rPr lang="fr-FR" dirty="0"/>
              <a:t> suppose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are 2 </a:t>
            </a:r>
            <a:r>
              <a:rPr lang="fr-FR" dirty="0" err="1"/>
              <a:t>metrics</a:t>
            </a:r>
            <a:r>
              <a:rPr lang="fr-FR" dirty="0"/>
              <a:t> to </a:t>
            </a:r>
            <a:r>
              <a:rPr lang="fr-FR" dirty="0" err="1"/>
              <a:t>consider</a:t>
            </a:r>
            <a:r>
              <a:rPr lang="fr-FR" dirty="0"/>
              <a:t> </a:t>
            </a:r>
            <a:r>
              <a:rPr lang="fr-FR" dirty="0" err="1"/>
              <a:t>here</a:t>
            </a:r>
            <a:r>
              <a:rPr lang="fr-FR" dirty="0"/>
              <a:t>: </a:t>
            </a:r>
            <a:r>
              <a:rPr lang="fr-FR" dirty="0" err="1"/>
              <a:t>Accuracy</a:t>
            </a:r>
            <a:r>
              <a:rPr lang="fr-FR" dirty="0"/>
              <a:t> and </a:t>
            </a:r>
            <a:r>
              <a:rPr lang="fr-FR" dirty="0" err="1"/>
              <a:t>Number</a:t>
            </a:r>
            <a:r>
              <a:rPr lang="fr-FR" dirty="0"/>
              <a:t> of false positive.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Optimization</a:t>
            </a:r>
            <a:r>
              <a:rPr lang="fr-FR" dirty="0"/>
              <a:t> </a:t>
            </a:r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Maximize</a:t>
            </a:r>
            <a:r>
              <a:rPr lang="fr-FR" dirty="0"/>
              <a:t> </a:t>
            </a:r>
            <a:r>
              <a:rPr lang="fr-FR" dirty="0" err="1"/>
              <a:t>accuracy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St: False positive </a:t>
            </a:r>
            <a:r>
              <a:rPr lang="fr-FR" dirty="0" err="1"/>
              <a:t>every</a:t>
            </a:r>
            <a:r>
              <a:rPr lang="fr-FR" dirty="0"/>
              <a:t> 24 </a:t>
            </a:r>
            <a:r>
              <a:rPr lang="fr-FR" dirty="0" err="1"/>
              <a:t>hours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or </a:t>
            </a:r>
            <a:r>
              <a:rPr lang="fr-FR" dirty="0" err="1"/>
              <a:t>equal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0636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40F8BF9-0D26-45A9-AF88-8D3A8B46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Train / dev / test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431A60E-6234-4178-97DA-989EF87A5F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Cat classification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regions</a:t>
            </a:r>
            <a:endParaRPr lang="fr-FR" dirty="0"/>
          </a:p>
          <a:p>
            <a:pPr lvl="1"/>
            <a:r>
              <a:rPr lang="fr-FR" dirty="0"/>
              <a:t>US</a:t>
            </a:r>
          </a:p>
          <a:p>
            <a:pPr lvl="1"/>
            <a:r>
              <a:rPr lang="fr-FR" dirty="0"/>
              <a:t>UK</a:t>
            </a:r>
          </a:p>
          <a:p>
            <a:pPr lvl="1"/>
            <a:r>
              <a:rPr lang="fr-FR" dirty="0" err="1"/>
              <a:t>Other</a:t>
            </a:r>
            <a:r>
              <a:rPr lang="fr-FR" dirty="0"/>
              <a:t> Europe</a:t>
            </a:r>
          </a:p>
          <a:p>
            <a:pPr lvl="1"/>
            <a:r>
              <a:rPr lang="fr-FR" dirty="0"/>
              <a:t>South America</a:t>
            </a:r>
          </a:p>
          <a:p>
            <a:pPr lvl="1"/>
            <a:r>
              <a:rPr lang="fr-FR" dirty="0" err="1"/>
              <a:t>India</a:t>
            </a:r>
            <a:endParaRPr lang="fr-FR" dirty="0"/>
          </a:p>
          <a:p>
            <a:pPr lvl="1"/>
            <a:r>
              <a:rPr lang="fr-FR" dirty="0"/>
              <a:t>China</a:t>
            </a:r>
          </a:p>
          <a:p>
            <a:pPr lvl="1"/>
            <a:r>
              <a:rPr lang="fr-FR" dirty="0" err="1"/>
              <a:t>Other</a:t>
            </a:r>
            <a:r>
              <a:rPr lang="fr-FR" dirty="0"/>
              <a:t> Asia</a:t>
            </a:r>
          </a:p>
          <a:p>
            <a:pPr lvl="1"/>
            <a:r>
              <a:rPr lang="fr-FR" dirty="0" err="1"/>
              <a:t>Australia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C91CDCD-841F-423F-99D6-D63DA68144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Dev and test set </a:t>
            </a:r>
            <a:r>
              <a:rPr lang="fr-FR" dirty="0" err="1"/>
              <a:t>should</a:t>
            </a:r>
            <a:r>
              <a:rPr lang="fr-FR" dirty="0"/>
              <a:t> come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distribution</a:t>
            </a:r>
          </a:p>
          <a:p>
            <a:endParaRPr lang="fr-FR" dirty="0"/>
          </a:p>
          <a:p>
            <a:r>
              <a:rPr lang="fr-FR" dirty="0"/>
              <a:t>Solution: </a:t>
            </a:r>
            <a:r>
              <a:rPr lang="fr-FR" dirty="0" err="1"/>
              <a:t>Randomly</a:t>
            </a:r>
            <a:r>
              <a:rPr lang="fr-FR" dirty="0"/>
              <a:t> </a:t>
            </a:r>
            <a:r>
              <a:rPr lang="fr-FR" dirty="0" err="1"/>
              <a:t>shuffle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dev / test sets</a:t>
            </a:r>
          </a:p>
        </p:txBody>
      </p:sp>
      <p:sp>
        <p:nvSpPr>
          <p:cNvPr id="7" name="Accolade fermante 6">
            <a:extLst>
              <a:ext uri="{FF2B5EF4-FFF2-40B4-BE49-F238E27FC236}">
                <a16:creationId xmlns:a16="http://schemas.microsoft.com/office/drawing/2014/main" id="{DC0122C4-2D96-4633-80B0-4AEFFC622F3D}"/>
              </a:ext>
            </a:extLst>
          </p:cNvPr>
          <p:cNvSpPr/>
          <p:nvPr/>
        </p:nvSpPr>
        <p:spPr>
          <a:xfrm>
            <a:off x="3485272" y="2293034"/>
            <a:ext cx="45719" cy="15193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ccolade fermante 7">
            <a:extLst>
              <a:ext uri="{FF2B5EF4-FFF2-40B4-BE49-F238E27FC236}">
                <a16:creationId xmlns:a16="http://schemas.microsoft.com/office/drawing/2014/main" id="{EE7E868D-616E-4F09-8035-ACC4FE4192C1}"/>
              </a:ext>
            </a:extLst>
          </p:cNvPr>
          <p:cNvSpPr/>
          <p:nvPr/>
        </p:nvSpPr>
        <p:spPr>
          <a:xfrm>
            <a:off x="3219189" y="3947282"/>
            <a:ext cx="311802" cy="15193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E45643-CBDF-4CBD-8F12-8C2B54A127F8}"/>
              </a:ext>
            </a:extLst>
          </p:cNvPr>
          <p:cNvSpPr/>
          <p:nvPr/>
        </p:nvSpPr>
        <p:spPr>
          <a:xfrm>
            <a:off x="3832964" y="2805830"/>
            <a:ext cx="751562" cy="450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E2BCE3-49B3-47B7-B988-AA9443FA5898}"/>
              </a:ext>
            </a:extLst>
          </p:cNvPr>
          <p:cNvSpPr/>
          <p:nvPr/>
        </p:nvSpPr>
        <p:spPr>
          <a:xfrm>
            <a:off x="3895594" y="4481468"/>
            <a:ext cx="751562" cy="450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1005521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2344</Words>
  <Application>Microsoft Office PowerPoint</Application>
  <PresentationFormat>Grand écran</PresentationFormat>
  <Paragraphs>317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Symbol</vt:lpstr>
      <vt:lpstr>Wingdings</vt:lpstr>
      <vt:lpstr>Thème Office</vt:lpstr>
      <vt:lpstr>Structuring machine learning project</vt:lpstr>
      <vt:lpstr>Machine learning strategy – Ideas to increase accuracy</vt:lpstr>
      <vt:lpstr>Orthogonalisation</vt:lpstr>
      <vt:lpstr>Test layers and do change on them</vt:lpstr>
      <vt:lpstr>Setting up yout goal using a single number evaluation metric </vt:lpstr>
      <vt:lpstr>What should we choose?</vt:lpstr>
      <vt:lpstr>Speed up iteration</vt:lpstr>
      <vt:lpstr>Satisfying and optimizing metrics</vt:lpstr>
      <vt:lpstr>Train / dev / test </vt:lpstr>
      <vt:lpstr>True Story</vt:lpstr>
      <vt:lpstr>Choose size of Train/dev/test sets</vt:lpstr>
      <vt:lpstr>When should I change dev / test sets and metrics</vt:lpstr>
      <vt:lpstr>Orthogonalization principe</vt:lpstr>
      <vt:lpstr>ML VS HUMAN PERFORMANCES</vt:lpstr>
      <vt:lpstr>Comparing ML performances to human level performances</vt:lpstr>
      <vt:lpstr>Avoidable bias and variance</vt:lpstr>
      <vt:lpstr>Understanding human level error</vt:lpstr>
      <vt:lpstr>Error analysis</vt:lpstr>
      <vt:lpstr>ML Surpassing human-level performances</vt:lpstr>
      <vt:lpstr>2 fundamental assumptions of supervised learning</vt:lpstr>
      <vt:lpstr>Improve model of deep learning</vt:lpstr>
      <vt:lpstr>Human Error analysis</vt:lpstr>
      <vt:lpstr>Example of human error analysis</vt:lpstr>
      <vt:lpstr>How to cleaning up incorrectly labeled data</vt:lpstr>
      <vt:lpstr>Mismatched training and dev / test set</vt:lpstr>
      <vt:lpstr>Application in speech recognition</vt:lpstr>
      <vt:lpstr>Bias and variance with mismatched distribution</vt:lpstr>
      <vt:lpstr>Addressing (correct) data mismatch</vt:lpstr>
      <vt:lpstr>Transfer learning</vt:lpstr>
      <vt:lpstr>Multi-task learning</vt:lpstr>
      <vt:lpstr>End to end deep learning</vt:lpstr>
      <vt:lpstr>Application2: Face recognition</vt:lpstr>
      <vt:lpstr>Uses of end to end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Structuring machine learning project</dc:title>
  <dc:creator>zakaria BOUZIANE</dc:creator>
  <cp:lastModifiedBy>zakaria BOUZIANE</cp:lastModifiedBy>
  <cp:revision>26</cp:revision>
  <dcterms:created xsi:type="dcterms:W3CDTF">2020-08-27T17:53:09Z</dcterms:created>
  <dcterms:modified xsi:type="dcterms:W3CDTF">2020-08-28T22:24:57Z</dcterms:modified>
</cp:coreProperties>
</file>