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31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1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19" r:id="rId32"/>
    <p:sldId id="320" r:id="rId33"/>
    <p:sldId id="287" r:id="rId34"/>
    <p:sldId id="321" r:id="rId35"/>
    <p:sldId id="289" r:id="rId36"/>
    <p:sldId id="322" r:id="rId37"/>
    <p:sldId id="323" r:id="rId38"/>
    <p:sldId id="324" r:id="rId39"/>
    <p:sldId id="293" r:id="rId40"/>
    <p:sldId id="325" r:id="rId41"/>
    <p:sldId id="295" r:id="rId42"/>
    <p:sldId id="326" r:id="rId43"/>
    <p:sldId id="327" r:id="rId44"/>
    <p:sldId id="296" r:id="rId45"/>
    <p:sldId id="297" r:id="rId46"/>
    <p:sldId id="328" r:id="rId47"/>
    <p:sldId id="298" r:id="rId48"/>
    <p:sldId id="329" r:id="rId49"/>
    <p:sldId id="330" r:id="rId50"/>
    <p:sldId id="331" r:id="rId51"/>
    <p:sldId id="302" r:id="rId52"/>
    <p:sldId id="303" r:id="rId53"/>
    <p:sldId id="332" r:id="rId54"/>
    <p:sldId id="305" r:id="rId55"/>
    <p:sldId id="333" r:id="rId56"/>
    <p:sldId id="334" r:id="rId57"/>
    <p:sldId id="306" r:id="rId58"/>
    <p:sldId id="307" r:id="rId59"/>
    <p:sldId id="308" r:id="rId60"/>
    <p:sldId id="335" r:id="rId61"/>
    <p:sldId id="336" r:id="rId62"/>
    <p:sldId id="337" r:id="rId63"/>
    <p:sldId id="312" r:id="rId64"/>
    <p:sldId id="313" r:id="rId65"/>
    <p:sldId id="338" r:id="rId66"/>
    <p:sldId id="315" r:id="rId67"/>
    <p:sldId id="339" r:id="rId68"/>
    <p:sldId id="340" r:id="rId69"/>
    <p:sldId id="316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酒井泰地" initials="酒井泰地" lastIdx="2" clrIdx="0">
    <p:extLst>
      <p:ext uri="{19B8F6BF-5375-455C-9EA6-DF929625EA0E}">
        <p15:presenceInfo xmlns:p15="http://schemas.microsoft.com/office/powerpoint/2012/main" userId="a042c0e1eaea7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お金</c:v>
                </c:pt>
                <c:pt idx="1">
                  <c:v>CO2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69020800"/>
        <c:axId val="469020016"/>
      </c:barChart>
      <c:catAx>
        <c:axId val="46902080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469020016"/>
        <c:crosses val="autoZero"/>
        <c:auto val="1"/>
        <c:lblAlgn val="ctr"/>
        <c:lblOffset val="100"/>
        <c:noMultiLvlLbl val="0"/>
      </c:catAx>
      <c:valAx>
        <c:axId val="469020016"/>
        <c:scaling>
          <c:orientation val="minMax"/>
          <c:max val="1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902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お金</c:v>
                </c:pt>
                <c:pt idx="1">
                  <c:v>CO2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8665008"/>
        <c:axId val="478665792"/>
      </c:barChart>
      <c:catAx>
        <c:axId val="47866500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478665792"/>
        <c:crosses val="autoZero"/>
        <c:auto val="1"/>
        <c:lblAlgn val="ctr"/>
        <c:lblOffset val="100"/>
        <c:noMultiLvlLbl val="0"/>
      </c:catAx>
      <c:valAx>
        <c:axId val="478665792"/>
        <c:scaling>
          <c:orientation val="minMax"/>
          <c:max val="1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866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お金</c:v>
                </c:pt>
                <c:pt idx="1">
                  <c:v>CO2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4066432"/>
        <c:axId val="354066824"/>
      </c:barChart>
      <c:catAx>
        <c:axId val="35406643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354066824"/>
        <c:crosses val="autoZero"/>
        <c:auto val="1"/>
        <c:lblAlgn val="ctr"/>
        <c:lblOffset val="100"/>
        <c:noMultiLvlLbl val="0"/>
      </c:catAx>
      <c:valAx>
        <c:axId val="354066824"/>
        <c:scaling>
          <c:orientation val="minMax"/>
          <c:max val="1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406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お金</c:v>
                </c:pt>
                <c:pt idx="1">
                  <c:v>CO2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69021192"/>
        <c:axId val="469023936"/>
      </c:barChart>
      <c:catAx>
        <c:axId val="4690211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469023936"/>
        <c:crosses val="autoZero"/>
        <c:auto val="1"/>
        <c:lblAlgn val="ctr"/>
        <c:lblOffset val="100"/>
        <c:noMultiLvlLbl val="0"/>
      </c:catAx>
      <c:valAx>
        <c:axId val="469023936"/>
        <c:scaling>
          <c:orientation val="minMax"/>
          <c:max val="1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902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88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6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5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58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32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6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71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81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38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41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D88A-0231-471B-89EF-77A24E0CAF4B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3F9-67A3-4556-9F51-DB9C61791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51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8794" y="708338"/>
            <a:ext cx="9543245" cy="5653826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7899" y="1571222"/>
            <a:ext cx="5525035" cy="2034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はつでん</a:t>
            </a:r>
            <a:r>
              <a:rPr lang="ja-JP" altLang="en-US" dirty="0" smtClean="0"/>
              <a:t>大臣（逆転裁判っぽいタイトル</a:t>
            </a:r>
            <a:r>
              <a:rPr lang="en-US" altLang="ja-JP" dirty="0" smtClean="0"/>
              <a:t>Image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45864" y="4097091"/>
            <a:ext cx="2009104" cy="82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9704" y="399245"/>
            <a:ext cx="461665" cy="29621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青線：　タブレット画面の枠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5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803042" y="4778062"/>
            <a:ext cx="8706119" cy="13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それぞれのステージ</a:t>
            </a:r>
            <a:r>
              <a:rPr lang="ja-JP" altLang="en-US" dirty="0"/>
              <a:t>でさまざまな</a:t>
            </a:r>
            <a:r>
              <a:rPr lang="ja-JP" altLang="en-US" dirty="0" smtClean="0"/>
              <a:t>ミッションが出てきますので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lang="ja-JP" altLang="en-US" dirty="0" smtClean="0"/>
              <a:t>エネルギープランを作って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だいとうりょ</a:t>
            </a:r>
            <a:r>
              <a:rPr lang="ja-JP" altLang="en-US" dirty="0"/>
              <a:t>う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にチェックしてもらいましょう！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803042" y="862885"/>
            <a:ext cx="8706119" cy="354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dirty="0" smtClean="0"/>
              <a:t>背景（大臣の部屋）</a:t>
            </a:r>
            <a:endParaRPr kumimoji="1" lang="ja-JP" altLang="en-US" dirty="0"/>
          </a:p>
        </p:txBody>
      </p:sp>
      <p:sp>
        <p:nvSpPr>
          <p:cNvPr id="7" name="二等辺三角形 6"/>
          <p:cNvSpPr/>
          <p:nvPr/>
        </p:nvSpPr>
        <p:spPr>
          <a:xfrm rot="10800000">
            <a:off x="10032642" y="5711783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0800000">
            <a:off x="10032642" y="5389814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37" y="1246367"/>
            <a:ext cx="2963917" cy="296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803042" y="4778062"/>
            <a:ext cx="8706119" cy="13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en-US" altLang="ja-JP" dirty="0" smtClean="0"/>
              <a:t>“</a:t>
            </a:r>
            <a:r>
              <a:rPr lang="ja-JP" altLang="en-US" dirty="0" smtClean="0"/>
              <a:t>だいとうりょう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が出ればステージクリアです！</a:t>
            </a:r>
            <a:endParaRPr lang="en-US" altLang="ja-JP" dirty="0" smtClean="0"/>
          </a:p>
          <a:p>
            <a:r>
              <a:rPr lang="ja-JP" altLang="en-US" dirty="0" smtClean="0"/>
              <a:t>すべてのステージクリアをめざしていっしょにがんばりましょう！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803042" y="862885"/>
            <a:ext cx="8706119" cy="354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dirty="0" smtClean="0"/>
              <a:t>背景（大臣の部屋）</a:t>
            </a:r>
            <a:endParaRPr kumimoji="1" lang="ja-JP" altLang="en-US" dirty="0"/>
          </a:p>
        </p:txBody>
      </p:sp>
      <p:sp>
        <p:nvSpPr>
          <p:cNvPr id="7" name="二等辺三角形 6"/>
          <p:cNvSpPr/>
          <p:nvPr/>
        </p:nvSpPr>
        <p:spPr>
          <a:xfrm rot="10800000">
            <a:off x="10032642" y="5711783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0800000">
            <a:off x="10032642" y="5389814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69" y="1291662"/>
            <a:ext cx="3074276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9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76518" y="193183"/>
            <a:ext cx="11281893" cy="6308971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68946" y="4290106"/>
            <a:ext cx="9929612" cy="19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/>
              <a:t>それで</a:t>
            </a:r>
            <a:r>
              <a:rPr lang="ja-JP" altLang="en-US" dirty="0" smtClean="0"/>
              <a:t>はあそびかたを</a:t>
            </a:r>
            <a:r>
              <a:rPr lang="ja-JP" altLang="en-US" dirty="0"/>
              <a:t>説明します。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068946" y="437881"/>
            <a:ext cx="9929612" cy="369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5164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スクロールバー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352654" y="1796603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105235" y="669702"/>
            <a:ext cx="5992173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609074" y="899132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10628291" y="592572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10800000">
            <a:off x="10628291" y="5602576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0191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　　　　　　　スクロールバー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2401912" y="899132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76518" y="218941"/>
            <a:ext cx="11281893" cy="6308971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68946" y="4341622"/>
            <a:ext cx="9929612" cy="19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/>
              <a:t>左</a:t>
            </a:r>
            <a:r>
              <a:rPr lang="ja-JP" altLang="en-US" dirty="0" smtClean="0"/>
              <a:t>のバーを動かすと、右のグラフが</a:t>
            </a:r>
            <a:r>
              <a:rPr lang="en-US" altLang="ja-JP" dirty="0" smtClean="0"/>
              <a:t>…</a:t>
            </a:r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8946" y="437881"/>
            <a:ext cx="9929612" cy="369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5164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スクロールバー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352654" y="1796603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105235" y="669702"/>
            <a:ext cx="5992173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609074" y="899132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10628291" y="592572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10800000">
            <a:off x="10628291" y="5602576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0191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　　　　　　　スクロールバー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2401912" y="899132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矢印 19"/>
          <p:cNvSpPr/>
          <p:nvPr/>
        </p:nvSpPr>
        <p:spPr>
          <a:xfrm>
            <a:off x="3367644" y="685459"/>
            <a:ext cx="1333147" cy="101863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点滅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76518" y="218941"/>
            <a:ext cx="11281893" cy="6308971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68946" y="4341622"/>
            <a:ext cx="9929612" cy="19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（アシスタント）</a:t>
            </a:r>
            <a:endParaRPr kumimoji="1" lang="en-US" altLang="ja-JP" dirty="0" smtClean="0"/>
          </a:p>
          <a:p>
            <a:r>
              <a:rPr lang="ja-JP" altLang="en-US" dirty="0"/>
              <a:t>左</a:t>
            </a:r>
            <a:r>
              <a:rPr lang="ja-JP" altLang="en-US" dirty="0" smtClean="0"/>
              <a:t>のスクロールバーを動かすと、右のグラフが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このように動きます。</a:t>
            </a:r>
            <a:endParaRPr lang="en-US" altLang="ja-JP" dirty="0" smtClean="0"/>
          </a:p>
          <a:p>
            <a:r>
              <a:rPr lang="ja-JP" altLang="en-US" dirty="0" smtClean="0"/>
              <a:t>このバーを使って、自由にエネルギープランを作りましょう！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8946" y="437881"/>
            <a:ext cx="9929612" cy="369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5164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スクロールバー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352654" y="1796603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105235" y="669702"/>
            <a:ext cx="5992173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609074" y="899132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10628291" y="592572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10800000">
            <a:off x="10628291" y="5602576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0191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　　　　　　　スクロールバー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2401912" y="899132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矢印 17"/>
          <p:cNvSpPr/>
          <p:nvPr/>
        </p:nvSpPr>
        <p:spPr>
          <a:xfrm>
            <a:off x="3367644" y="685459"/>
            <a:ext cx="1333147" cy="101863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点滅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76518" y="218941"/>
            <a:ext cx="11281893" cy="6308971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68946" y="4341622"/>
            <a:ext cx="9929612" cy="19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この時、グラフがかなら</a:t>
            </a:r>
            <a:r>
              <a:rPr lang="ja-JP" altLang="en-US" dirty="0"/>
              <a:t>ず</a:t>
            </a:r>
            <a:r>
              <a:rPr lang="en-US" altLang="ja-JP" dirty="0" smtClean="0"/>
              <a:t>100%</a:t>
            </a:r>
            <a:r>
              <a:rPr lang="ja-JP" altLang="en-US" dirty="0" smtClean="0"/>
              <a:t>になるようにして下さい。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8946" y="437881"/>
            <a:ext cx="9929612" cy="369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5164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スクロールバー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352654" y="1796603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105235" y="669702"/>
            <a:ext cx="5992173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609074" y="899132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10628291" y="592572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10800000">
            <a:off x="10628291" y="5602576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0191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　　　　　　　スクロールバー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2401912" y="899132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矢印 17"/>
          <p:cNvSpPr/>
          <p:nvPr/>
        </p:nvSpPr>
        <p:spPr>
          <a:xfrm flipH="1">
            <a:off x="3367644" y="685459"/>
            <a:ext cx="1333147" cy="101863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点滅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7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76518" y="218941"/>
            <a:ext cx="11281893" cy="6308971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68946" y="4328743"/>
            <a:ext cx="9929612" cy="19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kumimoji="1"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ミッションをもういちど見たい時は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8946" y="437881"/>
            <a:ext cx="9929612" cy="369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5164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スクロールバー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352654" y="1796603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105235" y="669702"/>
            <a:ext cx="5992173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609074" y="899132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10628291" y="592572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10800000">
            <a:off x="10628291" y="5602576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0191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　　　　　　　スクロールバー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2401912" y="899132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8604655" y="753296"/>
            <a:ext cx="1333147" cy="101863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点滅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2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76518" y="218941"/>
            <a:ext cx="11281893" cy="6308971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68946" y="4328743"/>
            <a:ext cx="9929612" cy="19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kumimoji="1"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/>
              <a:t>ミッション</a:t>
            </a:r>
            <a:r>
              <a:rPr lang="ja-JP" altLang="en-US" dirty="0" smtClean="0"/>
              <a:t>をもういちど見たい時は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このように、右上のボタンをタッチして私を呼んで下さい</a:t>
            </a:r>
            <a:r>
              <a:rPr lang="ja-JP" altLang="en-US" dirty="0"/>
              <a:t>！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8946" y="437881"/>
            <a:ext cx="9929612" cy="369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5164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スクロールバー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352654" y="1796603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105235" y="669702"/>
            <a:ext cx="5992173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609074" y="899132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10628291" y="592572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10800000">
            <a:off x="10628291" y="5602576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0191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　　　　　　　スクロールバー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2401912" y="899132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8604655" y="753296"/>
            <a:ext cx="1333147" cy="101863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点滅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6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76518" y="218941"/>
            <a:ext cx="11281893" cy="6308971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68946" y="4341622"/>
            <a:ext cx="9929612" cy="195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さい</a:t>
            </a:r>
            <a:r>
              <a:rPr lang="ja-JP" altLang="en-US" dirty="0"/>
              <a:t>ご</a:t>
            </a:r>
            <a:r>
              <a:rPr lang="ja-JP" altLang="en-US" dirty="0" smtClean="0"/>
              <a:t>に、右下のボタンを</a:t>
            </a:r>
            <a:r>
              <a:rPr lang="ja-JP" altLang="en-US" dirty="0"/>
              <a:t>タッチ</a:t>
            </a:r>
            <a:r>
              <a:rPr lang="ja-JP" altLang="en-US" dirty="0" smtClean="0"/>
              <a:t>して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だいとうりょう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にチェックしてもらいましょう。</a:t>
            </a:r>
            <a:endParaRPr lang="en-US" altLang="ja-JP" dirty="0" smtClean="0"/>
          </a:p>
          <a:p>
            <a:r>
              <a:rPr lang="en-US" altLang="ja-JP" dirty="0" smtClean="0"/>
              <a:t>OK</a:t>
            </a:r>
            <a:r>
              <a:rPr lang="ja-JP" altLang="en-US" dirty="0" smtClean="0"/>
              <a:t>がもらえればミッションクリアです！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8946" y="437881"/>
            <a:ext cx="9929612" cy="369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5164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スクロールバー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352654" y="1796603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105235" y="669702"/>
            <a:ext cx="5992173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609074" y="899132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10628291" y="592572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10800000">
            <a:off x="10628291" y="5602576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0191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　　　　　　　スクロールバー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2401912" y="899132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8759203" y="2929826"/>
            <a:ext cx="1333147" cy="101863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点滅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3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9242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（アシスタント）</a:t>
            </a:r>
            <a:endParaRPr lang="en-US" altLang="ja-JP" dirty="0" smtClean="0"/>
          </a:p>
          <a:p>
            <a:r>
              <a:rPr lang="ja-JP" altLang="en-US" dirty="0" smtClean="0"/>
              <a:t>そ</a:t>
            </a:r>
            <a:r>
              <a:rPr lang="ja-JP" altLang="en-US" dirty="0"/>
              <a:t>れ</a:t>
            </a:r>
            <a:r>
              <a:rPr lang="ja-JP" altLang="en-US" dirty="0" smtClean="0"/>
              <a:t>ではよろしいでしょうか？</a:t>
            </a:r>
            <a:endParaRPr lang="en-US" altLang="ja-JP" dirty="0" smtClean="0"/>
          </a:p>
          <a:p>
            <a:r>
              <a:rPr lang="ja-JP" altLang="en-US" dirty="0" smtClean="0"/>
              <a:t>い</a:t>
            </a:r>
            <a:r>
              <a:rPr lang="ja-JP" altLang="en-US" dirty="0"/>
              <a:t>っしょ</a:t>
            </a:r>
            <a:r>
              <a:rPr lang="ja-JP" altLang="en-US" dirty="0" smtClean="0"/>
              <a:t>にがんばりましょう！</a:t>
            </a:r>
            <a:endParaRPr lang="ja-JP" altLang="en-US" dirty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667676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40604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5" y="656822"/>
            <a:ext cx="3392880" cy="33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2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8794" y="708338"/>
            <a:ext cx="9543245" cy="5653826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7899" y="1571222"/>
            <a:ext cx="5525035" cy="2034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はつでん</a:t>
            </a:r>
            <a:r>
              <a:rPr lang="ja-JP" altLang="en-US" dirty="0" smtClean="0"/>
              <a:t>大臣（逆転裁判っぽいタイトル</a:t>
            </a:r>
            <a:r>
              <a:rPr lang="en-US" altLang="ja-JP" dirty="0" smtClean="0"/>
              <a:t>Image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45864" y="4097091"/>
            <a:ext cx="2009104" cy="82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9704" y="399245"/>
            <a:ext cx="461665" cy="29621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青線：　タブレット画面の枠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3232596" y="2162845"/>
            <a:ext cx="5280338" cy="2397081"/>
          </a:xfrm>
          <a:prstGeom prst="wedgeRoundRectCallout">
            <a:avLst>
              <a:gd name="adj1" fmla="val 60974"/>
              <a:gd name="adj2" fmla="val -436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キミ</a:t>
            </a:r>
            <a:r>
              <a:rPr kumimoji="1" lang="ja-JP" altLang="en-US" dirty="0" smtClean="0"/>
              <a:t>の名前を</a:t>
            </a:r>
            <a:r>
              <a:rPr lang="ja-JP" altLang="en-US" dirty="0" smtClean="0"/>
              <a:t>おしえて！</a:t>
            </a:r>
            <a:endParaRPr lang="en-US" altLang="ja-JP" dirty="0" smtClean="0"/>
          </a:p>
          <a:p>
            <a:pPr algn="ctr"/>
            <a:r>
              <a:rPr lang="en-US" altLang="ja-JP" dirty="0"/>
              <a:t> </a:t>
            </a:r>
            <a:r>
              <a:rPr lang="ja-JP" altLang="en-US" dirty="0" smtClean="0"/>
              <a:t>＿＿＿＿　　　　　＿＿＿＿＿＿　　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|</a:t>
            </a:r>
            <a:r>
              <a:rPr lang="ja-JP" altLang="en-US" dirty="0" smtClean="0"/>
              <a:t>＿＿＿＿</a:t>
            </a:r>
            <a:r>
              <a:rPr lang="en-US" altLang="ja-JP" dirty="0" smtClean="0"/>
              <a:t>|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|</a:t>
            </a:r>
            <a:r>
              <a:rPr lang="ja-JP" altLang="en-US" dirty="0" smtClean="0"/>
              <a:t>＿＿＿＿＿＿</a:t>
            </a:r>
            <a:r>
              <a:rPr lang="en-US" altLang="ja-JP" dirty="0"/>
              <a:t>|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6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879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9242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背景（総理大臣邸）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わ</a:t>
            </a:r>
            <a:r>
              <a:rPr lang="ja-JP" altLang="en-US" dirty="0" smtClean="0"/>
              <a:t>が国では今まで</a:t>
            </a:r>
            <a:r>
              <a:rPr lang="en-US" altLang="ja-JP" dirty="0" smtClean="0"/>
              <a:t>”</a:t>
            </a:r>
            <a:r>
              <a:rPr lang="ja-JP" altLang="en-US" dirty="0" smtClean="0"/>
              <a:t>火力はつでん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を使ってきたのは</a:t>
            </a:r>
            <a:r>
              <a:rPr lang="ja-JP" altLang="en-US" dirty="0"/>
              <a:t>キミ</a:t>
            </a:r>
            <a:r>
              <a:rPr lang="ja-JP" altLang="en-US" dirty="0" smtClean="0"/>
              <a:t>も知っているじゃろう？</a:t>
            </a:r>
            <a:endParaRPr lang="en-US" altLang="ja-JP" dirty="0" smtClean="0"/>
          </a:p>
          <a:p>
            <a:r>
              <a:rPr lang="ja-JP" altLang="en-US" dirty="0" smtClean="0"/>
              <a:t>まずはお金のかからないエネルギープランを決めてほしい。</a:t>
            </a:r>
            <a:endParaRPr lang="en-US" altLang="ja-JP" dirty="0" smtClean="0"/>
          </a:p>
          <a:p>
            <a:r>
              <a:rPr lang="ja-JP" altLang="en-US" dirty="0" smtClean="0"/>
              <a:t>た</a:t>
            </a:r>
            <a:r>
              <a:rPr lang="ja-JP" altLang="en-US" dirty="0"/>
              <a:t>の</a:t>
            </a:r>
            <a:r>
              <a:rPr lang="ja-JP" altLang="en-US" dirty="0" smtClean="0"/>
              <a:t>んだぞ！</a:t>
            </a:r>
            <a:endParaRPr lang="en-US" altLang="ja-JP" dirty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40604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4765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25570" y="920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ミッション</a:t>
            </a:r>
            <a:r>
              <a:rPr lang="en-US" altLang="ja-JP" sz="2800" dirty="0" smtClean="0"/>
              <a:t>1(</a:t>
            </a:r>
            <a:r>
              <a:rPr lang="ja-JP" altLang="en-US" sz="2800" dirty="0" smtClean="0"/>
              <a:t>火力発電①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0" y="754820"/>
            <a:ext cx="3252989" cy="32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8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53791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背景（大臣の部屋）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ということで、まずは</a:t>
            </a:r>
            <a:r>
              <a:rPr lang="en-US" altLang="ja-JP" dirty="0" smtClean="0"/>
              <a:t>”</a:t>
            </a:r>
            <a:r>
              <a:rPr lang="ja-JP" altLang="en-US" dirty="0" smtClean="0"/>
              <a:t>火力はつでん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について考えてみましょう。</a:t>
            </a:r>
            <a:endParaRPr lang="en-US" altLang="ja-JP" dirty="0" smtClean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37230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5872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90" y="666314"/>
            <a:ext cx="3270161" cy="32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53791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背景（大臣の部屋）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”</a:t>
            </a:r>
            <a:r>
              <a:rPr lang="ja-JP" altLang="en-US" dirty="0"/>
              <a:t>火力</a:t>
            </a:r>
            <a:r>
              <a:rPr lang="ja-JP" altLang="en-US" dirty="0" smtClean="0"/>
              <a:t>はつでん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には、</a:t>
            </a:r>
            <a:r>
              <a:rPr lang="en-US" altLang="ja-JP" dirty="0" smtClean="0"/>
              <a:t>”</a:t>
            </a:r>
            <a:r>
              <a:rPr lang="ja-JP" altLang="en-US" dirty="0" err="1" smtClean="0"/>
              <a:t>てんねん</a:t>
            </a:r>
            <a:r>
              <a:rPr lang="ja-JP" altLang="en-US" dirty="0" smtClean="0"/>
              <a:t>ガス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と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せきたん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の２</a:t>
            </a:r>
            <a:r>
              <a:rPr lang="ja-JP" altLang="en-US" dirty="0" err="1" smtClean="0"/>
              <a:t>しゅるいが</a:t>
            </a:r>
            <a:r>
              <a:rPr lang="ja-JP" altLang="en-US" dirty="0" smtClean="0"/>
              <a:t>あるようですね。</a:t>
            </a:r>
            <a:endParaRPr lang="en-US" altLang="ja-JP" dirty="0" smtClean="0"/>
          </a:p>
          <a:p>
            <a:r>
              <a:rPr lang="ja-JP" altLang="en-US" dirty="0" smtClean="0"/>
              <a:t>はつでんにかかるお金はこのようになっています。</a:t>
            </a:r>
            <a:endParaRPr lang="en-US" altLang="ja-JP" dirty="0" smtClean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37230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5872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744494"/>
            <a:ext cx="3240110" cy="32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4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1300766" y="893536"/>
            <a:ext cx="8662913" cy="5507264"/>
          </a:xfrm>
          <a:prstGeom prst="wedgeRoundRectCallout">
            <a:avLst>
              <a:gd name="adj1" fmla="val 53541"/>
              <a:gd name="adj2" fmla="val -391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&lt;&lt;</a:t>
            </a:r>
            <a:r>
              <a:rPr lang="ja-JP" altLang="en-US" dirty="0"/>
              <a:t>ミッション</a:t>
            </a:r>
            <a:r>
              <a:rPr lang="en-US" altLang="ja-JP" dirty="0" smtClean="0"/>
              <a:t> No.1</a:t>
            </a:r>
            <a:r>
              <a:rPr kumimoji="1" lang="en-US" altLang="ja-JP" dirty="0" smtClean="0"/>
              <a:t>&gt;&gt;</a:t>
            </a:r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&lt;&lt;</a:t>
            </a:r>
            <a:r>
              <a:rPr lang="ja-JP" altLang="en-US" dirty="0" smtClean="0"/>
              <a:t>とくせい</a:t>
            </a:r>
            <a:r>
              <a:rPr lang="en-US" altLang="ja-JP" dirty="0" smtClean="0"/>
              <a:t>&gt;&gt;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8682" y="1687132"/>
            <a:ext cx="738664" cy="3825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押すとポップアップが表示される</a:t>
            </a:r>
            <a:endParaRPr kumimoji="1" lang="en-US" altLang="ja-JP" smtClean="0"/>
          </a:p>
          <a:p>
            <a:r>
              <a:rPr lang="ja-JP" altLang="en-US" dirty="0" smtClean="0"/>
              <a:t>もう一度押すと、消える</a:t>
            </a:r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26910"/>
              </p:ext>
            </p:extLst>
          </p:nvPr>
        </p:nvGraphicFramePr>
        <p:xfrm>
          <a:off x="2149697" y="1415863"/>
          <a:ext cx="6903792" cy="27480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4519"/>
                <a:gridCol w="5809273"/>
              </a:tblGrid>
              <a:tr h="1081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u="none" dirty="0" smtClean="0"/>
                        <a:t>お金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u="none" dirty="0" smtClean="0"/>
                        <a:t>4</a:t>
                      </a:r>
                      <a:r>
                        <a:rPr kumimoji="1" lang="ja-JP" altLang="en-US" b="0" i="0" u="none" dirty="0" smtClean="0"/>
                        <a:t>兆円以下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</a:tr>
              <a:tr h="978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874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388682" y="631064"/>
            <a:ext cx="732324" cy="973399"/>
          </a:xfrm>
          <a:prstGeom prst="rect">
            <a:avLst/>
          </a:prstGeom>
        </p:spPr>
      </p:pic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30870"/>
              </p:ext>
            </p:extLst>
          </p:nvPr>
        </p:nvGraphicFramePr>
        <p:xfrm>
          <a:off x="2073499" y="4667628"/>
          <a:ext cx="7353837" cy="106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545"/>
                <a:gridCol w="1638073"/>
                <a:gridCol w="1638073"/>
                <a:gridCol w="1638073"/>
                <a:gridCol w="1638073"/>
              </a:tblGrid>
              <a:tr h="53479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てんねん</a:t>
                      </a:r>
                      <a:r>
                        <a:rPr kumimoji="1" lang="ja-JP" altLang="en-US" dirty="0" smtClean="0"/>
                        <a:t>ガス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せきたん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？？？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？？？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347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お金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10" y="5213253"/>
            <a:ext cx="558988" cy="5589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46" y="5213875"/>
            <a:ext cx="558988" cy="55898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06" y="5223553"/>
            <a:ext cx="558988" cy="55898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45" y="5211728"/>
            <a:ext cx="558988" cy="558988"/>
          </a:xfrm>
          <a:prstGeom prst="rect">
            <a:avLst/>
          </a:prstGeom>
        </p:spPr>
      </p:pic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1091146926"/>
              </p:ext>
            </p:extLst>
          </p:nvPr>
        </p:nvGraphicFramePr>
        <p:xfrm>
          <a:off x="3074275" y="1166648"/>
          <a:ext cx="6029623" cy="227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24188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2" y="553791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ミッションをもういちど見る</a:t>
            </a:r>
            <a:r>
              <a:rPr lang="ja-JP" altLang="en-US" dirty="0"/>
              <a:t>時</a:t>
            </a:r>
            <a:r>
              <a:rPr lang="ja-JP" altLang="en-US" dirty="0" smtClean="0"/>
              <a:t>は、右上のボタンをタッチして下さい。</a:t>
            </a:r>
            <a:endParaRPr lang="en-US" altLang="ja-JP" dirty="0" smtClean="0"/>
          </a:p>
          <a:p>
            <a:r>
              <a:rPr lang="en-US" altLang="ja-JP" dirty="0" smtClean="0"/>
              <a:t>“</a:t>
            </a:r>
            <a:r>
              <a:rPr lang="ja-JP" altLang="en-US" dirty="0" smtClean="0"/>
              <a:t>だいとうりょう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にチェックしてもらう時は、右下のボタンをタッチして下さい。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1331890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/>
              <a:t>石炭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908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天然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23840" y="2348987"/>
            <a:ext cx="858056" cy="810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402982" y="785611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006743" y="669702"/>
            <a:ext cx="6079902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4382330" y="844261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1" idx="2"/>
          </p:cNvCxnSpPr>
          <p:nvPr/>
        </p:nvCxnSpPr>
        <p:spPr>
          <a:xfrm flipV="1">
            <a:off x="5992189" y="1365161"/>
            <a:ext cx="1812408" cy="9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808372" y="2002055"/>
            <a:ext cx="2163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1"/>
            <a:endCxn id="11" idx="5"/>
          </p:cNvCxnSpPr>
          <p:nvPr/>
        </p:nvCxnSpPr>
        <p:spPr>
          <a:xfrm>
            <a:off x="5567186" y="2623935"/>
            <a:ext cx="274320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  <p:sp>
        <p:nvSpPr>
          <p:cNvPr id="24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操作画面</a:t>
            </a:r>
            <a:endParaRPr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372" y="6187463"/>
            <a:ext cx="512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操作</a:t>
            </a:r>
            <a:r>
              <a:rPr lang="ja-JP" altLang="en-US" sz="1400" dirty="0">
                <a:solidFill>
                  <a:srgbClr val="FF0000"/>
                </a:solidFill>
              </a:rPr>
              <a:t>画面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では文章送りの▼ボタンを設置しない方がいいと思う↑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……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書類をめくる</a:t>
            </a:r>
            <a:r>
              <a:rPr lang="en-US" altLang="ja-JP" sz="1200" dirty="0" smtClean="0">
                <a:solidFill>
                  <a:srgbClr val="FF0000"/>
                </a:solidFill>
              </a:rPr>
              <a:t>SE)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焦らしタイム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1" y="834646"/>
            <a:ext cx="3129567" cy="31295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89" y="1032854"/>
            <a:ext cx="3634527" cy="36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こんなプランじゃだめじゃ！</a:t>
            </a:r>
            <a:r>
              <a:rPr lang="ja-JP" altLang="en-US" dirty="0"/>
              <a:t>！</a:t>
            </a:r>
            <a:r>
              <a:rPr lang="ja-JP" altLang="en-US" dirty="0" smtClean="0"/>
              <a:t>！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書類を叩きつける</a:t>
            </a:r>
            <a:r>
              <a:rPr lang="en-US" altLang="ja-JP" sz="1200" dirty="0" smtClean="0">
                <a:solidFill>
                  <a:srgbClr val="FF0000"/>
                </a:solidFill>
              </a:rPr>
              <a:t>SE)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怒って書類を叩きつける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総理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49" y="826931"/>
            <a:ext cx="3188594" cy="3188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89" y="1032854"/>
            <a:ext cx="3634527" cy="3634527"/>
          </a:xfrm>
          <a:prstGeom prst="rect">
            <a:avLst/>
          </a:prstGeom>
        </p:spPr>
      </p:pic>
      <p:pic>
        <p:nvPicPr>
          <p:cNvPr id="9" name="Picture 2" descr="http://clipstudio.net/clip_site/material/search/thumbnail/2/contentid/1275104/?201412260149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56038">
            <a:off x="9368957" y="854214"/>
            <a:ext cx="1425340" cy="1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このプランではお金がかかりすぎてしまったようです</a:t>
            </a:r>
            <a:r>
              <a:rPr lang="en-US" altLang="ja-JP" dirty="0"/>
              <a:t>…</a:t>
            </a:r>
          </a:p>
          <a:p>
            <a:r>
              <a:rPr lang="ja-JP" altLang="en-US" dirty="0" smtClean="0"/>
              <a:t>火力はつでんの中でいちばん安いのは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せきたん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r>
              <a:rPr lang="ja-JP" altLang="en-US" dirty="0" smtClean="0"/>
              <a:t>もういちど考えて</a:t>
            </a:r>
            <a:r>
              <a:rPr lang="ja-JP" altLang="en-US" dirty="0"/>
              <a:t>みましょう。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困り顔秘書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endParaRPr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6" y="843564"/>
            <a:ext cx="3121721" cy="3121721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95" y="1996751"/>
            <a:ext cx="550309" cy="55030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44000" y1="41500" x2="44000" y2="41500"/>
                        <a14:foregroundMark x1="64000" y1="55000" x2="49000" y2="4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83" y="1994603"/>
            <a:ext cx="550309" cy="55030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25" y="1994603"/>
            <a:ext cx="550309" cy="55030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1111">
                <a:alpha val="80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37" y="1992455"/>
            <a:ext cx="550309" cy="55030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5" y="1994603"/>
            <a:ext cx="550309" cy="5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60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うむ、よくできたぞ！！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ニッコリ総理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4" y="806299"/>
            <a:ext cx="3155324" cy="315532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56" b="90000" l="10000" r="90000">
                        <a14:foregroundMark x1="44453" y1="56719" x2="44688" y2="6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83" y="828134"/>
            <a:ext cx="4043968" cy="40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プロローグ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0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やりましたね、大臣！</a:t>
            </a:r>
          </a:p>
          <a:p>
            <a:r>
              <a:rPr lang="ja-JP" altLang="en-US" dirty="0" smtClean="0"/>
              <a:t>お</a:t>
            </a:r>
            <a:r>
              <a:rPr lang="ja-JP" altLang="en-US" dirty="0"/>
              <a:t>金</a:t>
            </a:r>
            <a:r>
              <a:rPr lang="ja-JP" altLang="en-US" dirty="0" smtClean="0"/>
              <a:t>のかからな</a:t>
            </a:r>
            <a:r>
              <a:rPr lang="ja-JP" altLang="en-US" dirty="0"/>
              <a:t>い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せきたん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をたくさん使ったのが良かったですね。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6B9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95" y="1996751"/>
            <a:ext cx="550309" cy="55030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83" y="1994603"/>
            <a:ext cx="550309" cy="55030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25" y="1994603"/>
            <a:ext cx="550309" cy="55030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5" y="1994603"/>
            <a:ext cx="550309" cy="550309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03" y="953037"/>
            <a:ext cx="2994796" cy="29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81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突然ですが、ここで一句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328634" y="838236"/>
            <a:ext cx="2086379" cy="5137561"/>
          </a:xfrm>
          <a:prstGeom prst="rect">
            <a:avLst/>
          </a:prstGeom>
          <a:solidFill>
            <a:srgbClr val="6B9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せきたんは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　　　　安くすますのに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800" dirty="0">
                <a:latin typeface="HG行書体" panose="03000609000000000000" pitchFamily="65" charset="-128"/>
                <a:ea typeface="HG行書体" panose="03000609000000000000" pitchFamily="65" charset="-128"/>
              </a:rPr>
              <a:t>　</a:t>
            </a:r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　　　　　　　　もってこい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03" y="867918"/>
            <a:ext cx="3111653" cy="31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45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2" y="52427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さ、さあ、次のミッションへ向かいましょう！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94" y="582352"/>
            <a:ext cx="3304504" cy="3304504"/>
          </a:xfrm>
          <a:prstGeom prst="rect">
            <a:avLst/>
          </a:prstGeom>
        </p:spPr>
      </p:pic>
      <p:pic>
        <p:nvPicPr>
          <p:cNvPr id="10" name="Picture 2" descr="http://clipstudio.net/clip_site/material/search/thumbnail/2/contentid/1275104/?201412260149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56038">
            <a:off x="3279018" y="712550"/>
            <a:ext cx="1425340" cy="1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24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9242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背景（総理大臣邸）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大臣</a:t>
            </a:r>
            <a:r>
              <a:rPr lang="ja-JP" altLang="en-US" dirty="0" smtClean="0"/>
              <a:t>よ、</a:t>
            </a:r>
            <a:r>
              <a:rPr lang="ja-JP" altLang="en-US" dirty="0"/>
              <a:t>世界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”CO2”</a:t>
            </a:r>
            <a:r>
              <a:rPr lang="ja-JP" altLang="en-US" dirty="0" smtClean="0"/>
              <a:t>という悪いガスによって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おんだんか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が進んでいるらしい。</a:t>
            </a:r>
            <a:endParaRPr lang="en-US" altLang="ja-JP" dirty="0" smtClean="0"/>
          </a:p>
          <a:p>
            <a:r>
              <a:rPr lang="en-US" altLang="ja-JP" dirty="0" smtClean="0"/>
              <a:t>“CO2”</a:t>
            </a:r>
            <a:r>
              <a:rPr lang="ja-JP" altLang="en-US" dirty="0" smtClean="0"/>
              <a:t>をなるべく出さずに地球にやさしいプランを作ってくれぬか？</a:t>
            </a:r>
            <a:endParaRPr lang="en-US" altLang="ja-JP" dirty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40604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4765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総理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25570" y="920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ミッション</a:t>
            </a:r>
            <a:r>
              <a:rPr lang="en-US" altLang="ja-JP" sz="2800" dirty="0"/>
              <a:t>2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火力発電</a:t>
            </a:r>
            <a:r>
              <a:rPr lang="ja-JP" altLang="en-US" sz="2800" dirty="0"/>
              <a:t>②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893675"/>
            <a:ext cx="3193961" cy="319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53791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背景（大臣の部屋）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どうやら火力はつでんは</a:t>
            </a:r>
            <a:r>
              <a:rPr lang="en-US" altLang="ja-JP" dirty="0" smtClean="0"/>
              <a:t>”CO2”</a:t>
            </a:r>
            <a:r>
              <a:rPr lang="ja-JP" altLang="en-US" dirty="0" smtClean="0"/>
              <a:t>という悪いガスを出してしまうようです。</a:t>
            </a:r>
            <a:endParaRPr lang="en-US" altLang="ja-JP" dirty="0" smtClean="0"/>
          </a:p>
          <a:p>
            <a:r>
              <a:rPr lang="ja-JP" altLang="en-US" dirty="0"/>
              <a:t>エネルギ</a:t>
            </a:r>
            <a:r>
              <a:rPr lang="ja-JP" altLang="en-US" dirty="0" smtClean="0"/>
              <a:t>ーの</a:t>
            </a:r>
            <a:r>
              <a:rPr lang="ja-JP" altLang="en-US" dirty="0" err="1" smtClean="0"/>
              <a:t>しゅるいに</a:t>
            </a:r>
            <a:r>
              <a:rPr lang="ja-JP" altLang="en-US" dirty="0" smtClean="0"/>
              <a:t>よって、どれくらい</a:t>
            </a:r>
            <a:r>
              <a:rPr lang="en-US" altLang="ja-JP" dirty="0" smtClean="0"/>
              <a:t>”CO2”</a:t>
            </a:r>
            <a:r>
              <a:rPr lang="ja-JP" altLang="en-US" dirty="0" smtClean="0"/>
              <a:t>を出すのかもちがうみたいですね。</a:t>
            </a:r>
            <a:endParaRPr lang="en-US" altLang="ja-JP" dirty="0" smtClean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37230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5872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744494"/>
            <a:ext cx="3240110" cy="32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4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1300766" y="893536"/>
            <a:ext cx="8662913" cy="5507264"/>
          </a:xfrm>
          <a:prstGeom prst="wedgeRoundRectCallout">
            <a:avLst>
              <a:gd name="adj1" fmla="val 53541"/>
              <a:gd name="adj2" fmla="val -391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&lt;&lt;</a:t>
            </a:r>
            <a:r>
              <a:rPr kumimoji="1" lang="ja-JP" altLang="en-US" dirty="0" smtClean="0"/>
              <a:t>ミッション </a:t>
            </a:r>
            <a:r>
              <a:rPr kumimoji="1" lang="en-US" altLang="ja-JP" dirty="0" smtClean="0"/>
              <a:t>No.2&gt;&gt;</a:t>
            </a:r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&lt;&lt;</a:t>
            </a:r>
            <a:r>
              <a:rPr lang="ja-JP" altLang="en-US" dirty="0" smtClean="0"/>
              <a:t>とくせ</a:t>
            </a:r>
            <a:r>
              <a:rPr lang="ja-JP" altLang="en-US" dirty="0"/>
              <a:t>い</a:t>
            </a:r>
            <a:r>
              <a:rPr lang="en-US" altLang="ja-JP" dirty="0" smtClean="0"/>
              <a:t>&gt;&gt;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8682" y="1687132"/>
            <a:ext cx="738664" cy="3825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押すとポップアップが表示される</a:t>
            </a:r>
            <a:endParaRPr kumimoji="1" lang="en-US" altLang="ja-JP" smtClean="0"/>
          </a:p>
          <a:p>
            <a:r>
              <a:rPr lang="ja-JP" altLang="en-US" dirty="0" smtClean="0"/>
              <a:t>もう一度押すと、消える</a:t>
            </a:r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2149697" y="1415863"/>
          <a:ext cx="6903792" cy="27480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4519"/>
                <a:gridCol w="5809273"/>
              </a:tblGrid>
              <a:tr h="1081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978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874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79651"/>
              </p:ext>
            </p:extLst>
          </p:nvPr>
        </p:nvGraphicFramePr>
        <p:xfrm>
          <a:off x="2073499" y="4667628"/>
          <a:ext cx="7353837" cy="106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545"/>
                <a:gridCol w="1638073"/>
                <a:gridCol w="1638073"/>
                <a:gridCol w="1638073"/>
                <a:gridCol w="1638073"/>
              </a:tblGrid>
              <a:tr h="53479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てんねん</a:t>
                      </a:r>
                      <a:r>
                        <a:rPr kumimoji="1" lang="ja-JP" altLang="en-US" dirty="0" smtClean="0"/>
                        <a:t>ガス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せきたん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？？？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？？？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34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" name="図 29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10" y="5269250"/>
            <a:ext cx="638196" cy="40571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86" y="5269249"/>
            <a:ext cx="638196" cy="40571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69" y="5269249"/>
            <a:ext cx="638196" cy="40571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388682" y="631064"/>
            <a:ext cx="732324" cy="97339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12" y="5279981"/>
            <a:ext cx="638196" cy="405717"/>
          </a:xfrm>
          <a:prstGeom prst="rect">
            <a:avLst/>
          </a:prstGeom>
        </p:spPr>
      </p:pic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1978524096"/>
              </p:ext>
            </p:extLst>
          </p:nvPr>
        </p:nvGraphicFramePr>
        <p:xfrm>
          <a:off x="3074275" y="1166648"/>
          <a:ext cx="6029623" cy="227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1975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2" y="553791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ミッションをもういちど見る</a:t>
            </a:r>
            <a:r>
              <a:rPr lang="ja-JP" altLang="en-US" dirty="0"/>
              <a:t>時</a:t>
            </a:r>
            <a:r>
              <a:rPr lang="ja-JP" altLang="en-US" dirty="0" smtClean="0"/>
              <a:t>は、右上のボタンをタッチして下さい。</a:t>
            </a:r>
            <a:endParaRPr lang="en-US" altLang="ja-JP" dirty="0" smtClean="0"/>
          </a:p>
          <a:p>
            <a:r>
              <a:rPr lang="en-US" altLang="ja-JP" dirty="0" smtClean="0"/>
              <a:t>“</a:t>
            </a:r>
            <a:r>
              <a:rPr lang="ja-JP" altLang="en-US" dirty="0" smtClean="0"/>
              <a:t>だいとうりょう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にチェックしてもらう時は、右下のボタンをタッチして下さい。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1331890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/>
              <a:t>石炭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908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天然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23840" y="2348987"/>
            <a:ext cx="858056" cy="810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402982" y="785611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006743" y="669702"/>
            <a:ext cx="6079902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4382330" y="844261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1" idx="2"/>
          </p:cNvCxnSpPr>
          <p:nvPr/>
        </p:nvCxnSpPr>
        <p:spPr>
          <a:xfrm flipV="1">
            <a:off x="5992189" y="1365161"/>
            <a:ext cx="1812408" cy="9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808372" y="2002055"/>
            <a:ext cx="2163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1"/>
            <a:endCxn id="11" idx="5"/>
          </p:cNvCxnSpPr>
          <p:nvPr/>
        </p:nvCxnSpPr>
        <p:spPr>
          <a:xfrm>
            <a:off x="5567186" y="2623935"/>
            <a:ext cx="274320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  <p:sp>
        <p:nvSpPr>
          <p:cNvPr id="24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操作画面</a:t>
            </a:r>
            <a:endParaRPr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372" y="6187463"/>
            <a:ext cx="512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操作</a:t>
            </a:r>
            <a:r>
              <a:rPr lang="ja-JP" altLang="en-US" sz="1400" dirty="0">
                <a:solidFill>
                  <a:srgbClr val="FF0000"/>
                </a:solidFill>
              </a:rPr>
              <a:t>画面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では文章送りの▼ボタンを設置しない方がいいと思う↑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50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……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書類をめくる</a:t>
            </a:r>
            <a:r>
              <a:rPr lang="en-US" altLang="ja-JP" sz="1200" dirty="0" smtClean="0">
                <a:solidFill>
                  <a:srgbClr val="FF0000"/>
                </a:solidFill>
              </a:rPr>
              <a:t>SE)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焦らしタイム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1" y="834646"/>
            <a:ext cx="3129567" cy="31295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89" y="1032854"/>
            <a:ext cx="3634527" cy="36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86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こんなプランじゃだめじゃ！</a:t>
            </a:r>
            <a:r>
              <a:rPr lang="ja-JP" altLang="en-US" dirty="0"/>
              <a:t>！</a:t>
            </a:r>
            <a:r>
              <a:rPr lang="ja-JP" altLang="en-US" dirty="0" smtClean="0"/>
              <a:t>！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書類を叩きつける</a:t>
            </a:r>
            <a:r>
              <a:rPr lang="en-US" altLang="ja-JP" sz="1200" dirty="0" smtClean="0">
                <a:solidFill>
                  <a:srgbClr val="FF0000"/>
                </a:solidFill>
              </a:rPr>
              <a:t>SE)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怒って書類を叩きつける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総理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49" y="826931"/>
            <a:ext cx="3188594" cy="3188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89" y="1032854"/>
            <a:ext cx="3634527" cy="3634527"/>
          </a:xfrm>
          <a:prstGeom prst="rect">
            <a:avLst/>
          </a:prstGeom>
        </p:spPr>
      </p:pic>
      <p:pic>
        <p:nvPicPr>
          <p:cNvPr id="9" name="Picture 2" descr="http://clipstudio.net/clip_site/material/search/thumbnail/2/contentid/1275104/?201412260149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56038">
            <a:off x="9368957" y="854214"/>
            <a:ext cx="1425340" cy="1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5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このプランでは</a:t>
            </a:r>
            <a:r>
              <a:rPr lang="en-US" altLang="ja-JP" dirty="0" smtClean="0"/>
              <a:t>CO2</a:t>
            </a:r>
            <a:r>
              <a:rPr lang="ja-JP" altLang="en-US" dirty="0" smtClean="0"/>
              <a:t>を出しすぎのようです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r>
              <a:rPr lang="ja-JP" altLang="en-US" dirty="0" smtClean="0"/>
              <a:t>火力はつでんの</a:t>
            </a:r>
            <a:r>
              <a:rPr lang="ja-JP" altLang="en-US" dirty="0"/>
              <a:t>中</a:t>
            </a:r>
            <a:r>
              <a:rPr lang="ja-JP" altLang="en-US" dirty="0" smtClean="0"/>
              <a:t>でいちばん</a:t>
            </a:r>
            <a:r>
              <a:rPr lang="en-US" altLang="ja-JP" dirty="0" smtClean="0"/>
              <a:t>CO2</a:t>
            </a:r>
            <a:r>
              <a:rPr lang="ja-JP" altLang="en-US" dirty="0" smtClean="0"/>
              <a:t>を出さないのは</a:t>
            </a:r>
            <a:r>
              <a:rPr lang="en-US" altLang="ja-JP" dirty="0" smtClean="0"/>
              <a:t>”</a:t>
            </a:r>
            <a:r>
              <a:rPr lang="ja-JP" altLang="en-US" dirty="0" err="1" smtClean="0"/>
              <a:t>てんねん</a:t>
            </a:r>
            <a:r>
              <a:rPr lang="ja-JP" altLang="en-US" dirty="0" smtClean="0"/>
              <a:t>ガス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です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 smtClean="0"/>
              <a:t>もういちど考えて</a:t>
            </a:r>
            <a:r>
              <a:rPr lang="ja-JP" altLang="en-US" dirty="0"/>
              <a:t>みましょう。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困り顔秘書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endParaRPr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6" y="843564"/>
            <a:ext cx="3121721" cy="3121721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04" y="2607243"/>
            <a:ext cx="764087" cy="48574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05" y="2617974"/>
            <a:ext cx="764087" cy="48574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01" y="2617974"/>
            <a:ext cx="764087" cy="48574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88" y="2615826"/>
            <a:ext cx="764087" cy="48574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111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55" y="2613678"/>
            <a:ext cx="764087" cy="4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502277" y="334851"/>
            <a:ext cx="10972800" cy="6323526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93282" y="837127"/>
            <a:ext cx="9778284" cy="3528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背景（人がいっぱいいて歓声をあげている）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93281" y="4580295"/>
            <a:ext cx="9778284" cy="173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（アナウンス）　　　　　　　　　</a:t>
            </a:r>
            <a:endParaRPr kumimoji="1" lang="en-US" altLang="ja-JP" sz="1050" dirty="0" smtClean="0"/>
          </a:p>
          <a:p>
            <a:r>
              <a:rPr lang="ja-JP" altLang="en-US" dirty="0" smtClean="0"/>
              <a:t>たったいま、この国の新しい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だいとうりょ</a:t>
            </a:r>
            <a:r>
              <a:rPr lang="ja-JP" altLang="en-US" dirty="0"/>
              <a:t>う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が決まりました！</a:t>
            </a:r>
            <a:endParaRPr lang="en-US" altLang="ja-JP" dirty="0" smtClean="0"/>
          </a:p>
        </p:txBody>
      </p:sp>
      <p:sp>
        <p:nvSpPr>
          <p:cNvPr id="2" name="二等辺三角形 1"/>
          <p:cNvSpPr/>
          <p:nvPr/>
        </p:nvSpPr>
        <p:spPr>
          <a:xfrm rot="10800000">
            <a:off x="10320805" y="561104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10320805" y="5890229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993282" y="824248"/>
            <a:ext cx="178855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Image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93281" y="4584879"/>
            <a:ext cx="1943101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String</a:t>
            </a:r>
            <a:r>
              <a:rPr kumimoji="1" lang="ja-JP" altLang="en-US" dirty="0" smtClean="0"/>
              <a:t>（コメント欄）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3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うむ、よくできたぞ！！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ニッコリ総理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4" y="806299"/>
            <a:ext cx="3155324" cy="315532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56" b="90000" l="10000" r="90000">
                        <a14:foregroundMark x1="44453" y1="56719" x2="44688" y2="6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83" y="828134"/>
            <a:ext cx="4043968" cy="40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70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6B9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やりました</a:t>
            </a:r>
            <a:r>
              <a:rPr lang="ja-JP" altLang="en-US" dirty="0"/>
              <a:t>ね</a:t>
            </a:r>
            <a:r>
              <a:rPr lang="ja-JP" altLang="en-US" dirty="0" smtClean="0"/>
              <a:t>、</a:t>
            </a:r>
            <a:r>
              <a:rPr lang="ja-JP" altLang="en-US" dirty="0"/>
              <a:t>大臣！</a:t>
            </a:r>
            <a:endParaRPr lang="en-US" altLang="ja-JP" dirty="0"/>
          </a:p>
          <a:p>
            <a:r>
              <a:rPr lang="en-US" altLang="ja-JP" dirty="0" smtClean="0"/>
              <a:t>CO2</a:t>
            </a:r>
            <a:r>
              <a:rPr lang="ja-JP" altLang="en-US" dirty="0" smtClean="0"/>
              <a:t>をあまり出さない</a:t>
            </a:r>
            <a:r>
              <a:rPr lang="en-US" altLang="ja-JP" dirty="0" smtClean="0"/>
              <a:t>”</a:t>
            </a:r>
            <a:r>
              <a:rPr lang="ja-JP" altLang="en-US" dirty="0" err="1" smtClean="0"/>
              <a:t>てんねん</a:t>
            </a:r>
            <a:r>
              <a:rPr lang="ja-JP" altLang="en-US" dirty="0" smtClean="0"/>
              <a:t>ガス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をたくさん使ったのが</a:t>
            </a:r>
            <a:r>
              <a:rPr lang="ja-JP" altLang="en-US" dirty="0"/>
              <a:t>良かったですね。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困り顔秘書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成功</a:t>
            </a:r>
            <a:r>
              <a:rPr lang="ja-JP" altLang="en-US" sz="2800" dirty="0" smtClean="0"/>
              <a:t>パターン</a:t>
            </a:r>
            <a:endParaRPr lang="ja-JP" altLang="en-US" sz="28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04" y="2607243"/>
            <a:ext cx="764087" cy="48574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05" y="2617974"/>
            <a:ext cx="764087" cy="48574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01" y="2617974"/>
            <a:ext cx="764087" cy="48574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88" y="2615826"/>
            <a:ext cx="764087" cy="48574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03" y="953037"/>
            <a:ext cx="2994796" cy="29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突然ですが、ここで一句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328634" y="838237"/>
            <a:ext cx="2086379" cy="4673922"/>
          </a:xfrm>
          <a:prstGeom prst="rect">
            <a:avLst/>
          </a:prstGeom>
          <a:solidFill>
            <a:srgbClr val="6B9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ja-JP" altLang="en-US" sz="2800" dirty="0" err="1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てんね</a:t>
            </a:r>
            <a:r>
              <a:rPr lang="ja-JP" altLang="en-US" sz="2800" dirty="0" err="1">
                <a:latin typeface="HG行書体" panose="03000609000000000000" pitchFamily="65" charset="-128"/>
                <a:ea typeface="HG行書体" panose="03000609000000000000" pitchFamily="65" charset="-128"/>
              </a:rPr>
              <a:t>ん</a:t>
            </a:r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ガス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　　　</a:t>
            </a:r>
            <a:r>
              <a:rPr lang="en-US" altLang="ja-JP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CO</a:t>
            </a:r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２は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800" dirty="0">
                <a:latin typeface="HG行書体" panose="03000609000000000000" pitchFamily="65" charset="-128"/>
                <a:ea typeface="HG行書体" panose="03000609000000000000" pitchFamily="65" charset="-128"/>
              </a:rPr>
              <a:t>　</a:t>
            </a:r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　　　　ひかえめだ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03" y="867918"/>
            <a:ext cx="3111653" cy="31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2" y="52427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(………)</a:t>
            </a:r>
            <a:endParaRPr lang="en-US" altLang="ja-JP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pic>
        <p:nvPicPr>
          <p:cNvPr id="10" name="Picture 2" descr="http://clipstudio.net/clip_site/material/search/thumbnail/2/contentid/1275104/?20141226014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56038">
            <a:off x="3279018" y="712550"/>
            <a:ext cx="1425340" cy="1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56" b="90000" l="10000" r="90000">
                        <a14:foregroundMark x1="44453" y1="56719" x2="44688" y2="6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3" y="828134"/>
            <a:ext cx="4043968" cy="40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37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9242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背景（総理大臣邸）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お、おい大臣よ</a:t>
            </a:r>
            <a:r>
              <a:rPr lang="en-US" altLang="ja-JP" dirty="0" smtClean="0"/>
              <a:t>…</a:t>
            </a:r>
          </a:p>
          <a:p>
            <a:r>
              <a:rPr lang="en-US" altLang="ja-JP" dirty="0" smtClean="0"/>
              <a:t>“</a:t>
            </a:r>
            <a:r>
              <a:rPr lang="ja-JP" altLang="en-US" dirty="0" err="1" smtClean="0"/>
              <a:t>げんしりょくはつ</a:t>
            </a:r>
            <a:r>
              <a:rPr lang="ja-JP" altLang="en-US" dirty="0" smtClean="0"/>
              <a:t>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というすごいパワーのエネルギーがあるらしいぞ！</a:t>
            </a:r>
            <a:endParaRPr lang="en-US" altLang="ja-JP" dirty="0" smtClean="0"/>
          </a:p>
          <a:p>
            <a:r>
              <a:rPr lang="ja-JP" altLang="en-US" dirty="0" smtClean="0"/>
              <a:t>ぜひこのエネルギーを使って、安くて地球にもやさしいプランを作ってくれ！</a:t>
            </a:r>
            <a:endParaRPr lang="en-US" altLang="ja-JP" dirty="0" smtClean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40604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4765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総理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25570" y="920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ミッション</a:t>
            </a:r>
            <a:r>
              <a:rPr lang="en-US" altLang="ja-JP" sz="2800" dirty="0" smtClean="0"/>
              <a:t>3(</a:t>
            </a:r>
            <a:r>
              <a:rPr lang="ja-JP" altLang="en-US" sz="2800" dirty="0" smtClean="0"/>
              <a:t>原子力発電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73" y="776655"/>
            <a:ext cx="3289145" cy="32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4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9242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背景（総理大臣邸）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ということで、つぎは</a:t>
            </a:r>
            <a:r>
              <a:rPr lang="en-US" altLang="ja-JP" dirty="0" smtClean="0"/>
              <a:t>”</a:t>
            </a:r>
            <a:r>
              <a:rPr lang="ja-JP" altLang="en-US" dirty="0" err="1" smtClean="0"/>
              <a:t>げんしりょくはつ</a:t>
            </a:r>
            <a:r>
              <a:rPr lang="ja-JP" altLang="en-US" dirty="0" smtClean="0"/>
              <a:t>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</a:t>
            </a:r>
            <a:r>
              <a:rPr lang="ja-JP" altLang="en-US" dirty="0"/>
              <a:t>ついても考えてみましょう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40604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4765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63" y="737149"/>
            <a:ext cx="3205766" cy="320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40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53791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背景（大臣の部屋）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“</a:t>
            </a:r>
            <a:r>
              <a:rPr lang="ja-JP" altLang="en-US" dirty="0" err="1" smtClean="0"/>
              <a:t>げんしりょくはつ</a:t>
            </a:r>
            <a:r>
              <a:rPr lang="ja-JP" altLang="en-US" dirty="0" smtClean="0"/>
              <a:t>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は、あの</a:t>
            </a:r>
            <a:r>
              <a:rPr lang="en-US" altLang="ja-JP" dirty="0" smtClean="0"/>
              <a:t>”CO2”</a:t>
            </a:r>
            <a:r>
              <a:rPr lang="ja-JP" altLang="en-US" dirty="0" smtClean="0"/>
              <a:t> を出さないそうですよ。</a:t>
            </a:r>
            <a:endParaRPr lang="en-US" altLang="ja-JP" dirty="0" smtClean="0"/>
          </a:p>
          <a:p>
            <a:r>
              <a:rPr lang="ja-JP" altLang="en-US" dirty="0" smtClean="0"/>
              <a:t>今までの</a:t>
            </a:r>
            <a:r>
              <a:rPr lang="en-US" altLang="ja-JP" dirty="0" smtClean="0"/>
              <a:t>”</a:t>
            </a:r>
            <a:r>
              <a:rPr lang="ja-JP" altLang="en-US" dirty="0" smtClean="0"/>
              <a:t>火力はつでん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とくらべてみましょう。</a:t>
            </a:r>
            <a:endParaRPr lang="en-US" altLang="ja-JP" dirty="0" smtClean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37230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5872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744494"/>
            <a:ext cx="3240110" cy="32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01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1300766" y="893536"/>
            <a:ext cx="8662913" cy="5507264"/>
          </a:xfrm>
          <a:prstGeom prst="wedgeRoundRectCallout">
            <a:avLst>
              <a:gd name="adj1" fmla="val 53541"/>
              <a:gd name="adj2" fmla="val -391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&lt;&lt;</a:t>
            </a:r>
            <a:r>
              <a:rPr kumimoji="1" lang="ja-JP" altLang="en-US" dirty="0" smtClean="0"/>
              <a:t>ミッション </a:t>
            </a:r>
            <a:r>
              <a:rPr kumimoji="1" lang="en-US" altLang="ja-JP" dirty="0" smtClean="0"/>
              <a:t>No.3&gt;&gt;</a:t>
            </a:r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&lt;&lt;</a:t>
            </a:r>
            <a:r>
              <a:rPr lang="ja-JP" altLang="en-US" dirty="0" smtClean="0"/>
              <a:t>とくせい</a:t>
            </a:r>
            <a:r>
              <a:rPr lang="en-US" altLang="ja-JP" dirty="0" smtClean="0"/>
              <a:t>&gt;&gt;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8682" y="1687132"/>
            <a:ext cx="738664" cy="3825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押すとポップアップが表示される</a:t>
            </a:r>
            <a:endParaRPr kumimoji="1" lang="en-US" altLang="ja-JP" smtClean="0"/>
          </a:p>
          <a:p>
            <a:r>
              <a:rPr lang="ja-JP" altLang="en-US" dirty="0" smtClean="0"/>
              <a:t>もう一度押すと、消える</a:t>
            </a:r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39747"/>
              </p:ext>
            </p:extLst>
          </p:nvPr>
        </p:nvGraphicFramePr>
        <p:xfrm>
          <a:off x="2149697" y="1415863"/>
          <a:ext cx="6903792" cy="27480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4519"/>
                <a:gridCol w="5809273"/>
              </a:tblGrid>
              <a:tr h="1081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u="none" dirty="0" smtClean="0"/>
                        <a:t>おかね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978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874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388682" y="631064"/>
            <a:ext cx="732324" cy="973399"/>
          </a:xfrm>
          <a:prstGeom prst="rect">
            <a:avLst/>
          </a:prstGeom>
        </p:spPr>
      </p:pic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28899"/>
              </p:ext>
            </p:extLst>
          </p:nvPr>
        </p:nvGraphicFramePr>
        <p:xfrm>
          <a:off x="2073496" y="4667628"/>
          <a:ext cx="7250807" cy="160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15"/>
                <a:gridCol w="1615123"/>
                <a:gridCol w="1615123"/>
                <a:gridCol w="1615123"/>
                <a:gridCol w="1615123"/>
              </a:tblGrid>
              <a:tr h="53479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てんねん</a:t>
                      </a:r>
                      <a:r>
                        <a:rPr kumimoji="1" lang="ja-JP" altLang="en-US" dirty="0" smtClean="0"/>
                        <a:t>ガス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せきたん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げんしりょく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？？？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347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お金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34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31" y="5797281"/>
            <a:ext cx="638196" cy="40571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07" y="5797280"/>
            <a:ext cx="638196" cy="40571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90" y="5797280"/>
            <a:ext cx="638196" cy="40571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33" y="5808012"/>
            <a:ext cx="638196" cy="405717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10" y="5213253"/>
            <a:ext cx="558988" cy="558988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46" y="5213875"/>
            <a:ext cx="558988" cy="558988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37" y="5211727"/>
            <a:ext cx="558988" cy="558988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45" y="5211728"/>
            <a:ext cx="558988" cy="55898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835" y="5234284"/>
            <a:ext cx="558988" cy="558988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84" y="5245015"/>
            <a:ext cx="558988" cy="558988"/>
          </a:xfrm>
          <a:prstGeom prst="rect">
            <a:avLst/>
          </a:prstGeom>
        </p:spPr>
      </p:pic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3942717716"/>
              </p:ext>
            </p:extLst>
          </p:nvPr>
        </p:nvGraphicFramePr>
        <p:xfrm>
          <a:off x="3074275" y="1166648"/>
          <a:ext cx="6029623" cy="227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53416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2" y="553791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ミッションをもういちど見る</a:t>
            </a:r>
            <a:r>
              <a:rPr lang="ja-JP" altLang="en-US" dirty="0"/>
              <a:t>時</a:t>
            </a:r>
            <a:r>
              <a:rPr lang="ja-JP" altLang="en-US" dirty="0" smtClean="0"/>
              <a:t>は、右上のボタンをタッチして下さい。</a:t>
            </a:r>
            <a:endParaRPr lang="en-US" altLang="ja-JP" dirty="0" smtClean="0"/>
          </a:p>
          <a:p>
            <a:r>
              <a:rPr lang="en-US" altLang="ja-JP" dirty="0" smtClean="0"/>
              <a:t>“</a:t>
            </a:r>
            <a:r>
              <a:rPr lang="ja-JP" altLang="en-US" dirty="0" smtClean="0"/>
              <a:t>だいとうりょう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にチェックしてもらう時は、右下のボタンをタッチして下さい。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1331890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/>
              <a:t>石炭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908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天然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23840" y="2348987"/>
            <a:ext cx="858056" cy="810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402982" y="785611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006743" y="669702"/>
            <a:ext cx="6079902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4382330" y="844261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1" idx="2"/>
          </p:cNvCxnSpPr>
          <p:nvPr/>
        </p:nvCxnSpPr>
        <p:spPr>
          <a:xfrm flipV="1">
            <a:off x="5992189" y="1365161"/>
            <a:ext cx="1812408" cy="9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808372" y="2002055"/>
            <a:ext cx="2163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1"/>
            <a:endCxn id="11" idx="5"/>
          </p:cNvCxnSpPr>
          <p:nvPr/>
        </p:nvCxnSpPr>
        <p:spPr>
          <a:xfrm>
            <a:off x="5567186" y="2623935"/>
            <a:ext cx="274320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  <p:sp>
        <p:nvSpPr>
          <p:cNvPr id="24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操作画面</a:t>
            </a:r>
            <a:endParaRPr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372" y="6187463"/>
            <a:ext cx="512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操作</a:t>
            </a:r>
            <a:r>
              <a:rPr lang="ja-JP" altLang="en-US" sz="1400" dirty="0">
                <a:solidFill>
                  <a:srgbClr val="FF0000"/>
                </a:solidFill>
              </a:rPr>
              <a:t>画面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では文章送りの▼ボタンを設置しない方がいいと思う↑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39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……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書類をめくる</a:t>
            </a:r>
            <a:r>
              <a:rPr lang="en-US" altLang="ja-JP" sz="1200" dirty="0" smtClean="0">
                <a:solidFill>
                  <a:srgbClr val="FF0000"/>
                </a:solidFill>
              </a:rPr>
              <a:t>SE)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焦らしタイム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1" y="834646"/>
            <a:ext cx="3129567" cy="31295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89" y="1032854"/>
            <a:ext cx="3634527" cy="36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5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502277" y="334851"/>
            <a:ext cx="10972800" cy="6323526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93282" y="850006"/>
            <a:ext cx="9778284" cy="3528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　　　　　　　　　　　　　　　　　　　　　　背景（人がいっぱいいて歓声をあげている）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93281" y="4580295"/>
            <a:ext cx="9778284" cy="173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lang="ja-JP" altLang="en-US" dirty="0" smtClean="0"/>
              <a:t>だいとうりょ</a:t>
            </a:r>
            <a:r>
              <a:rPr lang="ja-JP" altLang="en-US" dirty="0"/>
              <a:t>う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……</a:t>
            </a:r>
            <a:r>
              <a:rPr lang="ja-JP" altLang="en-US" dirty="0" smtClean="0"/>
              <a:t>つぎは、こ</a:t>
            </a:r>
            <a:r>
              <a:rPr lang="ja-JP" altLang="en-US" dirty="0"/>
              <a:t>の</a:t>
            </a:r>
            <a:r>
              <a:rPr lang="ja-JP" altLang="en-US" dirty="0" smtClean="0"/>
              <a:t>国のエネルギーについてじゃ。</a:t>
            </a:r>
            <a:endParaRPr lang="en-US" altLang="ja-JP" dirty="0" smtClean="0"/>
          </a:p>
          <a:p>
            <a:r>
              <a:rPr lang="ja-JP" altLang="en-US" dirty="0" smtClean="0"/>
              <a:t>わが国</a:t>
            </a:r>
            <a:r>
              <a:rPr lang="ja-JP" altLang="en-US" dirty="0"/>
              <a:t>の新しいはつでん</a:t>
            </a:r>
            <a:r>
              <a:rPr lang="ja-JP" altLang="en-US" dirty="0" smtClean="0"/>
              <a:t>大臣</a:t>
            </a:r>
            <a:r>
              <a:rPr lang="en-US" altLang="ja-JP" dirty="0" smtClean="0"/>
              <a:t>(</a:t>
            </a:r>
            <a:r>
              <a:rPr lang="ja-JP" altLang="en-US" dirty="0" smtClean="0"/>
              <a:t>だいじ</a:t>
            </a:r>
            <a:r>
              <a:rPr lang="ja-JP" altLang="en-US" dirty="0"/>
              <a:t>ん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ja-JP" altLang="en-US" dirty="0"/>
              <a:t>、○○△</a:t>
            </a:r>
            <a:r>
              <a:rPr lang="ja-JP" altLang="en-US" dirty="0" smtClean="0"/>
              <a:t>△くんじゃ！</a:t>
            </a:r>
            <a:r>
              <a:rPr lang="en-US" altLang="ja-JP" dirty="0"/>
              <a:t>(</a:t>
            </a:r>
            <a:r>
              <a:rPr lang="ja-JP" altLang="en-US" dirty="0"/>
              <a:t>歓声の</a:t>
            </a:r>
            <a:r>
              <a:rPr lang="en-US" altLang="ja-JP" dirty="0"/>
              <a:t>SE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2" name="二等辺三角形 1"/>
          <p:cNvSpPr/>
          <p:nvPr/>
        </p:nvSpPr>
        <p:spPr>
          <a:xfrm rot="10800000">
            <a:off x="10320805" y="561104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10320805" y="5890229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993282" y="824248"/>
            <a:ext cx="178855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Image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93281" y="4584879"/>
            <a:ext cx="1943101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String</a:t>
            </a:r>
            <a:r>
              <a:rPr kumimoji="1" lang="ja-JP" altLang="en-US" dirty="0" smtClean="0"/>
              <a:t>（コメント欄）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06827" y="1644452"/>
            <a:ext cx="2859109" cy="2449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総理</a:t>
            </a:r>
            <a:r>
              <a:rPr kumimoji="1" lang="en-US" altLang="ja-JP" dirty="0" smtClean="0"/>
              <a:t>Image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26" y="1468191"/>
            <a:ext cx="2884867" cy="28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こんなプランじゃだめじゃ！</a:t>
            </a:r>
            <a:r>
              <a:rPr lang="ja-JP" altLang="en-US" dirty="0"/>
              <a:t>！</a:t>
            </a:r>
            <a:r>
              <a:rPr lang="ja-JP" altLang="en-US" dirty="0" smtClean="0"/>
              <a:t>！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書類を叩きつける</a:t>
            </a:r>
            <a:r>
              <a:rPr lang="en-US" altLang="ja-JP" sz="1200" dirty="0" smtClean="0">
                <a:solidFill>
                  <a:srgbClr val="FF0000"/>
                </a:solidFill>
              </a:rPr>
              <a:t>SE)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怒って書類を叩きつける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総理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49" y="826931"/>
            <a:ext cx="3188594" cy="3188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89" y="1032854"/>
            <a:ext cx="3634527" cy="3634527"/>
          </a:xfrm>
          <a:prstGeom prst="rect">
            <a:avLst/>
          </a:prstGeom>
        </p:spPr>
      </p:pic>
      <p:pic>
        <p:nvPicPr>
          <p:cNvPr id="9" name="Picture 2" descr="http://clipstudio.net/clip_site/material/search/thumbnail/2/contentid/1275104/?201412260149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56038">
            <a:off x="9368957" y="854214"/>
            <a:ext cx="1425340" cy="1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19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（アシスタント）</a:t>
            </a:r>
            <a:endParaRPr lang="en-US" altLang="ja-JP" dirty="0"/>
          </a:p>
          <a:p>
            <a:r>
              <a:rPr lang="ja-JP" altLang="en-US" dirty="0" smtClean="0"/>
              <a:t>この</a:t>
            </a:r>
            <a:r>
              <a:rPr lang="ja-JP" altLang="en-US" dirty="0"/>
              <a:t>プラン</a:t>
            </a:r>
            <a:r>
              <a:rPr lang="ja-JP" altLang="en-US" dirty="0" smtClean="0"/>
              <a:t>ではお金がかかりすぎているようです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r>
              <a:rPr lang="ja-JP" altLang="en-US" dirty="0" smtClean="0"/>
              <a:t>たしかに</a:t>
            </a:r>
            <a:r>
              <a:rPr lang="en-US" altLang="ja-JP" dirty="0" smtClean="0"/>
              <a:t>“</a:t>
            </a:r>
            <a:r>
              <a:rPr lang="ja-JP" altLang="en-US" dirty="0" err="1" smtClean="0"/>
              <a:t>げんしりょくはつ</a:t>
            </a:r>
            <a:r>
              <a:rPr lang="ja-JP" altLang="en-US" dirty="0" smtClean="0"/>
              <a:t>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はべんりですが、使いすぎは</a:t>
            </a:r>
            <a:r>
              <a:rPr lang="ja-JP" altLang="en-US" dirty="0" err="1" smtClean="0"/>
              <a:t>きんもつです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 smtClean="0"/>
              <a:t>もういちど考えて</a:t>
            </a:r>
            <a:r>
              <a:rPr lang="ja-JP" altLang="en-US" dirty="0"/>
              <a:t>みましょう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困り顔秘書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コスト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6" y="843564"/>
            <a:ext cx="3121721" cy="3121721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95" y="1996751"/>
            <a:ext cx="550309" cy="55030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44000" y1="41500" x2="44000" y2="41500"/>
                        <a14:foregroundMark x1="64000" y1="55000" x2="49000" y2="4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83" y="1994603"/>
            <a:ext cx="550309" cy="55030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25" y="1994603"/>
            <a:ext cx="550309" cy="55030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1111">
                <a:alpha val="80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37" y="1992455"/>
            <a:ext cx="550309" cy="55030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86" y="2632320"/>
            <a:ext cx="687462" cy="43703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95" y="2630172"/>
            <a:ext cx="687462" cy="43703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80" y="2630172"/>
            <a:ext cx="687462" cy="43703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5" y="1994603"/>
            <a:ext cx="550309" cy="55030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19" y="2630172"/>
            <a:ext cx="687462" cy="43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72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このプランでは</a:t>
            </a:r>
            <a:r>
              <a:rPr lang="en-US" altLang="ja-JP" dirty="0" smtClean="0"/>
              <a:t>CO2</a:t>
            </a:r>
            <a:r>
              <a:rPr lang="ja-JP" altLang="en-US" dirty="0" smtClean="0"/>
              <a:t>を出しすぎのようです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r>
              <a:rPr lang="en-US" altLang="ja-JP" dirty="0" smtClean="0"/>
              <a:t>“</a:t>
            </a:r>
            <a:r>
              <a:rPr lang="ja-JP" altLang="en-US" dirty="0" smtClean="0"/>
              <a:t>せきたん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 はお金はかかりませんが</a:t>
            </a:r>
            <a:r>
              <a:rPr lang="ja-JP" altLang="en-US" dirty="0"/>
              <a:t>、</a:t>
            </a:r>
            <a:r>
              <a:rPr lang="en-US" altLang="ja-JP" dirty="0" smtClean="0"/>
              <a:t>CO2</a:t>
            </a:r>
            <a:r>
              <a:rPr lang="ja-JP" altLang="en-US" dirty="0" smtClean="0"/>
              <a:t>もたくさん出してしまいます。</a:t>
            </a:r>
            <a:endParaRPr lang="en-US" altLang="ja-JP" dirty="0"/>
          </a:p>
          <a:p>
            <a:r>
              <a:rPr lang="ja-JP" altLang="en-US" dirty="0" smtClean="0"/>
              <a:t>もういちど考えて</a:t>
            </a:r>
            <a:r>
              <a:rPr lang="ja-JP" altLang="en-US" dirty="0"/>
              <a:t>みましょう。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困り顔秘書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r>
              <a:rPr lang="en-US" altLang="ja-JP" sz="2800" dirty="0" smtClean="0"/>
              <a:t>(CO2)</a:t>
            </a:r>
            <a:endParaRPr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6" y="843564"/>
            <a:ext cx="3121721" cy="3121721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95" y="1996751"/>
            <a:ext cx="550309" cy="55030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44000" y1="41500" x2="44000" y2="41500"/>
                        <a14:foregroundMark x1="64000" y1="55000" x2="49000" y2="4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83" y="1994603"/>
            <a:ext cx="550309" cy="55030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5" y="1994603"/>
            <a:ext cx="550309" cy="55030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04" y="2607243"/>
            <a:ext cx="764087" cy="48574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05" y="2617974"/>
            <a:ext cx="764087" cy="48574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01" y="2617974"/>
            <a:ext cx="764087" cy="48574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88" y="2615826"/>
            <a:ext cx="764087" cy="48574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111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55" y="2613678"/>
            <a:ext cx="764087" cy="485749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25" y="1994603"/>
            <a:ext cx="550309" cy="5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08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うむ、よくできたぞ！！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ニッコリ総理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4" y="806299"/>
            <a:ext cx="3155324" cy="315532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56" b="90000" l="10000" r="90000">
                        <a14:foregroundMark x1="44453" y1="56719" x2="44688" y2="6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83" y="828134"/>
            <a:ext cx="4043968" cy="40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76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やりましたね、</a:t>
            </a:r>
            <a:r>
              <a:rPr lang="ja-JP" altLang="en-US" dirty="0"/>
              <a:t>大臣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lang="en-US" altLang="ja-JP" dirty="0" smtClean="0"/>
              <a:t>CO2</a:t>
            </a:r>
            <a:r>
              <a:rPr lang="ja-JP" altLang="en-US" dirty="0" smtClean="0"/>
              <a:t>を出さない“</a:t>
            </a:r>
            <a:r>
              <a:rPr lang="ja-JP" altLang="en-US" dirty="0" err="1" smtClean="0"/>
              <a:t>げんしりょくはつ</a:t>
            </a:r>
            <a:r>
              <a:rPr lang="ja-JP" altLang="en-US" dirty="0" smtClean="0"/>
              <a:t>でん”をバランスよく使ったのがよかったですね。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6B9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95" y="1996751"/>
            <a:ext cx="550309" cy="55030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83" y="1994603"/>
            <a:ext cx="550309" cy="55030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25" y="1994603"/>
            <a:ext cx="550309" cy="550309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86" y="2632320"/>
            <a:ext cx="687462" cy="43703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95" y="2630172"/>
            <a:ext cx="687462" cy="43703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80" y="2630172"/>
            <a:ext cx="687462" cy="43703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5" y="1994603"/>
            <a:ext cx="550309" cy="550309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19" y="2630172"/>
            <a:ext cx="687462" cy="43703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03" y="953037"/>
            <a:ext cx="2994796" cy="29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6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突然ですが、ここで一句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328634" y="838237"/>
            <a:ext cx="2086379" cy="4673922"/>
          </a:xfrm>
          <a:prstGeom prst="rect">
            <a:avLst/>
          </a:prstGeom>
          <a:solidFill>
            <a:srgbClr val="6B9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べんりだ</a:t>
            </a:r>
            <a:r>
              <a:rPr lang="ja-JP" altLang="en-US" sz="2800" dirty="0">
                <a:latin typeface="HG行書体" panose="03000609000000000000" pitchFamily="65" charset="-128"/>
                <a:ea typeface="HG行書体" panose="03000609000000000000" pitchFamily="65" charset="-128"/>
              </a:rPr>
              <a:t>が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　　　</a:t>
            </a:r>
            <a:r>
              <a:rPr lang="ja-JP" altLang="en-US" sz="2800" dirty="0">
                <a:latin typeface="HG行書体" panose="03000609000000000000" pitchFamily="65" charset="-128"/>
                <a:ea typeface="HG行書体" panose="03000609000000000000" pitchFamily="65" charset="-128"/>
              </a:rPr>
              <a:t>使</a:t>
            </a:r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いすぎる</a:t>
            </a:r>
            <a:r>
              <a:rPr lang="ja-JP" altLang="en-US" sz="2800" dirty="0">
                <a:latin typeface="HG行書体" panose="03000609000000000000" pitchFamily="65" charset="-128"/>
                <a:ea typeface="HG行書体" panose="03000609000000000000" pitchFamily="65" charset="-128"/>
              </a:rPr>
              <a:t>な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800" dirty="0">
                <a:latin typeface="HG行書体" panose="03000609000000000000" pitchFamily="65" charset="-128"/>
                <a:ea typeface="HG行書体" panose="03000609000000000000" pitchFamily="65" charset="-128"/>
              </a:rPr>
              <a:t>　</a:t>
            </a:r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　　　　</a:t>
            </a:r>
            <a:r>
              <a:rPr lang="ja-JP" altLang="en-US" sz="2800" dirty="0" err="1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げんしりょく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03" y="867918"/>
            <a:ext cx="3111653" cy="31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3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2" y="52427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そ、そんなかなしい目で見ないでください！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94" y="582352"/>
            <a:ext cx="3304504" cy="3304504"/>
          </a:xfrm>
          <a:prstGeom prst="rect">
            <a:avLst/>
          </a:prstGeom>
        </p:spPr>
      </p:pic>
      <p:pic>
        <p:nvPicPr>
          <p:cNvPr id="10" name="Picture 2" descr="http://clipstudio.net/clip_site/material/search/thumbnail/2/contentid/1275104/?201412260149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56038">
            <a:off x="3279018" y="712550"/>
            <a:ext cx="1425340" cy="1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131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9242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背景（総理大臣邸）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（だいとうりょう）</a:t>
            </a:r>
            <a:endParaRPr lang="en-US" altLang="ja-JP" dirty="0" smtClean="0"/>
          </a:p>
          <a:p>
            <a:r>
              <a:rPr lang="ja-JP" altLang="en-US" dirty="0" smtClean="0"/>
              <a:t>ほかの国では、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たいようこうはつでん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が人気らしいぞ！</a:t>
            </a:r>
            <a:endParaRPr lang="en-US" altLang="ja-JP" dirty="0" smtClean="0"/>
          </a:p>
          <a:p>
            <a:r>
              <a:rPr lang="ja-JP" altLang="en-US" dirty="0" smtClean="0"/>
              <a:t>ちょっと</a:t>
            </a:r>
            <a:r>
              <a:rPr lang="ja-JP" altLang="en-US" dirty="0" err="1" smtClean="0"/>
              <a:t>ねだんが</a:t>
            </a:r>
            <a:r>
              <a:rPr lang="ja-JP" altLang="en-US" dirty="0" smtClean="0"/>
              <a:t>高いのが気になるが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いや、やはりわが国も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たいようこうはつでん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を使うんじゃ！</a:t>
            </a:r>
            <a:endParaRPr lang="en-US" altLang="ja-JP" dirty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40604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4765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総理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25570" y="920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ミッション</a:t>
            </a:r>
            <a:r>
              <a:rPr lang="en-US" altLang="ja-JP" sz="2800" dirty="0"/>
              <a:t>4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太陽光発電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78" y="875059"/>
            <a:ext cx="3154251" cy="31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13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9242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背景（総理大臣邸）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ということで、こんどは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たいようこうはつでん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</a:t>
            </a:r>
            <a:r>
              <a:rPr lang="ja-JP" altLang="en-US" dirty="0"/>
              <a:t>ついても考えてみましょう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40604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0800000">
            <a:off x="10641170" y="564765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875763"/>
            <a:ext cx="3090930" cy="30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50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1300766" y="893536"/>
            <a:ext cx="8662913" cy="5507264"/>
          </a:xfrm>
          <a:prstGeom prst="wedgeRoundRectCallout">
            <a:avLst>
              <a:gd name="adj1" fmla="val 53541"/>
              <a:gd name="adj2" fmla="val -391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&lt;&lt;</a:t>
            </a:r>
            <a:r>
              <a:rPr kumimoji="1" lang="ja-JP" altLang="en-US" dirty="0" smtClean="0"/>
              <a:t>ミッション　</a:t>
            </a:r>
            <a:r>
              <a:rPr kumimoji="1" lang="en-US" altLang="ja-JP" dirty="0" smtClean="0"/>
              <a:t>No.4&gt;&gt;</a:t>
            </a:r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 smtClean="0"/>
              <a:t>&lt;&lt;</a:t>
            </a:r>
            <a:r>
              <a:rPr lang="ja-JP" altLang="en-US" dirty="0" smtClean="0"/>
              <a:t>とくせ</a:t>
            </a:r>
            <a:r>
              <a:rPr lang="ja-JP" altLang="en-US" dirty="0"/>
              <a:t>い</a:t>
            </a:r>
            <a:r>
              <a:rPr lang="en-US" altLang="ja-JP" dirty="0" smtClean="0"/>
              <a:t>&gt;&gt;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8682" y="1687132"/>
            <a:ext cx="738664" cy="3825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押すとポップアップが表示される</a:t>
            </a:r>
            <a:endParaRPr kumimoji="1" lang="en-US" altLang="ja-JP" smtClean="0"/>
          </a:p>
          <a:p>
            <a:r>
              <a:rPr lang="ja-JP" altLang="en-US" dirty="0" smtClean="0"/>
              <a:t>もう一度押すと、消える</a:t>
            </a:r>
            <a:endParaRPr kumimoji="1"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1012"/>
              </p:ext>
            </p:extLst>
          </p:nvPr>
        </p:nvGraphicFramePr>
        <p:xfrm>
          <a:off x="1751525" y="4654749"/>
          <a:ext cx="7720767" cy="160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11"/>
                <a:gridCol w="1737814"/>
                <a:gridCol w="1737814"/>
                <a:gridCol w="1421565"/>
                <a:gridCol w="2054063"/>
              </a:tblGrid>
              <a:tr h="53479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てんねん</a:t>
                      </a:r>
                      <a:r>
                        <a:rPr kumimoji="1" lang="ja-JP" altLang="en-US" dirty="0" smtClean="0"/>
                        <a:t>ガス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せきたん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げんしりょく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たいよ</a:t>
                      </a:r>
                      <a:r>
                        <a:rPr kumimoji="1" lang="ja-JP" altLang="en-US" dirty="0" smtClean="0"/>
                        <a:t>うこう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347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お金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534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42032"/>
              </p:ext>
            </p:extLst>
          </p:nvPr>
        </p:nvGraphicFramePr>
        <p:xfrm>
          <a:off x="2149697" y="1415863"/>
          <a:ext cx="6903792" cy="274808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4519"/>
                <a:gridCol w="5809273"/>
              </a:tblGrid>
              <a:tr h="1081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u="none" dirty="0" smtClean="0"/>
                        <a:t>お金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978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874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i="0" u="none" dirty="0" smtClean="0"/>
                        <a:t>太陽光</a:t>
                      </a:r>
                      <a:r>
                        <a:rPr kumimoji="1" lang="en-US" altLang="ja-JP" b="0" i="0" u="none" dirty="0" smtClean="0"/>
                        <a:t>10%</a:t>
                      </a:r>
                      <a:r>
                        <a:rPr kumimoji="1" lang="ja-JP" altLang="en-US" b="0" i="0" u="none" dirty="0" smtClean="0"/>
                        <a:t>以上</a:t>
                      </a:r>
                      <a:endParaRPr kumimoji="1" lang="ja-JP" altLang="en-US" b="0" i="0" u="none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pic>
        <p:nvPicPr>
          <p:cNvPr id="30" name="図 29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27" y="5716388"/>
            <a:ext cx="764087" cy="48574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7" y="5723129"/>
            <a:ext cx="764087" cy="48574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64" y="5737109"/>
            <a:ext cx="764087" cy="48574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388682" y="631064"/>
            <a:ext cx="732324" cy="973399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10" y="5200374"/>
            <a:ext cx="558988" cy="558988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46" y="5200996"/>
            <a:ext cx="558988" cy="558988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25" y="5198848"/>
            <a:ext cx="558988" cy="558988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45" y="5198849"/>
            <a:ext cx="558988" cy="55898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88" y="5169889"/>
            <a:ext cx="558988" cy="558988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7" y="5180620"/>
            <a:ext cx="558988" cy="558988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18" y="5174711"/>
            <a:ext cx="558988" cy="558988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11" y="5198849"/>
            <a:ext cx="558988" cy="558988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39" y="5198849"/>
            <a:ext cx="558988" cy="558988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54" y="5180620"/>
            <a:ext cx="558988" cy="558988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302" y="5198848"/>
            <a:ext cx="558988" cy="558988"/>
          </a:xfrm>
          <a:prstGeom prst="rect">
            <a:avLst/>
          </a:prstGeom>
        </p:spPr>
      </p:pic>
      <p:graphicFrame>
        <p:nvGraphicFramePr>
          <p:cNvPr id="34" name="グラフ 33"/>
          <p:cNvGraphicFramePr/>
          <p:nvPr>
            <p:extLst>
              <p:ext uri="{D42A27DB-BD31-4B8C-83A1-F6EECF244321}">
                <p14:modId xmlns:p14="http://schemas.microsoft.com/office/powerpoint/2010/main" val="2985057914"/>
              </p:ext>
            </p:extLst>
          </p:nvPr>
        </p:nvGraphicFramePr>
        <p:xfrm>
          <a:off x="3074275" y="1166648"/>
          <a:ext cx="6029623" cy="227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736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22514" y="313510"/>
            <a:ext cx="10907486" cy="6021976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24775" y="712223"/>
            <a:ext cx="9302963" cy="3344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ja-JP" altLang="en-US" dirty="0" smtClean="0"/>
              <a:t>背景（総理大臣邸）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24775" y="4321662"/>
            <a:ext cx="9290084" cy="149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（だいとうりょう）</a:t>
            </a:r>
            <a:endParaRPr kumimoji="1" lang="en-US" altLang="ja-JP" dirty="0" smtClean="0"/>
          </a:p>
          <a:p>
            <a:r>
              <a:rPr lang="ja-JP" altLang="en-US" dirty="0" smtClean="0"/>
              <a:t>○○くん、この</a:t>
            </a:r>
            <a:r>
              <a:rPr lang="ja-JP" altLang="en-US" dirty="0"/>
              <a:t>国</a:t>
            </a:r>
            <a:r>
              <a:rPr lang="ja-JP" altLang="en-US" dirty="0" smtClean="0"/>
              <a:t>のエネルギーは</a:t>
            </a:r>
            <a:r>
              <a:rPr lang="ja-JP" altLang="en-US" dirty="0"/>
              <a:t>キミ</a:t>
            </a:r>
            <a:r>
              <a:rPr lang="ja-JP" altLang="en-US" dirty="0" smtClean="0"/>
              <a:t>にかかっているんじゃ！</a:t>
            </a:r>
            <a:endParaRPr lang="en-US" altLang="ja-JP" dirty="0" smtClean="0"/>
          </a:p>
          <a:p>
            <a:r>
              <a:rPr lang="ja-JP" altLang="en-US" dirty="0" smtClean="0"/>
              <a:t>たのん</a:t>
            </a:r>
            <a:r>
              <a:rPr lang="ja-JP" altLang="en-US" dirty="0"/>
              <a:t>だ</a:t>
            </a:r>
            <a:r>
              <a:rPr kumimoji="1" lang="ja-JP" altLang="en-US" dirty="0" smtClean="0"/>
              <a:t>ぞ、フォッフォッフォ！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661375" y="1159638"/>
            <a:ext cx="2859109" cy="2449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総理</a:t>
            </a:r>
            <a:r>
              <a:rPr kumimoji="1" lang="en-US" altLang="ja-JP" dirty="0" smtClean="0"/>
              <a:t>Image</a:t>
            </a:r>
            <a:endParaRPr kumimoji="1" lang="ja-JP" altLang="en-US" dirty="0"/>
          </a:p>
        </p:txBody>
      </p:sp>
      <p:sp>
        <p:nvSpPr>
          <p:cNvPr id="9" name="二等辺三角形 8"/>
          <p:cNvSpPr/>
          <p:nvPr/>
        </p:nvSpPr>
        <p:spPr>
          <a:xfrm rot="10800000">
            <a:off x="10127348" y="550949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/>
        </p:nvSpPr>
        <p:spPr>
          <a:xfrm rot="10800000">
            <a:off x="10127348" y="5191025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81" y="1000117"/>
            <a:ext cx="3020096" cy="3020096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1447873" y="6080714"/>
            <a:ext cx="6306207" cy="420704"/>
          </a:xfrm>
          <a:prstGeom prst="wedgeRoundRectCallout">
            <a:avLst>
              <a:gd name="adj1" fmla="val 60974"/>
              <a:gd name="adj2" fmla="val -436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回想シーン的な感じで、セピアにしたりアニメーションでボワワンって出てきて消えてくイメージ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792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2" y="553791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ミッションをもういちど見る</a:t>
            </a:r>
            <a:r>
              <a:rPr lang="ja-JP" altLang="en-US" dirty="0"/>
              <a:t>時</a:t>
            </a:r>
            <a:r>
              <a:rPr lang="ja-JP" altLang="en-US" dirty="0" smtClean="0"/>
              <a:t>は、右上のボタンをタッチして下さい。</a:t>
            </a:r>
            <a:endParaRPr lang="en-US" altLang="ja-JP" dirty="0" smtClean="0"/>
          </a:p>
          <a:p>
            <a:r>
              <a:rPr lang="en-US" altLang="ja-JP" dirty="0" smtClean="0"/>
              <a:t>“</a:t>
            </a:r>
            <a:r>
              <a:rPr lang="ja-JP" altLang="en-US" dirty="0" smtClean="0"/>
              <a:t>だいとうりょう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にチェックしてもらう時は、右下のボタンをタッチして下さい。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1331890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/>
              <a:t>石炭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9082" y="669702"/>
            <a:ext cx="850006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天然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23840" y="2348987"/>
            <a:ext cx="858056" cy="810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402982" y="785611"/>
            <a:ext cx="866106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006743" y="669702"/>
            <a:ext cx="6079902" cy="3039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4382330" y="844261"/>
            <a:ext cx="5328728" cy="2315589"/>
          </a:xfrm>
          <a:custGeom>
            <a:avLst/>
            <a:gdLst>
              <a:gd name="connsiteX0" fmla="*/ 0 w 5328728"/>
              <a:gd name="connsiteY0" fmla="*/ 2269071 h 2315589"/>
              <a:gd name="connsiteX1" fmla="*/ 1184856 w 5328728"/>
              <a:gd name="connsiteY1" fmla="*/ 1779674 h 2315589"/>
              <a:gd name="connsiteX2" fmla="*/ 1609859 w 5328728"/>
              <a:gd name="connsiteY2" fmla="*/ 530423 h 2315589"/>
              <a:gd name="connsiteX3" fmla="*/ 2485622 w 5328728"/>
              <a:gd name="connsiteY3" fmla="*/ 2389 h 2315589"/>
              <a:gd name="connsiteX4" fmla="*/ 3361386 w 5328728"/>
              <a:gd name="connsiteY4" fmla="*/ 401634 h 2315589"/>
              <a:gd name="connsiteX5" fmla="*/ 3928056 w 5328728"/>
              <a:gd name="connsiteY5" fmla="*/ 1792553 h 2315589"/>
              <a:gd name="connsiteX6" fmla="*/ 5164428 w 5328728"/>
              <a:gd name="connsiteY6" fmla="*/ 2256192 h 2315589"/>
              <a:gd name="connsiteX7" fmla="*/ 5280338 w 5328728"/>
              <a:gd name="connsiteY7" fmla="*/ 2294829 h 2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8728" h="2315589">
                <a:moveTo>
                  <a:pt x="0" y="2269071"/>
                </a:moveTo>
                <a:cubicBezTo>
                  <a:pt x="458273" y="2169260"/>
                  <a:pt x="916546" y="2069449"/>
                  <a:pt x="1184856" y="1779674"/>
                </a:cubicBezTo>
                <a:cubicBezTo>
                  <a:pt x="1453166" y="1489899"/>
                  <a:pt x="1393065" y="826637"/>
                  <a:pt x="1609859" y="530423"/>
                </a:cubicBezTo>
                <a:cubicBezTo>
                  <a:pt x="1826653" y="234209"/>
                  <a:pt x="2193701" y="23854"/>
                  <a:pt x="2485622" y="2389"/>
                </a:cubicBezTo>
                <a:cubicBezTo>
                  <a:pt x="2777543" y="-19076"/>
                  <a:pt x="3120980" y="103273"/>
                  <a:pt x="3361386" y="401634"/>
                </a:cubicBezTo>
                <a:cubicBezTo>
                  <a:pt x="3601792" y="699995"/>
                  <a:pt x="3627549" y="1483460"/>
                  <a:pt x="3928056" y="1792553"/>
                </a:cubicBezTo>
                <a:cubicBezTo>
                  <a:pt x="4228563" y="2101646"/>
                  <a:pt x="4939048" y="2172479"/>
                  <a:pt x="5164428" y="2256192"/>
                </a:cubicBezTo>
                <a:cubicBezTo>
                  <a:pt x="5389808" y="2339905"/>
                  <a:pt x="5335073" y="2317367"/>
                  <a:pt x="5280338" y="2294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1" idx="2"/>
          </p:cNvCxnSpPr>
          <p:nvPr/>
        </p:nvCxnSpPr>
        <p:spPr>
          <a:xfrm flipV="1">
            <a:off x="5992189" y="1365161"/>
            <a:ext cx="1812408" cy="9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808372" y="2002055"/>
            <a:ext cx="2163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1"/>
            <a:endCxn id="11" idx="5"/>
          </p:cNvCxnSpPr>
          <p:nvPr/>
        </p:nvCxnSpPr>
        <p:spPr>
          <a:xfrm>
            <a:off x="5567186" y="2623935"/>
            <a:ext cx="274320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6364" r="29509" b="48409"/>
          <a:stretch/>
        </p:blipFill>
        <p:spPr>
          <a:xfrm>
            <a:off x="10136818" y="2846144"/>
            <a:ext cx="835981" cy="781034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9" t="9885" r="38429" b="40919"/>
          <a:stretch/>
        </p:blipFill>
        <p:spPr>
          <a:xfrm>
            <a:off x="10202705" y="810325"/>
            <a:ext cx="732324" cy="973399"/>
          </a:xfrm>
          <a:prstGeom prst="rect">
            <a:avLst/>
          </a:prstGeom>
        </p:spPr>
      </p:pic>
      <p:sp>
        <p:nvSpPr>
          <p:cNvPr id="24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操作画面</a:t>
            </a:r>
            <a:endParaRPr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372" y="6187463"/>
            <a:ext cx="512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操作</a:t>
            </a:r>
            <a:r>
              <a:rPr lang="ja-JP" altLang="en-US" sz="1400" dirty="0">
                <a:solidFill>
                  <a:srgbClr val="FF0000"/>
                </a:solidFill>
              </a:rPr>
              <a:t>画面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では文章送りの▼ボタンを設置しない方がいいと思う↑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25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……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書類をめくる</a:t>
            </a:r>
            <a:r>
              <a:rPr lang="en-US" altLang="ja-JP" sz="1200" dirty="0" smtClean="0">
                <a:solidFill>
                  <a:srgbClr val="FF0000"/>
                </a:solidFill>
              </a:rPr>
              <a:t>SE)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焦らしタイム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1" y="834646"/>
            <a:ext cx="3129567" cy="31295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89" y="1032854"/>
            <a:ext cx="3634527" cy="36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8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こんなプランじゃだめじゃ！</a:t>
            </a:r>
            <a:r>
              <a:rPr lang="ja-JP" altLang="en-US" dirty="0"/>
              <a:t>！</a:t>
            </a:r>
            <a:r>
              <a:rPr lang="ja-JP" altLang="en-US" dirty="0" smtClean="0"/>
              <a:t>！</a:t>
            </a:r>
            <a:r>
              <a:rPr lang="en-US" altLang="ja-JP" sz="1200" dirty="0" smtClean="0">
                <a:solidFill>
                  <a:srgbClr val="FF0000"/>
                </a:solidFill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</a:rPr>
              <a:t>書類を叩きつける</a:t>
            </a:r>
            <a:r>
              <a:rPr lang="en-US" altLang="ja-JP" sz="1200" dirty="0" smtClean="0">
                <a:solidFill>
                  <a:srgbClr val="FF0000"/>
                </a:solidFill>
              </a:rPr>
              <a:t>SE)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怒って書類を叩きつける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総理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49" y="826931"/>
            <a:ext cx="3188594" cy="3188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89" y="1032854"/>
            <a:ext cx="3634527" cy="3634527"/>
          </a:xfrm>
          <a:prstGeom prst="rect">
            <a:avLst/>
          </a:prstGeom>
        </p:spPr>
      </p:pic>
      <p:pic>
        <p:nvPicPr>
          <p:cNvPr id="9" name="Picture 2" descr="http://clipstudio.net/clip_site/material/search/thumbnail/2/contentid/1275104/?201412260149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56038">
            <a:off x="9368957" y="854214"/>
            <a:ext cx="1425340" cy="1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313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このプランではお金がかかりすぎているようです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r>
              <a:rPr lang="en-US" altLang="ja-JP" dirty="0" smtClean="0"/>
              <a:t>“</a:t>
            </a:r>
            <a:r>
              <a:rPr lang="ja-JP" altLang="en-US" dirty="0" smtClean="0"/>
              <a:t>たいようこうはつでん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CO2</a:t>
            </a:r>
            <a:r>
              <a:rPr lang="ja-JP" altLang="en-US" dirty="0" smtClean="0"/>
              <a:t>を出しませんが、かなりお高いは</a:t>
            </a:r>
            <a:r>
              <a:rPr lang="ja-JP" altLang="en-US" dirty="0" err="1" smtClean="0"/>
              <a:t>つ</a:t>
            </a:r>
            <a:r>
              <a:rPr lang="ja-JP" altLang="en-US" dirty="0" smtClean="0"/>
              <a:t>でんです。</a:t>
            </a:r>
            <a:endParaRPr lang="en-US" altLang="ja-JP" dirty="0"/>
          </a:p>
          <a:p>
            <a:r>
              <a:rPr lang="ja-JP" altLang="en-US" dirty="0" smtClean="0"/>
              <a:t>もういちど考えて</a:t>
            </a:r>
            <a:r>
              <a:rPr lang="ja-JP" altLang="en-US" dirty="0"/>
              <a:t>みましょう。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困り顔秘書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6" y="843564"/>
            <a:ext cx="3121721" cy="3121721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i="0" u="none" dirty="0" smtClean="0"/>
                        <a:t>太陽光</a:t>
                      </a:r>
                      <a:r>
                        <a:rPr kumimoji="1" lang="en-US" altLang="ja-JP" b="0" i="0" u="none" dirty="0" smtClean="0"/>
                        <a:t>10%</a:t>
                      </a:r>
                      <a:r>
                        <a:rPr kumimoji="1" lang="ja-JP" altLang="en-US" b="0" i="0" u="none" dirty="0" smtClean="0"/>
                        <a:t>以上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95" y="1996751"/>
            <a:ext cx="550309" cy="55030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44000" y1="41500" x2="44000" y2="41500"/>
                        <a14:foregroundMark x1="64000" y1="55000" x2="49000" y2="4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83" y="1994603"/>
            <a:ext cx="550309" cy="55030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25" y="1994603"/>
            <a:ext cx="550309" cy="55030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1111">
                <a:alpha val="80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37" y="1992455"/>
            <a:ext cx="550309" cy="55030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86" y="2632320"/>
            <a:ext cx="687462" cy="43703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95" y="2630172"/>
            <a:ext cx="687462" cy="43703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80" y="2630172"/>
            <a:ext cx="687462" cy="43703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5" y="1994603"/>
            <a:ext cx="550309" cy="55030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19" y="2630172"/>
            <a:ext cx="687462" cy="437036"/>
          </a:xfrm>
          <a:prstGeom prst="rect">
            <a:avLst/>
          </a:prstGeom>
        </p:spPr>
      </p:pic>
      <p:sp>
        <p:nvSpPr>
          <p:cNvPr id="20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コスト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4673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このプランでは</a:t>
            </a:r>
            <a:r>
              <a:rPr lang="en-US" altLang="ja-JP" dirty="0" smtClean="0"/>
              <a:t>CO2</a:t>
            </a:r>
            <a:r>
              <a:rPr lang="ja-JP" altLang="en-US" dirty="0" smtClean="0"/>
              <a:t>を出しすぎのようです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r>
              <a:rPr lang="ja-JP" altLang="en-US" dirty="0" smtClean="0"/>
              <a:t>安いとはいえ、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せきたん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はもっとも</a:t>
            </a:r>
            <a:r>
              <a:rPr lang="en-US" altLang="ja-JP" dirty="0" smtClean="0"/>
              <a:t>CO2</a:t>
            </a:r>
            <a:r>
              <a:rPr lang="ja-JP" altLang="en-US" dirty="0" smtClean="0"/>
              <a:t>を多く出してしまいます。</a:t>
            </a:r>
            <a:endParaRPr lang="en-US" altLang="ja-JP" dirty="0"/>
          </a:p>
          <a:p>
            <a:r>
              <a:rPr lang="ja-JP" altLang="en-US" dirty="0" smtClean="0"/>
              <a:t>もういちど考えて</a:t>
            </a:r>
            <a:r>
              <a:rPr lang="ja-JP" altLang="en-US" dirty="0"/>
              <a:t>みましょう。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困り顔秘書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36" y="843564"/>
            <a:ext cx="3121721" cy="3121721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i="0" u="none" dirty="0" smtClean="0"/>
                        <a:t>太陽光</a:t>
                      </a:r>
                      <a:r>
                        <a:rPr kumimoji="1" lang="en-US" altLang="ja-JP" b="0" i="0" u="none" dirty="0" smtClean="0"/>
                        <a:t>10%</a:t>
                      </a:r>
                      <a:r>
                        <a:rPr kumimoji="1" lang="ja-JP" altLang="en-US" b="0" i="0" u="none" dirty="0" smtClean="0"/>
                        <a:t>以上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95" y="1996751"/>
            <a:ext cx="550309" cy="55030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44000" y1="41500" x2="44000" y2="41500"/>
                        <a14:foregroundMark x1="64000" y1="55000" x2="49000" y2="4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83" y="1994603"/>
            <a:ext cx="550309" cy="55030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5" y="1994603"/>
            <a:ext cx="550309" cy="55030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04" y="2607243"/>
            <a:ext cx="764087" cy="48574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05" y="2617974"/>
            <a:ext cx="764087" cy="48574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01" y="2617974"/>
            <a:ext cx="764087" cy="48574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88" y="2615826"/>
            <a:ext cx="764087" cy="48574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111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55" y="2613678"/>
            <a:ext cx="764087" cy="485749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25" y="1994603"/>
            <a:ext cx="550309" cy="550309"/>
          </a:xfrm>
          <a:prstGeom prst="rect">
            <a:avLst/>
          </a:prstGeom>
        </p:spPr>
      </p:pic>
      <p:sp>
        <p:nvSpPr>
          <p:cNvPr id="26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失敗</a:t>
            </a:r>
            <a:r>
              <a:rPr lang="ja-JP" altLang="en-US" sz="2800" dirty="0" smtClean="0"/>
              <a:t>パターン</a:t>
            </a:r>
            <a:r>
              <a:rPr lang="en-US" altLang="ja-JP" sz="2800" dirty="0" smtClean="0"/>
              <a:t>(CO2)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7891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うむ、よくできたぞ！！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ニッコリ総理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4" y="806299"/>
            <a:ext cx="3155324" cy="315532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56" b="90000" l="10000" r="90000">
                        <a14:foregroundMark x1="44453" y1="56719" x2="44688" y2="6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83" y="828134"/>
            <a:ext cx="4043968" cy="40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564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やりました</a:t>
            </a:r>
            <a:r>
              <a:rPr lang="ja-JP" altLang="en-US" dirty="0"/>
              <a:t>ね</a:t>
            </a:r>
            <a:r>
              <a:rPr lang="ja-JP" altLang="en-US" dirty="0" smtClean="0"/>
              <a:t>、</a:t>
            </a:r>
            <a:r>
              <a:rPr lang="ja-JP" altLang="en-US" dirty="0"/>
              <a:t>大臣！</a:t>
            </a:r>
            <a:endParaRPr lang="en-US" altLang="ja-JP" dirty="0"/>
          </a:p>
          <a:p>
            <a:r>
              <a:rPr lang="ja-JP" altLang="en-US" dirty="0" smtClean="0"/>
              <a:t>お金のかかる</a:t>
            </a:r>
            <a:r>
              <a:rPr lang="en-US" altLang="ja-JP" dirty="0" smtClean="0"/>
              <a:t>“</a:t>
            </a:r>
            <a:r>
              <a:rPr lang="ja-JP" altLang="en-US" dirty="0" smtClean="0"/>
              <a:t>たいようこうはつでん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</a:t>
            </a:r>
            <a:r>
              <a:rPr lang="ja-JP" altLang="en-US" dirty="0"/>
              <a:t>使</a:t>
            </a:r>
            <a:r>
              <a:rPr lang="ja-JP" altLang="en-US" dirty="0" smtClean="0"/>
              <a:t>う</a:t>
            </a:r>
            <a:r>
              <a:rPr lang="ja-JP" altLang="en-US" dirty="0"/>
              <a:t>ため</a:t>
            </a:r>
            <a:r>
              <a:rPr lang="ja-JP" altLang="en-US" dirty="0" smtClean="0"/>
              <a:t>に</a:t>
            </a:r>
            <a:endParaRPr lang="en-US" altLang="ja-JP" dirty="0"/>
          </a:p>
          <a:p>
            <a:r>
              <a:rPr lang="en-US" altLang="ja-JP" dirty="0" smtClean="0"/>
              <a:t>“</a:t>
            </a:r>
            <a:r>
              <a:rPr lang="ja-JP" altLang="en-US" dirty="0" err="1" smtClean="0"/>
              <a:t>げんしりょく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や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せきた</a:t>
            </a:r>
            <a:r>
              <a:rPr lang="ja-JP" altLang="en-US" dirty="0"/>
              <a:t>ん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をいっしょに使ったのがよかったで</a:t>
            </a:r>
            <a:r>
              <a:rPr lang="ja-JP" altLang="en-US" dirty="0"/>
              <a:t>すね。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900411" y="1052142"/>
            <a:ext cx="6065950" cy="2704563"/>
          </a:xfrm>
          <a:prstGeom prst="rect">
            <a:avLst/>
          </a:prstGeom>
          <a:solidFill>
            <a:srgbClr val="6B9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&lt;&lt;Result&gt;&gt;</a:t>
            </a:r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/>
          </p:nvPr>
        </p:nvGraphicFramePr>
        <p:xfrm>
          <a:off x="5154849" y="1993266"/>
          <a:ext cx="5557074" cy="1687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1012"/>
                <a:gridCol w="4676062"/>
              </a:tblGrid>
              <a:tr h="566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コスト</a:t>
                      </a:r>
                      <a:endParaRPr kumimoji="1" lang="en-US" altLang="ja-JP" b="0" i="0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618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 smtClean="0"/>
                        <a:t>CO2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b="0" i="0" u="none" dirty="0"/>
                    </a:p>
                  </a:txBody>
                  <a:tcPr/>
                </a:tc>
              </a:tr>
              <a:tr h="502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 smtClean="0"/>
                        <a:t>その他</a:t>
                      </a:r>
                      <a:endParaRPr kumimoji="1" lang="ja-JP" alt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b="0" i="0" u="none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95" y="1996751"/>
            <a:ext cx="550309" cy="55030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83" y="1994603"/>
            <a:ext cx="550309" cy="55030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25" y="1994603"/>
            <a:ext cx="550309" cy="550309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86" y="2632320"/>
            <a:ext cx="687462" cy="43703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95" y="2630172"/>
            <a:ext cx="687462" cy="43703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80" y="2630172"/>
            <a:ext cx="687462" cy="43703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5" y="1994603"/>
            <a:ext cx="550309" cy="550309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19" y="2630172"/>
            <a:ext cx="687462" cy="43703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03" y="953037"/>
            <a:ext cx="2994796" cy="29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65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突然ですが、ここで一句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328634" y="838237"/>
            <a:ext cx="2086379" cy="4673922"/>
          </a:xfrm>
          <a:prstGeom prst="rect">
            <a:avLst/>
          </a:prstGeom>
          <a:solidFill>
            <a:srgbClr val="6B9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お高いが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　　　うまく使おう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800" dirty="0">
                <a:latin typeface="HG行書体" panose="03000609000000000000" pitchFamily="65" charset="-128"/>
                <a:ea typeface="HG行書体" panose="03000609000000000000" pitchFamily="65" charset="-128"/>
              </a:rPr>
              <a:t>　</a:t>
            </a:r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　　　　</a:t>
            </a:r>
            <a:r>
              <a:rPr lang="ja-JP" altLang="en-US" sz="2800" dirty="0" err="1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たいよ</a:t>
            </a:r>
            <a:r>
              <a:rPr lang="ja-JP" altLang="en-US" sz="2800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うこう</a:t>
            </a:r>
            <a:endParaRPr lang="en-US" altLang="ja-JP" sz="2800" dirty="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03" y="867918"/>
            <a:ext cx="3111653" cy="31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662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2" y="524278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</a:t>
            </a:r>
            <a:r>
              <a:rPr lang="ja-JP" altLang="en-US" dirty="0" smtClean="0"/>
              <a:t>総理</a:t>
            </a:r>
            <a:r>
              <a:rPr lang="ja-JP" altLang="en-US" dirty="0"/>
              <a:t>官邸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お、おつかれさまでした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ニッコリ</a:t>
            </a:r>
            <a:r>
              <a:rPr lang="ja-JP" altLang="en-US" dirty="0"/>
              <a:t>秘書</a:t>
            </a:r>
            <a:r>
              <a:rPr kumimoji="1" lang="ja-JP" altLang="en-US" dirty="0" smtClean="0"/>
              <a:t>の画像</a:t>
            </a:r>
            <a:endParaRPr kumimoji="1" lang="en-US" altLang="ja-JP" dirty="0" smtClean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0834" y="294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成功パターン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94" y="582352"/>
            <a:ext cx="3304504" cy="3304504"/>
          </a:xfrm>
          <a:prstGeom prst="rect">
            <a:avLst/>
          </a:prstGeom>
        </p:spPr>
      </p:pic>
      <p:pic>
        <p:nvPicPr>
          <p:cNvPr id="10" name="Picture 2" descr="http://clipstudio.net/clip_site/material/search/thumbnail/2/contentid/1275104/?201412260149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56038">
            <a:off x="3279018" y="712550"/>
            <a:ext cx="1425340" cy="14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08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223493" y="585989"/>
            <a:ext cx="9800823" cy="349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背景（総理官邸）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23493" y="4345213"/>
            <a:ext cx="9800823" cy="1785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（だいとうりょ</a:t>
            </a:r>
            <a:r>
              <a:rPr lang="ja-JP" altLang="en-US" dirty="0"/>
              <a:t>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大臣</a:t>
            </a:r>
            <a:r>
              <a:rPr lang="ja-JP" altLang="en-US" dirty="0" smtClean="0"/>
              <a:t>よ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これこそわたしが思いえがいていたエネルギー大国</a:t>
            </a:r>
            <a:r>
              <a:rPr lang="ja-JP" altLang="en-US" dirty="0"/>
              <a:t>じゃ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lang="ja-JP" altLang="en-US" dirty="0" smtClean="0"/>
              <a:t>よくやってくれた！これからもよろしくたのむぞ。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893194" y="1056068"/>
            <a:ext cx="2923505" cy="273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総理</a:t>
            </a:r>
            <a:r>
              <a:rPr kumimoji="1" lang="ja-JP" altLang="en-US" dirty="0" smtClean="0"/>
              <a:t>の画像</a:t>
            </a:r>
            <a:endParaRPr kumimoji="1" lang="ja-JP" altLang="en-US" dirty="0"/>
          </a:p>
        </p:txBody>
      </p:sp>
      <p:sp>
        <p:nvSpPr>
          <p:cNvPr id="7" name="二等辺三角形 6"/>
          <p:cNvSpPr/>
          <p:nvPr/>
        </p:nvSpPr>
        <p:spPr>
          <a:xfrm rot="10800000">
            <a:off x="10641170" y="540604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0800000">
            <a:off x="10641170" y="5658722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4" y="806299"/>
            <a:ext cx="3155324" cy="315532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808372" y="6187463"/>
            <a:ext cx="512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ここで残機減ってたら１回復するのもアリだと思う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5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03826" y="4713669"/>
            <a:ext cx="10010105" cy="1674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ボク</a:t>
            </a:r>
            <a:r>
              <a:rPr kumimoji="1" lang="ja-JP" altLang="en-US" dirty="0" smtClean="0"/>
              <a:t>の名前は○○△△。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とある小さな国ではたらいて</a:t>
            </a:r>
            <a:r>
              <a:rPr lang="ja-JP" altLang="en-US" dirty="0" smtClean="0"/>
              <a:t>いたら、なぜか</a:t>
            </a:r>
            <a:r>
              <a:rPr lang="ja-JP" altLang="en-US" dirty="0"/>
              <a:t>この国のはつでん大臣</a:t>
            </a:r>
            <a:r>
              <a:rPr lang="ja-JP" altLang="en-US" dirty="0" smtClean="0"/>
              <a:t>になって</a:t>
            </a:r>
            <a:r>
              <a:rPr lang="ja-JP" altLang="en-US" dirty="0"/>
              <a:t>しまった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二等辺三角形 3"/>
          <p:cNvSpPr/>
          <p:nvPr/>
        </p:nvSpPr>
        <p:spPr>
          <a:xfrm rot="10800000">
            <a:off x="10641170" y="5406040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/>
          <p:cNvSpPr/>
          <p:nvPr/>
        </p:nvSpPr>
        <p:spPr>
          <a:xfrm rot="10800000">
            <a:off x="10641170" y="5694273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86034" y="874472"/>
            <a:ext cx="8869680" cy="3618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dirty="0" smtClean="0"/>
              <a:t>背景（大臣の部屋）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08683"/>
            <a:ext cx="3265868" cy="32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3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79549" y="450761"/>
            <a:ext cx="10959921" cy="6143222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586034" y="874472"/>
            <a:ext cx="8869680" cy="3618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dirty="0" smtClean="0"/>
              <a:t>背景（大臣の部屋）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86032" y="4921664"/>
            <a:ext cx="8869681" cy="1324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いきなり大臣って</a:t>
            </a:r>
            <a:r>
              <a:rPr kumimoji="1" lang="ja-JP" altLang="en-US" dirty="0" smtClean="0"/>
              <a:t>言われてもこまったな</a:t>
            </a:r>
            <a:r>
              <a:rPr kumimoji="1" lang="en-US" altLang="ja-JP" dirty="0" smtClean="0"/>
              <a:t>…</a:t>
            </a:r>
          </a:p>
          <a:p>
            <a:r>
              <a:rPr kumimoji="1" lang="ja-JP" altLang="en-US" dirty="0" smtClean="0"/>
              <a:t>どうしよう、</a:t>
            </a:r>
            <a:r>
              <a:rPr lang="ja-JP" altLang="en-US" dirty="0" smtClean="0">
                <a:solidFill>
                  <a:srgbClr val="FF0000"/>
                </a:solidFill>
              </a:rPr>
              <a:t>エネルギーについて</a:t>
            </a:r>
            <a:r>
              <a:rPr kumimoji="1" lang="ja-JP" altLang="en-US" dirty="0" smtClean="0"/>
              <a:t>考えなくちゃ</a:t>
            </a:r>
            <a:r>
              <a:rPr kumimoji="1" lang="en-US" altLang="ja-JP" dirty="0" smtClean="0"/>
              <a:t>…</a:t>
            </a:r>
          </a:p>
        </p:txBody>
      </p:sp>
      <p:sp>
        <p:nvSpPr>
          <p:cNvPr id="7" name="二等辺三角形 6"/>
          <p:cNvSpPr/>
          <p:nvPr/>
        </p:nvSpPr>
        <p:spPr>
          <a:xfrm rot="10800000">
            <a:off x="10032642" y="5628068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0800000">
            <a:off x="10032642" y="5920647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382592" y="1493949"/>
            <a:ext cx="2614411" cy="2562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大臣</a:t>
            </a:r>
            <a:r>
              <a:rPr kumimoji="1" lang="en-US" altLang="ja-JP" dirty="0" smtClean="0"/>
              <a:t>Image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28" y="1378039"/>
            <a:ext cx="2994338" cy="2994338"/>
          </a:xfrm>
          <a:prstGeom prst="rect">
            <a:avLst/>
          </a:prstGeom>
        </p:spPr>
      </p:pic>
      <p:pic>
        <p:nvPicPr>
          <p:cNvPr id="1026" name="Picture 2" descr="http://clipstudio.net/clip_site/material/search/thumbnail/2/contentid/1275104/?201412260149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56038">
            <a:off x="4379193" y="1529982"/>
            <a:ext cx="901812" cy="9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17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95459" y="450761"/>
            <a:ext cx="10856890" cy="611746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803042" y="4778062"/>
            <a:ext cx="8706119" cy="13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（</a:t>
            </a:r>
            <a:r>
              <a:rPr lang="ja-JP" altLang="en-US" dirty="0"/>
              <a:t>アシスタント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と</a:t>
            </a:r>
            <a:r>
              <a:rPr lang="ja-JP" altLang="en-US" dirty="0" smtClean="0"/>
              <a:t>いうコトで、○○さんには</a:t>
            </a:r>
            <a:r>
              <a:rPr lang="ja-JP" altLang="en-US" dirty="0"/>
              <a:t>「はつでん大臣」として、</a:t>
            </a:r>
            <a:endParaRPr lang="en-US" altLang="ja-JP" dirty="0"/>
          </a:p>
          <a:p>
            <a:r>
              <a:rPr lang="ja-JP" altLang="en-US" dirty="0"/>
              <a:t>この国</a:t>
            </a:r>
            <a:r>
              <a:rPr lang="ja-JP" altLang="en-US" dirty="0" smtClean="0"/>
              <a:t>のエネルギーについて決めて</a:t>
            </a:r>
            <a:r>
              <a:rPr lang="ja-JP" altLang="en-US" dirty="0"/>
              <a:t>もらいます！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803042" y="862885"/>
            <a:ext cx="8706119" cy="354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dirty="0" smtClean="0"/>
              <a:t>背景（大臣の部屋）</a:t>
            </a:r>
            <a:endParaRPr kumimoji="1" lang="ja-JP" altLang="en-US" dirty="0"/>
          </a:p>
        </p:txBody>
      </p:sp>
      <p:sp>
        <p:nvSpPr>
          <p:cNvPr id="7" name="二等辺三角形 6"/>
          <p:cNvSpPr/>
          <p:nvPr/>
        </p:nvSpPr>
        <p:spPr>
          <a:xfrm rot="10800000">
            <a:off x="10032642" y="5711783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0800000">
            <a:off x="10032642" y="5389814"/>
            <a:ext cx="296214" cy="218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80" y="1241738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16757</TotalTime>
  <Words>2291</Words>
  <Application>Microsoft Office PowerPoint</Application>
  <PresentationFormat>ワイド画面</PresentationFormat>
  <Paragraphs>553</Paragraphs>
  <Slides>69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5" baseType="lpstr">
      <vt:lpstr>HG行書体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プロローグ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ステージ１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はつでん大臣</dc:title>
  <dc:creator>Takahiro Iwasaki</dc:creator>
  <cp:lastModifiedBy>酒井泰地</cp:lastModifiedBy>
  <cp:revision>132</cp:revision>
  <dcterms:created xsi:type="dcterms:W3CDTF">2015-02-16T09:39:34Z</dcterms:created>
  <dcterms:modified xsi:type="dcterms:W3CDTF">2015-04-13T05:24:44Z</dcterms:modified>
</cp:coreProperties>
</file>