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91" r:id="rId33"/>
    <p:sldId id="293" r:id="rId34"/>
  </p:sldIdLst>
  <p:sldSz cx="9144000" cy="6858000" type="screen4x3"/>
  <p:notesSz cx="6858000" cy="9144000"/>
  <p:defaultTextStyle>
    <a:defPPr>
      <a:defRPr lang="en-C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16">
          <p15:clr>
            <a:srgbClr val="A4A3A4"/>
          </p15:clr>
        </p15:guide>
        <p15:guide id="2" pos="23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4"/>
  </p:normalViewPr>
  <p:slideViewPr>
    <p:cSldViewPr>
      <p:cViewPr varScale="1">
        <p:scale>
          <a:sx n="75" d="100"/>
          <a:sy n="75" d="100"/>
        </p:scale>
        <p:origin x="1236" y="54"/>
      </p:cViewPr>
      <p:guideLst>
        <p:guide orient="horz" pos="3016"/>
        <p:guide pos="23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F3DBF2EB-DF9F-45F3-9431-6A0669EDBEC4}" type="datetimeFigureOut">
              <a:rPr lang="ar-SA" smtClean="0"/>
              <a:t>05/04/1442</a:t>
            </a:fld>
            <a:endParaRPr lang="ar-S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ar-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3CB3B545-FD19-4619-930D-A690DCE07104}" type="slidenum">
              <a:rPr lang="ar-SA" smtClean="0"/>
              <a:t>‹#›</a:t>
            </a:fld>
            <a:endParaRPr lang="ar-SA"/>
          </a:p>
        </p:txBody>
      </p:sp>
    </p:spTree>
    <p:extLst>
      <p:ext uri="{BB962C8B-B14F-4D97-AF65-F5344CB8AC3E}">
        <p14:creationId xmlns:p14="http://schemas.microsoft.com/office/powerpoint/2010/main" val="2275232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10"/>
          </p:nvPr>
        </p:nvSpPr>
        <p:spPr/>
        <p:txBody>
          <a:bodyPr/>
          <a:lstStyle/>
          <a:p>
            <a:fld id="{3CB3B545-FD19-4619-930D-A690DCE07104}" type="slidenum">
              <a:rPr lang="ar-SA" smtClean="0"/>
              <a:t>4</a:t>
            </a:fld>
            <a:endParaRPr lang="ar-SA"/>
          </a:p>
        </p:txBody>
      </p:sp>
    </p:spTree>
    <p:extLst>
      <p:ext uri="{BB962C8B-B14F-4D97-AF65-F5344CB8AC3E}">
        <p14:creationId xmlns:p14="http://schemas.microsoft.com/office/powerpoint/2010/main" val="3106040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52450" y="2974705"/>
            <a:ext cx="6261100" cy="2052590"/>
          </a:xfrm>
        </p:spPr>
        <p:txBody>
          <a:bodyPr/>
          <a:lstStyle/>
          <a:p>
            <a:r>
              <a:rPr lang="en-US"/>
              <a:t>Click to edit Master title style</a:t>
            </a:r>
            <a:endParaRPr lang="en-CA"/>
          </a:p>
        </p:txBody>
      </p:sp>
      <p:sp>
        <p:nvSpPr>
          <p:cNvPr id="3" name="Subtitle 2"/>
          <p:cNvSpPr>
            <a:spLocks noGrp="1"/>
          </p:cNvSpPr>
          <p:nvPr>
            <p:ph type="subTitle" idx="1"/>
          </p:nvPr>
        </p:nvSpPr>
        <p:spPr>
          <a:xfrm>
            <a:off x="1104900" y="5426288"/>
            <a:ext cx="5156200" cy="244714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5988523B-E035-4CAE-A96A-58211FC229D1}" type="datetimeFigureOut">
              <a:rPr lang="en-US" smtClean="0"/>
              <a:t>12/18/2020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C7DFF54-6BA4-4515-87CA-28703F844993}" type="slidenum">
              <a:rPr lang="en-CA" smtClean="0"/>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5988523B-E035-4CAE-A96A-58211FC229D1}" type="datetimeFigureOut">
              <a:rPr lang="en-US" smtClean="0"/>
              <a:t>12/18/2020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C7DFF54-6BA4-4515-87CA-28703F844993}"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40350" y="536423"/>
            <a:ext cx="1657350" cy="1140672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368300" y="536423"/>
            <a:ext cx="4849283" cy="114067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5988523B-E035-4CAE-A96A-58211FC229D1}" type="datetimeFigureOut">
              <a:rPr lang="en-US" smtClean="0"/>
              <a:t>12/18/2020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C7DFF54-6BA4-4515-87CA-28703F844993}"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5988523B-E035-4CAE-A96A-58211FC229D1}" type="datetimeFigureOut">
              <a:rPr lang="en-US" smtClean="0"/>
              <a:t>12/18/2020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C7DFF54-6BA4-4515-87CA-28703F844993}"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81863" y="6153339"/>
            <a:ext cx="6261100" cy="1901860"/>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581863" y="4058633"/>
            <a:ext cx="6261100" cy="209470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88523B-E035-4CAE-A96A-58211FC229D1}" type="datetimeFigureOut">
              <a:rPr lang="en-US" smtClean="0"/>
              <a:t>12/18/2020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C7DFF54-6BA4-4515-87CA-28703F844993}" type="slidenum">
              <a:rPr lang="en-CA" smtClean="0"/>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368300" y="2234355"/>
            <a:ext cx="3253317" cy="631958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3744383" y="2234355"/>
            <a:ext cx="3253317" cy="631958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5988523B-E035-4CAE-A96A-58211FC229D1}" type="datetimeFigureOut">
              <a:rPr lang="en-US" smtClean="0"/>
              <a:t>12/18/2020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C7DFF54-6BA4-4515-87CA-28703F844993}" type="slidenum">
              <a:rPr lang="en-CA" smtClean="0"/>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368300" y="2143474"/>
            <a:ext cx="3254596" cy="89329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300" y="3036771"/>
            <a:ext cx="3254596" cy="551716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3741827" y="2143474"/>
            <a:ext cx="3255874" cy="89329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41827" y="3036771"/>
            <a:ext cx="3255874" cy="551716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5988523B-E035-4CAE-A96A-58211FC229D1}" type="datetimeFigureOut">
              <a:rPr lang="en-US" smtClean="0"/>
              <a:t>12/18/2020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C7DFF54-6BA4-4515-87CA-28703F844993}" type="slidenum">
              <a:rPr lang="en-CA" smtClean="0"/>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5988523B-E035-4CAE-A96A-58211FC229D1}" type="datetimeFigureOut">
              <a:rPr lang="en-US" smtClean="0"/>
              <a:t>12/18/2020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C7DFF54-6BA4-4515-87CA-28703F844993}" type="slidenum">
              <a:rPr lang="en-CA" smtClean="0"/>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88523B-E035-4CAE-A96A-58211FC229D1}" type="datetimeFigureOut">
              <a:rPr lang="en-US" smtClean="0"/>
              <a:t>12/18/2020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C7DFF54-6BA4-4515-87CA-28703F844993}"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8301" y="381259"/>
            <a:ext cx="2423363" cy="1622566"/>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2879901" y="381259"/>
            <a:ext cx="4117799" cy="81726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368301" y="2003825"/>
            <a:ext cx="2423363" cy="65501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88523B-E035-4CAE-A96A-58211FC229D1}" type="datetimeFigureOut">
              <a:rPr lang="en-US" smtClean="0"/>
              <a:t>12/18/2020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C7DFF54-6BA4-4515-87CA-28703F844993}"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3788" y="6703060"/>
            <a:ext cx="4419600" cy="791334"/>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443788" y="855615"/>
            <a:ext cx="4419600" cy="574548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443788" y="7494394"/>
            <a:ext cx="4419600" cy="11238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88523B-E035-4CAE-A96A-58211FC229D1}" type="datetimeFigureOut">
              <a:rPr lang="en-US" smtClean="0"/>
              <a:t>12/18/2020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C7DFF54-6BA4-4515-87CA-28703F844993}"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83477"/>
            <a:ext cx="6629400" cy="1595967"/>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368300" y="2234355"/>
            <a:ext cx="6629400" cy="63195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368300" y="8875350"/>
            <a:ext cx="1718733" cy="509823"/>
          </a:xfrm>
          <a:prstGeom prst="rect">
            <a:avLst/>
          </a:prstGeom>
        </p:spPr>
        <p:txBody>
          <a:bodyPr vert="horz" lIns="91440" tIns="45720" rIns="91440" bIns="45720" rtlCol="0" anchor="ctr"/>
          <a:lstStyle>
            <a:lvl1pPr algn="l">
              <a:defRPr sz="1200">
                <a:solidFill>
                  <a:schemeClr val="tx1">
                    <a:tint val="75000"/>
                  </a:schemeClr>
                </a:solidFill>
              </a:defRPr>
            </a:lvl1pPr>
          </a:lstStyle>
          <a:p>
            <a:fld id="{5988523B-E035-4CAE-A96A-58211FC229D1}" type="datetimeFigureOut">
              <a:rPr lang="en-US" smtClean="0"/>
              <a:t>12/18/2020</a:t>
            </a:fld>
            <a:endParaRPr lang="en-CA"/>
          </a:p>
        </p:txBody>
      </p:sp>
      <p:sp>
        <p:nvSpPr>
          <p:cNvPr id="5" name="Footer Placeholder 4"/>
          <p:cNvSpPr>
            <a:spLocks noGrp="1"/>
          </p:cNvSpPr>
          <p:nvPr>
            <p:ph type="ftr" sz="quarter" idx="3"/>
          </p:nvPr>
        </p:nvSpPr>
        <p:spPr>
          <a:xfrm>
            <a:off x="2516717" y="8875350"/>
            <a:ext cx="2332567" cy="50982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5278967" y="8875350"/>
            <a:ext cx="1718733" cy="509823"/>
          </a:xfrm>
          <a:prstGeom prst="rect">
            <a:avLst/>
          </a:prstGeom>
        </p:spPr>
        <p:txBody>
          <a:bodyPr vert="horz" lIns="91440" tIns="45720" rIns="91440" bIns="45720" rtlCol="0" anchor="ctr"/>
          <a:lstStyle>
            <a:lvl1pPr algn="r">
              <a:defRPr sz="1200">
                <a:solidFill>
                  <a:schemeClr val="tx1">
                    <a:tint val="75000"/>
                  </a:schemeClr>
                </a:solidFill>
              </a:defRPr>
            </a:lvl1pPr>
          </a:lstStyle>
          <a:p>
            <a:fld id="{2C7DFF54-6BA4-4515-87CA-28703F844993}"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3" name="TextBox 2"/>
          <p:cNvSpPr txBox="1"/>
          <p:nvPr/>
        </p:nvSpPr>
        <p:spPr>
          <a:xfrm>
            <a:off x="927100" y="6667500"/>
            <a:ext cx="8216900" cy="165100"/>
          </a:xfrm>
          <a:prstGeom prst="rect">
            <a:avLst/>
          </a:prstGeom>
          <a:noFill/>
        </p:spPr>
        <p:txBody>
          <a:bodyPr vert="horz" wrap="none" lIns="0" tIns="0" rIns="0" bIns="0" rtlCol="0">
            <a:spAutoFit/>
          </a:bodyPr>
          <a:lstStyle/>
          <a:p>
            <a:pPr>
              <a:lnSpc>
                <a:spcPts val="1035"/>
              </a:lnSpc>
            </a:pPr>
            <a:r>
              <a:rPr lang="en-CA" sz="900">
                <a:solidFill>
                  <a:srgbClr val="000000"/>
                </a:solidFill>
                <a:latin typeface="Arial"/>
                <a:cs typeface="Arial"/>
              </a:rPr>
              <a:t>Copyright © 2016 Ramez Elmasri and Shamkant B. Navathe</a:t>
            </a:r>
          </a:p>
          <a:p>
            <a:pPr>
              <a:lnSpc>
                <a:spcPts val="1035"/>
              </a:lnSpc>
            </a:pPr>
            <a:endParaRPr lang="en-CA" sz="90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0" name="TextBox 2"/>
          <p:cNvSpPr txBox="1"/>
          <p:nvPr/>
        </p:nvSpPr>
        <p:spPr>
          <a:xfrm>
            <a:off x="317500" y="685800"/>
            <a:ext cx="8829533" cy="1051570"/>
          </a:xfrm>
          <a:prstGeom prst="rect">
            <a:avLst/>
          </a:prstGeom>
          <a:noFill/>
        </p:spPr>
        <p:txBody>
          <a:bodyPr vert="horz" wrap="none" lIns="0" tIns="0" rIns="0" bIns="0" rtlCol="0">
            <a:spAutoFit/>
          </a:bodyPr>
          <a:lstStyle/>
          <a:p>
            <a:pPr>
              <a:lnSpc>
                <a:spcPts val="4140"/>
              </a:lnSpc>
            </a:pPr>
            <a:r>
              <a:rPr lang="en-CA" sz="3600" dirty="0">
                <a:solidFill>
                  <a:srgbClr val="800000"/>
                </a:solidFill>
                <a:latin typeface="Arial"/>
                <a:cs typeface="Arial"/>
              </a:rPr>
              <a:t>Typical DBMS </a:t>
            </a:r>
            <a:r>
              <a:rPr lang="en-CA" sz="3600" dirty="0" smtClean="0">
                <a:solidFill>
                  <a:srgbClr val="800000"/>
                </a:solidFill>
                <a:latin typeface="Arial"/>
                <a:cs typeface="Arial"/>
              </a:rPr>
              <a:t>Functionality</a:t>
            </a:r>
            <a:r>
              <a:rPr lang="ar-SA" sz="3600" dirty="0" smtClean="0">
                <a:solidFill>
                  <a:srgbClr val="800000"/>
                </a:solidFill>
                <a:latin typeface="Arial"/>
                <a:cs typeface="Arial"/>
              </a:rPr>
              <a:t>(شو بتسمحلي اساوي)</a:t>
            </a:r>
            <a:endParaRPr lang="en-CA" sz="3600" dirty="0">
              <a:solidFill>
                <a:srgbClr val="800000"/>
              </a:solidFill>
              <a:latin typeface="Arial"/>
              <a:cs typeface="Arial"/>
            </a:endParaRPr>
          </a:p>
          <a:p>
            <a:pPr>
              <a:lnSpc>
                <a:spcPts val="4140"/>
              </a:lnSpc>
            </a:pPr>
            <a:endParaRPr lang="en-CA" sz="3600" dirty="0">
              <a:solidFill>
                <a:srgbClr val="000000"/>
              </a:solidFill>
            </a:endParaRPr>
          </a:p>
        </p:txBody>
      </p:sp>
      <p:sp>
        <p:nvSpPr>
          <p:cNvPr id="3" name="TextBox 3"/>
          <p:cNvSpPr txBox="1"/>
          <p:nvPr/>
        </p:nvSpPr>
        <p:spPr>
          <a:xfrm>
            <a:off x="330200" y="1638300"/>
            <a:ext cx="13946125" cy="1077218"/>
          </a:xfrm>
          <a:prstGeom prst="rect">
            <a:avLst/>
          </a:prstGeom>
          <a:noFill/>
        </p:spPr>
        <p:txBody>
          <a:bodyPr vert="horz" wrap="none" lIns="0" tIns="0" rIns="0" bIns="0" rtlCol="0">
            <a:spAutoFit/>
          </a:bodyPr>
          <a:lstStyle/>
          <a:p>
            <a:pPr>
              <a:lnSpc>
                <a:spcPts val="2800"/>
              </a:lnSpc>
              <a:tabLst>
                <a:tab pos="342900" algn="l"/>
              </a:tabLst>
            </a:pPr>
            <a:r>
              <a:rPr lang="en-CA" sz="1439" dirty="0">
                <a:solidFill>
                  <a:srgbClr val="990033"/>
                </a:solidFill>
                <a:latin typeface="Arial Unicode MS"/>
                <a:cs typeface="Arial Unicode MS"/>
              </a:rPr>
              <a:t></a:t>
            </a:r>
            <a:r>
              <a:rPr lang="en-CA" sz="2400" dirty="0">
                <a:solidFill>
                  <a:srgbClr val="333399"/>
                </a:solidFill>
                <a:latin typeface="Arial Italic"/>
                <a:cs typeface="Arial Italic"/>
              </a:rPr>
              <a:t>  Define</a:t>
            </a:r>
            <a:r>
              <a:rPr lang="en-CA" sz="2400" dirty="0">
                <a:solidFill>
                  <a:srgbClr val="333399"/>
                </a:solidFill>
                <a:latin typeface="Arial"/>
                <a:cs typeface="Arial"/>
              </a:rPr>
              <a:t> a particular database in terms of its data types,</a:t>
            </a:r>
            <a:r>
              <a:rPr lang="en-CA" sz="2400" dirty="0">
                <a:solidFill>
                  <a:srgbClr val="000000"/>
                </a:solidFill>
                <a:latin typeface="Times New Roman"/>
              </a:rPr>
              <a:t/>
            </a:r>
            <a:br>
              <a:rPr lang="en-CA" sz="2400" dirty="0">
                <a:solidFill>
                  <a:srgbClr val="000000"/>
                </a:solidFill>
                <a:latin typeface="Times New Roman"/>
              </a:rPr>
            </a:br>
            <a:r>
              <a:rPr lang="en-CA" sz="2400" dirty="0">
                <a:solidFill>
                  <a:srgbClr val="333399"/>
                </a:solidFill>
                <a:latin typeface="Arial"/>
                <a:cs typeface="Arial"/>
              </a:rPr>
              <a:t>	</a:t>
            </a:r>
            <a:r>
              <a:rPr lang="en-CA" sz="2400" dirty="0" smtClean="0">
                <a:solidFill>
                  <a:srgbClr val="333399"/>
                </a:solidFill>
                <a:latin typeface="Arial"/>
                <a:cs typeface="Arial"/>
              </a:rPr>
              <a:t>structures</a:t>
            </a:r>
            <a:r>
              <a:rPr lang="ar-SA" sz="2400" dirty="0" smtClean="0">
                <a:solidFill>
                  <a:srgbClr val="333399"/>
                </a:solidFill>
                <a:latin typeface="Arial"/>
                <a:cs typeface="Arial"/>
              </a:rPr>
              <a:t>(الا هي الجداول)</a:t>
            </a:r>
            <a:r>
              <a:rPr lang="en-CA" sz="2400" dirty="0" smtClean="0">
                <a:solidFill>
                  <a:srgbClr val="333399"/>
                </a:solidFill>
                <a:latin typeface="Arial"/>
                <a:cs typeface="Arial"/>
              </a:rPr>
              <a:t>, </a:t>
            </a:r>
            <a:r>
              <a:rPr lang="en-CA" sz="2400" dirty="0">
                <a:solidFill>
                  <a:srgbClr val="333399"/>
                </a:solidFill>
                <a:latin typeface="Arial"/>
                <a:cs typeface="Arial"/>
              </a:rPr>
              <a:t>and </a:t>
            </a:r>
            <a:r>
              <a:rPr lang="en-CA" sz="2400" dirty="0" smtClean="0">
                <a:solidFill>
                  <a:srgbClr val="333399"/>
                </a:solidFill>
                <a:latin typeface="Arial"/>
                <a:cs typeface="Arial"/>
              </a:rPr>
              <a:t>constraints</a:t>
            </a:r>
            <a:r>
              <a:rPr lang="ar-SA" sz="2400" dirty="0" smtClean="0">
                <a:solidFill>
                  <a:srgbClr val="333399"/>
                </a:solidFill>
                <a:latin typeface="Arial"/>
                <a:cs typeface="Arial"/>
              </a:rPr>
              <a:t>(الشروط زي ايدي الطالب مش نفس غيرو وعدد الطلاب يقفل عند حد معين بالشعبه )</a:t>
            </a:r>
            <a:endParaRPr lang="en-CA" sz="2400" dirty="0">
              <a:solidFill>
                <a:srgbClr val="333399"/>
              </a:solidFill>
              <a:latin typeface="Arial"/>
              <a:cs typeface="Arial"/>
            </a:endParaRPr>
          </a:p>
          <a:p>
            <a:pPr>
              <a:lnSpc>
                <a:spcPts val="2800"/>
              </a:lnSpc>
            </a:pPr>
            <a:endParaRPr lang="en-CA" sz="2400" dirty="0">
              <a:solidFill>
                <a:srgbClr val="000000"/>
              </a:solidFill>
            </a:endParaRPr>
          </a:p>
        </p:txBody>
      </p:sp>
      <p:sp>
        <p:nvSpPr>
          <p:cNvPr id="4" name="TextBox 4"/>
          <p:cNvSpPr txBox="1"/>
          <p:nvPr/>
        </p:nvSpPr>
        <p:spPr>
          <a:xfrm>
            <a:off x="330200" y="2438400"/>
            <a:ext cx="7389844" cy="1115690"/>
          </a:xfrm>
          <a:prstGeom prst="rect">
            <a:avLst/>
          </a:prstGeom>
          <a:noFill/>
        </p:spPr>
        <p:txBody>
          <a:bodyPr vert="horz" wrap="none" lIns="0" tIns="0" rIns="0" bIns="0" rtlCol="0">
            <a:spAutoFit/>
          </a:bodyPr>
          <a:lstStyle/>
          <a:p>
            <a:pPr>
              <a:lnSpc>
                <a:spcPts val="2900"/>
              </a:lnSpc>
              <a:tabLst>
                <a:tab pos="342900" algn="l"/>
              </a:tabLst>
            </a:pPr>
            <a:r>
              <a:rPr lang="en-CA" sz="1439" dirty="0">
                <a:solidFill>
                  <a:srgbClr val="990033"/>
                </a:solidFill>
                <a:latin typeface="Arial Unicode MS"/>
                <a:cs typeface="Arial Unicode MS"/>
              </a:rPr>
              <a:t></a:t>
            </a:r>
            <a:r>
              <a:rPr lang="en-CA" sz="2400" dirty="0">
                <a:solidFill>
                  <a:srgbClr val="333399"/>
                </a:solidFill>
                <a:latin typeface="Arial Italic"/>
                <a:cs typeface="Arial Italic"/>
              </a:rPr>
              <a:t>  Construct</a:t>
            </a:r>
            <a:r>
              <a:rPr lang="en-CA" sz="2400" dirty="0">
                <a:solidFill>
                  <a:srgbClr val="333399"/>
                </a:solidFill>
                <a:latin typeface="Arial"/>
                <a:cs typeface="Arial"/>
              </a:rPr>
              <a:t> or Load the initial database contents on a</a:t>
            </a:r>
            <a:r>
              <a:rPr lang="en-CA" sz="2400" dirty="0">
                <a:solidFill>
                  <a:srgbClr val="000000"/>
                </a:solidFill>
                <a:latin typeface="Times New Roman"/>
              </a:rPr>
              <a:t/>
            </a:r>
            <a:br>
              <a:rPr lang="en-CA" sz="2400" dirty="0">
                <a:solidFill>
                  <a:srgbClr val="000000"/>
                </a:solidFill>
                <a:latin typeface="Times New Roman"/>
              </a:rPr>
            </a:br>
            <a:r>
              <a:rPr lang="en-CA" sz="2400" dirty="0">
                <a:solidFill>
                  <a:srgbClr val="333399"/>
                </a:solidFill>
                <a:latin typeface="Arial"/>
                <a:cs typeface="Arial"/>
              </a:rPr>
              <a:t>	secondary storage </a:t>
            </a:r>
            <a:r>
              <a:rPr lang="en-CA" sz="2400" dirty="0" smtClean="0">
                <a:solidFill>
                  <a:srgbClr val="333399"/>
                </a:solidFill>
                <a:latin typeface="Arial"/>
                <a:cs typeface="Arial"/>
              </a:rPr>
              <a:t>medium</a:t>
            </a:r>
            <a:r>
              <a:rPr lang="ar-SA" sz="2400" dirty="0" smtClean="0">
                <a:solidFill>
                  <a:srgbClr val="333399"/>
                </a:solidFill>
                <a:latin typeface="Arial"/>
                <a:cs typeface="Arial"/>
              </a:rPr>
              <a:t>(يعني اني بقدر اعبيها من فايل)</a:t>
            </a:r>
            <a:endParaRPr lang="en-CA" sz="2400" dirty="0">
              <a:solidFill>
                <a:srgbClr val="333399"/>
              </a:solidFill>
              <a:latin typeface="Arial"/>
              <a:cs typeface="Arial"/>
            </a:endParaRPr>
          </a:p>
          <a:p>
            <a:pPr>
              <a:lnSpc>
                <a:spcPts val="2900"/>
              </a:lnSpc>
            </a:pPr>
            <a:endParaRPr lang="en-CA" sz="2400" dirty="0">
              <a:solidFill>
                <a:srgbClr val="000000"/>
              </a:solidFill>
            </a:endParaRPr>
          </a:p>
        </p:txBody>
      </p:sp>
      <p:sp>
        <p:nvSpPr>
          <p:cNvPr id="5" name="TextBox 5"/>
          <p:cNvSpPr txBox="1"/>
          <p:nvPr/>
        </p:nvSpPr>
        <p:spPr>
          <a:xfrm>
            <a:off x="330200" y="3251200"/>
            <a:ext cx="8813800" cy="457200"/>
          </a:xfrm>
          <a:prstGeom prst="rect">
            <a:avLst/>
          </a:prstGeom>
          <a:noFill/>
        </p:spPr>
        <p:txBody>
          <a:bodyPr vert="horz" wrap="none" lIns="0" tIns="0" rIns="0" bIns="0" rtlCol="0">
            <a:spAutoFit/>
          </a:bodyPr>
          <a:lstStyle/>
          <a:p>
            <a:pPr>
              <a:lnSpc>
                <a:spcPts val="2760"/>
              </a:lnSpc>
            </a:pPr>
            <a:r>
              <a:rPr lang="en-CA" sz="1439" dirty="0">
                <a:solidFill>
                  <a:srgbClr val="990033"/>
                </a:solidFill>
                <a:latin typeface="Arial Unicode MS"/>
                <a:cs typeface="Arial Unicode MS"/>
              </a:rPr>
              <a:t></a:t>
            </a:r>
            <a:r>
              <a:rPr lang="en-CA" sz="2402" dirty="0">
                <a:solidFill>
                  <a:srgbClr val="333399"/>
                </a:solidFill>
                <a:latin typeface="Arial Italic"/>
                <a:cs typeface="Arial Italic"/>
              </a:rPr>
              <a:t>  Manipulating</a:t>
            </a:r>
            <a:r>
              <a:rPr lang="en-CA" sz="2402" dirty="0">
                <a:solidFill>
                  <a:srgbClr val="333399"/>
                </a:solidFill>
                <a:latin typeface="Arial"/>
                <a:cs typeface="Arial"/>
              </a:rPr>
              <a:t> the database:</a:t>
            </a:r>
          </a:p>
          <a:p>
            <a:pPr>
              <a:lnSpc>
                <a:spcPts val="2760"/>
              </a:lnSpc>
            </a:pPr>
            <a:endParaRPr lang="en-CA" sz="2369" dirty="0">
              <a:solidFill>
                <a:srgbClr val="000000"/>
              </a:solidFill>
            </a:endParaRPr>
          </a:p>
        </p:txBody>
      </p:sp>
      <p:sp>
        <p:nvSpPr>
          <p:cNvPr id="6" name="TextBox 6"/>
          <p:cNvSpPr txBox="1"/>
          <p:nvPr/>
        </p:nvSpPr>
        <p:spPr>
          <a:xfrm>
            <a:off x="787400" y="3683000"/>
            <a:ext cx="8356600" cy="393700"/>
          </a:xfrm>
          <a:prstGeom prst="rect">
            <a:avLst/>
          </a:prstGeom>
          <a:noFill/>
        </p:spPr>
        <p:txBody>
          <a:bodyPr vert="horz" wrap="none" lIns="0" tIns="0" rIns="0" bIns="0" rtlCol="0">
            <a:spAutoFit/>
          </a:bodyPr>
          <a:lstStyle/>
          <a:p>
            <a:pPr>
              <a:lnSpc>
                <a:spcPts val="2530"/>
              </a:lnSpc>
            </a:pPr>
            <a:r>
              <a:rPr lang="en-CA" sz="1211" dirty="0">
                <a:solidFill>
                  <a:srgbClr val="333399"/>
                </a:solidFill>
                <a:latin typeface="Arial Unicode MS"/>
                <a:cs typeface="Arial Unicode MS"/>
              </a:rPr>
              <a:t></a:t>
            </a:r>
            <a:r>
              <a:rPr lang="en-CA" sz="2195" dirty="0">
                <a:solidFill>
                  <a:srgbClr val="800000"/>
                </a:solidFill>
                <a:latin typeface="Arial"/>
                <a:cs typeface="Arial"/>
              </a:rPr>
              <a:t>  Retrieval: Querying, generating reports</a:t>
            </a:r>
          </a:p>
          <a:p>
            <a:pPr>
              <a:lnSpc>
                <a:spcPts val="2530"/>
              </a:lnSpc>
            </a:pPr>
            <a:endParaRPr lang="en-CA" sz="2172" dirty="0">
              <a:solidFill>
                <a:srgbClr val="000000"/>
              </a:solidFill>
            </a:endParaRPr>
          </a:p>
        </p:txBody>
      </p:sp>
      <p:sp>
        <p:nvSpPr>
          <p:cNvPr id="7" name="TextBox 7"/>
          <p:cNvSpPr txBox="1"/>
          <p:nvPr/>
        </p:nvSpPr>
        <p:spPr>
          <a:xfrm>
            <a:off x="330200" y="4025900"/>
            <a:ext cx="8260275" cy="2782813"/>
          </a:xfrm>
          <a:prstGeom prst="rect">
            <a:avLst/>
          </a:prstGeom>
          <a:noFill/>
        </p:spPr>
        <p:txBody>
          <a:bodyPr vert="horz" wrap="none" lIns="0" tIns="0" rIns="0" bIns="0" rtlCol="0">
            <a:spAutoFit/>
          </a:bodyPr>
          <a:lstStyle/>
          <a:p>
            <a:pPr indent="457200">
              <a:lnSpc>
                <a:spcPts val="3100"/>
              </a:lnSpc>
              <a:tabLst>
                <a:tab pos="457200" algn="l"/>
                <a:tab pos="342900" algn="l"/>
                <a:tab pos="342900" algn="l"/>
              </a:tabLst>
            </a:pPr>
            <a:r>
              <a:rPr lang="en-CA" sz="1211" dirty="0">
                <a:solidFill>
                  <a:srgbClr val="333399"/>
                </a:solidFill>
                <a:latin typeface="Arial Unicode MS"/>
                <a:cs typeface="Arial Unicode MS"/>
              </a:rPr>
              <a:t></a:t>
            </a:r>
            <a:r>
              <a:rPr lang="en-CA" sz="2195" dirty="0">
                <a:solidFill>
                  <a:srgbClr val="800000"/>
                </a:solidFill>
                <a:latin typeface="Arial"/>
                <a:cs typeface="Arial"/>
              </a:rPr>
              <a:t>  Modification: Insertions, deletions and updates to its content</a:t>
            </a:r>
            <a:r>
              <a:rPr lang="en-CA" sz="2176" dirty="0">
                <a:solidFill>
                  <a:srgbClr val="000000"/>
                </a:solidFill>
                <a:latin typeface="Times New Roman"/>
              </a:rPr>
              <a:t/>
            </a:r>
            <a:br>
              <a:rPr lang="en-CA" sz="2176" dirty="0">
                <a:solidFill>
                  <a:srgbClr val="000000"/>
                </a:solidFill>
                <a:latin typeface="Times New Roman"/>
              </a:rPr>
            </a:br>
            <a:r>
              <a:rPr lang="en-CA" sz="1211" dirty="0">
                <a:solidFill>
                  <a:srgbClr val="333399"/>
                </a:solidFill>
                <a:latin typeface="Arial Unicode MS"/>
                <a:cs typeface="Arial Unicode MS"/>
              </a:rPr>
              <a:t>	</a:t>
            </a:r>
            <a:r>
              <a:rPr lang="en-CA" sz="2195" dirty="0">
                <a:solidFill>
                  <a:srgbClr val="800000"/>
                </a:solidFill>
                <a:latin typeface="Arial"/>
                <a:cs typeface="Arial"/>
              </a:rPr>
              <a:t>  Accessing the database through Web applications</a:t>
            </a:r>
            <a:r>
              <a:rPr lang="en-CA" sz="2385" dirty="0">
                <a:solidFill>
                  <a:srgbClr val="000000"/>
                </a:solidFill>
                <a:latin typeface="Times New Roman"/>
              </a:rPr>
              <a:t/>
            </a:r>
            <a:br>
              <a:rPr lang="en-CA" sz="2385" dirty="0">
                <a:solidFill>
                  <a:srgbClr val="000000"/>
                </a:solidFill>
                <a:latin typeface="Times New Roman"/>
              </a:rPr>
            </a:br>
            <a:r>
              <a:rPr lang="en-CA" sz="1439" dirty="0">
                <a:solidFill>
                  <a:srgbClr val="990033"/>
                </a:solidFill>
                <a:latin typeface="Arial Unicode MS"/>
                <a:cs typeface="Arial Unicode MS"/>
              </a:rPr>
              <a:t></a:t>
            </a:r>
            <a:r>
              <a:rPr lang="en-CA" sz="2402" dirty="0">
                <a:solidFill>
                  <a:srgbClr val="333399"/>
                </a:solidFill>
                <a:latin typeface="Arial Italic"/>
                <a:cs typeface="Arial Italic"/>
              </a:rPr>
              <a:t>  Processing</a:t>
            </a:r>
            <a:r>
              <a:rPr lang="en-CA" sz="2402" dirty="0">
                <a:solidFill>
                  <a:srgbClr val="333399"/>
                </a:solidFill>
                <a:latin typeface="Arial"/>
                <a:cs typeface="Arial"/>
              </a:rPr>
              <a:t> and </a:t>
            </a:r>
            <a:r>
              <a:rPr lang="en-CA" sz="2402" dirty="0">
                <a:solidFill>
                  <a:srgbClr val="333399"/>
                </a:solidFill>
                <a:latin typeface="Arial Italic"/>
                <a:cs typeface="Arial Italic"/>
              </a:rPr>
              <a:t>Sharing</a:t>
            </a:r>
            <a:r>
              <a:rPr lang="en-CA" sz="2402" dirty="0">
                <a:solidFill>
                  <a:srgbClr val="333399"/>
                </a:solidFill>
                <a:latin typeface="Arial"/>
                <a:cs typeface="Arial"/>
              </a:rPr>
              <a:t> by a set of concurrent users and</a:t>
            </a:r>
            <a:r>
              <a:rPr lang="en-CA" sz="2400" dirty="0">
                <a:solidFill>
                  <a:srgbClr val="000000"/>
                </a:solidFill>
                <a:latin typeface="Times New Roman"/>
              </a:rPr>
              <a:t/>
            </a:r>
            <a:br>
              <a:rPr lang="en-CA" sz="2400" dirty="0">
                <a:solidFill>
                  <a:srgbClr val="000000"/>
                </a:solidFill>
                <a:latin typeface="Times New Roman"/>
              </a:rPr>
            </a:br>
            <a:r>
              <a:rPr lang="en-CA" sz="2400" dirty="0">
                <a:solidFill>
                  <a:srgbClr val="333399"/>
                </a:solidFill>
                <a:latin typeface="Arial"/>
                <a:cs typeface="Arial"/>
              </a:rPr>
              <a:t>	application programs - yet, keeping all data valid and</a:t>
            </a:r>
            <a:r>
              <a:rPr lang="en-CA" sz="2400" dirty="0">
                <a:solidFill>
                  <a:srgbClr val="000000"/>
                </a:solidFill>
                <a:latin typeface="Times New Roman"/>
              </a:rPr>
              <a:t/>
            </a:r>
            <a:br>
              <a:rPr lang="en-CA" sz="2400" dirty="0">
                <a:solidFill>
                  <a:srgbClr val="000000"/>
                </a:solidFill>
                <a:latin typeface="Times New Roman"/>
              </a:rPr>
            </a:br>
            <a:r>
              <a:rPr lang="en-CA" sz="2400" dirty="0">
                <a:solidFill>
                  <a:srgbClr val="333399"/>
                </a:solidFill>
                <a:latin typeface="Arial"/>
                <a:cs typeface="Arial"/>
              </a:rPr>
              <a:t>	consistent</a:t>
            </a:r>
          </a:p>
          <a:p>
            <a:pPr>
              <a:lnSpc>
                <a:spcPts val="3100"/>
              </a:lnSpc>
            </a:pPr>
            <a:r>
              <a:rPr lang="ar-SA" sz="2400" dirty="0" smtClean="0">
                <a:solidFill>
                  <a:srgbClr val="000000"/>
                </a:solidFill>
              </a:rPr>
              <a:t>رليشنل داتا بيس الا هي الداتا بيس المبنيه ع الجداول</a:t>
            </a:r>
          </a:p>
          <a:p>
            <a:pPr>
              <a:lnSpc>
                <a:spcPts val="3100"/>
              </a:lnSpc>
            </a:pPr>
            <a:endParaRPr lang="en-CA" sz="2400" dirty="0">
              <a:solidFill>
                <a:srgbClr val="000000"/>
              </a:solidFill>
            </a:endParaRPr>
          </a:p>
        </p:txBody>
      </p:sp>
      <p:sp>
        <p:nvSpPr>
          <p:cNvPr id="8" name="TextBox 8"/>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9" name="TextBox 9"/>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1- 10</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3" name="TextBox 2"/>
          <p:cNvSpPr txBox="1"/>
          <p:nvPr/>
        </p:nvSpPr>
        <p:spPr>
          <a:xfrm>
            <a:off x="317500" y="152400"/>
            <a:ext cx="8826500" cy="685800"/>
          </a:xfrm>
          <a:prstGeom prst="rect">
            <a:avLst/>
          </a:prstGeom>
          <a:noFill/>
        </p:spPr>
        <p:txBody>
          <a:bodyPr vert="horz" wrap="none" lIns="0" tIns="0" rIns="0" bIns="0" rtlCol="0">
            <a:spAutoFit/>
          </a:bodyPr>
          <a:lstStyle/>
          <a:p>
            <a:pPr>
              <a:lnSpc>
                <a:spcPts val="4140"/>
              </a:lnSpc>
            </a:pPr>
            <a:r>
              <a:rPr lang="en-CA" sz="3602">
                <a:solidFill>
                  <a:srgbClr val="800000"/>
                </a:solidFill>
                <a:latin typeface="Arial"/>
                <a:cs typeface="Arial"/>
              </a:rPr>
              <a:t>Application Activities Against a</a:t>
            </a:r>
          </a:p>
          <a:p>
            <a:pPr>
              <a:lnSpc>
                <a:spcPts val="4140"/>
              </a:lnSpc>
            </a:pPr>
            <a:endParaRPr lang="en-CA" sz="3602">
              <a:solidFill>
                <a:srgbClr val="000000"/>
              </a:solidFill>
            </a:endParaRPr>
          </a:p>
        </p:txBody>
      </p:sp>
      <p:sp>
        <p:nvSpPr>
          <p:cNvPr id="3" name="TextBox 3"/>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Database</a:t>
            </a:r>
          </a:p>
          <a:p>
            <a:pPr>
              <a:lnSpc>
                <a:spcPts val="4140"/>
              </a:lnSpc>
            </a:pPr>
            <a:endParaRPr lang="en-CA" sz="3600">
              <a:solidFill>
                <a:srgbClr val="000000"/>
              </a:solidFill>
            </a:endParaRPr>
          </a:p>
        </p:txBody>
      </p:sp>
      <p:sp>
        <p:nvSpPr>
          <p:cNvPr id="4" name="TextBox 4"/>
          <p:cNvSpPr txBox="1"/>
          <p:nvPr/>
        </p:nvSpPr>
        <p:spPr>
          <a:xfrm>
            <a:off x="330200" y="1625600"/>
            <a:ext cx="8813800" cy="990600"/>
          </a:xfrm>
          <a:prstGeom prst="rect">
            <a:avLst/>
          </a:prstGeom>
          <a:noFill/>
        </p:spPr>
        <p:txBody>
          <a:bodyPr vert="horz" wrap="none" lIns="0" tIns="0" rIns="0" bIns="0" rtlCol="0">
            <a:spAutoFit/>
          </a:bodyPr>
          <a:lstStyle/>
          <a:p>
            <a:pPr>
              <a:lnSpc>
                <a:spcPts val="3400"/>
              </a:lnSpc>
            </a:pPr>
            <a:r>
              <a:rPr lang="en-CA" sz="1679" dirty="0">
                <a:solidFill>
                  <a:srgbClr val="990033"/>
                </a:solidFill>
                <a:latin typeface="Arial Unicode MS"/>
                <a:cs typeface="Arial Unicode MS"/>
              </a:rPr>
              <a:t></a:t>
            </a:r>
            <a:r>
              <a:rPr lang="en-CA" sz="2798" dirty="0">
                <a:solidFill>
                  <a:srgbClr val="333399"/>
                </a:solidFill>
                <a:latin typeface="Arial"/>
                <a:cs typeface="Arial"/>
              </a:rPr>
              <a:t>  Applications interact with a database by</a:t>
            </a:r>
            <a:r>
              <a:rPr lang="en-CA" sz="2795" dirty="0">
                <a:solidFill>
                  <a:srgbClr val="000000"/>
                </a:solidFill>
                <a:latin typeface="Times New Roman"/>
              </a:rPr>
              <a:t/>
            </a:r>
            <a:br>
              <a:rPr lang="en-CA" sz="2795" dirty="0">
                <a:solidFill>
                  <a:srgbClr val="000000"/>
                </a:solidFill>
                <a:latin typeface="Times New Roman"/>
              </a:rPr>
            </a:br>
            <a:r>
              <a:rPr lang="en-CA" sz="2795" dirty="0">
                <a:solidFill>
                  <a:srgbClr val="333399"/>
                </a:solidFill>
                <a:latin typeface="Arial"/>
                <a:cs typeface="Arial"/>
              </a:rPr>
              <a:t>generating</a:t>
            </a:r>
          </a:p>
          <a:p>
            <a:pPr>
              <a:lnSpc>
                <a:spcPts val="3400"/>
              </a:lnSpc>
            </a:pPr>
            <a:endParaRPr lang="en-CA" sz="2795" dirty="0">
              <a:solidFill>
                <a:srgbClr val="000000"/>
              </a:solidFill>
            </a:endParaRPr>
          </a:p>
        </p:txBody>
      </p:sp>
      <p:sp>
        <p:nvSpPr>
          <p:cNvPr id="5" name="TextBox 5"/>
          <p:cNvSpPr txBox="1"/>
          <p:nvPr/>
        </p:nvSpPr>
        <p:spPr>
          <a:xfrm>
            <a:off x="330200" y="2565400"/>
            <a:ext cx="12248546" cy="1308050"/>
          </a:xfrm>
          <a:prstGeom prst="rect">
            <a:avLst/>
          </a:prstGeom>
          <a:noFill/>
        </p:spPr>
        <p:txBody>
          <a:bodyPr vert="horz" wrap="none" lIns="0" tIns="0" rIns="0" bIns="0" rtlCol="0">
            <a:spAutoFit/>
          </a:bodyPr>
          <a:lstStyle/>
          <a:p>
            <a:pPr>
              <a:lnSpc>
                <a:spcPts val="3400"/>
              </a:lnSpc>
            </a:pPr>
            <a:r>
              <a:rPr lang="en-CA" sz="2795" dirty="0">
                <a:solidFill>
                  <a:srgbClr val="333399"/>
                </a:solidFill>
                <a:latin typeface="Arial"/>
                <a:cs typeface="Arial"/>
              </a:rPr>
              <a:t>- Queries: </a:t>
            </a:r>
            <a:r>
              <a:rPr lang="en-CA" sz="2795" dirty="0">
                <a:solidFill>
                  <a:srgbClr val="800000"/>
                </a:solidFill>
                <a:latin typeface="Arial"/>
                <a:cs typeface="Arial"/>
              </a:rPr>
              <a:t>that access different parts of data and</a:t>
            </a:r>
            <a:r>
              <a:rPr lang="en-CA" sz="2795" dirty="0">
                <a:solidFill>
                  <a:srgbClr val="000000"/>
                </a:solidFill>
                <a:latin typeface="Times New Roman"/>
              </a:rPr>
              <a:t/>
            </a:r>
            <a:br>
              <a:rPr lang="en-CA" sz="2795" dirty="0">
                <a:solidFill>
                  <a:srgbClr val="000000"/>
                </a:solidFill>
                <a:latin typeface="Times New Roman"/>
              </a:rPr>
            </a:br>
            <a:r>
              <a:rPr lang="en-CA" sz="2795" dirty="0">
                <a:solidFill>
                  <a:srgbClr val="800000"/>
                </a:solidFill>
                <a:latin typeface="Arial"/>
                <a:cs typeface="Arial"/>
              </a:rPr>
              <a:t>formulate the result of a </a:t>
            </a:r>
            <a:r>
              <a:rPr lang="en-CA" sz="2795" dirty="0" smtClean="0">
                <a:solidFill>
                  <a:srgbClr val="800000"/>
                </a:solidFill>
                <a:latin typeface="Arial"/>
                <a:cs typeface="Arial"/>
              </a:rPr>
              <a:t>request</a:t>
            </a:r>
            <a:r>
              <a:rPr lang="ar-SA" sz="2795" dirty="0" smtClean="0">
                <a:solidFill>
                  <a:srgbClr val="800000"/>
                </a:solidFill>
                <a:latin typeface="Arial"/>
                <a:cs typeface="Arial"/>
              </a:rPr>
              <a:t>(يعني عمليه وحدة خلال ار واحد زي اسحب مصاري من فلان)</a:t>
            </a:r>
            <a:endParaRPr lang="en-CA" sz="2795" dirty="0">
              <a:solidFill>
                <a:srgbClr val="800000"/>
              </a:solidFill>
              <a:latin typeface="Arial"/>
              <a:cs typeface="Arial"/>
            </a:endParaRPr>
          </a:p>
          <a:p>
            <a:pPr>
              <a:lnSpc>
                <a:spcPts val="3400"/>
              </a:lnSpc>
            </a:pPr>
            <a:endParaRPr lang="en-CA" sz="2795" dirty="0">
              <a:solidFill>
                <a:srgbClr val="000000"/>
              </a:solidFill>
            </a:endParaRPr>
          </a:p>
        </p:txBody>
      </p:sp>
      <p:sp>
        <p:nvSpPr>
          <p:cNvPr id="6" name="TextBox 6"/>
          <p:cNvSpPr txBox="1"/>
          <p:nvPr/>
        </p:nvSpPr>
        <p:spPr>
          <a:xfrm>
            <a:off x="330200" y="3530600"/>
            <a:ext cx="13947216" cy="820738"/>
          </a:xfrm>
          <a:prstGeom prst="rect">
            <a:avLst/>
          </a:prstGeom>
          <a:noFill/>
        </p:spPr>
        <p:txBody>
          <a:bodyPr vert="horz" wrap="none" lIns="0" tIns="0" rIns="0" bIns="0" rtlCol="0">
            <a:spAutoFit/>
          </a:bodyPr>
          <a:lstStyle/>
          <a:p>
            <a:pPr>
              <a:lnSpc>
                <a:spcPts val="3220"/>
              </a:lnSpc>
            </a:pPr>
            <a:r>
              <a:rPr lang="en-CA" sz="2795" dirty="0">
                <a:solidFill>
                  <a:srgbClr val="333399"/>
                </a:solidFill>
                <a:latin typeface="Arial"/>
                <a:cs typeface="Arial"/>
              </a:rPr>
              <a:t>- </a:t>
            </a:r>
            <a:r>
              <a:rPr lang="en-CA" sz="2795" dirty="0" smtClean="0">
                <a:solidFill>
                  <a:srgbClr val="333399"/>
                </a:solidFill>
                <a:latin typeface="Arial"/>
                <a:cs typeface="Arial"/>
              </a:rPr>
              <a:t>Transactions</a:t>
            </a:r>
            <a:r>
              <a:rPr lang="ar-SA" sz="2795" dirty="0" smtClean="0">
                <a:solidFill>
                  <a:srgbClr val="333399"/>
                </a:solidFill>
                <a:latin typeface="Arial"/>
                <a:cs typeface="Arial"/>
              </a:rPr>
              <a:t>(عدة عمليات تعامل كوحدة واحدة يعني يا كلهن بتنفذن يلا لا)</a:t>
            </a:r>
            <a:r>
              <a:rPr lang="en-CA" sz="2795" dirty="0" smtClean="0">
                <a:solidFill>
                  <a:srgbClr val="333399"/>
                </a:solidFill>
                <a:latin typeface="Arial"/>
                <a:cs typeface="Arial"/>
              </a:rPr>
              <a:t>: </a:t>
            </a:r>
            <a:r>
              <a:rPr lang="en-CA" sz="2795" dirty="0">
                <a:solidFill>
                  <a:srgbClr val="800000"/>
                </a:solidFill>
                <a:latin typeface="Arial"/>
                <a:cs typeface="Arial"/>
              </a:rPr>
              <a:t>that may read some data and</a:t>
            </a:r>
          </a:p>
          <a:p>
            <a:pPr>
              <a:lnSpc>
                <a:spcPts val="3220"/>
              </a:lnSpc>
            </a:pPr>
            <a:endParaRPr lang="en-CA" sz="2795" dirty="0">
              <a:solidFill>
                <a:srgbClr val="000000"/>
              </a:solidFill>
            </a:endParaRPr>
          </a:p>
        </p:txBody>
      </p:sp>
      <p:sp>
        <p:nvSpPr>
          <p:cNvPr id="7" name="TextBox 7"/>
          <p:cNvSpPr txBox="1"/>
          <p:nvPr/>
        </p:nvSpPr>
        <p:spPr>
          <a:xfrm>
            <a:off x="673100" y="3949700"/>
            <a:ext cx="14026276" cy="1269578"/>
          </a:xfrm>
          <a:prstGeom prst="rect">
            <a:avLst/>
          </a:prstGeom>
          <a:noFill/>
        </p:spPr>
        <p:txBody>
          <a:bodyPr vert="horz" wrap="none" lIns="0" tIns="0" rIns="0" bIns="0" rtlCol="0">
            <a:spAutoFit/>
          </a:bodyPr>
          <a:lstStyle/>
          <a:p>
            <a:pPr>
              <a:lnSpc>
                <a:spcPts val="3300"/>
              </a:lnSpc>
            </a:pPr>
            <a:r>
              <a:rPr lang="en-CA" sz="2795" dirty="0">
                <a:solidFill>
                  <a:srgbClr val="800000"/>
                </a:solidFill>
                <a:latin typeface="Arial"/>
                <a:cs typeface="Arial"/>
              </a:rPr>
              <a:t>“update” certain values or generate new data and</a:t>
            </a:r>
            <a:r>
              <a:rPr lang="en-CA" sz="2795" dirty="0">
                <a:solidFill>
                  <a:srgbClr val="000000"/>
                </a:solidFill>
                <a:latin typeface="Times New Roman"/>
              </a:rPr>
              <a:t/>
            </a:r>
            <a:br>
              <a:rPr lang="en-CA" sz="2795" dirty="0">
                <a:solidFill>
                  <a:srgbClr val="000000"/>
                </a:solidFill>
                <a:latin typeface="Times New Roman"/>
              </a:rPr>
            </a:br>
            <a:r>
              <a:rPr lang="en-CA" sz="2795" dirty="0">
                <a:solidFill>
                  <a:srgbClr val="800000"/>
                </a:solidFill>
                <a:latin typeface="Arial"/>
                <a:cs typeface="Arial"/>
              </a:rPr>
              <a:t>store that in the </a:t>
            </a:r>
            <a:r>
              <a:rPr lang="en-CA" sz="2795" dirty="0" smtClean="0">
                <a:solidFill>
                  <a:srgbClr val="800000"/>
                </a:solidFill>
                <a:latin typeface="Arial"/>
                <a:cs typeface="Arial"/>
              </a:rPr>
              <a:t>database</a:t>
            </a:r>
            <a:r>
              <a:rPr lang="ar-SA" sz="2795" dirty="0" smtClean="0">
                <a:solidFill>
                  <a:srgbClr val="800000"/>
                </a:solidFill>
                <a:latin typeface="Arial"/>
                <a:cs typeface="Arial"/>
              </a:rPr>
              <a:t>(بكون عمله زي النقل يعني اسحب من احمد واعطيهن لعمر/هاي بتنقل من ستيت لستيت)</a:t>
            </a:r>
            <a:endParaRPr lang="en-CA" sz="2795" dirty="0">
              <a:solidFill>
                <a:srgbClr val="800000"/>
              </a:solidFill>
              <a:latin typeface="Arial"/>
              <a:cs typeface="Arial"/>
            </a:endParaRPr>
          </a:p>
          <a:p>
            <a:pPr>
              <a:lnSpc>
                <a:spcPts val="3300"/>
              </a:lnSpc>
            </a:pPr>
            <a:endParaRPr lang="en-CA" sz="2795" dirty="0">
              <a:solidFill>
                <a:srgbClr val="000000"/>
              </a:solidFill>
            </a:endParaRPr>
          </a:p>
        </p:txBody>
      </p:sp>
      <p:sp>
        <p:nvSpPr>
          <p:cNvPr id="8" name="TextBox 8"/>
          <p:cNvSpPr txBox="1"/>
          <p:nvPr/>
        </p:nvSpPr>
        <p:spPr>
          <a:xfrm>
            <a:off x="330200" y="4889500"/>
            <a:ext cx="8258095" cy="1269578"/>
          </a:xfrm>
          <a:prstGeom prst="rect">
            <a:avLst/>
          </a:prstGeom>
          <a:noFill/>
        </p:spPr>
        <p:txBody>
          <a:bodyPr vert="horz" wrap="none" lIns="0" tIns="0" rIns="0" bIns="0" rtlCol="0">
            <a:spAutoFit/>
          </a:bodyPr>
          <a:lstStyle/>
          <a:p>
            <a:pPr>
              <a:lnSpc>
                <a:spcPts val="3300"/>
              </a:lnSpc>
            </a:pPr>
            <a:r>
              <a:rPr lang="en-CA" sz="1682" dirty="0">
                <a:solidFill>
                  <a:srgbClr val="990033"/>
                </a:solidFill>
                <a:latin typeface="Arial Unicode MS"/>
                <a:cs typeface="Arial Unicode MS"/>
              </a:rPr>
              <a:t></a:t>
            </a:r>
            <a:r>
              <a:rPr lang="en-CA" sz="2798" dirty="0">
                <a:solidFill>
                  <a:srgbClr val="333399"/>
                </a:solidFill>
                <a:latin typeface="Arial"/>
                <a:cs typeface="Arial"/>
              </a:rPr>
              <a:t>  Applications must not allow unauthorized users to</a:t>
            </a:r>
            <a:r>
              <a:rPr lang="en-CA" sz="2795" dirty="0">
                <a:solidFill>
                  <a:srgbClr val="000000"/>
                </a:solidFill>
                <a:latin typeface="Times New Roman"/>
              </a:rPr>
              <a:t/>
            </a:r>
            <a:br>
              <a:rPr lang="en-CA" sz="2795" dirty="0">
                <a:solidFill>
                  <a:srgbClr val="000000"/>
                </a:solidFill>
                <a:latin typeface="Times New Roman"/>
              </a:rPr>
            </a:br>
            <a:r>
              <a:rPr lang="en-CA" sz="2795" dirty="0">
                <a:solidFill>
                  <a:srgbClr val="333399"/>
                </a:solidFill>
                <a:latin typeface="Arial"/>
                <a:cs typeface="Arial"/>
              </a:rPr>
              <a:t>access </a:t>
            </a:r>
            <a:r>
              <a:rPr lang="en-CA" sz="2795" dirty="0" smtClean="0">
                <a:solidFill>
                  <a:srgbClr val="333399"/>
                </a:solidFill>
                <a:latin typeface="Arial"/>
                <a:cs typeface="Arial"/>
              </a:rPr>
              <a:t>data</a:t>
            </a:r>
            <a:r>
              <a:rPr lang="ar-SA" sz="2795" dirty="0" smtClean="0">
                <a:solidFill>
                  <a:srgbClr val="333399"/>
                </a:solidFill>
                <a:latin typeface="Arial"/>
                <a:cs typeface="Arial"/>
              </a:rPr>
              <a:t>يعني ما بتسمح الا لي الهم سماح بالوصل لهاي البيانات</a:t>
            </a:r>
            <a:endParaRPr lang="en-CA" sz="2795" dirty="0">
              <a:solidFill>
                <a:srgbClr val="333399"/>
              </a:solidFill>
              <a:latin typeface="Arial"/>
              <a:cs typeface="Arial"/>
            </a:endParaRPr>
          </a:p>
          <a:p>
            <a:pPr>
              <a:lnSpc>
                <a:spcPts val="3300"/>
              </a:lnSpc>
            </a:pPr>
            <a:endParaRPr lang="en-CA" sz="2795" dirty="0">
              <a:solidFill>
                <a:srgbClr val="000000"/>
              </a:solidFill>
            </a:endParaRPr>
          </a:p>
        </p:txBody>
      </p:sp>
      <p:sp>
        <p:nvSpPr>
          <p:cNvPr id="9" name="TextBox 9"/>
          <p:cNvSpPr txBox="1"/>
          <p:nvPr/>
        </p:nvSpPr>
        <p:spPr>
          <a:xfrm>
            <a:off x="330200" y="5829300"/>
            <a:ext cx="8813800" cy="508000"/>
          </a:xfrm>
          <a:prstGeom prst="rect">
            <a:avLst/>
          </a:prstGeom>
          <a:noFill/>
        </p:spPr>
        <p:txBody>
          <a:bodyPr vert="horz" wrap="none" lIns="0" tIns="0" rIns="0" bIns="0" rtlCol="0">
            <a:spAutoFit/>
          </a:bodyPr>
          <a:lstStyle/>
          <a:p>
            <a:pPr>
              <a:lnSpc>
                <a:spcPts val="3220"/>
              </a:lnSpc>
            </a:pPr>
            <a:r>
              <a:rPr lang="en-CA" sz="1679" dirty="0">
                <a:solidFill>
                  <a:srgbClr val="990033"/>
                </a:solidFill>
                <a:latin typeface="Arial Unicode MS"/>
                <a:cs typeface="Arial Unicode MS"/>
              </a:rPr>
              <a:t></a:t>
            </a:r>
            <a:r>
              <a:rPr lang="en-CA" sz="2795" dirty="0">
                <a:solidFill>
                  <a:srgbClr val="333399"/>
                </a:solidFill>
                <a:latin typeface="Arial"/>
                <a:cs typeface="Arial"/>
              </a:rPr>
              <a:t>  Applications must keep up with changing user</a:t>
            </a:r>
          </a:p>
          <a:p>
            <a:pPr>
              <a:lnSpc>
                <a:spcPts val="3220"/>
              </a:lnSpc>
            </a:pPr>
            <a:endParaRPr lang="en-CA" sz="2772" dirty="0">
              <a:solidFill>
                <a:srgbClr val="000000"/>
              </a:solidFill>
            </a:endParaRPr>
          </a:p>
        </p:txBody>
      </p:sp>
      <p:sp>
        <p:nvSpPr>
          <p:cNvPr id="10" name="TextBox 10"/>
          <p:cNvSpPr txBox="1"/>
          <p:nvPr/>
        </p:nvSpPr>
        <p:spPr>
          <a:xfrm>
            <a:off x="673100" y="6261100"/>
            <a:ext cx="11071942" cy="820738"/>
          </a:xfrm>
          <a:prstGeom prst="rect">
            <a:avLst/>
          </a:prstGeom>
          <a:noFill/>
        </p:spPr>
        <p:txBody>
          <a:bodyPr vert="horz" wrap="none" lIns="0" tIns="0" rIns="0" bIns="0" rtlCol="0">
            <a:spAutoFit/>
          </a:bodyPr>
          <a:lstStyle/>
          <a:p>
            <a:pPr>
              <a:lnSpc>
                <a:spcPts val="3220"/>
              </a:lnSpc>
            </a:pPr>
            <a:r>
              <a:rPr lang="en-CA" sz="2798" dirty="0">
                <a:solidFill>
                  <a:srgbClr val="333399"/>
                </a:solidFill>
                <a:latin typeface="Arial"/>
                <a:cs typeface="Arial"/>
              </a:rPr>
              <a:t>requirements against the </a:t>
            </a:r>
            <a:r>
              <a:rPr lang="en-CA" sz="2798" dirty="0" smtClean="0">
                <a:solidFill>
                  <a:srgbClr val="333399"/>
                </a:solidFill>
                <a:latin typeface="Arial"/>
                <a:cs typeface="Arial"/>
              </a:rPr>
              <a:t>database</a:t>
            </a:r>
            <a:r>
              <a:rPr lang="ar-SA" sz="2798" dirty="0" smtClean="0">
                <a:solidFill>
                  <a:srgbClr val="333399"/>
                </a:solidFill>
                <a:latin typeface="Arial"/>
                <a:cs typeface="Arial"/>
              </a:rPr>
              <a:t>يعني انو الابلكيشين لازم تتطور مع أي تغير عليها</a:t>
            </a:r>
            <a:endParaRPr lang="en-CA" sz="2798" dirty="0">
              <a:solidFill>
                <a:srgbClr val="333399"/>
              </a:solidFill>
              <a:latin typeface="Arial"/>
              <a:cs typeface="Arial"/>
            </a:endParaRPr>
          </a:p>
          <a:p>
            <a:pPr>
              <a:lnSpc>
                <a:spcPts val="3220"/>
              </a:lnSpc>
            </a:pPr>
            <a:endParaRPr lang="en-CA" sz="2798" dirty="0">
              <a:solidFill>
                <a:srgbClr val="000000"/>
              </a:solidFill>
            </a:endParaRPr>
          </a:p>
        </p:txBody>
      </p:sp>
      <p:sp>
        <p:nvSpPr>
          <p:cNvPr id="11" name="TextBox 11"/>
          <p:cNvSpPr txBox="1"/>
          <p:nvPr/>
        </p:nvSpPr>
        <p:spPr>
          <a:xfrm>
            <a:off x="927100" y="6667500"/>
            <a:ext cx="3225800" cy="165100"/>
          </a:xfrm>
          <a:prstGeom prst="rect">
            <a:avLst/>
          </a:prstGeom>
          <a:noFill/>
        </p:spPr>
        <p:txBody>
          <a:bodyPr vert="horz" wrap="none" lIns="0" tIns="0" rIns="0" bIns="0" rtlCol="0">
            <a:spAutoFit/>
          </a:bodyPr>
          <a:lstStyle/>
          <a:p>
            <a:pPr>
              <a:lnSpc>
                <a:spcPts val="1260"/>
              </a:lnSpc>
            </a:pPr>
            <a:r>
              <a:rPr lang="en-CA" sz="900">
                <a:solidFill>
                  <a:srgbClr val="000000"/>
                </a:solidFill>
                <a:latin typeface="Arial"/>
                <a:cs typeface="Arial"/>
              </a:rPr>
              <a:t>Copyright © 2016 Ramez Elmasri and Shamkant B. Navathe</a:t>
            </a:r>
          </a:p>
          <a:p>
            <a:pPr>
              <a:lnSpc>
                <a:spcPts val="1260"/>
              </a:lnSpc>
            </a:pPr>
            <a:endParaRPr lang="en-CA" sz="900">
              <a:solidFill>
                <a:srgbClr val="000000"/>
              </a:solidFill>
              <a:latin typeface="Arial"/>
              <a:cs typeface="Arial"/>
            </a:endParaRPr>
          </a:p>
        </p:txBody>
      </p:sp>
      <p:sp>
        <p:nvSpPr>
          <p:cNvPr id="12" name="TextBox 12"/>
          <p:cNvSpPr txBox="1"/>
          <p:nvPr/>
        </p:nvSpPr>
        <p:spPr>
          <a:xfrm>
            <a:off x="7874000" y="6591300"/>
            <a:ext cx="11303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1- 11</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332656"/>
            <a:ext cx="9144000" cy="6845300"/>
          </a:xfrm>
          <a:prstGeom prst="rect">
            <a:avLst/>
          </a:prstGeom>
        </p:spPr>
      </p:pic>
      <p:sp>
        <p:nvSpPr>
          <p:cNvPr id="9"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Additional DBMS Functionality</a:t>
            </a:r>
          </a:p>
          <a:p>
            <a:pPr>
              <a:lnSpc>
                <a:spcPts val="4140"/>
              </a:lnSpc>
            </a:pPr>
            <a:endParaRPr lang="en-CA" sz="3600">
              <a:solidFill>
                <a:srgbClr val="000000"/>
              </a:solidFill>
            </a:endParaRPr>
          </a:p>
        </p:txBody>
      </p:sp>
      <p:sp>
        <p:nvSpPr>
          <p:cNvPr id="3" name="TextBox 3"/>
          <p:cNvSpPr txBox="1"/>
          <p:nvPr/>
        </p:nvSpPr>
        <p:spPr>
          <a:xfrm>
            <a:off x="330200" y="1651000"/>
            <a:ext cx="8813800" cy="508000"/>
          </a:xfrm>
          <a:prstGeom prst="rect">
            <a:avLst/>
          </a:prstGeom>
          <a:noFill/>
        </p:spPr>
        <p:txBody>
          <a:bodyPr vert="horz" wrap="none" lIns="0" tIns="0" rIns="0" bIns="0" rtlCol="0">
            <a:spAutoFit/>
          </a:bodyPr>
          <a:lstStyle/>
          <a:p>
            <a:pPr>
              <a:lnSpc>
                <a:spcPts val="3220"/>
              </a:lnSpc>
            </a:pPr>
            <a:r>
              <a:rPr lang="en-CA" sz="1679">
                <a:solidFill>
                  <a:srgbClr val="990033"/>
                </a:solidFill>
                <a:latin typeface="Arial Unicode MS"/>
                <a:cs typeface="Arial Unicode MS"/>
              </a:rPr>
              <a:t></a:t>
            </a:r>
            <a:r>
              <a:rPr lang="en-CA" sz="2798">
                <a:solidFill>
                  <a:srgbClr val="333399"/>
                </a:solidFill>
                <a:latin typeface="Arial"/>
                <a:cs typeface="Arial"/>
              </a:rPr>
              <a:t>  DBMS may additionally provide:</a:t>
            </a:r>
          </a:p>
          <a:p>
            <a:pPr>
              <a:lnSpc>
                <a:spcPts val="3220"/>
              </a:lnSpc>
            </a:pPr>
            <a:endParaRPr lang="en-CA" sz="2764">
              <a:solidFill>
                <a:srgbClr val="000000"/>
              </a:solidFill>
            </a:endParaRPr>
          </a:p>
        </p:txBody>
      </p:sp>
      <p:sp>
        <p:nvSpPr>
          <p:cNvPr id="4" name="TextBox 4"/>
          <p:cNvSpPr txBox="1"/>
          <p:nvPr/>
        </p:nvSpPr>
        <p:spPr>
          <a:xfrm>
            <a:off x="787400" y="2133600"/>
            <a:ext cx="8356600" cy="927100"/>
          </a:xfrm>
          <a:prstGeom prst="rect">
            <a:avLst/>
          </a:prstGeom>
          <a:noFill/>
        </p:spPr>
        <p:txBody>
          <a:bodyPr vert="horz" wrap="none" lIns="0" tIns="0" rIns="0" bIns="0" rtlCol="0">
            <a:spAutoFit/>
          </a:bodyPr>
          <a:lstStyle/>
          <a:p>
            <a:pPr>
              <a:lnSpc>
                <a:spcPts val="3200"/>
              </a:lnSpc>
            </a:pPr>
            <a:r>
              <a:rPr lang="en-CA" sz="1427" dirty="0">
                <a:solidFill>
                  <a:srgbClr val="333399"/>
                </a:solidFill>
                <a:latin typeface="Arial Unicode MS"/>
                <a:cs typeface="Arial Unicode MS"/>
              </a:rPr>
              <a:t></a:t>
            </a:r>
            <a:r>
              <a:rPr lang="en-CA" sz="2604" dirty="0">
                <a:solidFill>
                  <a:srgbClr val="800000"/>
                </a:solidFill>
                <a:latin typeface="Arial"/>
                <a:cs typeface="Arial"/>
              </a:rPr>
              <a:t>  Protection or Security measures to prevent</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800000"/>
                </a:solidFill>
                <a:latin typeface="Arial"/>
                <a:cs typeface="Arial"/>
              </a:rPr>
              <a:t>unauthorized access</a:t>
            </a:r>
          </a:p>
          <a:p>
            <a:pPr>
              <a:lnSpc>
                <a:spcPts val="3200"/>
              </a:lnSpc>
            </a:pPr>
            <a:endParaRPr lang="en-CA" sz="2604" dirty="0">
              <a:solidFill>
                <a:srgbClr val="000000"/>
              </a:solidFill>
            </a:endParaRPr>
          </a:p>
        </p:txBody>
      </p:sp>
      <p:sp>
        <p:nvSpPr>
          <p:cNvPr id="5" name="TextBox 5"/>
          <p:cNvSpPr txBox="1"/>
          <p:nvPr/>
        </p:nvSpPr>
        <p:spPr>
          <a:xfrm>
            <a:off x="787400" y="2984500"/>
            <a:ext cx="8068299" cy="2180084"/>
          </a:xfrm>
          <a:prstGeom prst="rect">
            <a:avLst/>
          </a:prstGeom>
          <a:noFill/>
        </p:spPr>
        <p:txBody>
          <a:bodyPr vert="horz" wrap="none" lIns="0" tIns="0" rIns="0" bIns="0" rtlCol="0">
            <a:spAutoFit/>
          </a:bodyPr>
          <a:lstStyle/>
          <a:p>
            <a:pPr>
              <a:lnSpc>
                <a:spcPts val="3425"/>
              </a:lnSpc>
            </a:pPr>
            <a:r>
              <a:rPr lang="en-CA" sz="1430" dirty="0">
                <a:solidFill>
                  <a:srgbClr val="333399"/>
                </a:solidFill>
                <a:latin typeface="Arial Unicode MS"/>
                <a:cs typeface="Arial Unicode MS"/>
              </a:rPr>
              <a:t></a:t>
            </a:r>
            <a:r>
              <a:rPr lang="en-CA" sz="2606" dirty="0">
                <a:solidFill>
                  <a:srgbClr val="800000"/>
                </a:solidFill>
                <a:latin typeface="Arial"/>
                <a:cs typeface="Arial"/>
              </a:rPr>
              <a:t>  Presentation and Visualization of </a:t>
            </a:r>
            <a:r>
              <a:rPr lang="en-CA" sz="2606" dirty="0" smtClean="0">
                <a:solidFill>
                  <a:srgbClr val="800000"/>
                </a:solidFill>
                <a:latin typeface="Arial"/>
                <a:cs typeface="Arial"/>
              </a:rPr>
              <a:t>data</a:t>
            </a:r>
            <a:r>
              <a:rPr lang="ar-SA" sz="2606" dirty="0" smtClean="0">
                <a:solidFill>
                  <a:srgbClr val="800000"/>
                </a:solidFill>
                <a:latin typeface="Arial"/>
                <a:cs typeface="Arial"/>
              </a:rPr>
              <a:t>يعني زي فلوتشارت</a:t>
            </a:r>
            <a:r>
              <a:rPr lang="en-CA" sz="2577" dirty="0">
                <a:solidFill>
                  <a:srgbClr val="000000"/>
                </a:solidFill>
                <a:latin typeface="Times New Roman"/>
              </a:rPr>
              <a:t/>
            </a:r>
            <a:br>
              <a:rPr lang="en-CA" sz="2577" dirty="0">
                <a:solidFill>
                  <a:srgbClr val="000000"/>
                </a:solidFill>
                <a:latin typeface="Times New Roman"/>
              </a:rPr>
            </a:br>
            <a:r>
              <a:rPr lang="en-CA" sz="1427" dirty="0">
                <a:solidFill>
                  <a:srgbClr val="333399"/>
                </a:solidFill>
                <a:latin typeface="Arial Unicode MS"/>
                <a:cs typeface="Arial Unicode MS"/>
              </a:rPr>
              <a:t></a:t>
            </a:r>
            <a:r>
              <a:rPr lang="en-CA" sz="2604" dirty="0">
                <a:solidFill>
                  <a:srgbClr val="800000"/>
                </a:solidFill>
                <a:latin typeface="Arial"/>
                <a:cs typeface="Arial"/>
              </a:rPr>
              <a:t>  Maintenance of the database and associated</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800000"/>
                </a:solidFill>
                <a:latin typeface="Arial"/>
                <a:cs typeface="Arial"/>
              </a:rPr>
              <a:t>programs over the lifetime of the database</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800000"/>
                </a:solidFill>
                <a:latin typeface="Arial"/>
                <a:cs typeface="Arial"/>
              </a:rPr>
              <a:t>application</a:t>
            </a:r>
          </a:p>
          <a:p>
            <a:pPr>
              <a:lnSpc>
                <a:spcPts val="3425"/>
              </a:lnSpc>
            </a:pPr>
            <a:endParaRPr lang="en-CA" sz="2604" dirty="0">
              <a:solidFill>
                <a:srgbClr val="000000"/>
              </a:solidFill>
            </a:endParaRPr>
          </a:p>
        </p:txBody>
      </p:sp>
      <p:sp>
        <p:nvSpPr>
          <p:cNvPr id="6" name="TextBox 6"/>
          <p:cNvSpPr txBox="1"/>
          <p:nvPr/>
        </p:nvSpPr>
        <p:spPr>
          <a:xfrm>
            <a:off x="1244600" y="5219700"/>
            <a:ext cx="65" cy="732060"/>
          </a:xfrm>
          <a:prstGeom prst="rect">
            <a:avLst/>
          </a:prstGeom>
          <a:noFill/>
        </p:spPr>
        <p:txBody>
          <a:bodyPr vert="horz" wrap="none" lIns="0" tIns="0" rIns="0" bIns="0" rtlCol="0">
            <a:spAutoFit/>
          </a:bodyPr>
          <a:lstStyle/>
          <a:p>
            <a:pPr>
              <a:lnSpc>
                <a:spcPts val="2900"/>
              </a:lnSpc>
            </a:pPr>
            <a:endParaRPr lang="en-CA" sz="2400" dirty="0">
              <a:solidFill>
                <a:srgbClr val="333399"/>
              </a:solidFill>
              <a:latin typeface="Arial"/>
              <a:cs typeface="Arial"/>
            </a:endParaRPr>
          </a:p>
          <a:p>
            <a:pPr>
              <a:lnSpc>
                <a:spcPts val="2900"/>
              </a:lnSpc>
            </a:pPr>
            <a:endParaRPr lang="en-CA" sz="2400" dirty="0">
              <a:solidFill>
                <a:srgbClr val="000000"/>
              </a:solidFill>
            </a:endParaRPr>
          </a:p>
        </p:txBody>
      </p:sp>
      <p:sp>
        <p:nvSpPr>
          <p:cNvPr id="7" name="TextBox 7"/>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8" name="TextBox 8"/>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1- 12</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1" name="TextBox 2"/>
          <p:cNvSpPr txBox="1"/>
          <p:nvPr/>
        </p:nvSpPr>
        <p:spPr>
          <a:xfrm>
            <a:off x="317500" y="152400"/>
            <a:ext cx="8826500" cy="685800"/>
          </a:xfrm>
          <a:prstGeom prst="rect">
            <a:avLst/>
          </a:prstGeom>
          <a:noFill/>
        </p:spPr>
        <p:txBody>
          <a:bodyPr vert="horz" wrap="none" lIns="0" tIns="0" rIns="0" bIns="0" rtlCol="0">
            <a:spAutoFit/>
          </a:bodyPr>
          <a:lstStyle/>
          <a:p>
            <a:pPr>
              <a:lnSpc>
                <a:spcPts val="4140"/>
              </a:lnSpc>
            </a:pPr>
            <a:r>
              <a:rPr lang="en-CA" sz="3602">
                <a:solidFill>
                  <a:srgbClr val="800000"/>
                </a:solidFill>
                <a:latin typeface="Arial"/>
                <a:cs typeface="Arial"/>
              </a:rPr>
              <a:t>Example of a Database</a:t>
            </a:r>
          </a:p>
          <a:p>
            <a:pPr>
              <a:lnSpc>
                <a:spcPts val="4140"/>
              </a:lnSpc>
            </a:pPr>
            <a:endParaRPr lang="en-CA" sz="3602">
              <a:solidFill>
                <a:srgbClr val="000000"/>
              </a:solidFill>
            </a:endParaRPr>
          </a:p>
        </p:txBody>
      </p:sp>
      <p:sp>
        <p:nvSpPr>
          <p:cNvPr id="3" name="TextBox 3"/>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(with a Conceptual Data Model)</a:t>
            </a:r>
          </a:p>
          <a:p>
            <a:pPr>
              <a:lnSpc>
                <a:spcPts val="4140"/>
              </a:lnSpc>
            </a:pPr>
            <a:endParaRPr lang="en-CA" sz="3600">
              <a:solidFill>
                <a:srgbClr val="000000"/>
              </a:solidFill>
            </a:endParaRPr>
          </a:p>
        </p:txBody>
      </p:sp>
      <p:sp>
        <p:nvSpPr>
          <p:cNvPr id="4" name="TextBox 4"/>
          <p:cNvSpPr txBox="1"/>
          <p:nvPr/>
        </p:nvSpPr>
        <p:spPr>
          <a:xfrm>
            <a:off x="330200" y="1651000"/>
            <a:ext cx="8813800" cy="508000"/>
          </a:xfrm>
          <a:prstGeom prst="rect">
            <a:avLst/>
          </a:prstGeom>
          <a:noFill/>
        </p:spPr>
        <p:txBody>
          <a:bodyPr vert="horz" wrap="none" lIns="0" tIns="0" rIns="0" bIns="0" rtlCol="0">
            <a:spAutoFit/>
          </a:bodyPr>
          <a:lstStyle/>
          <a:p>
            <a:pPr>
              <a:lnSpc>
                <a:spcPts val="3220"/>
              </a:lnSpc>
            </a:pPr>
            <a:r>
              <a:rPr lang="en-CA" sz="1679">
                <a:solidFill>
                  <a:srgbClr val="990033"/>
                </a:solidFill>
                <a:latin typeface="Arial Unicode MS"/>
                <a:cs typeface="Arial Unicode MS"/>
              </a:rPr>
              <a:t></a:t>
            </a:r>
            <a:r>
              <a:rPr lang="en-CA" sz="2808" b="1">
                <a:solidFill>
                  <a:srgbClr val="333399"/>
                </a:solidFill>
                <a:latin typeface="Arial Bold"/>
                <a:cs typeface="Arial Bold"/>
              </a:rPr>
              <a:t>  Mini-world for the example:</a:t>
            </a:r>
          </a:p>
          <a:p>
            <a:pPr>
              <a:lnSpc>
                <a:spcPts val="3220"/>
              </a:lnSpc>
            </a:pPr>
            <a:endParaRPr lang="en-CA" sz="2761">
              <a:solidFill>
                <a:srgbClr val="000000"/>
              </a:solidFill>
            </a:endParaRPr>
          </a:p>
        </p:txBody>
      </p:sp>
      <p:sp>
        <p:nvSpPr>
          <p:cNvPr id="5" name="TextBox 5"/>
          <p:cNvSpPr txBox="1"/>
          <p:nvPr/>
        </p:nvSpPr>
        <p:spPr>
          <a:xfrm>
            <a:off x="330200" y="2044700"/>
            <a:ext cx="8813800" cy="1079500"/>
          </a:xfrm>
          <a:prstGeom prst="rect">
            <a:avLst/>
          </a:prstGeom>
          <a:noFill/>
        </p:spPr>
        <p:txBody>
          <a:bodyPr vert="horz" wrap="none" lIns="0" tIns="0" rIns="0" bIns="0" rtlCol="0">
            <a:spAutoFit/>
          </a:bodyPr>
          <a:lstStyle/>
          <a:p>
            <a:pPr indent="457200">
              <a:lnSpc>
                <a:spcPts val="4000"/>
              </a:lnSpc>
            </a:pPr>
            <a:r>
              <a:rPr lang="en-CA" sz="1427" dirty="0">
                <a:solidFill>
                  <a:srgbClr val="333399"/>
                </a:solidFill>
                <a:latin typeface="Arial Unicode MS"/>
                <a:cs typeface="Arial Unicode MS"/>
              </a:rPr>
              <a:t></a:t>
            </a:r>
            <a:r>
              <a:rPr lang="en-CA" sz="2604" dirty="0">
                <a:solidFill>
                  <a:srgbClr val="800000"/>
                </a:solidFill>
                <a:latin typeface="Arial"/>
                <a:cs typeface="Arial"/>
              </a:rPr>
              <a:t>  Part of a UNIVERSITY environment.</a:t>
            </a:r>
            <a:r>
              <a:rPr lang="en-CA" sz="2756" dirty="0">
                <a:solidFill>
                  <a:srgbClr val="000000"/>
                </a:solidFill>
                <a:latin typeface="Times New Roman"/>
              </a:rPr>
              <a:t/>
            </a:r>
            <a:br>
              <a:rPr lang="en-CA" sz="2756" dirty="0">
                <a:solidFill>
                  <a:srgbClr val="000000"/>
                </a:solidFill>
                <a:latin typeface="Times New Roman"/>
              </a:rPr>
            </a:br>
            <a:r>
              <a:rPr lang="en-CA" sz="1679" dirty="0">
                <a:solidFill>
                  <a:srgbClr val="990033"/>
                </a:solidFill>
                <a:latin typeface="Arial Unicode MS"/>
                <a:cs typeface="Arial Unicode MS"/>
              </a:rPr>
              <a:t></a:t>
            </a:r>
            <a:r>
              <a:rPr lang="en-CA" sz="2805" b="1" dirty="0">
                <a:solidFill>
                  <a:srgbClr val="333399"/>
                </a:solidFill>
                <a:latin typeface="Arial Bold"/>
                <a:cs typeface="Arial Bold"/>
              </a:rPr>
              <a:t>  Some mini-world </a:t>
            </a:r>
            <a:r>
              <a:rPr lang="en-CA" sz="2805" b="1" dirty="0">
                <a:solidFill>
                  <a:srgbClr val="333399"/>
                </a:solidFill>
                <a:latin typeface="Arial Bold Italic"/>
                <a:cs typeface="Arial Bold Italic"/>
              </a:rPr>
              <a:t>entities</a:t>
            </a:r>
            <a:r>
              <a:rPr lang="en-CA" sz="2805" b="1" dirty="0">
                <a:solidFill>
                  <a:srgbClr val="333399"/>
                </a:solidFill>
                <a:latin typeface="Arial Bold"/>
                <a:cs typeface="Arial Bold"/>
              </a:rPr>
              <a:t>:</a:t>
            </a:r>
          </a:p>
          <a:p>
            <a:pPr>
              <a:lnSpc>
                <a:spcPts val="4000"/>
              </a:lnSpc>
            </a:pPr>
            <a:endParaRPr lang="en-CA" sz="2756" dirty="0">
              <a:solidFill>
                <a:srgbClr val="000000"/>
              </a:solidFill>
            </a:endParaRPr>
          </a:p>
        </p:txBody>
      </p:sp>
      <p:sp>
        <p:nvSpPr>
          <p:cNvPr id="6" name="TextBox 6"/>
          <p:cNvSpPr txBox="1"/>
          <p:nvPr/>
        </p:nvSpPr>
        <p:spPr>
          <a:xfrm>
            <a:off x="787400" y="3136900"/>
            <a:ext cx="8356600" cy="495300"/>
          </a:xfrm>
          <a:prstGeom prst="rect">
            <a:avLst/>
          </a:prstGeom>
          <a:noFill/>
        </p:spPr>
        <p:txBody>
          <a:bodyPr vert="horz" wrap="none" lIns="0" tIns="0" rIns="0" bIns="0" rtlCol="0">
            <a:spAutoFit/>
          </a:bodyPr>
          <a:lstStyle/>
          <a:p>
            <a:pPr>
              <a:lnSpc>
                <a:spcPts val="2990"/>
              </a:lnSpc>
            </a:pPr>
            <a:r>
              <a:rPr lang="en-CA" sz="1356" spc="-10">
                <a:solidFill>
                  <a:srgbClr val="333399"/>
                </a:solidFill>
                <a:latin typeface="Arial Unicode MS"/>
                <a:cs typeface="Arial Unicode MS"/>
              </a:rPr>
              <a:t></a:t>
            </a:r>
            <a:r>
              <a:rPr lang="en-CA" sz="2473" spc="-10">
                <a:solidFill>
                  <a:srgbClr val="800000"/>
                </a:solidFill>
                <a:latin typeface="Arial"/>
                <a:cs typeface="Arial"/>
              </a:rPr>
              <a:t>  STUDENTs</a:t>
            </a:r>
          </a:p>
          <a:p>
            <a:pPr>
              <a:lnSpc>
                <a:spcPts val="2990"/>
              </a:lnSpc>
            </a:pPr>
            <a:endParaRPr lang="en-CA" sz="2497">
              <a:solidFill>
                <a:srgbClr val="000000"/>
              </a:solidFill>
            </a:endParaRPr>
          </a:p>
        </p:txBody>
      </p:sp>
      <p:sp>
        <p:nvSpPr>
          <p:cNvPr id="7" name="TextBox 7"/>
          <p:cNvSpPr txBox="1"/>
          <p:nvPr/>
        </p:nvSpPr>
        <p:spPr>
          <a:xfrm>
            <a:off x="787400" y="3619500"/>
            <a:ext cx="8356600" cy="495300"/>
          </a:xfrm>
          <a:prstGeom prst="rect">
            <a:avLst/>
          </a:prstGeom>
          <a:noFill/>
        </p:spPr>
        <p:txBody>
          <a:bodyPr vert="horz" wrap="none" lIns="0" tIns="0" rIns="0" bIns="0" rtlCol="0">
            <a:spAutoFit/>
          </a:bodyPr>
          <a:lstStyle/>
          <a:p>
            <a:pPr>
              <a:lnSpc>
                <a:spcPts val="2990"/>
              </a:lnSpc>
            </a:pPr>
            <a:r>
              <a:rPr lang="en-CA" sz="1356" spc="-10">
                <a:solidFill>
                  <a:srgbClr val="333399"/>
                </a:solidFill>
                <a:latin typeface="Arial Unicode MS"/>
                <a:cs typeface="Arial Unicode MS"/>
              </a:rPr>
              <a:t></a:t>
            </a:r>
            <a:r>
              <a:rPr lang="en-CA" sz="2473" spc="-10">
                <a:solidFill>
                  <a:srgbClr val="800000"/>
                </a:solidFill>
                <a:latin typeface="Arial"/>
                <a:cs typeface="Arial"/>
              </a:rPr>
              <a:t>  COURSEs</a:t>
            </a:r>
          </a:p>
          <a:p>
            <a:pPr>
              <a:lnSpc>
                <a:spcPts val="2990"/>
              </a:lnSpc>
            </a:pPr>
            <a:endParaRPr lang="en-CA" sz="2486">
              <a:solidFill>
                <a:srgbClr val="000000"/>
              </a:solidFill>
            </a:endParaRPr>
          </a:p>
        </p:txBody>
      </p:sp>
      <p:sp>
        <p:nvSpPr>
          <p:cNvPr id="8" name="TextBox 8"/>
          <p:cNvSpPr txBox="1"/>
          <p:nvPr/>
        </p:nvSpPr>
        <p:spPr>
          <a:xfrm>
            <a:off x="787400" y="4013200"/>
            <a:ext cx="8356600" cy="1498600"/>
          </a:xfrm>
          <a:prstGeom prst="rect">
            <a:avLst/>
          </a:prstGeom>
          <a:noFill/>
        </p:spPr>
        <p:txBody>
          <a:bodyPr vert="horz" wrap="none" lIns="0" tIns="0" rIns="0" bIns="0" rtlCol="0">
            <a:spAutoFit/>
          </a:bodyPr>
          <a:lstStyle/>
          <a:p>
            <a:pPr>
              <a:lnSpc>
                <a:spcPts val="3750"/>
              </a:lnSpc>
            </a:pPr>
            <a:r>
              <a:rPr lang="en-CA" sz="1356" spc="-10">
                <a:solidFill>
                  <a:srgbClr val="333399"/>
                </a:solidFill>
                <a:latin typeface="Arial Unicode MS"/>
                <a:cs typeface="Arial Unicode MS"/>
              </a:rPr>
              <a:t></a:t>
            </a:r>
            <a:r>
              <a:rPr lang="en-CA" sz="2473" spc="-10">
                <a:solidFill>
                  <a:srgbClr val="800000"/>
                </a:solidFill>
                <a:latin typeface="Arial"/>
                <a:cs typeface="Arial"/>
              </a:rPr>
              <a:t>  SECTIONs (of COURSEs)</a:t>
            </a:r>
            <a:r>
              <a:rPr lang="en-CA" sz="2556">
                <a:solidFill>
                  <a:srgbClr val="000000"/>
                </a:solidFill>
                <a:latin typeface="Times New Roman"/>
              </a:rPr>
              <a:t/>
            </a:r>
            <a:br>
              <a:rPr lang="en-CA" sz="2556">
                <a:solidFill>
                  <a:srgbClr val="000000"/>
                </a:solidFill>
                <a:latin typeface="Times New Roman"/>
              </a:rPr>
            </a:br>
            <a:r>
              <a:rPr lang="en-CA" sz="1356" spc="-10">
                <a:solidFill>
                  <a:srgbClr val="333399"/>
                </a:solidFill>
                <a:latin typeface="Arial Unicode MS"/>
                <a:cs typeface="Arial Unicode MS"/>
              </a:rPr>
              <a:t></a:t>
            </a:r>
            <a:r>
              <a:rPr lang="en-CA" sz="2473" spc="-10">
                <a:solidFill>
                  <a:srgbClr val="800000"/>
                </a:solidFill>
                <a:latin typeface="Arial"/>
                <a:cs typeface="Arial"/>
              </a:rPr>
              <a:t>  (academic) DEPARTMENTs</a:t>
            </a:r>
            <a:r>
              <a:rPr lang="en-CA" sz="2522">
                <a:solidFill>
                  <a:srgbClr val="000000"/>
                </a:solidFill>
                <a:latin typeface="Times New Roman"/>
              </a:rPr>
              <a:t/>
            </a:r>
            <a:br>
              <a:rPr lang="en-CA" sz="2522">
                <a:solidFill>
                  <a:srgbClr val="000000"/>
                </a:solidFill>
                <a:latin typeface="Times New Roman"/>
              </a:rPr>
            </a:br>
            <a:r>
              <a:rPr lang="en-CA" sz="1358" spc="-10">
                <a:solidFill>
                  <a:srgbClr val="333399"/>
                </a:solidFill>
                <a:latin typeface="Arial Unicode MS"/>
                <a:cs typeface="Arial Unicode MS"/>
              </a:rPr>
              <a:t></a:t>
            </a:r>
            <a:r>
              <a:rPr lang="en-CA" sz="2476" spc="-10">
                <a:solidFill>
                  <a:srgbClr val="800000"/>
                </a:solidFill>
                <a:latin typeface="Arial"/>
                <a:cs typeface="Arial"/>
              </a:rPr>
              <a:t>  INSTRUCTORs</a:t>
            </a:r>
          </a:p>
          <a:p>
            <a:pPr>
              <a:lnSpc>
                <a:spcPts val="3750"/>
              </a:lnSpc>
            </a:pPr>
            <a:endParaRPr lang="en-CA" sz="2522">
              <a:solidFill>
                <a:srgbClr val="000000"/>
              </a:solidFill>
            </a:endParaRPr>
          </a:p>
        </p:txBody>
      </p:sp>
      <p:sp>
        <p:nvSpPr>
          <p:cNvPr id="9" name="TextBox 9"/>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0" name="TextBox 10"/>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1- 13</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0" name="TextBox 2"/>
          <p:cNvSpPr txBox="1"/>
          <p:nvPr/>
        </p:nvSpPr>
        <p:spPr>
          <a:xfrm>
            <a:off x="317500" y="152400"/>
            <a:ext cx="8826500" cy="685800"/>
          </a:xfrm>
          <a:prstGeom prst="rect">
            <a:avLst/>
          </a:prstGeom>
          <a:noFill/>
        </p:spPr>
        <p:txBody>
          <a:bodyPr vert="horz" wrap="none" lIns="0" tIns="0" rIns="0" bIns="0" rtlCol="0">
            <a:spAutoFit/>
          </a:bodyPr>
          <a:lstStyle/>
          <a:p>
            <a:pPr>
              <a:lnSpc>
                <a:spcPts val="4140"/>
              </a:lnSpc>
            </a:pPr>
            <a:r>
              <a:rPr lang="en-CA" sz="3602">
                <a:solidFill>
                  <a:srgbClr val="800000"/>
                </a:solidFill>
                <a:latin typeface="Arial"/>
                <a:cs typeface="Arial"/>
              </a:rPr>
              <a:t>Example of a Database</a:t>
            </a:r>
          </a:p>
          <a:p>
            <a:pPr>
              <a:lnSpc>
                <a:spcPts val="4140"/>
              </a:lnSpc>
            </a:pPr>
            <a:endParaRPr lang="en-CA" sz="3602">
              <a:solidFill>
                <a:srgbClr val="000000"/>
              </a:solidFill>
            </a:endParaRPr>
          </a:p>
        </p:txBody>
      </p:sp>
      <p:sp>
        <p:nvSpPr>
          <p:cNvPr id="3" name="TextBox 3"/>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(with a Conceptual Data Model)</a:t>
            </a:r>
          </a:p>
          <a:p>
            <a:pPr>
              <a:lnSpc>
                <a:spcPts val="4140"/>
              </a:lnSpc>
            </a:pPr>
            <a:endParaRPr lang="en-CA" sz="3600">
              <a:solidFill>
                <a:srgbClr val="000000"/>
              </a:solidFill>
            </a:endParaRPr>
          </a:p>
        </p:txBody>
      </p:sp>
      <p:sp>
        <p:nvSpPr>
          <p:cNvPr id="4" name="TextBox 4"/>
          <p:cNvSpPr txBox="1"/>
          <p:nvPr/>
        </p:nvSpPr>
        <p:spPr>
          <a:xfrm>
            <a:off x="330200" y="1651000"/>
            <a:ext cx="8813800" cy="457200"/>
          </a:xfrm>
          <a:prstGeom prst="rect">
            <a:avLst/>
          </a:prstGeom>
          <a:noFill/>
        </p:spPr>
        <p:txBody>
          <a:bodyPr vert="horz" wrap="none" lIns="0" tIns="0" rIns="0" bIns="0" rtlCol="0">
            <a:spAutoFit/>
          </a:bodyPr>
          <a:lstStyle/>
          <a:p>
            <a:pPr>
              <a:lnSpc>
                <a:spcPts val="2760"/>
              </a:lnSpc>
            </a:pPr>
            <a:r>
              <a:rPr lang="en-CA" sz="1439">
                <a:solidFill>
                  <a:srgbClr val="990033"/>
                </a:solidFill>
                <a:latin typeface="Arial Unicode MS"/>
                <a:cs typeface="Arial Unicode MS"/>
              </a:rPr>
              <a:t></a:t>
            </a:r>
            <a:r>
              <a:rPr lang="en-CA" sz="2410" b="1">
                <a:solidFill>
                  <a:srgbClr val="333399"/>
                </a:solidFill>
                <a:latin typeface="Arial Bold"/>
                <a:cs typeface="Arial Bold"/>
              </a:rPr>
              <a:t>  Some mini-world </a:t>
            </a:r>
            <a:r>
              <a:rPr lang="en-CA" sz="2410" b="1">
                <a:solidFill>
                  <a:srgbClr val="333399"/>
                </a:solidFill>
                <a:latin typeface="Arial Bold Italic"/>
                <a:cs typeface="Arial Bold Italic"/>
              </a:rPr>
              <a:t>relationships</a:t>
            </a:r>
            <a:r>
              <a:rPr lang="en-CA" sz="2410" b="1">
                <a:solidFill>
                  <a:srgbClr val="333399"/>
                </a:solidFill>
                <a:latin typeface="Arial Bold"/>
                <a:cs typeface="Arial Bold"/>
              </a:rPr>
              <a:t>:</a:t>
            </a:r>
          </a:p>
          <a:p>
            <a:pPr>
              <a:lnSpc>
                <a:spcPts val="2760"/>
              </a:lnSpc>
            </a:pPr>
            <a:endParaRPr lang="en-CA" sz="2370">
              <a:solidFill>
                <a:srgbClr val="000000"/>
              </a:solidFill>
            </a:endParaRPr>
          </a:p>
        </p:txBody>
      </p:sp>
      <p:sp>
        <p:nvSpPr>
          <p:cNvPr id="5" name="TextBox 5"/>
          <p:cNvSpPr txBox="1"/>
          <p:nvPr/>
        </p:nvSpPr>
        <p:spPr>
          <a:xfrm>
            <a:off x="787400" y="2019300"/>
            <a:ext cx="8356600" cy="863600"/>
          </a:xfrm>
          <a:prstGeom prst="rect">
            <a:avLst/>
          </a:prstGeom>
          <a:noFill/>
        </p:spPr>
        <p:txBody>
          <a:bodyPr vert="horz" wrap="none" lIns="0" tIns="0" rIns="0" bIns="0" rtlCol="0">
            <a:spAutoFit/>
          </a:bodyPr>
          <a:lstStyle/>
          <a:p>
            <a:pPr>
              <a:lnSpc>
                <a:spcPts val="3100"/>
              </a:lnSpc>
            </a:pPr>
            <a:r>
              <a:rPr lang="en-CA" sz="1211">
                <a:solidFill>
                  <a:srgbClr val="333399"/>
                </a:solidFill>
                <a:latin typeface="Arial Unicode MS"/>
                <a:cs typeface="Arial Unicode MS"/>
              </a:rPr>
              <a:t></a:t>
            </a:r>
            <a:r>
              <a:rPr lang="en-CA" sz="2195">
                <a:solidFill>
                  <a:srgbClr val="800000"/>
                </a:solidFill>
                <a:latin typeface="Arial"/>
                <a:cs typeface="Arial"/>
              </a:rPr>
              <a:t>  SECTIONs </a:t>
            </a:r>
            <a:r>
              <a:rPr lang="en-CA" sz="2195">
                <a:solidFill>
                  <a:srgbClr val="800000"/>
                </a:solidFill>
                <a:latin typeface="Arial Italic"/>
                <a:cs typeface="Arial Italic"/>
              </a:rPr>
              <a:t>are of specific</a:t>
            </a:r>
            <a:r>
              <a:rPr lang="en-CA" sz="2195">
                <a:solidFill>
                  <a:srgbClr val="800000"/>
                </a:solidFill>
                <a:latin typeface="Arial"/>
                <a:cs typeface="Arial"/>
              </a:rPr>
              <a:t> COURSEs</a:t>
            </a:r>
            <a:r>
              <a:rPr lang="en-CA" sz="2156">
                <a:solidFill>
                  <a:srgbClr val="000000"/>
                </a:solidFill>
                <a:latin typeface="Times New Roman"/>
              </a:rPr>
              <a:t/>
            </a:r>
            <a:br>
              <a:rPr lang="en-CA" sz="2156">
                <a:solidFill>
                  <a:srgbClr val="000000"/>
                </a:solidFill>
                <a:latin typeface="Times New Roman"/>
              </a:rPr>
            </a:br>
            <a:r>
              <a:rPr lang="en-CA" sz="1211">
                <a:solidFill>
                  <a:srgbClr val="333399"/>
                </a:solidFill>
                <a:latin typeface="Arial Unicode MS"/>
                <a:cs typeface="Arial Unicode MS"/>
              </a:rPr>
              <a:t></a:t>
            </a:r>
            <a:r>
              <a:rPr lang="en-CA" sz="2195">
                <a:solidFill>
                  <a:srgbClr val="800000"/>
                </a:solidFill>
                <a:latin typeface="Arial"/>
                <a:cs typeface="Arial"/>
              </a:rPr>
              <a:t>  STUDENTs </a:t>
            </a:r>
            <a:r>
              <a:rPr lang="en-CA" sz="2195">
                <a:solidFill>
                  <a:srgbClr val="800000"/>
                </a:solidFill>
                <a:latin typeface="Arial Italic"/>
                <a:cs typeface="Arial Italic"/>
              </a:rPr>
              <a:t>take</a:t>
            </a:r>
            <a:r>
              <a:rPr lang="en-CA" sz="2195">
                <a:solidFill>
                  <a:srgbClr val="800000"/>
                </a:solidFill>
                <a:latin typeface="Arial"/>
                <a:cs typeface="Arial"/>
              </a:rPr>
              <a:t> SECTIONs</a:t>
            </a:r>
          </a:p>
          <a:p>
            <a:pPr>
              <a:lnSpc>
                <a:spcPts val="3100"/>
              </a:lnSpc>
            </a:pPr>
            <a:endParaRPr lang="en-CA" sz="2156">
              <a:solidFill>
                <a:srgbClr val="000000"/>
              </a:solidFill>
            </a:endParaRPr>
          </a:p>
        </p:txBody>
      </p:sp>
      <p:sp>
        <p:nvSpPr>
          <p:cNvPr id="6" name="TextBox 6"/>
          <p:cNvSpPr txBox="1"/>
          <p:nvPr/>
        </p:nvSpPr>
        <p:spPr>
          <a:xfrm>
            <a:off x="787400" y="2819400"/>
            <a:ext cx="8356600" cy="1676400"/>
          </a:xfrm>
          <a:prstGeom prst="rect">
            <a:avLst/>
          </a:prstGeom>
          <a:noFill/>
        </p:spPr>
        <p:txBody>
          <a:bodyPr vert="horz" wrap="none" lIns="0" tIns="0" rIns="0" bIns="0" rtlCol="0">
            <a:spAutoFit/>
          </a:bodyPr>
          <a:lstStyle/>
          <a:p>
            <a:pPr>
              <a:lnSpc>
                <a:spcPts val="3165"/>
              </a:lnSpc>
            </a:pPr>
            <a:r>
              <a:rPr lang="en-CA" sz="1211">
                <a:solidFill>
                  <a:srgbClr val="333399"/>
                </a:solidFill>
                <a:latin typeface="Arial Unicode MS"/>
                <a:cs typeface="Arial Unicode MS"/>
              </a:rPr>
              <a:t></a:t>
            </a:r>
            <a:r>
              <a:rPr lang="en-CA" sz="2195">
                <a:solidFill>
                  <a:srgbClr val="800000"/>
                </a:solidFill>
                <a:latin typeface="Arial"/>
                <a:cs typeface="Arial"/>
              </a:rPr>
              <a:t>  COURSEs </a:t>
            </a:r>
            <a:r>
              <a:rPr lang="en-CA" sz="2195">
                <a:solidFill>
                  <a:srgbClr val="800000"/>
                </a:solidFill>
                <a:latin typeface="Arial Italic"/>
                <a:cs typeface="Arial Italic"/>
              </a:rPr>
              <a:t>have  prerequisite</a:t>
            </a:r>
            <a:r>
              <a:rPr lang="en-CA" sz="2195">
                <a:solidFill>
                  <a:srgbClr val="800000"/>
                </a:solidFill>
                <a:latin typeface="Arial"/>
                <a:cs typeface="Arial"/>
              </a:rPr>
              <a:t> COURSEs</a:t>
            </a:r>
            <a:r>
              <a:rPr lang="en-CA" sz="2164">
                <a:solidFill>
                  <a:srgbClr val="000000"/>
                </a:solidFill>
                <a:latin typeface="Times New Roman"/>
              </a:rPr>
              <a:t/>
            </a:r>
            <a:br>
              <a:rPr lang="en-CA" sz="2164">
                <a:solidFill>
                  <a:srgbClr val="000000"/>
                </a:solidFill>
                <a:latin typeface="Times New Roman"/>
              </a:rPr>
            </a:br>
            <a:r>
              <a:rPr lang="en-CA" sz="1211">
                <a:solidFill>
                  <a:srgbClr val="333399"/>
                </a:solidFill>
                <a:latin typeface="Arial Unicode MS"/>
                <a:cs typeface="Arial Unicode MS"/>
              </a:rPr>
              <a:t></a:t>
            </a:r>
            <a:r>
              <a:rPr lang="en-CA" sz="2198">
                <a:solidFill>
                  <a:srgbClr val="800000"/>
                </a:solidFill>
                <a:latin typeface="Arial"/>
                <a:cs typeface="Arial"/>
              </a:rPr>
              <a:t>  INSTRUCTORs </a:t>
            </a:r>
            <a:r>
              <a:rPr lang="en-CA" sz="2198">
                <a:solidFill>
                  <a:srgbClr val="800000"/>
                </a:solidFill>
                <a:latin typeface="Arial Italic"/>
                <a:cs typeface="Arial Italic"/>
              </a:rPr>
              <a:t>teach</a:t>
            </a:r>
            <a:r>
              <a:rPr lang="en-CA" sz="2198">
                <a:solidFill>
                  <a:srgbClr val="800000"/>
                </a:solidFill>
                <a:latin typeface="Arial"/>
                <a:cs typeface="Arial"/>
              </a:rPr>
              <a:t> SECTIONs</a:t>
            </a:r>
            <a:r>
              <a:rPr lang="en-CA" sz="2169">
                <a:solidFill>
                  <a:srgbClr val="000000"/>
                </a:solidFill>
                <a:latin typeface="Times New Roman"/>
              </a:rPr>
              <a:t/>
            </a:r>
            <a:br>
              <a:rPr lang="en-CA" sz="2169">
                <a:solidFill>
                  <a:srgbClr val="000000"/>
                </a:solidFill>
                <a:latin typeface="Times New Roman"/>
              </a:rPr>
            </a:br>
            <a:r>
              <a:rPr lang="en-CA" sz="1211">
                <a:solidFill>
                  <a:srgbClr val="333399"/>
                </a:solidFill>
                <a:latin typeface="Arial Unicode MS"/>
                <a:cs typeface="Arial Unicode MS"/>
              </a:rPr>
              <a:t></a:t>
            </a:r>
            <a:r>
              <a:rPr lang="en-CA" sz="2195">
                <a:solidFill>
                  <a:srgbClr val="800000"/>
                </a:solidFill>
                <a:latin typeface="Arial"/>
                <a:cs typeface="Arial"/>
              </a:rPr>
              <a:t>  COURSEs </a:t>
            </a:r>
            <a:r>
              <a:rPr lang="en-CA" sz="2195">
                <a:solidFill>
                  <a:srgbClr val="800000"/>
                </a:solidFill>
                <a:latin typeface="Arial Italic"/>
                <a:cs typeface="Arial Italic"/>
              </a:rPr>
              <a:t>are offered by</a:t>
            </a:r>
            <a:r>
              <a:rPr lang="en-CA" sz="2195">
                <a:solidFill>
                  <a:srgbClr val="800000"/>
                </a:solidFill>
                <a:latin typeface="Arial"/>
                <a:cs typeface="Arial"/>
              </a:rPr>
              <a:t> DEPARTMENTs</a:t>
            </a:r>
            <a:r>
              <a:rPr lang="en-CA" sz="2165">
                <a:solidFill>
                  <a:srgbClr val="000000"/>
                </a:solidFill>
                <a:latin typeface="Times New Roman"/>
              </a:rPr>
              <a:t/>
            </a:r>
            <a:br>
              <a:rPr lang="en-CA" sz="2165">
                <a:solidFill>
                  <a:srgbClr val="000000"/>
                </a:solidFill>
                <a:latin typeface="Times New Roman"/>
              </a:rPr>
            </a:br>
            <a:r>
              <a:rPr lang="en-CA" sz="1211">
                <a:solidFill>
                  <a:srgbClr val="333399"/>
                </a:solidFill>
                <a:latin typeface="Arial Unicode MS"/>
                <a:cs typeface="Arial Unicode MS"/>
              </a:rPr>
              <a:t></a:t>
            </a:r>
            <a:r>
              <a:rPr lang="en-CA" sz="2195">
                <a:solidFill>
                  <a:srgbClr val="800000"/>
                </a:solidFill>
                <a:latin typeface="Arial"/>
                <a:cs typeface="Arial"/>
              </a:rPr>
              <a:t>  STUDENTs </a:t>
            </a:r>
            <a:r>
              <a:rPr lang="en-CA" sz="2195">
                <a:solidFill>
                  <a:srgbClr val="800000"/>
                </a:solidFill>
                <a:latin typeface="Arial Italic"/>
                <a:cs typeface="Arial Italic"/>
              </a:rPr>
              <a:t>major in</a:t>
            </a:r>
            <a:r>
              <a:rPr lang="en-CA" sz="2195">
                <a:solidFill>
                  <a:srgbClr val="800000"/>
                </a:solidFill>
                <a:latin typeface="Arial"/>
                <a:cs typeface="Arial"/>
              </a:rPr>
              <a:t> DEPARTMENTs</a:t>
            </a:r>
          </a:p>
          <a:p>
            <a:pPr>
              <a:lnSpc>
                <a:spcPts val="3165"/>
              </a:lnSpc>
            </a:pPr>
            <a:endParaRPr lang="en-CA" sz="2165">
              <a:solidFill>
                <a:srgbClr val="000000"/>
              </a:solidFill>
            </a:endParaRPr>
          </a:p>
        </p:txBody>
      </p:sp>
      <p:sp>
        <p:nvSpPr>
          <p:cNvPr id="7" name="TextBox 7"/>
          <p:cNvSpPr txBox="1"/>
          <p:nvPr/>
        </p:nvSpPr>
        <p:spPr>
          <a:xfrm>
            <a:off x="330200" y="4927600"/>
            <a:ext cx="8813800" cy="1206500"/>
          </a:xfrm>
          <a:prstGeom prst="rect">
            <a:avLst/>
          </a:prstGeom>
          <a:noFill/>
        </p:spPr>
        <p:txBody>
          <a:bodyPr vert="horz" wrap="none" lIns="0" tIns="0" rIns="0" bIns="0" rtlCol="0">
            <a:spAutoFit/>
          </a:bodyPr>
          <a:lstStyle/>
          <a:p>
            <a:pPr>
              <a:lnSpc>
                <a:spcPts val="2850"/>
              </a:lnSpc>
              <a:tabLst>
                <a:tab pos="342900" algn="l"/>
                <a:tab pos="342900" algn="l"/>
              </a:tabLst>
            </a:pPr>
            <a:r>
              <a:rPr lang="en-CA" sz="1442" dirty="0">
                <a:solidFill>
                  <a:srgbClr val="990033"/>
                </a:solidFill>
                <a:latin typeface="Arial Unicode MS"/>
                <a:cs typeface="Arial Unicode MS"/>
              </a:rPr>
              <a:t></a:t>
            </a:r>
            <a:r>
              <a:rPr lang="en-CA" sz="2402" dirty="0">
                <a:solidFill>
                  <a:srgbClr val="333399"/>
                </a:solidFill>
                <a:latin typeface="Arial"/>
                <a:cs typeface="Arial"/>
              </a:rPr>
              <a:t>  Note: The above entities and relationships are typically</a:t>
            </a:r>
            <a:r>
              <a:rPr lang="en-CA" sz="2400" dirty="0">
                <a:solidFill>
                  <a:srgbClr val="000000"/>
                </a:solidFill>
                <a:latin typeface="Times New Roman"/>
              </a:rPr>
              <a:t/>
            </a:r>
            <a:br>
              <a:rPr lang="en-CA" sz="2400" dirty="0">
                <a:solidFill>
                  <a:srgbClr val="000000"/>
                </a:solidFill>
                <a:latin typeface="Times New Roman"/>
              </a:rPr>
            </a:br>
            <a:r>
              <a:rPr lang="en-CA" sz="2400" dirty="0">
                <a:solidFill>
                  <a:srgbClr val="333399"/>
                </a:solidFill>
                <a:latin typeface="Arial"/>
                <a:cs typeface="Arial"/>
              </a:rPr>
              <a:t>	expressed in a conceptual data model, such as the</a:t>
            </a:r>
            <a:r>
              <a:rPr lang="en-CA" sz="2400" dirty="0">
                <a:solidFill>
                  <a:srgbClr val="000000"/>
                </a:solidFill>
                <a:latin typeface="Times New Roman"/>
              </a:rPr>
              <a:t/>
            </a:r>
            <a:br>
              <a:rPr lang="en-CA" sz="2400" dirty="0">
                <a:solidFill>
                  <a:srgbClr val="000000"/>
                </a:solidFill>
                <a:latin typeface="Times New Roman"/>
              </a:rPr>
            </a:br>
            <a:r>
              <a:rPr lang="en-CA" sz="2400" dirty="0">
                <a:solidFill>
                  <a:srgbClr val="333399"/>
                </a:solidFill>
                <a:latin typeface="Arial"/>
                <a:cs typeface="Arial"/>
              </a:rPr>
              <a:t>	ENTITY-RELATIONSHIP data model (see Chapters 3, 4)</a:t>
            </a:r>
          </a:p>
          <a:p>
            <a:pPr>
              <a:lnSpc>
                <a:spcPts val="2850"/>
              </a:lnSpc>
            </a:pPr>
            <a:endParaRPr lang="en-CA" sz="2400" dirty="0">
              <a:solidFill>
                <a:srgbClr val="000000"/>
              </a:solidFill>
            </a:endParaRPr>
          </a:p>
        </p:txBody>
      </p:sp>
      <p:sp>
        <p:nvSpPr>
          <p:cNvPr id="8" name="TextBox 8"/>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9" name="TextBox 9"/>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1- 14</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5"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Example of a simple database</a:t>
            </a:r>
          </a:p>
          <a:p>
            <a:pPr>
              <a:lnSpc>
                <a:spcPts val="4140"/>
              </a:lnSpc>
            </a:pPr>
            <a:endParaRPr lang="en-CA" sz="3600">
              <a:solidFill>
                <a:srgbClr val="000000"/>
              </a:solidFill>
            </a:endParaRPr>
          </a:p>
        </p:txBody>
      </p:sp>
      <p:sp>
        <p:nvSpPr>
          <p:cNvPr id="3" name="TextBox 3"/>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4" name="TextBox 4"/>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1- 15</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6" name="TextBox 2"/>
          <p:cNvSpPr txBox="1"/>
          <p:nvPr/>
        </p:nvSpPr>
        <p:spPr>
          <a:xfrm>
            <a:off x="317500" y="152400"/>
            <a:ext cx="8826500" cy="685800"/>
          </a:xfrm>
          <a:prstGeom prst="rect">
            <a:avLst/>
          </a:prstGeom>
          <a:noFill/>
        </p:spPr>
        <p:txBody>
          <a:bodyPr vert="horz" wrap="none" lIns="0" tIns="0" rIns="0" bIns="0" rtlCol="0">
            <a:spAutoFit/>
          </a:bodyPr>
          <a:lstStyle/>
          <a:p>
            <a:pPr>
              <a:lnSpc>
                <a:spcPts val="4140"/>
              </a:lnSpc>
            </a:pPr>
            <a:r>
              <a:rPr lang="en-CA" sz="3602">
                <a:solidFill>
                  <a:srgbClr val="800000"/>
                </a:solidFill>
                <a:latin typeface="Arial"/>
                <a:cs typeface="Arial"/>
              </a:rPr>
              <a:t>Main Characteristics of the Database</a:t>
            </a:r>
          </a:p>
          <a:p>
            <a:pPr>
              <a:lnSpc>
                <a:spcPts val="4140"/>
              </a:lnSpc>
            </a:pPr>
            <a:endParaRPr lang="en-CA" sz="3602">
              <a:solidFill>
                <a:srgbClr val="000000"/>
              </a:solidFill>
            </a:endParaRPr>
          </a:p>
        </p:txBody>
      </p:sp>
      <p:sp>
        <p:nvSpPr>
          <p:cNvPr id="3" name="TextBox 3"/>
          <p:cNvSpPr txBox="1"/>
          <p:nvPr/>
        </p:nvSpPr>
        <p:spPr>
          <a:xfrm>
            <a:off x="317500" y="711200"/>
            <a:ext cx="7740902" cy="1051570"/>
          </a:xfrm>
          <a:prstGeom prst="rect">
            <a:avLst/>
          </a:prstGeom>
          <a:noFill/>
        </p:spPr>
        <p:txBody>
          <a:bodyPr vert="horz" wrap="none" lIns="0" tIns="0" rIns="0" bIns="0" rtlCol="0">
            <a:spAutoFit/>
          </a:bodyPr>
          <a:lstStyle/>
          <a:p>
            <a:pPr>
              <a:lnSpc>
                <a:spcPts val="4140"/>
              </a:lnSpc>
            </a:pPr>
            <a:r>
              <a:rPr lang="en-CA" sz="3600" dirty="0" smtClean="0">
                <a:solidFill>
                  <a:srgbClr val="800000"/>
                </a:solidFill>
                <a:latin typeface="Arial"/>
                <a:cs typeface="Arial"/>
              </a:rPr>
              <a:t>Approach</a:t>
            </a:r>
            <a:r>
              <a:rPr lang="ar-SA" sz="3600" dirty="0" smtClean="0">
                <a:solidFill>
                  <a:srgbClr val="800000"/>
                </a:solidFill>
                <a:latin typeface="Arial"/>
                <a:cs typeface="Arial"/>
              </a:rPr>
              <a:t>الخصائص الرئيسيه لنهج قوعاد البيانات</a:t>
            </a:r>
            <a:endParaRPr lang="en-CA" sz="3600" dirty="0">
              <a:solidFill>
                <a:srgbClr val="800000"/>
              </a:solidFill>
              <a:latin typeface="Arial"/>
              <a:cs typeface="Arial"/>
            </a:endParaRPr>
          </a:p>
          <a:p>
            <a:pPr>
              <a:lnSpc>
                <a:spcPts val="4140"/>
              </a:lnSpc>
            </a:pPr>
            <a:endParaRPr lang="en-CA" sz="3600" dirty="0">
              <a:solidFill>
                <a:srgbClr val="000000"/>
              </a:solidFill>
            </a:endParaRPr>
          </a:p>
        </p:txBody>
      </p:sp>
      <p:sp>
        <p:nvSpPr>
          <p:cNvPr id="4" name="TextBox 4"/>
          <p:cNvSpPr txBox="1"/>
          <p:nvPr/>
        </p:nvSpPr>
        <p:spPr>
          <a:xfrm>
            <a:off x="330200" y="1409700"/>
            <a:ext cx="8813800" cy="457200"/>
          </a:xfrm>
          <a:prstGeom prst="rect">
            <a:avLst/>
          </a:prstGeom>
          <a:noFill/>
        </p:spPr>
        <p:txBody>
          <a:bodyPr vert="horz" wrap="none" lIns="0" tIns="0" rIns="0" bIns="0" rtlCol="0">
            <a:spAutoFit/>
          </a:bodyPr>
          <a:lstStyle/>
          <a:p>
            <a:pPr>
              <a:lnSpc>
                <a:spcPts val="2760"/>
              </a:lnSpc>
            </a:pPr>
            <a:r>
              <a:rPr lang="en-CA" sz="1439" dirty="0">
                <a:solidFill>
                  <a:srgbClr val="990033"/>
                </a:solidFill>
                <a:latin typeface="Arial Unicode MS"/>
                <a:cs typeface="Arial Unicode MS"/>
              </a:rPr>
              <a:t></a:t>
            </a:r>
            <a:r>
              <a:rPr lang="en-CA" sz="2410" b="1" dirty="0">
                <a:solidFill>
                  <a:srgbClr val="333399"/>
                </a:solidFill>
                <a:latin typeface="Arial Bold"/>
                <a:cs typeface="Arial Bold"/>
              </a:rPr>
              <a:t>  Self-describing nature of a database system:</a:t>
            </a:r>
          </a:p>
          <a:p>
            <a:pPr>
              <a:lnSpc>
                <a:spcPts val="2760"/>
              </a:lnSpc>
            </a:pPr>
            <a:endParaRPr lang="en-CA" sz="2379" dirty="0">
              <a:solidFill>
                <a:srgbClr val="000000"/>
              </a:solidFill>
            </a:endParaRPr>
          </a:p>
        </p:txBody>
      </p:sp>
      <p:sp>
        <p:nvSpPr>
          <p:cNvPr id="5" name="TextBox 5"/>
          <p:cNvSpPr txBox="1"/>
          <p:nvPr/>
        </p:nvSpPr>
        <p:spPr>
          <a:xfrm>
            <a:off x="787400" y="1828800"/>
            <a:ext cx="11794319" cy="1000274"/>
          </a:xfrm>
          <a:prstGeom prst="rect">
            <a:avLst/>
          </a:prstGeom>
          <a:noFill/>
        </p:spPr>
        <p:txBody>
          <a:bodyPr vert="horz" wrap="none" lIns="0" tIns="0" rIns="0" bIns="0" rtlCol="0">
            <a:spAutoFit/>
          </a:bodyPr>
          <a:lstStyle/>
          <a:p>
            <a:pPr>
              <a:lnSpc>
                <a:spcPts val="2600"/>
              </a:lnSpc>
              <a:tabLst>
                <a:tab pos="279400" algn="l"/>
              </a:tabLst>
            </a:pPr>
            <a:r>
              <a:rPr lang="en-CA" sz="1211" dirty="0">
                <a:solidFill>
                  <a:srgbClr val="333399"/>
                </a:solidFill>
                <a:latin typeface="Arial Unicode MS"/>
                <a:cs typeface="Arial Unicode MS"/>
              </a:rPr>
              <a:t></a:t>
            </a:r>
            <a:r>
              <a:rPr lang="en-CA" sz="2195" dirty="0">
                <a:solidFill>
                  <a:srgbClr val="800000"/>
                </a:solidFill>
                <a:latin typeface="Arial"/>
                <a:cs typeface="Arial"/>
              </a:rPr>
              <a:t>  A DBMS </a:t>
            </a:r>
            <a:r>
              <a:rPr lang="en-CA" sz="2205" b="1" dirty="0" smtClean="0">
                <a:solidFill>
                  <a:srgbClr val="800000"/>
                </a:solidFill>
                <a:latin typeface="Arial Bold"/>
                <a:cs typeface="Arial Bold"/>
              </a:rPr>
              <a:t>catalog</a:t>
            </a:r>
            <a:r>
              <a:rPr lang="ar-SA" sz="2205" b="1" dirty="0" smtClean="0">
                <a:solidFill>
                  <a:srgbClr val="800000"/>
                </a:solidFill>
                <a:latin typeface="Arial Bold"/>
                <a:cs typeface="Arial Bold"/>
              </a:rPr>
              <a:t>(بحتوي ع الميتا داتا وهذا شيء حسن للريشنال داتا)</a:t>
            </a:r>
            <a:r>
              <a:rPr lang="en-CA" sz="2195" dirty="0" smtClean="0">
                <a:solidFill>
                  <a:srgbClr val="800000"/>
                </a:solidFill>
                <a:latin typeface="Arial"/>
                <a:cs typeface="Arial"/>
              </a:rPr>
              <a:t> </a:t>
            </a:r>
            <a:r>
              <a:rPr lang="en-CA" sz="2195" dirty="0">
                <a:solidFill>
                  <a:srgbClr val="800000"/>
                </a:solidFill>
                <a:latin typeface="Arial"/>
                <a:cs typeface="Arial"/>
              </a:rPr>
              <a:t>stores the description of a particular</a:t>
            </a:r>
            <a:r>
              <a:rPr lang="en-CA" sz="2195" dirty="0">
                <a:solidFill>
                  <a:srgbClr val="000000"/>
                </a:solidFill>
                <a:latin typeface="Times New Roman"/>
              </a:rPr>
              <a:t/>
            </a:r>
            <a:br>
              <a:rPr lang="en-CA" sz="2195" dirty="0">
                <a:solidFill>
                  <a:srgbClr val="000000"/>
                </a:solidFill>
                <a:latin typeface="Times New Roman"/>
              </a:rPr>
            </a:br>
            <a:r>
              <a:rPr lang="en-CA" sz="2195" dirty="0">
                <a:solidFill>
                  <a:srgbClr val="800000"/>
                </a:solidFill>
                <a:latin typeface="Arial"/>
                <a:cs typeface="Arial"/>
              </a:rPr>
              <a:t>	database (e.g. data structures, types, and constraints)</a:t>
            </a:r>
          </a:p>
          <a:p>
            <a:pPr>
              <a:lnSpc>
                <a:spcPts val="2600"/>
              </a:lnSpc>
            </a:pPr>
            <a:endParaRPr lang="en-CA" sz="2195" dirty="0">
              <a:solidFill>
                <a:srgbClr val="000000"/>
              </a:solidFill>
            </a:endParaRPr>
          </a:p>
        </p:txBody>
      </p:sp>
      <p:sp>
        <p:nvSpPr>
          <p:cNvPr id="6" name="TextBox 6"/>
          <p:cNvSpPr txBox="1"/>
          <p:nvPr/>
        </p:nvSpPr>
        <p:spPr>
          <a:xfrm>
            <a:off x="787400" y="2578100"/>
            <a:ext cx="12344470" cy="641201"/>
          </a:xfrm>
          <a:prstGeom prst="rect">
            <a:avLst/>
          </a:prstGeom>
          <a:noFill/>
        </p:spPr>
        <p:txBody>
          <a:bodyPr vert="horz" wrap="none" lIns="0" tIns="0" rIns="0" bIns="0" rtlCol="0">
            <a:spAutoFit/>
          </a:bodyPr>
          <a:lstStyle/>
          <a:p>
            <a:pPr>
              <a:lnSpc>
                <a:spcPts val="2530"/>
              </a:lnSpc>
            </a:pPr>
            <a:r>
              <a:rPr lang="en-CA" sz="1214" dirty="0">
                <a:solidFill>
                  <a:srgbClr val="333399"/>
                </a:solidFill>
                <a:latin typeface="Arial Unicode MS"/>
                <a:cs typeface="Arial Unicode MS"/>
              </a:rPr>
              <a:t></a:t>
            </a:r>
            <a:r>
              <a:rPr lang="en-CA" sz="2198" dirty="0">
                <a:solidFill>
                  <a:srgbClr val="800000"/>
                </a:solidFill>
                <a:latin typeface="Arial"/>
                <a:cs typeface="Arial"/>
              </a:rPr>
              <a:t>  The description is called </a:t>
            </a:r>
            <a:r>
              <a:rPr lang="en-CA" sz="2208" b="1" dirty="0">
                <a:solidFill>
                  <a:srgbClr val="800000"/>
                </a:solidFill>
                <a:latin typeface="Arial Bold"/>
                <a:cs typeface="Arial Bold"/>
              </a:rPr>
              <a:t>meta-data</a:t>
            </a:r>
            <a:r>
              <a:rPr lang="en-CA" sz="2208" b="1" dirty="0" smtClean="0">
                <a:solidFill>
                  <a:srgbClr val="800000"/>
                </a:solidFill>
                <a:latin typeface="Arial Bold"/>
                <a:cs typeface="Arial Bold"/>
              </a:rPr>
              <a:t>*</a:t>
            </a:r>
            <a:r>
              <a:rPr lang="en-CA" sz="2198" dirty="0" smtClean="0">
                <a:solidFill>
                  <a:srgbClr val="800000"/>
                </a:solidFill>
                <a:latin typeface="Arial"/>
                <a:cs typeface="Arial"/>
              </a:rPr>
              <a:t>.</a:t>
            </a:r>
            <a:r>
              <a:rPr lang="ar-SA" sz="2198" dirty="0" smtClean="0">
                <a:solidFill>
                  <a:srgbClr val="800000"/>
                </a:solidFill>
                <a:latin typeface="Arial"/>
                <a:cs typeface="Arial"/>
              </a:rPr>
              <a:t>ف الريسنت ابلكيشن فش عندهم كتلوج للميتا داتا لانو الداتا هناك ما بتكون ستركتشر</a:t>
            </a:r>
            <a:endParaRPr lang="en-CA" sz="2198" dirty="0">
              <a:solidFill>
                <a:srgbClr val="800000"/>
              </a:solidFill>
              <a:latin typeface="Arial"/>
              <a:cs typeface="Arial"/>
            </a:endParaRPr>
          </a:p>
          <a:p>
            <a:pPr>
              <a:lnSpc>
                <a:spcPts val="2530"/>
              </a:lnSpc>
            </a:pPr>
            <a:endParaRPr lang="en-CA" sz="2173" dirty="0">
              <a:solidFill>
                <a:srgbClr val="000000"/>
              </a:solidFill>
            </a:endParaRPr>
          </a:p>
        </p:txBody>
      </p:sp>
      <p:sp>
        <p:nvSpPr>
          <p:cNvPr id="7" name="TextBox 7"/>
          <p:cNvSpPr txBox="1"/>
          <p:nvPr/>
        </p:nvSpPr>
        <p:spPr>
          <a:xfrm>
            <a:off x="787400" y="2959100"/>
            <a:ext cx="8356600" cy="774700"/>
          </a:xfrm>
          <a:prstGeom prst="rect">
            <a:avLst/>
          </a:prstGeom>
          <a:noFill/>
        </p:spPr>
        <p:txBody>
          <a:bodyPr vert="horz" wrap="none" lIns="0" tIns="0" rIns="0" bIns="0" rtlCol="0">
            <a:spAutoFit/>
          </a:bodyPr>
          <a:lstStyle/>
          <a:p>
            <a:pPr>
              <a:lnSpc>
                <a:spcPts val="2700"/>
              </a:lnSpc>
              <a:tabLst>
                <a:tab pos="279400" algn="l"/>
              </a:tabLst>
            </a:pPr>
            <a:r>
              <a:rPr lang="en-CA" sz="1211" dirty="0">
                <a:solidFill>
                  <a:srgbClr val="333399"/>
                </a:solidFill>
                <a:latin typeface="Arial Unicode MS"/>
                <a:cs typeface="Arial Unicode MS"/>
              </a:rPr>
              <a:t></a:t>
            </a:r>
            <a:r>
              <a:rPr lang="en-CA" sz="2195" dirty="0">
                <a:solidFill>
                  <a:srgbClr val="800000"/>
                </a:solidFill>
                <a:latin typeface="Arial"/>
                <a:cs typeface="Arial"/>
              </a:rPr>
              <a:t>  This allows the DBMS software to work with different</a:t>
            </a:r>
            <a:r>
              <a:rPr lang="en-CA" sz="2195" dirty="0">
                <a:solidFill>
                  <a:srgbClr val="000000"/>
                </a:solidFill>
                <a:latin typeface="Times New Roman"/>
              </a:rPr>
              <a:t/>
            </a:r>
            <a:br>
              <a:rPr lang="en-CA" sz="2195" dirty="0">
                <a:solidFill>
                  <a:srgbClr val="000000"/>
                </a:solidFill>
                <a:latin typeface="Times New Roman"/>
              </a:rPr>
            </a:br>
            <a:r>
              <a:rPr lang="en-CA" sz="2195" dirty="0">
                <a:solidFill>
                  <a:srgbClr val="800000"/>
                </a:solidFill>
                <a:latin typeface="Arial"/>
                <a:cs typeface="Arial"/>
              </a:rPr>
              <a:t>	database applications.</a:t>
            </a:r>
          </a:p>
          <a:p>
            <a:pPr>
              <a:lnSpc>
                <a:spcPts val="2700"/>
              </a:lnSpc>
            </a:pPr>
            <a:endParaRPr lang="en-CA" sz="2195" dirty="0">
              <a:solidFill>
                <a:srgbClr val="000000"/>
              </a:solidFill>
            </a:endParaRPr>
          </a:p>
        </p:txBody>
      </p:sp>
      <p:sp>
        <p:nvSpPr>
          <p:cNvPr id="8" name="TextBox 8"/>
          <p:cNvSpPr txBox="1"/>
          <p:nvPr/>
        </p:nvSpPr>
        <p:spPr>
          <a:xfrm>
            <a:off x="330200" y="3721100"/>
            <a:ext cx="6319038" cy="718145"/>
          </a:xfrm>
          <a:prstGeom prst="rect">
            <a:avLst/>
          </a:prstGeom>
          <a:noFill/>
        </p:spPr>
        <p:txBody>
          <a:bodyPr vert="horz" wrap="none" lIns="0" tIns="0" rIns="0" bIns="0" rtlCol="0">
            <a:spAutoFit/>
          </a:bodyPr>
          <a:lstStyle/>
          <a:p>
            <a:pPr>
              <a:lnSpc>
                <a:spcPts val="2760"/>
              </a:lnSpc>
            </a:pPr>
            <a:r>
              <a:rPr lang="en-CA" sz="1439" dirty="0">
                <a:solidFill>
                  <a:srgbClr val="990033"/>
                </a:solidFill>
                <a:latin typeface="Arial Unicode MS"/>
                <a:cs typeface="Arial Unicode MS"/>
              </a:rPr>
              <a:t></a:t>
            </a:r>
            <a:r>
              <a:rPr lang="en-CA" sz="2410" b="1" dirty="0">
                <a:solidFill>
                  <a:srgbClr val="333399"/>
                </a:solidFill>
                <a:latin typeface="Arial Bold"/>
                <a:cs typeface="Arial Bold"/>
              </a:rPr>
              <a:t>  Insulation between programs and data:</a:t>
            </a:r>
          </a:p>
          <a:p>
            <a:pPr>
              <a:lnSpc>
                <a:spcPts val="2760"/>
              </a:lnSpc>
            </a:pPr>
            <a:endParaRPr lang="en-CA" sz="2375" dirty="0">
              <a:solidFill>
                <a:srgbClr val="000000"/>
              </a:solidFill>
            </a:endParaRPr>
          </a:p>
        </p:txBody>
      </p:sp>
      <p:sp>
        <p:nvSpPr>
          <p:cNvPr id="9" name="TextBox 9"/>
          <p:cNvSpPr txBox="1"/>
          <p:nvPr/>
        </p:nvSpPr>
        <p:spPr>
          <a:xfrm>
            <a:off x="787400" y="4152900"/>
            <a:ext cx="8356600" cy="393700"/>
          </a:xfrm>
          <a:prstGeom prst="rect">
            <a:avLst/>
          </a:prstGeom>
          <a:noFill/>
        </p:spPr>
        <p:txBody>
          <a:bodyPr vert="horz" wrap="none" lIns="0" tIns="0" rIns="0" bIns="0" rtlCol="0">
            <a:spAutoFit/>
          </a:bodyPr>
          <a:lstStyle/>
          <a:p>
            <a:pPr>
              <a:lnSpc>
                <a:spcPts val="2530"/>
              </a:lnSpc>
            </a:pPr>
            <a:r>
              <a:rPr lang="en-CA" sz="1214" dirty="0">
                <a:solidFill>
                  <a:srgbClr val="333399"/>
                </a:solidFill>
                <a:latin typeface="Arial Unicode MS"/>
                <a:cs typeface="Arial Unicode MS"/>
              </a:rPr>
              <a:t></a:t>
            </a:r>
            <a:r>
              <a:rPr lang="en-CA" sz="2198" dirty="0">
                <a:solidFill>
                  <a:srgbClr val="800000"/>
                </a:solidFill>
                <a:latin typeface="Arial"/>
                <a:cs typeface="Arial"/>
              </a:rPr>
              <a:t>  Called </a:t>
            </a:r>
            <a:r>
              <a:rPr lang="en-CA" sz="2208" b="1" dirty="0">
                <a:solidFill>
                  <a:srgbClr val="800000"/>
                </a:solidFill>
                <a:latin typeface="Arial Bold"/>
                <a:cs typeface="Arial Bold"/>
              </a:rPr>
              <a:t>program-data independence</a:t>
            </a:r>
            <a:r>
              <a:rPr lang="en-CA" sz="2198" dirty="0">
                <a:solidFill>
                  <a:srgbClr val="800000"/>
                </a:solidFill>
                <a:latin typeface="Arial"/>
                <a:cs typeface="Arial"/>
              </a:rPr>
              <a:t>.</a:t>
            </a:r>
          </a:p>
          <a:p>
            <a:pPr>
              <a:lnSpc>
                <a:spcPts val="2530"/>
              </a:lnSpc>
            </a:pPr>
            <a:endParaRPr lang="en-CA" sz="2171" dirty="0">
              <a:solidFill>
                <a:srgbClr val="000000"/>
              </a:solidFill>
            </a:endParaRPr>
          </a:p>
        </p:txBody>
      </p:sp>
      <p:sp>
        <p:nvSpPr>
          <p:cNvPr id="10" name="TextBox 10"/>
          <p:cNvSpPr txBox="1"/>
          <p:nvPr/>
        </p:nvSpPr>
        <p:spPr>
          <a:xfrm>
            <a:off x="787400" y="4546600"/>
            <a:ext cx="18293469" cy="1000274"/>
          </a:xfrm>
          <a:prstGeom prst="rect">
            <a:avLst/>
          </a:prstGeom>
          <a:noFill/>
        </p:spPr>
        <p:txBody>
          <a:bodyPr vert="horz" wrap="none" lIns="0" tIns="0" rIns="0" bIns="0" rtlCol="0">
            <a:spAutoFit/>
          </a:bodyPr>
          <a:lstStyle/>
          <a:p>
            <a:pPr>
              <a:lnSpc>
                <a:spcPts val="2600"/>
              </a:lnSpc>
              <a:tabLst>
                <a:tab pos="279400" algn="l"/>
              </a:tabLst>
            </a:pPr>
            <a:r>
              <a:rPr lang="en-CA" sz="1211" dirty="0">
                <a:solidFill>
                  <a:srgbClr val="333399"/>
                </a:solidFill>
                <a:latin typeface="Arial Unicode MS"/>
                <a:cs typeface="Arial Unicode MS"/>
              </a:rPr>
              <a:t></a:t>
            </a:r>
            <a:r>
              <a:rPr lang="en-CA" sz="2195" dirty="0">
                <a:solidFill>
                  <a:srgbClr val="800000"/>
                </a:solidFill>
                <a:latin typeface="Arial"/>
                <a:cs typeface="Arial"/>
              </a:rPr>
              <a:t>  Allows changing data structures and storage organization</a:t>
            </a:r>
            <a:r>
              <a:rPr lang="en-CA" sz="2195" dirty="0">
                <a:solidFill>
                  <a:srgbClr val="000000"/>
                </a:solidFill>
                <a:latin typeface="Times New Roman"/>
              </a:rPr>
              <a:t/>
            </a:r>
            <a:br>
              <a:rPr lang="en-CA" sz="2195" dirty="0">
                <a:solidFill>
                  <a:srgbClr val="000000"/>
                </a:solidFill>
                <a:latin typeface="Times New Roman"/>
              </a:rPr>
            </a:br>
            <a:r>
              <a:rPr lang="en-CA" sz="2195" dirty="0">
                <a:solidFill>
                  <a:srgbClr val="800000"/>
                </a:solidFill>
                <a:latin typeface="Arial"/>
                <a:cs typeface="Arial"/>
              </a:rPr>
              <a:t>	without having to change the DBMS access </a:t>
            </a:r>
            <a:r>
              <a:rPr lang="en-CA" sz="2195" dirty="0" smtClean="0">
                <a:solidFill>
                  <a:srgbClr val="800000"/>
                </a:solidFill>
                <a:latin typeface="Arial"/>
                <a:cs typeface="Arial"/>
              </a:rPr>
              <a:t>programs.</a:t>
            </a:r>
            <a:r>
              <a:rPr lang="ar-SA" sz="2195" dirty="0" smtClean="0">
                <a:solidFill>
                  <a:srgbClr val="800000"/>
                </a:solidFill>
                <a:latin typeface="Arial"/>
                <a:cs typeface="Arial"/>
              </a:rPr>
              <a:t>يعني يمكن بس تكبر الجامعه يضيفو حقول جديدة للجاول ويمكن يضيفو جداول جديدة بس البرمجيات الي بنشتغل عليها ما بتتغير</a:t>
            </a:r>
            <a:endParaRPr lang="en-CA" sz="2195" dirty="0">
              <a:solidFill>
                <a:srgbClr val="800000"/>
              </a:solidFill>
              <a:latin typeface="Arial"/>
              <a:cs typeface="Arial"/>
            </a:endParaRPr>
          </a:p>
          <a:p>
            <a:pPr>
              <a:lnSpc>
                <a:spcPts val="2600"/>
              </a:lnSpc>
            </a:pPr>
            <a:endParaRPr lang="en-CA" sz="2195" dirty="0">
              <a:solidFill>
                <a:srgbClr val="000000"/>
              </a:solidFill>
            </a:endParaRPr>
          </a:p>
        </p:txBody>
      </p:sp>
      <p:sp>
        <p:nvSpPr>
          <p:cNvPr id="11" name="TextBox 11"/>
          <p:cNvSpPr txBox="1"/>
          <p:nvPr/>
        </p:nvSpPr>
        <p:spPr>
          <a:xfrm>
            <a:off x="787400" y="5295900"/>
            <a:ext cx="8356600" cy="393700"/>
          </a:xfrm>
          <a:prstGeom prst="rect">
            <a:avLst/>
          </a:prstGeom>
          <a:noFill/>
        </p:spPr>
        <p:txBody>
          <a:bodyPr vert="horz" wrap="none" lIns="0" tIns="0" rIns="0" bIns="0" rtlCol="0">
            <a:spAutoFit/>
          </a:bodyPr>
          <a:lstStyle/>
          <a:p>
            <a:pPr>
              <a:lnSpc>
                <a:spcPts val="2530"/>
              </a:lnSpc>
            </a:pPr>
            <a:r>
              <a:rPr lang="en-CA" sz="2195">
                <a:solidFill>
                  <a:srgbClr val="800000"/>
                </a:solidFill>
                <a:latin typeface="Arial"/>
                <a:cs typeface="Arial"/>
              </a:rPr>
              <a:t>-----------------------------------------------------------------------------</a:t>
            </a:r>
          </a:p>
          <a:p>
            <a:pPr>
              <a:lnSpc>
                <a:spcPts val="2530"/>
              </a:lnSpc>
            </a:pPr>
            <a:endParaRPr lang="en-CA" sz="2195">
              <a:solidFill>
                <a:srgbClr val="000000"/>
              </a:solidFill>
            </a:endParaRPr>
          </a:p>
        </p:txBody>
      </p:sp>
      <p:sp>
        <p:nvSpPr>
          <p:cNvPr id="12" name="TextBox 12"/>
          <p:cNvSpPr txBox="1"/>
          <p:nvPr/>
        </p:nvSpPr>
        <p:spPr>
          <a:xfrm>
            <a:off x="787400" y="5702300"/>
            <a:ext cx="12227706" cy="641201"/>
          </a:xfrm>
          <a:prstGeom prst="rect">
            <a:avLst/>
          </a:prstGeom>
          <a:noFill/>
        </p:spPr>
        <p:txBody>
          <a:bodyPr vert="horz" wrap="none" lIns="0" tIns="0" rIns="0" bIns="0" rtlCol="0">
            <a:spAutoFit/>
          </a:bodyPr>
          <a:lstStyle/>
          <a:p>
            <a:pPr>
              <a:lnSpc>
                <a:spcPts val="2530"/>
              </a:lnSpc>
            </a:pPr>
            <a:r>
              <a:rPr lang="ar-SA" sz="2198" dirty="0" smtClean="0">
                <a:solidFill>
                  <a:srgbClr val="800000"/>
                </a:solidFill>
                <a:latin typeface="Arial"/>
                <a:cs typeface="Arial"/>
              </a:rPr>
              <a:t>يعني اذا غيرنا البرجرام ما بغير ع الداتا اشي بس اذا غيرنا ع الداتا يمكن ان يتغير ع البرجرام ويمكن ما يغير حسب وين انت عملت التغير</a:t>
            </a:r>
            <a:endParaRPr lang="en-CA" sz="2198" dirty="0">
              <a:solidFill>
                <a:srgbClr val="800000"/>
              </a:solidFill>
              <a:latin typeface="Arial"/>
              <a:cs typeface="Arial"/>
            </a:endParaRPr>
          </a:p>
          <a:p>
            <a:pPr>
              <a:lnSpc>
                <a:spcPts val="2530"/>
              </a:lnSpc>
            </a:pPr>
            <a:endParaRPr lang="en-CA" sz="2198" dirty="0">
              <a:solidFill>
                <a:srgbClr val="000000"/>
              </a:solidFill>
            </a:endParaRPr>
          </a:p>
        </p:txBody>
      </p:sp>
      <p:sp>
        <p:nvSpPr>
          <p:cNvPr id="13" name="TextBox 13"/>
          <p:cNvSpPr txBox="1"/>
          <p:nvPr/>
        </p:nvSpPr>
        <p:spPr>
          <a:xfrm>
            <a:off x="787400" y="6032500"/>
            <a:ext cx="65" cy="333425"/>
          </a:xfrm>
          <a:prstGeom prst="rect">
            <a:avLst/>
          </a:prstGeom>
          <a:noFill/>
        </p:spPr>
        <p:txBody>
          <a:bodyPr vert="horz" wrap="none" lIns="0" tIns="0" rIns="0" bIns="0" rtlCol="0">
            <a:spAutoFit/>
          </a:bodyPr>
          <a:lstStyle/>
          <a:p>
            <a:pPr>
              <a:lnSpc>
                <a:spcPts val="2600"/>
              </a:lnSpc>
            </a:pPr>
            <a:endParaRPr lang="en-CA" sz="2195" dirty="0">
              <a:solidFill>
                <a:srgbClr val="000000"/>
              </a:solidFill>
            </a:endParaRPr>
          </a:p>
        </p:txBody>
      </p:sp>
      <p:sp>
        <p:nvSpPr>
          <p:cNvPr id="14" name="TextBox 14"/>
          <p:cNvSpPr txBox="1"/>
          <p:nvPr/>
        </p:nvSpPr>
        <p:spPr>
          <a:xfrm>
            <a:off x="927100" y="6667500"/>
            <a:ext cx="3225800" cy="165100"/>
          </a:xfrm>
          <a:prstGeom prst="rect">
            <a:avLst/>
          </a:prstGeom>
          <a:noFill/>
        </p:spPr>
        <p:txBody>
          <a:bodyPr vert="horz" wrap="none" lIns="0" tIns="0" rIns="0" bIns="0" rtlCol="0">
            <a:spAutoFit/>
          </a:bodyPr>
          <a:lstStyle/>
          <a:p>
            <a:pPr>
              <a:lnSpc>
                <a:spcPts val="1260"/>
              </a:lnSpc>
            </a:pPr>
            <a:r>
              <a:rPr lang="en-CA" sz="900">
                <a:solidFill>
                  <a:srgbClr val="000000"/>
                </a:solidFill>
                <a:latin typeface="Arial"/>
                <a:cs typeface="Arial"/>
              </a:rPr>
              <a:t>Copyright © 2016 Ramez Elmasri and Shamkant B. Navathe</a:t>
            </a:r>
          </a:p>
          <a:p>
            <a:pPr>
              <a:lnSpc>
                <a:spcPts val="1260"/>
              </a:lnSpc>
            </a:pPr>
            <a:endParaRPr lang="en-CA" sz="900">
              <a:solidFill>
                <a:srgbClr val="000000"/>
              </a:solidFill>
              <a:latin typeface="Arial"/>
              <a:cs typeface="Arial"/>
            </a:endParaRPr>
          </a:p>
        </p:txBody>
      </p:sp>
      <p:sp>
        <p:nvSpPr>
          <p:cNvPr id="15" name="TextBox 15"/>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1- 16</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5" name="TextBox 2"/>
          <p:cNvSpPr txBox="1"/>
          <p:nvPr/>
        </p:nvSpPr>
        <p:spPr>
          <a:xfrm>
            <a:off x="317500" y="762000"/>
            <a:ext cx="8826500" cy="609600"/>
          </a:xfrm>
          <a:prstGeom prst="rect">
            <a:avLst/>
          </a:prstGeom>
          <a:noFill/>
        </p:spPr>
        <p:txBody>
          <a:bodyPr vert="horz" wrap="none" lIns="0" tIns="0" rIns="0" bIns="0" rtlCol="0">
            <a:spAutoFit/>
          </a:bodyPr>
          <a:lstStyle/>
          <a:p>
            <a:pPr>
              <a:lnSpc>
                <a:spcPts val="3680"/>
              </a:lnSpc>
            </a:pPr>
            <a:r>
              <a:rPr lang="en-CA" sz="3204">
                <a:solidFill>
                  <a:srgbClr val="800000"/>
                </a:solidFill>
                <a:latin typeface="Arial"/>
                <a:cs typeface="Arial"/>
              </a:rPr>
              <a:t>Example of a simplified database catalog</a:t>
            </a:r>
          </a:p>
          <a:p>
            <a:pPr>
              <a:lnSpc>
                <a:spcPts val="3680"/>
              </a:lnSpc>
            </a:pPr>
            <a:endParaRPr lang="en-CA" sz="3204">
              <a:solidFill>
                <a:srgbClr val="000000"/>
              </a:solidFill>
            </a:endParaRPr>
          </a:p>
        </p:txBody>
      </p:sp>
      <p:sp>
        <p:nvSpPr>
          <p:cNvPr id="3" name="TextBox 3"/>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4" name="TextBox 4"/>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1- 17</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1" name="TextBox 2"/>
          <p:cNvSpPr txBox="1"/>
          <p:nvPr/>
        </p:nvSpPr>
        <p:spPr>
          <a:xfrm>
            <a:off x="317500" y="152400"/>
            <a:ext cx="8826500" cy="685800"/>
          </a:xfrm>
          <a:prstGeom prst="rect">
            <a:avLst/>
          </a:prstGeom>
          <a:noFill/>
        </p:spPr>
        <p:txBody>
          <a:bodyPr vert="horz" wrap="none" lIns="0" tIns="0" rIns="0" bIns="0" rtlCol="0">
            <a:spAutoFit/>
          </a:bodyPr>
          <a:lstStyle/>
          <a:p>
            <a:pPr>
              <a:lnSpc>
                <a:spcPts val="4140"/>
              </a:lnSpc>
            </a:pPr>
            <a:r>
              <a:rPr lang="en-CA" sz="3602">
                <a:solidFill>
                  <a:srgbClr val="800000"/>
                </a:solidFill>
                <a:latin typeface="Arial"/>
                <a:cs typeface="Arial"/>
              </a:rPr>
              <a:t>Main Characteristics of the Database</a:t>
            </a:r>
          </a:p>
          <a:p>
            <a:pPr>
              <a:lnSpc>
                <a:spcPts val="4140"/>
              </a:lnSpc>
            </a:pPr>
            <a:endParaRPr lang="en-CA" sz="3602">
              <a:solidFill>
                <a:srgbClr val="000000"/>
              </a:solidFill>
            </a:endParaRPr>
          </a:p>
        </p:txBody>
      </p:sp>
      <p:sp>
        <p:nvSpPr>
          <p:cNvPr id="3" name="TextBox 3"/>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Approach (continued)</a:t>
            </a:r>
          </a:p>
          <a:p>
            <a:pPr>
              <a:lnSpc>
                <a:spcPts val="4140"/>
              </a:lnSpc>
            </a:pPr>
            <a:endParaRPr lang="en-CA" sz="3600">
              <a:solidFill>
                <a:srgbClr val="000000"/>
              </a:solidFill>
            </a:endParaRPr>
          </a:p>
        </p:txBody>
      </p:sp>
      <p:sp>
        <p:nvSpPr>
          <p:cNvPr id="4" name="TextBox 4"/>
          <p:cNvSpPr txBox="1"/>
          <p:nvPr/>
        </p:nvSpPr>
        <p:spPr>
          <a:xfrm>
            <a:off x="330200" y="1651000"/>
            <a:ext cx="8813800" cy="508000"/>
          </a:xfrm>
          <a:prstGeom prst="rect">
            <a:avLst/>
          </a:prstGeom>
          <a:noFill/>
        </p:spPr>
        <p:txBody>
          <a:bodyPr vert="horz" wrap="none" lIns="0" tIns="0" rIns="0" bIns="0" rtlCol="0">
            <a:spAutoFit/>
          </a:bodyPr>
          <a:lstStyle/>
          <a:p>
            <a:pPr>
              <a:lnSpc>
                <a:spcPts val="3220"/>
              </a:lnSpc>
            </a:pPr>
            <a:r>
              <a:rPr lang="en-CA" sz="1679">
                <a:solidFill>
                  <a:srgbClr val="990033"/>
                </a:solidFill>
                <a:latin typeface="Arial Unicode MS"/>
                <a:cs typeface="Arial Unicode MS"/>
              </a:rPr>
              <a:t></a:t>
            </a:r>
            <a:r>
              <a:rPr lang="en-CA" sz="2808" b="1">
                <a:solidFill>
                  <a:srgbClr val="333399"/>
                </a:solidFill>
                <a:latin typeface="Arial Bold"/>
                <a:cs typeface="Arial Bold"/>
              </a:rPr>
              <a:t>  Data Abstraction:</a:t>
            </a:r>
          </a:p>
          <a:p>
            <a:pPr>
              <a:lnSpc>
                <a:spcPts val="3220"/>
              </a:lnSpc>
            </a:pPr>
            <a:endParaRPr lang="en-CA" sz="2742">
              <a:solidFill>
                <a:srgbClr val="000000"/>
              </a:solidFill>
            </a:endParaRPr>
          </a:p>
        </p:txBody>
      </p:sp>
      <p:sp>
        <p:nvSpPr>
          <p:cNvPr id="5" name="TextBox 5"/>
          <p:cNvSpPr txBox="1"/>
          <p:nvPr/>
        </p:nvSpPr>
        <p:spPr>
          <a:xfrm>
            <a:off x="787400" y="2133600"/>
            <a:ext cx="12644487" cy="1641475"/>
          </a:xfrm>
          <a:prstGeom prst="rect">
            <a:avLst/>
          </a:prstGeom>
          <a:noFill/>
        </p:spPr>
        <p:txBody>
          <a:bodyPr vert="horz" wrap="none" lIns="0" tIns="0" rIns="0" bIns="0" rtlCol="0">
            <a:spAutoFit/>
          </a:bodyPr>
          <a:lstStyle/>
          <a:p>
            <a:pPr>
              <a:lnSpc>
                <a:spcPts val="3150"/>
              </a:lnSpc>
            </a:pPr>
            <a:r>
              <a:rPr lang="en-CA" sz="1427" dirty="0">
                <a:solidFill>
                  <a:srgbClr val="333399"/>
                </a:solidFill>
                <a:latin typeface="Arial Unicode MS"/>
                <a:cs typeface="Arial Unicode MS"/>
              </a:rPr>
              <a:t></a:t>
            </a:r>
            <a:r>
              <a:rPr lang="en-CA" sz="2604" dirty="0">
                <a:solidFill>
                  <a:srgbClr val="800000"/>
                </a:solidFill>
                <a:latin typeface="Arial"/>
                <a:cs typeface="Arial"/>
              </a:rPr>
              <a:t>  A </a:t>
            </a:r>
            <a:r>
              <a:rPr lang="en-CA" sz="2614" b="1" dirty="0">
                <a:solidFill>
                  <a:srgbClr val="800000"/>
                </a:solidFill>
                <a:latin typeface="Arial Bold"/>
                <a:cs typeface="Arial Bold"/>
              </a:rPr>
              <a:t>data model</a:t>
            </a:r>
            <a:r>
              <a:rPr lang="en-CA" sz="2604" dirty="0">
                <a:solidFill>
                  <a:srgbClr val="800000"/>
                </a:solidFill>
                <a:latin typeface="Arial"/>
                <a:cs typeface="Arial"/>
              </a:rPr>
              <a:t> is used to hide storage details and</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800000"/>
                </a:solidFill>
                <a:latin typeface="Arial"/>
                <a:cs typeface="Arial"/>
              </a:rPr>
              <a:t>present the users with a conceptual view  of the</a:t>
            </a:r>
            <a:r>
              <a:rPr lang="en-CA" sz="2604" dirty="0">
                <a:solidFill>
                  <a:srgbClr val="000000"/>
                </a:solidFill>
                <a:latin typeface="Times New Roman"/>
              </a:rPr>
              <a:t/>
            </a:r>
            <a:br>
              <a:rPr lang="en-CA" sz="2604" dirty="0">
                <a:solidFill>
                  <a:srgbClr val="000000"/>
                </a:solidFill>
                <a:latin typeface="Times New Roman"/>
              </a:rPr>
            </a:br>
            <a:r>
              <a:rPr lang="en-CA" sz="2604" dirty="0" smtClean="0">
                <a:solidFill>
                  <a:srgbClr val="800000"/>
                </a:solidFill>
                <a:latin typeface="Arial"/>
                <a:cs typeface="Arial"/>
              </a:rPr>
              <a:t>database.</a:t>
            </a:r>
            <a:r>
              <a:rPr lang="ar-SA" sz="2604" dirty="0" smtClean="0">
                <a:solidFill>
                  <a:srgbClr val="800000"/>
                </a:solidFill>
                <a:latin typeface="Arial"/>
                <a:cs typeface="Arial"/>
              </a:rPr>
              <a:t>يعني انه ما بهمني كيف مخزن الداتا بتفاصيلها جوا بس المهم انو يعرضلي ياها كونسبشل يعني بشكل ملائم</a:t>
            </a:r>
            <a:endParaRPr lang="en-CA" sz="2604" dirty="0">
              <a:solidFill>
                <a:srgbClr val="800000"/>
              </a:solidFill>
              <a:latin typeface="Arial"/>
              <a:cs typeface="Arial"/>
            </a:endParaRPr>
          </a:p>
          <a:p>
            <a:pPr>
              <a:lnSpc>
                <a:spcPts val="3150"/>
              </a:lnSpc>
            </a:pPr>
            <a:endParaRPr lang="en-CA" sz="2604" dirty="0">
              <a:solidFill>
                <a:srgbClr val="000000"/>
              </a:solidFill>
            </a:endParaRPr>
          </a:p>
        </p:txBody>
      </p:sp>
      <p:sp>
        <p:nvSpPr>
          <p:cNvPr id="6" name="TextBox 6"/>
          <p:cNvSpPr txBox="1"/>
          <p:nvPr/>
        </p:nvSpPr>
        <p:spPr>
          <a:xfrm>
            <a:off x="787400" y="3416300"/>
            <a:ext cx="8356600" cy="914400"/>
          </a:xfrm>
          <a:prstGeom prst="rect">
            <a:avLst/>
          </a:prstGeom>
          <a:noFill/>
        </p:spPr>
        <p:txBody>
          <a:bodyPr vert="horz" wrap="none" lIns="0" tIns="0" rIns="0" bIns="0" rtlCol="0">
            <a:spAutoFit/>
          </a:bodyPr>
          <a:lstStyle/>
          <a:p>
            <a:pPr>
              <a:lnSpc>
                <a:spcPts val="3100"/>
              </a:lnSpc>
            </a:pPr>
            <a:r>
              <a:rPr lang="en-CA" sz="1430" dirty="0">
                <a:solidFill>
                  <a:srgbClr val="333399"/>
                </a:solidFill>
                <a:latin typeface="Arial Unicode MS"/>
                <a:cs typeface="Arial Unicode MS"/>
              </a:rPr>
              <a:t></a:t>
            </a:r>
            <a:r>
              <a:rPr lang="en-CA" sz="2606" dirty="0">
                <a:solidFill>
                  <a:srgbClr val="800000"/>
                </a:solidFill>
                <a:latin typeface="Arial"/>
                <a:cs typeface="Arial"/>
              </a:rPr>
              <a:t>  Programs refer to the data model constructs rather</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800000"/>
                </a:solidFill>
                <a:latin typeface="Arial"/>
                <a:cs typeface="Arial"/>
              </a:rPr>
              <a:t>than data storage details</a:t>
            </a:r>
          </a:p>
          <a:p>
            <a:pPr>
              <a:lnSpc>
                <a:spcPts val="3100"/>
              </a:lnSpc>
            </a:pPr>
            <a:endParaRPr lang="en-CA" sz="2604" dirty="0">
              <a:solidFill>
                <a:srgbClr val="000000"/>
              </a:solidFill>
            </a:endParaRPr>
          </a:p>
        </p:txBody>
      </p:sp>
      <p:sp>
        <p:nvSpPr>
          <p:cNvPr id="7" name="TextBox 7"/>
          <p:cNvSpPr txBox="1"/>
          <p:nvPr/>
        </p:nvSpPr>
        <p:spPr>
          <a:xfrm>
            <a:off x="330200" y="4305300"/>
            <a:ext cx="8813800" cy="508000"/>
          </a:xfrm>
          <a:prstGeom prst="rect">
            <a:avLst/>
          </a:prstGeom>
          <a:noFill/>
        </p:spPr>
        <p:txBody>
          <a:bodyPr vert="horz" wrap="none" lIns="0" tIns="0" rIns="0" bIns="0" rtlCol="0">
            <a:spAutoFit/>
          </a:bodyPr>
          <a:lstStyle/>
          <a:p>
            <a:pPr>
              <a:lnSpc>
                <a:spcPts val="3220"/>
              </a:lnSpc>
            </a:pPr>
            <a:r>
              <a:rPr lang="en-CA" sz="1679" dirty="0">
                <a:solidFill>
                  <a:srgbClr val="990033"/>
                </a:solidFill>
                <a:latin typeface="Arial Unicode MS"/>
                <a:cs typeface="Arial Unicode MS"/>
              </a:rPr>
              <a:t></a:t>
            </a:r>
            <a:r>
              <a:rPr lang="en-CA" sz="2805" b="1" dirty="0">
                <a:solidFill>
                  <a:srgbClr val="333399"/>
                </a:solidFill>
                <a:latin typeface="Arial Bold"/>
                <a:cs typeface="Arial Bold"/>
              </a:rPr>
              <a:t>  Support of multiple views of the data:</a:t>
            </a:r>
          </a:p>
          <a:p>
            <a:pPr>
              <a:lnSpc>
                <a:spcPts val="3220"/>
              </a:lnSpc>
            </a:pPr>
            <a:endParaRPr lang="en-CA" sz="2768" dirty="0">
              <a:solidFill>
                <a:srgbClr val="000000"/>
              </a:solidFill>
            </a:endParaRPr>
          </a:p>
        </p:txBody>
      </p:sp>
      <p:sp>
        <p:nvSpPr>
          <p:cNvPr id="8" name="TextBox 8"/>
          <p:cNvSpPr txBox="1"/>
          <p:nvPr/>
        </p:nvSpPr>
        <p:spPr>
          <a:xfrm>
            <a:off x="787400" y="4787900"/>
            <a:ext cx="7613494" cy="1641475"/>
          </a:xfrm>
          <a:prstGeom prst="rect">
            <a:avLst/>
          </a:prstGeom>
          <a:noFill/>
        </p:spPr>
        <p:txBody>
          <a:bodyPr vert="horz" wrap="none" lIns="0" tIns="0" rIns="0" bIns="0" rtlCol="0">
            <a:spAutoFit/>
          </a:bodyPr>
          <a:lstStyle/>
          <a:p>
            <a:pPr>
              <a:lnSpc>
                <a:spcPts val="3150"/>
              </a:lnSpc>
            </a:pPr>
            <a:r>
              <a:rPr lang="en-CA" sz="1427" dirty="0">
                <a:solidFill>
                  <a:srgbClr val="333399"/>
                </a:solidFill>
                <a:latin typeface="Arial Unicode MS"/>
                <a:cs typeface="Arial Unicode MS"/>
              </a:rPr>
              <a:t></a:t>
            </a:r>
            <a:r>
              <a:rPr lang="en-CA" sz="2606" dirty="0">
                <a:solidFill>
                  <a:srgbClr val="800000"/>
                </a:solidFill>
                <a:latin typeface="Arial"/>
                <a:cs typeface="Arial"/>
              </a:rPr>
              <a:t>  Each user may see a different view of the</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800000"/>
                </a:solidFill>
                <a:latin typeface="Arial"/>
                <a:cs typeface="Arial"/>
              </a:rPr>
              <a:t>database, which describes </a:t>
            </a:r>
            <a:r>
              <a:rPr lang="en-CA" sz="2614" b="1" dirty="0">
                <a:solidFill>
                  <a:srgbClr val="800000"/>
                </a:solidFill>
                <a:latin typeface="Arial Bold"/>
                <a:cs typeface="Arial Bold"/>
              </a:rPr>
              <a:t>only</a:t>
            </a:r>
            <a:r>
              <a:rPr lang="en-CA" sz="2604" dirty="0">
                <a:solidFill>
                  <a:srgbClr val="800000"/>
                </a:solidFill>
                <a:latin typeface="Arial"/>
                <a:cs typeface="Arial"/>
              </a:rPr>
              <a:t> the data of</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800000"/>
                </a:solidFill>
                <a:latin typeface="Arial"/>
                <a:cs typeface="Arial"/>
              </a:rPr>
              <a:t>interest to that </a:t>
            </a:r>
            <a:r>
              <a:rPr lang="en-CA" sz="2604" dirty="0" smtClean="0">
                <a:solidFill>
                  <a:srgbClr val="800000"/>
                </a:solidFill>
                <a:latin typeface="Arial"/>
                <a:cs typeface="Arial"/>
              </a:rPr>
              <a:t>user.</a:t>
            </a:r>
            <a:r>
              <a:rPr lang="ar-SA" sz="2604" dirty="0" smtClean="0">
                <a:solidFill>
                  <a:srgbClr val="800000"/>
                </a:solidFill>
                <a:latin typeface="Arial"/>
                <a:cs typeface="Arial"/>
              </a:rPr>
              <a:t>يعنيانو بورتال الطلاب نفسه يعني نفس الفيو </a:t>
            </a:r>
            <a:endParaRPr lang="en-CA" sz="2604" dirty="0">
              <a:solidFill>
                <a:srgbClr val="800000"/>
              </a:solidFill>
              <a:latin typeface="Arial"/>
              <a:cs typeface="Arial"/>
            </a:endParaRPr>
          </a:p>
          <a:p>
            <a:pPr>
              <a:lnSpc>
                <a:spcPts val="3150"/>
              </a:lnSpc>
            </a:pPr>
            <a:endParaRPr lang="en-CA" sz="2604" dirty="0">
              <a:solidFill>
                <a:srgbClr val="000000"/>
              </a:solidFill>
            </a:endParaRPr>
          </a:p>
        </p:txBody>
      </p:sp>
      <p:sp>
        <p:nvSpPr>
          <p:cNvPr id="9" name="TextBox 9"/>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0" name="TextBox 10"/>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1- 18</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2" name="TextBox 2"/>
          <p:cNvSpPr txBox="1"/>
          <p:nvPr/>
        </p:nvSpPr>
        <p:spPr>
          <a:xfrm>
            <a:off x="317500" y="152400"/>
            <a:ext cx="8826500" cy="685800"/>
          </a:xfrm>
          <a:prstGeom prst="rect">
            <a:avLst/>
          </a:prstGeom>
          <a:noFill/>
        </p:spPr>
        <p:txBody>
          <a:bodyPr vert="horz" wrap="none" lIns="0" tIns="0" rIns="0" bIns="0" rtlCol="0">
            <a:spAutoFit/>
          </a:bodyPr>
          <a:lstStyle/>
          <a:p>
            <a:pPr>
              <a:lnSpc>
                <a:spcPts val="4140"/>
              </a:lnSpc>
            </a:pPr>
            <a:r>
              <a:rPr lang="en-CA" sz="3602">
                <a:solidFill>
                  <a:srgbClr val="800000"/>
                </a:solidFill>
                <a:latin typeface="Arial"/>
                <a:cs typeface="Arial"/>
              </a:rPr>
              <a:t>Main Characteristics of the Database</a:t>
            </a:r>
          </a:p>
          <a:p>
            <a:pPr>
              <a:lnSpc>
                <a:spcPts val="4140"/>
              </a:lnSpc>
            </a:pPr>
            <a:endParaRPr lang="en-CA" sz="3602">
              <a:solidFill>
                <a:srgbClr val="000000"/>
              </a:solidFill>
            </a:endParaRPr>
          </a:p>
        </p:txBody>
      </p:sp>
      <p:sp>
        <p:nvSpPr>
          <p:cNvPr id="3" name="TextBox 3"/>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Approach (continued)</a:t>
            </a:r>
          </a:p>
          <a:p>
            <a:pPr>
              <a:lnSpc>
                <a:spcPts val="4140"/>
              </a:lnSpc>
            </a:pPr>
            <a:endParaRPr lang="en-CA" sz="3600">
              <a:solidFill>
                <a:srgbClr val="000000"/>
              </a:solidFill>
            </a:endParaRPr>
          </a:p>
        </p:txBody>
      </p:sp>
      <p:sp>
        <p:nvSpPr>
          <p:cNvPr id="4" name="TextBox 4"/>
          <p:cNvSpPr txBox="1"/>
          <p:nvPr/>
        </p:nvSpPr>
        <p:spPr>
          <a:xfrm>
            <a:off x="330200" y="1638300"/>
            <a:ext cx="8813800" cy="838200"/>
          </a:xfrm>
          <a:prstGeom prst="rect">
            <a:avLst/>
          </a:prstGeom>
          <a:noFill/>
        </p:spPr>
        <p:txBody>
          <a:bodyPr vert="horz" wrap="none" lIns="0" tIns="0" rIns="0" bIns="0" rtlCol="0">
            <a:spAutoFit/>
          </a:bodyPr>
          <a:lstStyle/>
          <a:p>
            <a:pPr>
              <a:lnSpc>
                <a:spcPts val="2800"/>
              </a:lnSpc>
              <a:tabLst>
                <a:tab pos="342900" algn="l"/>
              </a:tabLst>
            </a:pPr>
            <a:r>
              <a:rPr lang="en-CA" sz="1439" dirty="0">
                <a:solidFill>
                  <a:srgbClr val="990033"/>
                </a:solidFill>
                <a:latin typeface="Arial Unicode MS"/>
                <a:cs typeface="Arial Unicode MS"/>
              </a:rPr>
              <a:t></a:t>
            </a:r>
            <a:r>
              <a:rPr lang="en-CA" sz="2410" b="1" dirty="0">
                <a:solidFill>
                  <a:srgbClr val="333399"/>
                </a:solidFill>
                <a:latin typeface="Arial Bold"/>
                <a:cs typeface="Arial Bold"/>
              </a:rPr>
              <a:t>  Sharing of data and multi-user transaction</a:t>
            </a:r>
            <a:r>
              <a:rPr lang="en-CA" sz="2400" dirty="0">
                <a:solidFill>
                  <a:srgbClr val="000000"/>
                </a:solidFill>
                <a:latin typeface="Times New Roman"/>
              </a:rPr>
              <a:t/>
            </a:r>
            <a:br>
              <a:rPr lang="en-CA" sz="2400" dirty="0">
                <a:solidFill>
                  <a:srgbClr val="000000"/>
                </a:solidFill>
                <a:latin typeface="Times New Roman"/>
              </a:rPr>
            </a:br>
            <a:r>
              <a:rPr lang="en-CA" sz="2410" b="1" dirty="0">
                <a:solidFill>
                  <a:srgbClr val="333399"/>
                </a:solidFill>
                <a:latin typeface="Arial Bold"/>
                <a:cs typeface="Arial Bold"/>
              </a:rPr>
              <a:t>	processing:</a:t>
            </a:r>
          </a:p>
          <a:p>
            <a:pPr>
              <a:lnSpc>
                <a:spcPts val="2800"/>
              </a:lnSpc>
            </a:pPr>
            <a:endParaRPr lang="en-CA" sz="2400" dirty="0">
              <a:solidFill>
                <a:srgbClr val="000000"/>
              </a:solidFill>
            </a:endParaRPr>
          </a:p>
        </p:txBody>
      </p:sp>
      <p:sp>
        <p:nvSpPr>
          <p:cNvPr id="5" name="TextBox 5"/>
          <p:cNvSpPr txBox="1"/>
          <p:nvPr/>
        </p:nvSpPr>
        <p:spPr>
          <a:xfrm>
            <a:off x="787400" y="2425700"/>
            <a:ext cx="12109084" cy="1372748"/>
          </a:xfrm>
          <a:prstGeom prst="rect">
            <a:avLst/>
          </a:prstGeom>
          <a:noFill/>
        </p:spPr>
        <p:txBody>
          <a:bodyPr vert="horz" wrap="none" lIns="0" tIns="0" rIns="0" bIns="0" rtlCol="0">
            <a:spAutoFit/>
          </a:bodyPr>
          <a:lstStyle/>
          <a:p>
            <a:pPr>
              <a:lnSpc>
                <a:spcPts val="2700"/>
              </a:lnSpc>
              <a:tabLst>
                <a:tab pos="279400" algn="l"/>
              </a:tabLst>
            </a:pPr>
            <a:r>
              <a:rPr lang="en-CA" sz="1211" dirty="0">
                <a:solidFill>
                  <a:srgbClr val="333399"/>
                </a:solidFill>
                <a:latin typeface="Arial Unicode MS"/>
                <a:cs typeface="Arial Unicode MS"/>
              </a:rPr>
              <a:t></a:t>
            </a:r>
            <a:r>
              <a:rPr lang="en-CA" sz="2195" dirty="0">
                <a:solidFill>
                  <a:srgbClr val="800000"/>
                </a:solidFill>
                <a:latin typeface="Arial"/>
                <a:cs typeface="Arial"/>
              </a:rPr>
              <a:t>  Allowing a set of </a:t>
            </a:r>
            <a:r>
              <a:rPr lang="en-CA" sz="2205" b="1" dirty="0">
                <a:solidFill>
                  <a:srgbClr val="800000"/>
                </a:solidFill>
                <a:latin typeface="Arial Bold"/>
                <a:cs typeface="Arial Bold"/>
              </a:rPr>
              <a:t>concurrent users</a:t>
            </a:r>
            <a:r>
              <a:rPr lang="en-CA" sz="2195" dirty="0">
                <a:solidFill>
                  <a:srgbClr val="800000"/>
                </a:solidFill>
                <a:latin typeface="Arial"/>
                <a:cs typeface="Arial"/>
              </a:rPr>
              <a:t> to retrieve from and to</a:t>
            </a:r>
            <a:r>
              <a:rPr lang="en-CA" sz="2195" dirty="0">
                <a:solidFill>
                  <a:srgbClr val="000000"/>
                </a:solidFill>
                <a:latin typeface="Times New Roman"/>
              </a:rPr>
              <a:t/>
            </a:r>
            <a:br>
              <a:rPr lang="en-CA" sz="2195" dirty="0">
                <a:solidFill>
                  <a:srgbClr val="000000"/>
                </a:solidFill>
                <a:latin typeface="Times New Roman"/>
              </a:rPr>
            </a:br>
            <a:r>
              <a:rPr lang="en-CA" sz="2195" dirty="0">
                <a:solidFill>
                  <a:srgbClr val="800000"/>
                </a:solidFill>
                <a:latin typeface="Arial"/>
                <a:cs typeface="Arial"/>
              </a:rPr>
              <a:t>	update the </a:t>
            </a:r>
            <a:r>
              <a:rPr lang="en-CA" sz="2195" dirty="0" smtClean="0">
                <a:solidFill>
                  <a:srgbClr val="800000"/>
                </a:solidFill>
                <a:latin typeface="Arial"/>
                <a:cs typeface="Arial"/>
              </a:rPr>
              <a:t>database.</a:t>
            </a:r>
            <a:r>
              <a:rPr lang="ar-SA" sz="2195" dirty="0" smtClean="0">
                <a:solidFill>
                  <a:srgbClr val="800000"/>
                </a:solidFill>
                <a:latin typeface="Arial"/>
                <a:cs typeface="Arial"/>
              </a:rPr>
              <a:t>يعني انو الداتا بتسمح محموعه من الناس انها تدخل بنفس الوقت ع الدتا وتعدل عليها زي تسجيل  العشب</a:t>
            </a:r>
          </a:p>
          <a:p>
            <a:pPr>
              <a:lnSpc>
                <a:spcPts val="2700"/>
              </a:lnSpc>
              <a:tabLst>
                <a:tab pos="279400" algn="l"/>
              </a:tabLst>
            </a:pPr>
            <a:endParaRPr lang="en-CA" sz="2195" dirty="0">
              <a:solidFill>
                <a:srgbClr val="800000"/>
              </a:solidFill>
              <a:latin typeface="Arial"/>
              <a:cs typeface="Arial"/>
            </a:endParaRPr>
          </a:p>
          <a:p>
            <a:pPr>
              <a:lnSpc>
                <a:spcPts val="2700"/>
              </a:lnSpc>
            </a:pPr>
            <a:endParaRPr lang="en-CA" sz="2195" dirty="0">
              <a:solidFill>
                <a:srgbClr val="000000"/>
              </a:solidFill>
            </a:endParaRPr>
          </a:p>
        </p:txBody>
      </p:sp>
      <p:sp>
        <p:nvSpPr>
          <p:cNvPr id="6" name="TextBox 6"/>
          <p:cNvSpPr txBox="1"/>
          <p:nvPr/>
        </p:nvSpPr>
        <p:spPr>
          <a:xfrm>
            <a:off x="787400" y="3162300"/>
            <a:ext cx="11637801" cy="1038746"/>
          </a:xfrm>
          <a:prstGeom prst="rect">
            <a:avLst/>
          </a:prstGeom>
          <a:noFill/>
        </p:spPr>
        <p:txBody>
          <a:bodyPr vert="horz" wrap="none" lIns="0" tIns="0" rIns="0" bIns="0" rtlCol="0">
            <a:spAutoFit/>
          </a:bodyPr>
          <a:lstStyle/>
          <a:p>
            <a:pPr>
              <a:lnSpc>
                <a:spcPts val="2700"/>
              </a:lnSpc>
              <a:tabLst>
                <a:tab pos="279400" algn="l"/>
              </a:tabLst>
            </a:pPr>
            <a:r>
              <a:rPr lang="en-CA" sz="1211" dirty="0">
                <a:solidFill>
                  <a:srgbClr val="333399"/>
                </a:solidFill>
                <a:latin typeface="Arial Unicode MS"/>
                <a:cs typeface="Arial Unicode MS"/>
              </a:rPr>
              <a:t></a:t>
            </a:r>
            <a:r>
              <a:rPr lang="en-CA" sz="2195" dirty="0">
                <a:solidFill>
                  <a:srgbClr val="800000"/>
                </a:solidFill>
                <a:latin typeface="Arial Italic"/>
                <a:cs typeface="Arial Italic"/>
              </a:rPr>
              <a:t>  Concurrency control</a:t>
            </a:r>
            <a:r>
              <a:rPr lang="en-CA" sz="2195" dirty="0">
                <a:solidFill>
                  <a:srgbClr val="800000"/>
                </a:solidFill>
                <a:latin typeface="Arial"/>
                <a:cs typeface="Arial"/>
              </a:rPr>
              <a:t> within the DBMS guarantees that each</a:t>
            </a:r>
            <a:r>
              <a:rPr lang="en-CA" sz="2198" dirty="0">
                <a:solidFill>
                  <a:srgbClr val="000000"/>
                </a:solidFill>
                <a:latin typeface="Times New Roman"/>
              </a:rPr>
              <a:t/>
            </a:r>
            <a:br>
              <a:rPr lang="en-CA" sz="2198" dirty="0">
                <a:solidFill>
                  <a:srgbClr val="000000"/>
                </a:solidFill>
                <a:latin typeface="Times New Roman"/>
              </a:rPr>
            </a:br>
            <a:r>
              <a:rPr lang="en-CA" sz="2208" b="1" dirty="0">
                <a:solidFill>
                  <a:srgbClr val="800000"/>
                </a:solidFill>
                <a:latin typeface="Arial Bold"/>
                <a:cs typeface="Arial Bold"/>
              </a:rPr>
              <a:t>	transaction</a:t>
            </a:r>
            <a:r>
              <a:rPr lang="en-CA" sz="2198" dirty="0">
                <a:solidFill>
                  <a:srgbClr val="800000"/>
                </a:solidFill>
                <a:latin typeface="Arial"/>
                <a:cs typeface="Arial"/>
              </a:rPr>
              <a:t> is correctly executed or </a:t>
            </a:r>
            <a:r>
              <a:rPr lang="en-CA" sz="2198" dirty="0" smtClean="0">
                <a:solidFill>
                  <a:srgbClr val="800000"/>
                </a:solidFill>
                <a:latin typeface="Arial"/>
                <a:cs typeface="Arial"/>
              </a:rPr>
              <a:t>aborted</a:t>
            </a:r>
            <a:r>
              <a:rPr lang="ar-SA" sz="2198" dirty="0" smtClean="0">
                <a:solidFill>
                  <a:srgbClr val="800000"/>
                </a:solidFill>
                <a:latin typeface="Arial"/>
                <a:cs typeface="Arial"/>
              </a:rPr>
              <a:t>يعني لما اسجل كل الشعب لازم اعمل تثبيت مشان ما يروح الشغل</a:t>
            </a:r>
            <a:endParaRPr lang="en-CA" sz="2198" dirty="0">
              <a:solidFill>
                <a:srgbClr val="800000"/>
              </a:solidFill>
              <a:latin typeface="Arial"/>
              <a:cs typeface="Arial"/>
            </a:endParaRPr>
          </a:p>
          <a:p>
            <a:pPr>
              <a:lnSpc>
                <a:spcPts val="2700"/>
              </a:lnSpc>
            </a:pPr>
            <a:endParaRPr lang="en-CA" sz="2198" dirty="0">
              <a:solidFill>
                <a:srgbClr val="000000"/>
              </a:solidFill>
            </a:endParaRPr>
          </a:p>
        </p:txBody>
      </p:sp>
      <p:sp>
        <p:nvSpPr>
          <p:cNvPr id="7" name="TextBox 7"/>
          <p:cNvSpPr txBox="1"/>
          <p:nvPr/>
        </p:nvSpPr>
        <p:spPr>
          <a:xfrm>
            <a:off x="787400" y="3911600"/>
            <a:ext cx="8437951" cy="1000274"/>
          </a:xfrm>
          <a:prstGeom prst="rect">
            <a:avLst/>
          </a:prstGeom>
          <a:noFill/>
        </p:spPr>
        <p:txBody>
          <a:bodyPr vert="horz" wrap="none" lIns="0" tIns="0" rIns="0" bIns="0" rtlCol="0">
            <a:spAutoFit/>
          </a:bodyPr>
          <a:lstStyle/>
          <a:p>
            <a:pPr>
              <a:lnSpc>
                <a:spcPts val="2600"/>
              </a:lnSpc>
              <a:tabLst>
                <a:tab pos="279400" algn="l"/>
              </a:tabLst>
            </a:pPr>
            <a:r>
              <a:rPr lang="en-CA" sz="1211" dirty="0">
                <a:solidFill>
                  <a:srgbClr val="333399"/>
                </a:solidFill>
                <a:latin typeface="Arial Unicode MS"/>
                <a:cs typeface="Arial Unicode MS"/>
              </a:rPr>
              <a:t></a:t>
            </a:r>
            <a:r>
              <a:rPr lang="en-CA" sz="2195" dirty="0">
                <a:solidFill>
                  <a:srgbClr val="800000"/>
                </a:solidFill>
                <a:latin typeface="Arial Italic"/>
                <a:cs typeface="Arial Italic"/>
              </a:rPr>
              <a:t>  Recovery</a:t>
            </a:r>
            <a:r>
              <a:rPr lang="en-CA" sz="2195" dirty="0">
                <a:solidFill>
                  <a:srgbClr val="800000"/>
                </a:solidFill>
                <a:latin typeface="Arial"/>
                <a:cs typeface="Arial"/>
              </a:rPr>
              <a:t> subsystem ensures each completed transaction</a:t>
            </a:r>
            <a:r>
              <a:rPr lang="en-CA" sz="2195" dirty="0">
                <a:solidFill>
                  <a:srgbClr val="000000"/>
                </a:solidFill>
                <a:latin typeface="Times New Roman"/>
              </a:rPr>
              <a:t/>
            </a:r>
            <a:br>
              <a:rPr lang="en-CA" sz="2195" dirty="0">
                <a:solidFill>
                  <a:srgbClr val="000000"/>
                </a:solidFill>
                <a:latin typeface="Times New Roman"/>
              </a:rPr>
            </a:br>
            <a:r>
              <a:rPr lang="en-CA" sz="2195" dirty="0">
                <a:solidFill>
                  <a:srgbClr val="800000"/>
                </a:solidFill>
                <a:latin typeface="Arial"/>
                <a:cs typeface="Arial"/>
              </a:rPr>
              <a:t>	has its effect permanently recorded in the </a:t>
            </a:r>
            <a:r>
              <a:rPr lang="en-CA" sz="2195" dirty="0" smtClean="0">
                <a:solidFill>
                  <a:srgbClr val="800000"/>
                </a:solidFill>
                <a:latin typeface="Arial"/>
                <a:cs typeface="Arial"/>
              </a:rPr>
              <a:t>database</a:t>
            </a:r>
            <a:r>
              <a:rPr lang="ar-SA" sz="2195" dirty="0" smtClean="0">
                <a:solidFill>
                  <a:srgbClr val="800000"/>
                </a:solidFill>
                <a:latin typeface="Arial"/>
                <a:cs typeface="Arial"/>
              </a:rPr>
              <a:t>استرجاع بعد العطل</a:t>
            </a:r>
            <a:endParaRPr lang="en-CA" sz="2195" dirty="0">
              <a:solidFill>
                <a:srgbClr val="800000"/>
              </a:solidFill>
              <a:latin typeface="Arial"/>
              <a:cs typeface="Arial"/>
            </a:endParaRPr>
          </a:p>
          <a:p>
            <a:pPr>
              <a:lnSpc>
                <a:spcPts val="2600"/>
              </a:lnSpc>
            </a:pPr>
            <a:endParaRPr lang="en-CA" sz="2195" dirty="0">
              <a:solidFill>
                <a:srgbClr val="000000"/>
              </a:solidFill>
            </a:endParaRPr>
          </a:p>
        </p:txBody>
      </p:sp>
      <p:sp>
        <p:nvSpPr>
          <p:cNvPr id="8" name="TextBox 8"/>
          <p:cNvSpPr txBox="1"/>
          <p:nvPr/>
        </p:nvSpPr>
        <p:spPr>
          <a:xfrm>
            <a:off x="787400" y="4648200"/>
            <a:ext cx="8356600" cy="774700"/>
          </a:xfrm>
          <a:prstGeom prst="rect">
            <a:avLst/>
          </a:prstGeom>
          <a:noFill/>
        </p:spPr>
        <p:txBody>
          <a:bodyPr vert="horz" wrap="none" lIns="0" tIns="0" rIns="0" bIns="0" rtlCol="0">
            <a:spAutoFit/>
          </a:bodyPr>
          <a:lstStyle/>
          <a:p>
            <a:pPr>
              <a:lnSpc>
                <a:spcPts val="2600"/>
              </a:lnSpc>
              <a:tabLst>
                <a:tab pos="279400" algn="l"/>
              </a:tabLst>
            </a:pPr>
            <a:r>
              <a:rPr lang="en-CA" sz="1211">
                <a:solidFill>
                  <a:srgbClr val="333399"/>
                </a:solidFill>
                <a:latin typeface="Arial Unicode MS"/>
                <a:cs typeface="Arial Unicode MS"/>
              </a:rPr>
              <a:t></a:t>
            </a:r>
            <a:r>
              <a:rPr lang="en-CA" sz="2205" b="1">
                <a:solidFill>
                  <a:srgbClr val="800000"/>
                </a:solidFill>
                <a:latin typeface="Arial Bold"/>
                <a:cs typeface="Arial Bold"/>
              </a:rPr>
              <a:t>  OLTP</a:t>
            </a:r>
            <a:r>
              <a:rPr lang="en-CA" sz="2195">
                <a:solidFill>
                  <a:srgbClr val="800000"/>
                </a:solidFill>
                <a:latin typeface="Arial"/>
                <a:cs typeface="Arial"/>
              </a:rPr>
              <a:t> (Online Transaction Processing) is a major part of</a:t>
            </a:r>
            <a:r>
              <a:rPr lang="en-CA" sz="2198">
                <a:solidFill>
                  <a:srgbClr val="000000"/>
                </a:solidFill>
                <a:latin typeface="Times New Roman"/>
              </a:rPr>
              <a:t/>
            </a:r>
            <a:br>
              <a:rPr lang="en-CA" sz="2198">
                <a:solidFill>
                  <a:srgbClr val="000000"/>
                </a:solidFill>
                <a:latin typeface="Times New Roman"/>
              </a:rPr>
            </a:br>
            <a:r>
              <a:rPr lang="en-CA" sz="2198">
                <a:solidFill>
                  <a:srgbClr val="800000"/>
                </a:solidFill>
                <a:latin typeface="Arial"/>
                <a:cs typeface="Arial"/>
              </a:rPr>
              <a:t>	database applications. This allows hundreds of concurrent</a:t>
            </a:r>
          </a:p>
          <a:p>
            <a:pPr>
              <a:lnSpc>
                <a:spcPts val="2600"/>
              </a:lnSpc>
            </a:pPr>
            <a:endParaRPr lang="en-CA" sz="2198">
              <a:solidFill>
                <a:srgbClr val="000000"/>
              </a:solidFill>
            </a:endParaRPr>
          </a:p>
        </p:txBody>
      </p:sp>
      <p:sp>
        <p:nvSpPr>
          <p:cNvPr id="9" name="TextBox 9"/>
          <p:cNvSpPr txBox="1"/>
          <p:nvPr/>
        </p:nvSpPr>
        <p:spPr>
          <a:xfrm>
            <a:off x="1066800" y="5334000"/>
            <a:ext cx="8077200" cy="393700"/>
          </a:xfrm>
          <a:prstGeom prst="rect">
            <a:avLst/>
          </a:prstGeom>
          <a:noFill/>
        </p:spPr>
        <p:txBody>
          <a:bodyPr vert="horz" wrap="none" lIns="0" tIns="0" rIns="0" bIns="0" rtlCol="0">
            <a:spAutoFit/>
          </a:bodyPr>
          <a:lstStyle/>
          <a:p>
            <a:pPr>
              <a:lnSpc>
                <a:spcPts val="2530"/>
              </a:lnSpc>
            </a:pPr>
            <a:r>
              <a:rPr lang="en-CA" sz="2195" dirty="0">
                <a:solidFill>
                  <a:srgbClr val="800000"/>
                </a:solidFill>
                <a:latin typeface="Arial"/>
                <a:cs typeface="Arial"/>
              </a:rPr>
              <a:t>transactions to execute per second.</a:t>
            </a:r>
          </a:p>
          <a:p>
            <a:pPr>
              <a:lnSpc>
                <a:spcPts val="2530"/>
              </a:lnSpc>
            </a:pPr>
            <a:endParaRPr lang="en-CA" sz="2195" dirty="0">
              <a:solidFill>
                <a:srgbClr val="000000"/>
              </a:solidFill>
            </a:endParaRPr>
          </a:p>
        </p:txBody>
      </p:sp>
      <p:sp>
        <p:nvSpPr>
          <p:cNvPr id="10" name="TextBox 10"/>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1" name="TextBox 11"/>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1- 19</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6" name="TextBox 2"/>
          <p:cNvSpPr txBox="1"/>
          <p:nvPr/>
        </p:nvSpPr>
        <p:spPr>
          <a:xfrm>
            <a:off x="3276600" y="3200400"/>
            <a:ext cx="5867400" cy="609600"/>
          </a:xfrm>
          <a:prstGeom prst="rect">
            <a:avLst/>
          </a:prstGeom>
          <a:noFill/>
        </p:spPr>
        <p:txBody>
          <a:bodyPr vert="horz" wrap="none" lIns="0" tIns="0" rIns="0" bIns="0" rtlCol="0">
            <a:spAutoFit/>
          </a:bodyPr>
          <a:lstStyle/>
          <a:p>
            <a:pPr>
              <a:lnSpc>
                <a:spcPts val="3680"/>
              </a:lnSpc>
            </a:pPr>
            <a:r>
              <a:rPr lang="en-CA" sz="3216" b="1">
                <a:solidFill>
                  <a:srgbClr val="333399"/>
                </a:solidFill>
                <a:latin typeface="Arial Bold"/>
                <a:cs typeface="Arial Bold"/>
              </a:rPr>
              <a:t>CHAPTER 1</a:t>
            </a:r>
          </a:p>
          <a:p>
            <a:pPr>
              <a:lnSpc>
                <a:spcPts val="3680"/>
              </a:lnSpc>
            </a:pPr>
            <a:endParaRPr lang="en-CA" sz="3206">
              <a:solidFill>
                <a:srgbClr val="000000"/>
              </a:solidFill>
            </a:endParaRPr>
          </a:p>
        </p:txBody>
      </p:sp>
      <p:sp>
        <p:nvSpPr>
          <p:cNvPr id="3" name="TextBox 3"/>
          <p:cNvSpPr txBox="1"/>
          <p:nvPr/>
        </p:nvSpPr>
        <p:spPr>
          <a:xfrm>
            <a:off x="1028700" y="4381500"/>
            <a:ext cx="8115300" cy="685800"/>
          </a:xfrm>
          <a:prstGeom prst="rect">
            <a:avLst/>
          </a:prstGeom>
          <a:noFill/>
        </p:spPr>
        <p:txBody>
          <a:bodyPr vert="horz" wrap="none" lIns="0" tIns="0" rIns="0" bIns="0" rtlCol="0">
            <a:spAutoFit/>
          </a:bodyPr>
          <a:lstStyle/>
          <a:p>
            <a:pPr>
              <a:lnSpc>
                <a:spcPts val="4140"/>
              </a:lnSpc>
            </a:pPr>
            <a:r>
              <a:rPr lang="en-CA" sz="3610" b="1" dirty="0">
                <a:solidFill>
                  <a:srgbClr val="333399"/>
                </a:solidFill>
                <a:latin typeface="Arial Bold"/>
                <a:cs typeface="Arial Bold"/>
              </a:rPr>
              <a:t>Databases and Database Users</a:t>
            </a:r>
          </a:p>
          <a:p>
            <a:pPr>
              <a:lnSpc>
                <a:spcPts val="4140"/>
              </a:lnSpc>
            </a:pPr>
            <a:endParaRPr lang="en-CA" sz="3600" dirty="0">
              <a:solidFill>
                <a:srgbClr val="000000"/>
              </a:solidFill>
            </a:endParaRPr>
          </a:p>
        </p:txBody>
      </p:sp>
      <p:sp>
        <p:nvSpPr>
          <p:cNvPr id="4" name="TextBox 4"/>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5" name="TextBox 5"/>
          <p:cNvSpPr txBox="1"/>
          <p:nvPr/>
        </p:nvSpPr>
        <p:spPr>
          <a:xfrm>
            <a:off x="7962900" y="6591300"/>
            <a:ext cx="10414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1- 2</a:t>
            </a:r>
          </a:p>
          <a:p>
            <a:pPr>
              <a:lnSpc>
                <a:spcPts val="1610"/>
              </a:lnSpc>
            </a:pPr>
            <a:endParaRPr lang="en-CA" sz="1416" b="1">
              <a:solidFill>
                <a:srgbClr val="990033"/>
              </a:solidFill>
              <a:latin typeface="Arial Bold"/>
              <a:cs typeface="Arial Bo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1"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Database Users</a:t>
            </a:r>
          </a:p>
          <a:p>
            <a:pPr>
              <a:lnSpc>
                <a:spcPts val="4140"/>
              </a:lnSpc>
            </a:pPr>
            <a:endParaRPr lang="en-CA" sz="3600">
              <a:solidFill>
                <a:srgbClr val="000000"/>
              </a:solidFill>
            </a:endParaRPr>
          </a:p>
        </p:txBody>
      </p:sp>
      <p:sp>
        <p:nvSpPr>
          <p:cNvPr id="3" name="TextBox 3"/>
          <p:cNvSpPr txBox="1"/>
          <p:nvPr/>
        </p:nvSpPr>
        <p:spPr>
          <a:xfrm>
            <a:off x="330200" y="1651000"/>
            <a:ext cx="8813800" cy="508000"/>
          </a:xfrm>
          <a:prstGeom prst="rect">
            <a:avLst/>
          </a:prstGeom>
          <a:noFill/>
        </p:spPr>
        <p:txBody>
          <a:bodyPr vert="horz" wrap="none" lIns="0" tIns="0" rIns="0" bIns="0" rtlCol="0">
            <a:spAutoFit/>
          </a:bodyPr>
          <a:lstStyle/>
          <a:p>
            <a:pPr>
              <a:lnSpc>
                <a:spcPts val="3220"/>
              </a:lnSpc>
            </a:pPr>
            <a:r>
              <a:rPr lang="en-CA" sz="1679">
                <a:solidFill>
                  <a:srgbClr val="990033"/>
                </a:solidFill>
                <a:latin typeface="Arial Unicode MS"/>
                <a:cs typeface="Arial Unicode MS"/>
              </a:rPr>
              <a:t></a:t>
            </a:r>
            <a:r>
              <a:rPr lang="en-CA" sz="2798">
                <a:solidFill>
                  <a:srgbClr val="333399"/>
                </a:solidFill>
                <a:latin typeface="Arial"/>
                <a:cs typeface="Arial"/>
              </a:rPr>
              <a:t>  Users may be divided into</a:t>
            </a:r>
          </a:p>
          <a:p>
            <a:pPr>
              <a:lnSpc>
                <a:spcPts val="3220"/>
              </a:lnSpc>
            </a:pPr>
            <a:endParaRPr lang="en-CA" sz="2758">
              <a:solidFill>
                <a:srgbClr val="000000"/>
              </a:solidFill>
            </a:endParaRPr>
          </a:p>
        </p:txBody>
      </p:sp>
      <p:sp>
        <p:nvSpPr>
          <p:cNvPr id="4" name="TextBox 4"/>
          <p:cNvSpPr txBox="1"/>
          <p:nvPr/>
        </p:nvSpPr>
        <p:spPr>
          <a:xfrm>
            <a:off x="787400" y="2133600"/>
            <a:ext cx="8356600" cy="1308100"/>
          </a:xfrm>
          <a:prstGeom prst="rect">
            <a:avLst/>
          </a:prstGeom>
          <a:noFill/>
        </p:spPr>
        <p:txBody>
          <a:bodyPr vert="horz" wrap="none" lIns="0" tIns="0" rIns="0" bIns="0" rtlCol="0">
            <a:spAutoFit/>
          </a:bodyPr>
          <a:lstStyle/>
          <a:p>
            <a:pPr>
              <a:lnSpc>
                <a:spcPts val="3150"/>
              </a:lnSpc>
            </a:pPr>
            <a:r>
              <a:rPr lang="en-CA" sz="1427" dirty="0">
                <a:solidFill>
                  <a:srgbClr val="333399"/>
                </a:solidFill>
                <a:latin typeface="Arial Unicode MS"/>
                <a:cs typeface="Arial Unicode MS"/>
              </a:rPr>
              <a:t></a:t>
            </a:r>
            <a:r>
              <a:rPr lang="en-CA" sz="2604" dirty="0">
                <a:solidFill>
                  <a:srgbClr val="800000"/>
                </a:solidFill>
                <a:latin typeface="Arial"/>
                <a:cs typeface="Arial"/>
              </a:rPr>
              <a:t>  Those who actually use and control the database</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800000"/>
                </a:solidFill>
                <a:latin typeface="Arial"/>
                <a:cs typeface="Arial"/>
              </a:rPr>
              <a:t>content, and those who design, develop and</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800000"/>
                </a:solidFill>
                <a:latin typeface="Arial"/>
                <a:cs typeface="Arial"/>
              </a:rPr>
              <a:t>maintain database applications (called “Actors on</a:t>
            </a:r>
          </a:p>
          <a:p>
            <a:pPr>
              <a:lnSpc>
                <a:spcPts val="3150"/>
              </a:lnSpc>
            </a:pPr>
            <a:endParaRPr lang="en-CA" sz="2604" dirty="0">
              <a:solidFill>
                <a:srgbClr val="000000"/>
              </a:solidFill>
            </a:endParaRPr>
          </a:p>
        </p:txBody>
      </p:sp>
      <p:sp>
        <p:nvSpPr>
          <p:cNvPr id="5" name="TextBox 5"/>
          <p:cNvSpPr txBox="1"/>
          <p:nvPr/>
        </p:nvSpPr>
        <p:spPr>
          <a:xfrm>
            <a:off x="1066800" y="3340100"/>
            <a:ext cx="4514056" cy="769441"/>
          </a:xfrm>
          <a:prstGeom prst="rect">
            <a:avLst/>
          </a:prstGeom>
          <a:noFill/>
        </p:spPr>
        <p:txBody>
          <a:bodyPr vert="horz" wrap="none" lIns="0" tIns="0" rIns="0" bIns="0" rtlCol="0">
            <a:spAutoFit/>
          </a:bodyPr>
          <a:lstStyle/>
          <a:p>
            <a:pPr>
              <a:lnSpc>
                <a:spcPts val="2990"/>
              </a:lnSpc>
            </a:pPr>
            <a:r>
              <a:rPr lang="en-CA" sz="2606" dirty="0">
                <a:solidFill>
                  <a:srgbClr val="800000"/>
                </a:solidFill>
                <a:latin typeface="Arial"/>
                <a:cs typeface="Arial"/>
              </a:rPr>
              <a:t>the Scene”), </a:t>
            </a:r>
            <a:r>
              <a:rPr lang="ar-SA" sz="2606" dirty="0" smtClean="0">
                <a:solidFill>
                  <a:srgbClr val="800000"/>
                </a:solidFill>
                <a:latin typeface="Arial"/>
                <a:cs typeface="Arial"/>
              </a:rPr>
              <a:t>كل من يستعمل الدتا بيس</a:t>
            </a:r>
            <a:endParaRPr lang="en-CA" sz="2606" dirty="0">
              <a:solidFill>
                <a:srgbClr val="800000"/>
              </a:solidFill>
              <a:latin typeface="Arial"/>
              <a:cs typeface="Arial"/>
            </a:endParaRPr>
          </a:p>
          <a:p>
            <a:pPr>
              <a:lnSpc>
                <a:spcPts val="2990"/>
              </a:lnSpc>
            </a:pPr>
            <a:endParaRPr lang="en-CA" sz="2606" dirty="0">
              <a:solidFill>
                <a:srgbClr val="000000"/>
              </a:solidFill>
            </a:endParaRPr>
          </a:p>
        </p:txBody>
      </p:sp>
      <p:sp>
        <p:nvSpPr>
          <p:cNvPr id="6" name="TextBox 6"/>
          <p:cNvSpPr txBox="1"/>
          <p:nvPr/>
        </p:nvSpPr>
        <p:spPr>
          <a:xfrm>
            <a:off x="787400" y="3822700"/>
            <a:ext cx="8356600" cy="495300"/>
          </a:xfrm>
          <a:prstGeom prst="rect">
            <a:avLst/>
          </a:prstGeom>
          <a:noFill/>
        </p:spPr>
        <p:txBody>
          <a:bodyPr vert="horz" wrap="none" lIns="0" tIns="0" rIns="0" bIns="0" rtlCol="0">
            <a:spAutoFit/>
          </a:bodyPr>
          <a:lstStyle/>
          <a:p>
            <a:pPr>
              <a:lnSpc>
                <a:spcPts val="2990"/>
              </a:lnSpc>
            </a:pPr>
            <a:r>
              <a:rPr lang="en-CA" sz="1427">
                <a:solidFill>
                  <a:srgbClr val="333399"/>
                </a:solidFill>
                <a:latin typeface="Arial Unicode MS"/>
                <a:cs typeface="Arial Unicode MS"/>
              </a:rPr>
              <a:t></a:t>
            </a:r>
            <a:r>
              <a:rPr lang="en-CA" sz="2604">
                <a:solidFill>
                  <a:srgbClr val="800000"/>
                </a:solidFill>
                <a:latin typeface="Arial"/>
                <a:cs typeface="Arial"/>
              </a:rPr>
              <a:t>  Those who design and develop the DBMS</a:t>
            </a:r>
          </a:p>
          <a:p>
            <a:pPr>
              <a:lnSpc>
                <a:spcPts val="2990"/>
              </a:lnSpc>
            </a:pPr>
            <a:endParaRPr lang="en-CA" sz="2574">
              <a:solidFill>
                <a:srgbClr val="000000"/>
              </a:solidFill>
            </a:endParaRPr>
          </a:p>
        </p:txBody>
      </p:sp>
      <p:sp>
        <p:nvSpPr>
          <p:cNvPr id="7" name="TextBox 7"/>
          <p:cNvSpPr txBox="1"/>
          <p:nvPr/>
        </p:nvSpPr>
        <p:spPr>
          <a:xfrm>
            <a:off x="1066800" y="4203700"/>
            <a:ext cx="8077200" cy="914400"/>
          </a:xfrm>
          <a:prstGeom prst="rect">
            <a:avLst/>
          </a:prstGeom>
          <a:noFill/>
        </p:spPr>
        <p:txBody>
          <a:bodyPr vert="horz" wrap="none" lIns="0" tIns="0" rIns="0" bIns="0" rtlCol="0">
            <a:spAutoFit/>
          </a:bodyPr>
          <a:lstStyle/>
          <a:p>
            <a:pPr>
              <a:lnSpc>
                <a:spcPts val="3100"/>
              </a:lnSpc>
            </a:pPr>
            <a:r>
              <a:rPr lang="en-CA" sz="2604" dirty="0">
                <a:solidFill>
                  <a:srgbClr val="800000"/>
                </a:solidFill>
                <a:latin typeface="Arial"/>
                <a:cs typeface="Arial"/>
              </a:rPr>
              <a:t>software and related tools, and the computer</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800000"/>
                </a:solidFill>
                <a:latin typeface="Arial"/>
                <a:cs typeface="Arial"/>
              </a:rPr>
              <a:t>systems operators (called “Workers Behind the</a:t>
            </a:r>
          </a:p>
          <a:p>
            <a:pPr>
              <a:lnSpc>
                <a:spcPts val="3100"/>
              </a:lnSpc>
            </a:pPr>
            <a:endParaRPr lang="en-CA" sz="2604" dirty="0">
              <a:solidFill>
                <a:srgbClr val="000000"/>
              </a:solidFill>
            </a:endParaRPr>
          </a:p>
        </p:txBody>
      </p:sp>
      <p:sp>
        <p:nvSpPr>
          <p:cNvPr id="8" name="TextBox 8"/>
          <p:cNvSpPr txBox="1"/>
          <p:nvPr/>
        </p:nvSpPr>
        <p:spPr>
          <a:xfrm>
            <a:off x="1066800" y="5003800"/>
            <a:ext cx="6370334" cy="769441"/>
          </a:xfrm>
          <a:prstGeom prst="rect">
            <a:avLst/>
          </a:prstGeom>
          <a:noFill/>
        </p:spPr>
        <p:txBody>
          <a:bodyPr vert="horz" wrap="none" lIns="0" tIns="0" rIns="0" bIns="0" rtlCol="0">
            <a:spAutoFit/>
          </a:bodyPr>
          <a:lstStyle/>
          <a:p>
            <a:pPr>
              <a:lnSpc>
                <a:spcPts val="2990"/>
              </a:lnSpc>
            </a:pPr>
            <a:r>
              <a:rPr lang="en-CA" sz="2606" dirty="0">
                <a:solidFill>
                  <a:srgbClr val="800000"/>
                </a:solidFill>
                <a:latin typeface="Arial"/>
                <a:cs typeface="Arial"/>
              </a:rPr>
              <a:t>Scene</a:t>
            </a:r>
            <a:r>
              <a:rPr lang="en-CA" sz="2606" dirty="0" smtClean="0">
                <a:solidFill>
                  <a:srgbClr val="800000"/>
                </a:solidFill>
                <a:latin typeface="Arial"/>
                <a:cs typeface="Arial"/>
              </a:rPr>
              <a:t>”).</a:t>
            </a:r>
            <a:r>
              <a:rPr lang="ar-SA" sz="2606" dirty="0" smtClean="0">
                <a:solidFill>
                  <a:srgbClr val="800000"/>
                </a:solidFill>
                <a:latin typeface="Arial"/>
                <a:cs typeface="Arial"/>
              </a:rPr>
              <a:t>الي بصنع اجزاءاو ادوات من الداتا بيس منجمنت</a:t>
            </a:r>
            <a:endParaRPr lang="en-CA" sz="2606" dirty="0">
              <a:solidFill>
                <a:srgbClr val="800000"/>
              </a:solidFill>
              <a:latin typeface="Arial"/>
              <a:cs typeface="Arial"/>
            </a:endParaRPr>
          </a:p>
          <a:p>
            <a:pPr>
              <a:lnSpc>
                <a:spcPts val="2990"/>
              </a:lnSpc>
            </a:pPr>
            <a:endParaRPr lang="en-CA" sz="2606" dirty="0">
              <a:solidFill>
                <a:srgbClr val="000000"/>
              </a:solidFill>
            </a:endParaRPr>
          </a:p>
        </p:txBody>
      </p:sp>
      <p:sp>
        <p:nvSpPr>
          <p:cNvPr id="9" name="TextBox 9"/>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0" name="TextBox 10"/>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1- 20</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27384"/>
            <a:ext cx="9144000" cy="6845300"/>
          </a:xfrm>
          <a:prstGeom prst="rect">
            <a:avLst/>
          </a:prstGeom>
        </p:spPr>
      </p:pic>
      <p:sp>
        <p:nvSpPr>
          <p:cNvPr id="12" name="TextBox 2"/>
          <p:cNvSpPr txBox="1"/>
          <p:nvPr/>
        </p:nvSpPr>
        <p:spPr>
          <a:xfrm>
            <a:off x="317500" y="101600"/>
            <a:ext cx="8826500" cy="1270000"/>
          </a:xfrm>
          <a:prstGeom prst="rect">
            <a:avLst/>
          </a:prstGeom>
          <a:noFill/>
        </p:spPr>
        <p:txBody>
          <a:bodyPr vert="horz" wrap="none" lIns="0" tIns="0" rIns="0" bIns="0" rtlCol="0">
            <a:spAutoFit/>
          </a:bodyPr>
          <a:lstStyle/>
          <a:p>
            <a:pPr>
              <a:lnSpc>
                <a:spcPts val="4300"/>
              </a:lnSpc>
            </a:pPr>
            <a:r>
              <a:rPr lang="en-CA" sz="3600">
                <a:solidFill>
                  <a:srgbClr val="800000"/>
                </a:solidFill>
                <a:latin typeface="Arial"/>
                <a:cs typeface="Arial"/>
              </a:rPr>
              <a:t>Database Users - Actors on the</a:t>
            </a:r>
            <a:r>
              <a:rPr lang="en-CA" sz="3600">
                <a:solidFill>
                  <a:srgbClr val="000000"/>
                </a:solidFill>
                <a:latin typeface="Times New Roman"/>
              </a:rPr>
              <a:t/>
            </a:r>
            <a:br>
              <a:rPr lang="en-CA" sz="3600">
                <a:solidFill>
                  <a:srgbClr val="000000"/>
                </a:solidFill>
                <a:latin typeface="Times New Roman"/>
              </a:rPr>
            </a:br>
            <a:r>
              <a:rPr lang="en-CA" sz="3600">
                <a:solidFill>
                  <a:srgbClr val="800000"/>
                </a:solidFill>
                <a:latin typeface="Arial"/>
                <a:cs typeface="Arial"/>
              </a:rPr>
              <a:t>Scene</a:t>
            </a:r>
          </a:p>
          <a:p>
            <a:pPr>
              <a:lnSpc>
                <a:spcPts val="4300"/>
              </a:lnSpc>
            </a:pPr>
            <a:endParaRPr lang="en-CA" sz="3600">
              <a:solidFill>
                <a:srgbClr val="000000"/>
              </a:solidFill>
            </a:endParaRPr>
          </a:p>
        </p:txBody>
      </p:sp>
      <p:sp>
        <p:nvSpPr>
          <p:cNvPr id="3" name="TextBox 3"/>
          <p:cNvSpPr txBox="1"/>
          <p:nvPr/>
        </p:nvSpPr>
        <p:spPr>
          <a:xfrm>
            <a:off x="330200" y="1651000"/>
            <a:ext cx="8813800" cy="508000"/>
          </a:xfrm>
          <a:prstGeom prst="rect">
            <a:avLst/>
          </a:prstGeom>
          <a:noFill/>
        </p:spPr>
        <p:txBody>
          <a:bodyPr vert="horz" wrap="none" lIns="0" tIns="0" rIns="0" bIns="0" rtlCol="0">
            <a:spAutoFit/>
          </a:bodyPr>
          <a:lstStyle/>
          <a:p>
            <a:pPr>
              <a:lnSpc>
                <a:spcPts val="3220"/>
              </a:lnSpc>
            </a:pPr>
            <a:r>
              <a:rPr lang="en-CA" sz="1679">
                <a:solidFill>
                  <a:srgbClr val="990033"/>
                </a:solidFill>
                <a:latin typeface="Arial Unicode MS"/>
                <a:cs typeface="Arial Unicode MS"/>
              </a:rPr>
              <a:t></a:t>
            </a:r>
            <a:r>
              <a:rPr lang="en-CA" sz="2798">
                <a:solidFill>
                  <a:srgbClr val="333399"/>
                </a:solidFill>
                <a:latin typeface="Arial"/>
                <a:cs typeface="Arial"/>
              </a:rPr>
              <a:t>  Actors on the scene</a:t>
            </a:r>
          </a:p>
          <a:p>
            <a:pPr>
              <a:lnSpc>
                <a:spcPts val="3220"/>
              </a:lnSpc>
            </a:pPr>
            <a:endParaRPr lang="en-CA" sz="2747">
              <a:solidFill>
                <a:srgbClr val="000000"/>
              </a:solidFill>
            </a:endParaRPr>
          </a:p>
        </p:txBody>
      </p:sp>
      <p:sp>
        <p:nvSpPr>
          <p:cNvPr id="4" name="TextBox 4"/>
          <p:cNvSpPr txBox="1"/>
          <p:nvPr/>
        </p:nvSpPr>
        <p:spPr>
          <a:xfrm>
            <a:off x="787400" y="2159000"/>
            <a:ext cx="8356600" cy="495300"/>
          </a:xfrm>
          <a:prstGeom prst="rect">
            <a:avLst/>
          </a:prstGeom>
          <a:noFill/>
        </p:spPr>
        <p:txBody>
          <a:bodyPr vert="horz" wrap="none" lIns="0" tIns="0" rIns="0" bIns="0" rtlCol="0">
            <a:spAutoFit/>
          </a:bodyPr>
          <a:lstStyle/>
          <a:p>
            <a:pPr>
              <a:lnSpc>
                <a:spcPts val="2990"/>
              </a:lnSpc>
            </a:pPr>
            <a:r>
              <a:rPr lang="en-CA" sz="1427">
                <a:solidFill>
                  <a:srgbClr val="333399"/>
                </a:solidFill>
                <a:latin typeface="Arial Unicode MS"/>
                <a:cs typeface="Arial Unicode MS"/>
              </a:rPr>
              <a:t></a:t>
            </a:r>
            <a:r>
              <a:rPr lang="en-CA" sz="2614" b="1">
                <a:solidFill>
                  <a:srgbClr val="800000"/>
                </a:solidFill>
                <a:latin typeface="Arial Bold"/>
                <a:cs typeface="Arial Bold"/>
              </a:rPr>
              <a:t>  Database administrators:</a:t>
            </a:r>
          </a:p>
          <a:p>
            <a:pPr>
              <a:lnSpc>
                <a:spcPts val="2990"/>
              </a:lnSpc>
            </a:pPr>
            <a:endParaRPr lang="en-CA" sz="2560">
              <a:solidFill>
                <a:srgbClr val="000000"/>
              </a:solidFill>
            </a:endParaRPr>
          </a:p>
        </p:txBody>
      </p:sp>
      <p:sp>
        <p:nvSpPr>
          <p:cNvPr id="5" name="TextBox 5"/>
          <p:cNvSpPr txBox="1"/>
          <p:nvPr/>
        </p:nvSpPr>
        <p:spPr>
          <a:xfrm>
            <a:off x="1244600" y="2603500"/>
            <a:ext cx="7484421" cy="1475853"/>
          </a:xfrm>
          <a:prstGeom prst="rect">
            <a:avLst/>
          </a:prstGeom>
          <a:noFill/>
        </p:spPr>
        <p:txBody>
          <a:bodyPr vert="horz" wrap="none" lIns="0" tIns="0" rIns="0" bIns="0" rtlCol="0">
            <a:spAutoFit/>
          </a:bodyPr>
          <a:lstStyle/>
          <a:p>
            <a:pPr>
              <a:lnSpc>
                <a:spcPts val="2900"/>
              </a:lnSpc>
            </a:pPr>
            <a:r>
              <a:rPr lang="en-CA" sz="1200" dirty="0">
                <a:solidFill>
                  <a:srgbClr val="990033"/>
                </a:solidFill>
                <a:latin typeface="Arial Unicode MS"/>
                <a:cs typeface="Arial Unicode MS"/>
              </a:rPr>
              <a:t></a:t>
            </a:r>
            <a:r>
              <a:rPr lang="en-CA" sz="2400" dirty="0">
                <a:solidFill>
                  <a:srgbClr val="333399"/>
                </a:solidFill>
                <a:latin typeface="Arial"/>
                <a:cs typeface="Arial"/>
              </a:rPr>
              <a:t> Responsible for authorizing access to the database,</a:t>
            </a:r>
            <a:r>
              <a:rPr lang="en-CA" sz="2400" dirty="0">
                <a:solidFill>
                  <a:srgbClr val="000000"/>
                </a:solidFill>
                <a:latin typeface="Times New Roman"/>
              </a:rPr>
              <a:t/>
            </a:r>
            <a:br>
              <a:rPr lang="en-CA" sz="2400" dirty="0">
                <a:solidFill>
                  <a:srgbClr val="000000"/>
                </a:solidFill>
                <a:latin typeface="Times New Roman"/>
              </a:rPr>
            </a:br>
            <a:r>
              <a:rPr lang="en-CA" sz="2400" dirty="0">
                <a:solidFill>
                  <a:srgbClr val="333399"/>
                </a:solidFill>
                <a:latin typeface="Arial"/>
                <a:cs typeface="Arial"/>
              </a:rPr>
              <a:t>for coordinating and monitoring its use, </a:t>
            </a:r>
            <a:r>
              <a:rPr lang="en-CA" sz="2400" dirty="0" smtClean="0">
                <a:solidFill>
                  <a:srgbClr val="333399"/>
                </a:solidFill>
                <a:latin typeface="Arial"/>
                <a:cs typeface="Arial"/>
              </a:rPr>
              <a:t>acquiring</a:t>
            </a:r>
            <a:r>
              <a:rPr lang="ar-SA" sz="2400" dirty="0" smtClean="0">
                <a:solidFill>
                  <a:srgbClr val="333399"/>
                </a:solidFill>
                <a:latin typeface="Arial"/>
                <a:cs typeface="Arial"/>
              </a:rPr>
              <a:t>الحصول</a:t>
            </a:r>
          </a:p>
          <a:p>
            <a:pPr>
              <a:lnSpc>
                <a:spcPts val="2900"/>
              </a:lnSpc>
            </a:pPr>
            <a:endParaRPr lang="en-CA" sz="2400" dirty="0">
              <a:solidFill>
                <a:srgbClr val="333399"/>
              </a:solidFill>
              <a:latin typeface="Arial"/>
              <a:cs typeface="Arial"/>
            </a:endParaRPr>
          </a:p>
          <a:p>
            <a:pPr>
              <a:lnSpc>
                <a:spcPts val="2900"/>
              </a:lnSpc>
            </a:pPr>
            <a:endParaRPr lang="en-CA" sz="2400" dirty="0">
              <a:solidFill>
                <a:srgbClr val="000000"/>
              </a:solidFill>
            </a:endParaRPr>
          </a:p>
        </p:txBody>
      </p:sp>
      <p:sp>
        <p:nvSpPr>
          <p:cNvPr id="6" name="TextBox 6"/>
          <p:cNvSpPr txBox="1"/>
          <p:nvPr/>
        </p:nvSpPr>
        <p:spPr>
          <a:xfrm>
            <a:off x="1473200" y="3352800"/>
            <a:ext cx="7670800" cy="457200"/>
          </a:xfrm>
          <a:prstGeom prst="rect">
            <a:avLst/>
          </a:prstGeom>
          <a:noFill/>
        </p:spPr>
        <p:txBody>
          <a:bodyPr vert="horz" wrap="none" lIns="0" tIns="0" rIns="0" bIns="0" rtlCol="0">
            <a:spAutoFit/>
          </a:bodyPr>
          <a:lstStyle/>
          <a:p>
            <a:pPr>
              <a:lnSpc>
                <a:spcPts val="2760"/>
              </a:lnSpc>
            </a:pPr>
            <a:r>
              <a:rPr lang="en-CA" sz="2402" dirty="0">
                <a:solidFill>
                  <a:srgbClr val="333399"/>
                </a:solidFill>
                <a:latin typeface="Arial"/>
                <a:cs typeface="Arial"/>
              </a:rPr>
              <a:t>software and hardware resources, controlling its use</a:t>
            </a:r>
          </a:p>
          <a:p>
            <a:pPr>
              <a:lnSpc>
                <a:spcPts val="2760"/>
              </a:lnSpc>
            </a:pPr>
            <a:endParaRPr lang="en-CA" sz="2402" dirty="0">
              <a:solidFill>
                <a:srgbClr val="000000"/>
              </a:solidFill>
            </a:endParaRPr>
          </a:p>
        </p:txBody>
      </p:sp>
      <p:sp>
        <p:nvSpPr>
          <p:cNvPr id="7" name="TextBox 7"/>
          <p:cNvSpPr txBox="1"/>
          <p:nvPr/>
        </p:nvSpPr>
        <p:spPr>
          <a:xfrm>
            <a:off x="787400" y="3619500"/>
            <a:ext cx="8356600" cy="990600"/>
          </a:xfrm>
          <a:prstGeom prst="rect">
            <a:avLst/>
          </a:prstGeom>
          <a:noFill/>
        </p:spPr>
        <p:txBody>
          <a:bodyPr vert="horz" wrap="none" lIns="0" tIns="0" rIns="0" bIns="0" rtlCol="0">
            <a:spAutoFit/>
          </a:bodyPr>
          <a:lstStyle/>
          <a:p>
            <a:pPr indent="685825">
              <a:lnSpc>
                <a:spcPts val="3700"/>
              </a:lnSpc>
            </a:pPr>
            <a:r>
              <a:rPr lang="en-CA" sz="2400" dirty="0">
                <a:solidFill>
                  <a:srgbClr val="333399"/>
                </a:solidFill>
                <a:latin typeface="Arial"/>
                <a:cs typeface="Arial"/>
              </a:rPr>
              <a:t>and monitoring efficiency of operations.</a:t>
            </a:r>
            <a:r>
              <a:rPr lang="en-CA" sz="2550" dirty="0">
                <a:solidFill>
                  <a:srgbClr val="000000"/>
                </a:solidFill>
                <a:latin typeface="Times New Roman"/>
              </a:rPr>
              <a:t/>
            </a:r>
            <a:br>
              <a:rPr lang="en-CA" sz="2550" dirty="0">
                <a:solidFill>
                  <a:srgbClr val="000000"/>
                </a:solidFill>
                <a:latin typeface="Times New Roman"/>
              </a:rPr>
            </a:br>
            <a:r>
              <a:rPr lang="en-CA" sz="1427" dirty="0">
                <a:solidFill>
                  <a:srgbClr val="333399"/>
                </a:solidFill>
                <a:latin typeface="Arial Unicode MS"/>
                <a:cs typeface="Arial Unicode MS"/>
              </a:rPr>
              <a:t></a:t>
            </a:r>
            <a:r>
              <a:rPr lang="en-CA" sz="2614" b="1" dirty="0">
                <a:solidFill>
                  <a:srgbClr val="800000"/>
                </a:solidFill>
                <a:latin typeface="Arial Bold"/>
                <a:cs typeface="Arial Bold"/>
              </a:rPr>
              <a:t>  Database Designers:</a:t>
            </a:r>
          </a:p>
          <a:p>
            <a:pPr>
              <a:lnSpc>
                <a:spcPts val="3700"/>
              </a:lnSpc>
            </a:pPr>
            <a:endParaRPr lang="en-CA" sz="2550" dirty="0">
              <a:solidFill>
                <a:srgbClr val="000000"/>
              </a:solidFill>
            </a:endParaRPr>
          </a:p>
        </p:txBody>
      </p:sp>
      <p:sp>
        <p:nvSpPr>
          <p:cNvPr id="8" name="TextBox 8"/>
          <p:cNvSpPr txBox="1"/>
          <p:nvPr/>
        </p:nvSpPr>
        <p:spPr>
          <a:xfrm>
            <a:off x="1244600" y="4622800"/>
            <a:ext cx="7899400" cy="838200"/>
          </a:xfrm>
          <a:prstGeom prst="rect">
            <a:avLst/>
          </a:prstGeom>
          <a:noFill/>
        </p:spPr>
        <p:txBody>
          <a:bodyPr vert="horz" wrap="none" lIns="0" tIns="0" rIns="0" bIns="0" rtlCol="0">
            <a:spAutoFit/>
          </a:bodyPr>
          <a:lstStyle/>
          <a:p>
            <a:pPr>
              <a:lnSpc>
                <a:spcPts val="2900"/>
              </a:lnSpc>
            </a:pPr>
            <a:r>
              <a:rPr lang="en-CA" sz="1200" dirty="0">
                <a:solidFill>
                  <a:srgbClr val="990033"/>
                </a:solidFill>
                <a:latin typeface="Arial Unicode MS"/>
                <a:cs typeface="Arial Unicode MS"/>
              </a:rPr>
              <a:t></a:t>
            </a:r>
            <a:r>
              <a:rPr lang="en-CA" sz="2400" dirty="0">
                <a:solidFill>
                  <a:srgbClr val="333399"/>
                </a:solidFill>
                <a:latin typeface="Arial"/>
                <a:cs typeface="Arial"/>
              </a:rPr>
              <a:t> Responsible to define the content, the structure, the</a:t>
            </a:r>
            <a:r>
              <a:rPr lang="en-CA" sz="2402" dirty="0">
                <a:solidFill>
                  <a:srgbClr val="000000"/>
                </a:solidFill>
                <a:latin typeface="Times New Roman"/>
              </a:rPr>
              <a:t/>
            </a:r>
            <a:br>
              <a:rPr lang="en-CA" sz="2402" dirty="0">
                <a:solidFill>
                  <a:srgbClr val="000000"/>
                </a:solidFill>
                <a:latin typeface="Times New Roman"/>
              </a:rPr>
            </a:br>
            <a:r>
              <a:rPr lang="en-CA" sz="2402" dirty="0">
                <a:solidFill>
                  <a:srgbClr val="333399"/>
                </a:solidFill>
                <a:latin typeface="Arial"/>
                <a:cs typeface="Arial"/>
              </a:rPr>
              <a:t>constraints, and functions or transactions against</a:t>
            </a:r>
          </a:p>
          <a:p>
            <a:pPr>
              <a:lnSpc>
                <a:spcPts val="2900"/>
              </a:lnSpc>
            </a:pPr>
            <a:endParaRPr lang="en-CA" sz="2402" dirty="0">
              <a:solidFill>
                <a:srgbClr val="000000"/>
              </a:solidFill>
            </a:endParaRPr>
          </a:p>
        </p:txBody>
      </p:sp>
      <p:sp>
        <p:nvSpPr>
          <p:cNvPr id="9" name="TextBox 9"/>
          <p:cNvSpPr txBox="1"/>
          <p:nvPr/>
        </p:nvSpPr>
        <p:spPr>
          <a:xfrm>
            <a:off x="1244600" y="5346700"/>
            <a:ext cx="7899400" cy="1103957"/>
          </a:xfrm>
          <a:prstGeom prst="rect">
            <a:avLst/>
          </a:prstGeom>
          <a:noFill/>
        </p:spPr>
        <p:txBody>
          <a:bodyPr vert="horz" wrap="square" lIns="0" tIns="0" rIns="0" bIns="0" rtlCol="0">
            <a:spAutoFit/>
          </a:bodyPr>
          <a:lstStyle/>
          <a:p>
            <a:pPr>
              <a:lnSpc>
                <a:spcPts val="2900"/>
              </a:lnSpc>
            </a:pPr>
            <a:r>
              <a:rPr lang="en-CA" sz="2400" dirty="0">
                <a:solidFill>
                  <a:srgbClr val="333399"/>
                </a:solidFill>
                <a:latin typeface="Arial"/>
                <a:cs typeface="Arial"/>
              </a:rPr>
              <a:t>the database. They must communicate with the</a:t>
            </a:r>
            <a:r>
              <a:rPr lang="en-CA" sz="2400" dirty="0">
                <a:solidFill>
                  <a:srgbClr val="000000"/>
                </a:solidFill>
                <a:latin typeface="Times New Roman"/>
              </a:rPr>
              <a:t/>
            </a:r>
            <a:br>
              <a:rPr lang="en-CA" sz="2400" dirty="0">
                <a:solidFill>
                  <a:srgbClr val="000000"/>
                </a:solidFill>
                <a:latin typeface="Times New Roman"/>
              </a:rPr>
            </a:br>
            <a:r>
              <a:rPr lang="en-CA" sz="2400" dirty="0">
                <a:solidFill>
                  <a:srgbClr val="333399"/>
                </a:solidFill>
                <a:latin typeface="Arial"/>
                <a:cs typeface="Arial"/>
              </a:rPr>
              <a:t>end-users and understand their needs.</a:t>
            </a:r>
          </a:p>
          <a:p>
            <a:pPr>
              <a:lnSpc>
                <a:spcPts val="2900"/>
              </a:lnSpc>
            </a:pPr>
            <a:endParaRPr lang="en-CA" sz="2400" dirty="0">
              <a:solidFill>
                <a:srgbClr val="000000"/>
              </a:solidFill>
            </a:endParaRPr>
          </a:p>
        </p:txBody>
      </p:sp>
      <p:sp>
        <p:nvSpPr>
          <p:cNvPr id="10" name="TextBox 10"/>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1" name="TextBox 11"/>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1- 21</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3"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Database End Users</a:t>
            </a:r>
          </a:p>
          <a:p>
            <a:pPr>
              <a:lnSpc>
                <a:spcPts val="4140"/>
              </a:lnSpc>
            </a:pPr>
            <a:endParaRPr lang="en-CA" sz="3600">
              <a:solidFill>
                <a:srgbClr val="000000"/>
              </a:solidFill>
            </a:endParaRPr>
          </a:p>
        </p:txBody>
      </p:sp>
      <p:sp>
        <p:nvSpPr>
          <p:cNvPr id="3" name="TextBox 3"/>
          <p:cNvSpPr txBox="1"/>
          <p:nvPr/>
        </p:nvSpPr>
        <p:spPr>
          <a:xfrm>
            <a:off x="330200" y="1600200"/>
            <a:ext cx="8813800" cy="508000"/>
          </a:xfrm>
          <a:prstGeom prst="rect">
            <a:avLst/>
          </a:prstGeom>
          <a:noFill/>
        </p:spPr>
        <p:txBody>
          <a:bodyPr vert="horz" wrap="none" lIns="0" tIns="0" rIns="0" bIns="0" rtlCol="0">
            <a:spAutoFit/>
          </a:bodyPr>
          <a:lstStyle/>
          <a:p>
            <a:pPr>
              <a:lnSpc>
                <a:spcPts val="3220"/>
              </a:lnSpc>
            </a:pPr>
            <a:r>
              <a:rPr lang="en-CA" sz="1679">
                <a:solidFill>
                  <a:srgbClr val="990033"/>
                </a:solidFill>
                <a:latin typeface="Arial Unicode MS"/>
                <a:cs typeface="Arial Unicode MS"/>
              </a:rPr>
              <a:t></a:t>
            </a:r>
            <a:r>
              <a:rPr lang="en-CA" sz="2798">
                <a:solidFill>
                  <a:srgbClr val="333399"/>
                </a:solidFill>
                <a:latin typeface="Arial"/>
                <a:cs typeface="Arial"/>
              </a:rPr>
              <a:t>  Actors on the scene (continued)</a:t>
            </a:r>
          </a:p>
          <a:p>
            <a:pPr>
              <a:lnSpc>
                <a:spcPts val="3220"/>
              </a:lnSpc>
            </a:pPr>
            <a:endParaRPr lang="en-CA" sz="2765">
              <a:solidFill>
                <a:srgbClr val="000000"/>
              </a:solidFill>
            </a:endParaRPr>
          </a:p>
        </p:txBody>
      </p:sp>
      <p:sp>
        <p:nvSpPr>
          <p:cNvPr id="4" name="TextBox 4"/>
          <p:cNvSpPr txBox="1"/>
          <p:nvPr/>
        </p:nvSpPr>
        <p:spPr>
          <a:xfrm>
            <a:off x="787400" y="2095500"/>
            <a:ext cx="8890254" cy="1436291"/>
          </a:xfrm>
          <a:prstGeom prst="rect">
            <a:avLst/>
          </a:prstGeom>
          <a:noFill/>
        </p:spPr>
        <p:txBody>
          <a:bodyPr vert="horz" wrap="none" lIns="0" tIns="0" rIns="0" bIns="0" rtlCol="0">
            <a:spAutoFit/>
          </a:bodyPr>
          <a:lstStyle/>
          <a:p>
            <a:pPr>
              <a:lnSpc>
                <a:spcPts val="2800"/>
              </a:lnSpc>
            </a:pPr>
            <a:r>
              <a:rPr lang="en-CA" sz="1427" dirty="0">
                <a:solidFill>
                  <a:srgbClr val="333399"/>
                </a:solidFill>
                <a:latin typeface="Arial Unicode MS"/>
                <a:cs typeface="Arial Unicode MS"/>
              </a:rPr>
              <a:t></a:t>
            </a:r>
            <a:r>
              <a:rPr lang="en-CA" sz="2614" b="1" dirty="0">
                <a:solidFill>
                  <a:srgbClr val="800000"/>
                </a:solidFill>
                <a:latin typeface="Arial Bold"/>
                <a:cs typeface="Arial Bold"/>
              </a:rPr>
              <a:t>  End-users: </a:t>
            </a:r>
            <a:r>
              <a:rPr lang="en-CA" sz="2604" dirty="0">
                <a:solidFill>
                  <a:srgbClr val="800000"/>
                </a:solidFill>
                <a:latin typeface="Arial"/>
                <a:cs typeface="Arial"/>
              </a:rPr>
              <a:t>They use the data for </a:t>
            </a:r>
            <a:r>
              <a:rPr lang="en-CA" sz="2604" dirty="0" smtClean="0">
                <a:solidFill>
                  <a:srgbClr val="800000"/>
                </a:solidFill>
                <a:latin typeface="Arial"/>
                <a:cs typeface="Arial"/>
              </a:rPr>
              <a:t>queries</a:t>
            </a:r>
            <a:r>
              <a:rPr lang="ar-SA" sz="2604" dirty="0" smtClean="0">
                <a:solidFill>
                  <a:srgbClr val="800000"/>
                </a:solidFill>
                <a:latin typeface="Arial"/>
                <a:cs typeface="Arial"/>
              </a:rPr>
              <a:t>استعلامات</a:t>
            </a:r>
            <a:r>
              <a:rPr lang="en-CA" sz="2604" dirty="0" smtClean="0">
                <a:solidFill>
                  <a:srgbClr val="800000"/>
                </a:solidFill>
                <a:latin typeface="Arial"/>
                <a:cs typeface="Arial"/>
              </a:rPr>
              <a:t>, </a:t>
            </a:r>
            <a:r>
              <a:rPr lang="en-CA" sz="2604" dirty="0">
                <a:solidFill>
                  <a:srgbClr val="800000"/>
                </a:solidFill>
                <a:latin typeface="Arial"/>
                <a:cs typeface="Arial"/>
              </a:rPr>
              <a:t>reports</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800000"/>
                </a:solidFill>
                <a:latin typeface="Arial"/>
                <a:cs typeface="Arial"/>
              </a:rPr>
              <a:t>and some of them update the database content.</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800000"/>
                </a:solidFill>
                <a:latin typeface="Arial"/>
                <a:cs typeface="Arial"/>
              </a:rPr>
              <a:t>End-users can be categorized </a:t>
            </a:r>
            <a:r>
              <a:rPr lang="en-CA" sz="2604" dirty="0" smtClean="0">
                <a:solidFill>
                  <a:srgbClr val="800000"/>
                </a:solidFill>
                <a:latin typeface="Arial"/>
                <a:cs typeface="Arial"/>
              </a:rPr>
              <a:t>into:</a:t>
            </a:r>
            <a:r>
              <a:rPr lang="ar-SA" sz="2604" dirty="0" smtClean="0">
                <a:solidFill>
                  <a:srgbClr val="800000"/>
                </a:solidFill>
                <a:latin typeface="Arial"/>
                <a:cs typeface="Arial"/>
              </a:rPr>
              <a:t>يقسم الى 4</a:t>
            </a:r>
            <a:endParaRPr lang="en-CA" sz="2604" dirty="0">
              <a:solidFill>
                <a:srgbClr val="800000"/>
              </a:solidFill>
              <a:latin typeface="Arial"/>
              <a:cs typeface="Arial"/>
            </a:endParaRPr>
          </a:p>
          <a:p>
            <a:pPr>
              <a:lnSpc>
                <a:spcPts val="2800"/>
              </a:lnSpc>
            </a:pPr>
            <a:endParaRPr lang="en-CA" sz="2604" dirty="0">
              <a:solidFill>
                <a:srgbClr val="000000"/>
              </a:solidFill>
            </a:endParaRPr>
          </a:p>
        </p:txBody>
      </p:sp>
      <p:sp>
        <p:nvSpPr>
          <p:cNvPr id="5" name="TextBox 5"/>
          <p:cNvSpPr txBox="1"/>
          <p:nvPr/>
        </p:nvSpPr>
        <p:spPr>
          <a:xfrm>
            <a:off x="1244600" y="3238500"/>
            <a:ext cx="9733434" cy="1000274"/>
          </a:xfrm>
          <a:prstGeom prst="rect">
            <a:avLst/>
          </a:prstGeom>
          <a:noFill/>
        </p:spPr>
        <p:txBody>
          <a:bodyPr vert="horz" wrap="none" lIns="0" tIns="0" rIns="0" bIns="0" rtlCol="0">
            <a:spAutoFit/>
          </a:bodyPr>
          <a:lstStyle/>
          <a:p>
            <a:pPr>
              <a:lnSpc>
                <a:spcPts val="2600"/>
              </a:lnSpc>
            </a:pPr>
            <a:r>
              <a:rPr lang="en-CA" sz="1200" dirty="0">
                <a:solidFill>
                  <a:srgbClr val="990033"/>
                </a:solidFill>
                <a:latin typeface="Arial Unicode MS"/>
                <a:cs typeface="Arial Unicode MS"/>
              </a:rPr>
              <a:t></a:t>
            </a:r>
            <a:r>
              <a:rPr lang="en-CA" sz="2410" b="1" dirty="0">
                <a:solidFill>
                  <a:srgbClr val="333399"/>
                </a:solidFill>
                <a:latin typeface="Arial Bold"/>
                <a:cs typeface="Arial Bold"/>
              </a:rPr>
              <a:t> </a:t>
            </a:r>
            <a:r>
              <a:rPr lang="en-CA" sz="2410" b="1" dirty="0" smtClean="0">
                <a:solidFill>
                  <a:srgbClr val="333399"/>
                </a:solidFill>
                <a:latin typeface="Arial Bold"/>
                <a:cs typeface="Arial Bold"/>
              </a:rPr>
              <a:t>Casual</a:t>
            </a:r>
            <a:r>
              <a:rPr lang="ar-SA" sz="2410" b="1" dirty="0" smtClean="0">
                <a:solidFill>
                  <a:srgbClr val="333399"/>
                </a:solidFill>
                <a:latin typeface="Arial Bold"/>
                <a:cs typeface="Arial Bold"/>
              </a:rPr>
              <a:t>العارض</a:t>
            </a:r>
            <a:r>
              <a:rPr lang="en-CA" sz="2400" dirty="0" smtClean="0">
                <a:solidFill>
                  <a:srgbClr val="333399"/>
                </a:solidFill>
                <a:latin typeface="Arial"/>
                <a:cs typeface="Arial"/>
              </a:rPr>
              <a:t>: </a:t>
            </a:r>
            <a:r>
              <a:rPr lang="en-CA" sz="2400" dirty="0">
                <a:solidFill>
                  <a:srgbClr val="333399"/>
                </a:solidFill>
                <a:latin typeface="Arial"/>
                <a:cs typeface="Arial"/>
              </a:rPr>
              <a:t>access database </a:t>
            </a:r>
            <a:r>
              <a:rPr lang="en-CA" sz="2400" dirty="0" smtClean="0">
                <a:solidFill>
                  <a:srgbClr val="333399"/>
                </a:solidFill>
                <a:latin typeface="Arial"/>
                <a:cs typeface="Arial"/>
              </a:rPr>
              <a:t>occasionally</a:t>
            </a:r>
            <a:r>
              <a:rPr lang="ar-SA" sz="2400" dirty="0" smtClean="0">
                <a:solidFill>
                  <a:srgbClr val="333399"/>
                </a:solidFill>
                <a:latin typeface="Arial"/>
                <a:cs typeface="Arial"/>
              </a:rPr>
              <a:t>اوكيجيونلي(من حين لاخر)</a:t>
            </a:r>
            <a:r>
              <a:rPr lang="en-CA" sz="2400" dirty="0" smtClean="0">
                <a:solidFill>
                  <a:srgbClr val="333399"/>
                </a:solidFill>
                <a:latin typeface="Arial"/>
                <a:cs typeface="Arial"/>
              </a:rPr>
              <a:t> </a:t>
            </a:r>
            <a:r>
              <a:rPr lang="en-CA" sz="2400" dirty="0">
                <a:solidFill>
                  <a:srgbClr val="333399"/>
                </a:solidFill>
                <a:latin typeface="Arial"/>
                <a:cs typeface="Arial"/>
              </a:rPr>
              <a:t>when</a:t>
            </a:r>
            <a:r>
              <a:rPr lang="en-CA" sz="2400" dirty="0">
                <a:solidFill>
                  <a:srgbClr val="000000"/>
                </a:solidFill>
                <a:latin typeface="Times New Roman"/>
              </a:rPr>
              <a:t/>
            </a:r>
            <a:br>
              <a:rPr lang="en-CA" sz="2400" dirty="0">
                <a:solidFill>
                  <a:srgbClr val="000000"/>
                </a:solidFill>
                <a:latin typeface="Times New Roman"/>
              </a:rPr>
            </a:br>
            <a:r>
              <a:rPr lang="en-CA" sz="2400" dirty="0">
                <a:solidFill>
                  <a:srgbClr val="333399"/>
                </a:solidFill>
                <a:latin typeface="Arial"/>
                <a:cs typeface="Arial"/>
              </a:rPr>
              <a:t>needed ( high level managers)</a:t>
            </a:r>
          </a:p>
          <a:p>
            <a:pPr>
              <a:lnSpc>
                <a:spcPts val="2600"/>
              </a:lnSpc>
            </a:pPr>
            <a:endParaRPr lang="en-CA" sz="2400" dirty="0">
              <a:solidFill>
                <a:srgbClr val="000000"/>
              </a:solidFill>
            </a:endParaRPr>
          </a:p>
        </p:txBody>
      </p:sp>
      <p:sp>
        <p:nvSpPr>
          <p:cNvPr id="6" name="TextBox 6"/>
          <p:cNvSpPr txBox="1"/>
          <p:nvPr/>
        </p:nvSpPr>
        <p:spPr>
          <a:xfrm>
            <a:off x="1244600" y="3962400"/>
            <a:ext cx="7899400" cy="787400"/>
          </a:xfrm>
          <a:prstGeom prst="rect">
            <a:avLst/>
          </a:prstGeom>
          <a:noFill/>
        </p:spPr>
        <p:txBody>
          <a:bodyPr vert="horz" wrap="none" lIns="0" tIns="0" rIns="0" bIns="0" rtlCol="0">
            <a:spAutoFit/>
          </a:bodyPr>
          <a:lstStyle/>
          <a:p>
            <a:pPr>
              <a:lnSpc>
                <a:spcPts val="2600"/>
              </a:lnSpc>
            </a:pPr>
            <a:r>
              <a:rPr lang="en-CA" sz="1200" dirty="0">
                <a:solidFill>
                  <a:srgbClr val="990033"/>
                </a:solidFill>
                <a:latin typeface="Arial Unicode MS"/>
                <a:cs typeface="Arial Unicode MS"/>
              </a:rPr>
              <a:t></a:t>
            </a:r>
            <a:r>
              <a:rPr lang="en-CA" sz="2410" b="1" dirty="0">
                <a:solidFill>
                  <a:srgbClr val="333399"/>
                </a:solidFill>
                <a:latin typeface="Arial Bold"/>
                <a:cs typeface="Arial Bold"/>
              </a:rPr>
              <a:t> Naïve</a:t>
            </a:r>
            <a:r>
              <a:rPr lang="en-CA" sz="2400" dirty="0">
                <a:solidFill>
                  <a:srgbClr val="333399"/>
                </a:solidFill>
                <a:latin typeface="Arial"/>
                <a:cs typeface="Arial"/>
              </a:rPr>
              <a:t> or Parametric: they make up a large section</a:t>
            </a:r>
            <a:r>
              <a:rPr lang="en-CA" sz="2400" dirty="0">
                <a:solidFill>
                  <a:srgbClr val="000000"/>
                </a:solidFill>
                <a:latin typeface="Times New Roman"/>
              </a:rPr>
              <a:t/>
            </a:r>
            <a:br>
              <a:rPr lang="en-CA" sz="2400" dirty="0">
                <a:solidFill>
                  <a:srgbClr val="000000"/>
                </a:solidFill>
                <a:latin typeface="Times New Roman"/>
              </a:rPr>
            </a:br>
            <a:r>
              <a:rPr lang="en-CA" sz="2400" dirty="0">
                <a:solidFill>
                  <a:srgbClr val="333399"/>
                </a:solidFill>
                <a:latin typeface="Arial"/>
                <a:cs typeface="Arial"/>
              </a:rPr>
              <a:t>of the end-user population.</a:t>
            </a:r>
          </a:p>
          <a:p>
            <a:pPr>
              <a:lnSpc>
                <a:spcPts val="2600"/>
              </a:lnSpc>
            </a:pPr>
            <a:endParaRPr lang="en-CA" sz="2400" dirty="0">
              <a:solidFill>
                <a:srgbClr val="000000"/>
              </a:solidFill>
            </a:endParaRPr>
          </a:p>
        </p:txBody>
      </p:sp>
      <p:sp>
        <p:nvSpPr>
          <p:cNvPr id="7" name="TextBox 7"/>
          <p:cNvSpPr txBox="1"/>
          <p:nvPr/>
        </p:nvSpPr>
        <p:spPr>
          <a:xfrm>
            <a:off x="1701800" y="4686300"/>
            <a:ext cx="7442200" cy="660400"/>
          </a:xfrm>
          <a:prstGeom prst="rect">
            <a:avLst/>
          </a:prstGeom>
          <a:noFill/>
        </p:spPr>
        <p:txBody>
          <a:bodyPr vert="horz" wrap="none" lIns="0" tIns="0" rIns="0" bIns="0" rtlCol="0">
            <a:spAutoFit/>
          </a:bodyPr>
          <a:lstStyle/>
          <a:p>
            <a:pPr>
              <a:lnSpc>
                <a:spcPts val="2200"/>
              </a:lnSpc>
            </a:pPr>
            <a:r>
              <a:rPr lang="en-CA" sz="1103" dirty="0">
                <a:solidFill>
                  <a:srgbClr val="333399"/>
                </a:solidFill>
                <a:latin typeface="Arial Unicode MS"/>
                <a:cs typeface="Arial Unicode MS"/>
              </a:rPr>
              <a:t></a:t>
            </a:r>
            <a:r>
              <a:rPr lang="en-CA" sz="2004" dirty="0">
                <a:solidFill>
                  <a:srgbClr val="800000"/>
                </a:solidFill>
                <a:latin typeface="Arial"/>
                <a:cs typeface="Arial"/>
              </a:rPr>
              <a:t>  They use previously well-defined functions in the form of</a:t>
            </a:r>
            <a:r>
              <a:rPr lang="en-CA" sz="2006" dirty="0">
                <a:solidFill>
                  <a:srgbClr val="000000"/>
                </a:solidFill>
                <a:latin typeface="Times New Roman"/>
              </a:rPr>
              <a:t/>
            </a:r>
            <a:br>
              <a:rPr lang="en-CA" sz="2006" dirty="0">
                <a:solidFill>
                  <a:srgbClr val="000000"/>
                </a:solidFill>
                <a:latin typeface="Times New Roman"/>
              </a:rPr>
            </a:br>
            <a:r>
              <a:rPr lang="en-CA" sz="2006" dirty="0">
                <a:solidFill>
                  <a:srgbClr val="800000"/>
                </a:solidFill>
                <a:latin typeface="Arial"/>
                <a:cs typeface="Arial"/>
              </a:rPr>
              <a:t>“canned transactions” against the database.</a:t>
            </a:r>
          </a:p>
          <a:p>
            <a:pPr>
              <a:lnSpc>
                <a:spcPts val="2200"/>
              </a:lnSpc>
            </a:pPr>
            <a:endParaRPr lang="en-CA" sz="2006" dirty="0">
              <a:solidFill>
                <a:srgbClr val="000000"/>
              </a:solidFill>
            </a:endParaRPr>
          </a:p>
        </p:txBody>
      </p:sp>
      <p:sp>
        <p:nvSpPr>
          <p:cNvPr id="8" name="TextBox 8"/>
          <p:cNvSpPr txBox="1"/>
          <p:nvPr/>
        </p:nvSpPr>
        <p:spPr>
          <a:xfrm>
            <a:off x="1701800" y="5283200"/>
            <a:ext cx="8961043" cy="589905"/>
          </a:xfrm>
          <a:prstGeom prst="rect">
            <a:avLst/>
          </a:prstGeom>
          <a:noFill/>
        </p:spPr>
        <p:txBody>
          <a:bodyPr vert="horz" wrap="none" lIns="0" tIns="0" rIns="0" bIns="0" rtlCol="0">
            <a:spAutoFit/>
          </a:bodyPr>
          <a:lstStyle/>
          <a:p>
            <a:pPr>
              <a:lnSpc>
                <a:spcPts val="2300"/>
              </a:lnSpc>
            </a:pPr>
            <a:r>
              <a:rPr lang="en-CA" sz="1103" dirty="0">
                <a:solidFill>
                  <a:srgbClr val="333399"/>
                </a:solidFill>
                <a:latin typeface="Arial Unicode MS"/>
                <a:cs typeface="Arial Unicode MS"/>
              </a:rPr>
              <a:t></a:t>
            </a:r>
            <a:r>
              <a:rPr lang="en-CA" sz="2004" dirty="0">
                <a:solidFill>
                  <a:srgbClr val="800000"/>
                </a:solidFill>
                <a:latin typeface="Arial"/>
                <a:cs typeface="Arial"/>
              </a:rPr>
              <a:t>  Users of Mobile Apps mostly fall in this </a:t>
            </a:r>
            <a:r>
              <a:rPr lang="en-CA" sz="2004" dirty="0" smtClean="0">
                <a:solidFill>
                  <a:srgbClr val="800000"/>
                </a:solidFill>
                <a:latin typeface="Arial"/>
                <a:cs typeface="Arial"/>
              </a:rPr>
              <a:t>category</a:t>
            </a:r>
            <a:r>
              <a:rPr lang="ar-SA" sz="2004" smtClean="0">
                <a:solidFill>
                  <a:srgbClr val="800000"/>
                </a:solidFill>
                <a:latin typeface="Arial"/>
                <a:cs typeface="Arial"/>
              </a:rPr>
              <a:t>مستخدمين تطبيقات الجوال مع هاي الفئه</a:t>
            </a:r>
            <a:endParaRPr lang="en-CA" sz="2004" dirty="0">
              <a:solidFill>
                <a:srgbClr val="800000"/>
              </a:solidFill>
              <a:latin typeface="Arial"/>
              <a:cs typeface="Arial"/>
            </a:endParaRPr>
          </a:p>
          <a:p>
            <a:pPr>
              <a:lnSpc>
                <a:spcPts val="2300"/>
              </a:lnSpc>
            </a:pPr>
            <a:endParaRPr lang="en-CA" sz="1986" dirty="0">
              <a:solidFill>
                <a:srgbClr val="000000"/>
              </a:solidFill>
            </a:endParaRPr>
          </a:p>
        </p:txBody>
      </p:sp>
      <p:sp>
        <p:nvSpPr>
          <p:cNvPr id="9" name="TextBox 9"/>
          <p:cNvSpPr txBox="1"/>
          <p:nvPr/>
        </p:nvSpPr>
        <p:spPr>
          <a:xfrm>
            <a:off x="1701800" y="5626100"/>
            <a:ext cx="10095712" cy="846386"/>
          </a:xfrm>
          <a:prstGeom prst="rect">
            <a:avLst/>
          </a:prstGeom>
          <a:noFill/>
        </p:spPr>
        <p:txBody>
          <a:bodyPr vert="horz" wrap="none" lIns="0" tIns="0" rIns="0" bIns="0" rtlCol="0">
            <a:spAutoFit/>
          </a:bodyPr>
          <a:lstStyle/>
          <a:p>
            <a:pPr>
              <a:lnSpc>
                <a:spcPts val="2200"/>
              </a:lnSpc>
            </a:pPr>
            <a:r>
              <a:rPr lang="en-CA" sz="1103" dirty="0">
                <a:solidFill>
                  <a:srgbClr val="333399"/>
                </a:solidFill>
                <a:latin typeface="Arial Unicode MS"/>
                <a:cs typeface="Arial Unicode MS"/>
              </a:rPr>
              <a:t></a:t>
            </a:r>
            <a:r>
              <a:rPr lang="en-CA" sz="2004" dirty="0">
                <a:solidFill>
                  <a:srgbClr val="800000"/>
                </a:solidFill>
                <a:latin typeface="Arial"/>
                <a:cs typeface="Arial"/>
              </a:rPr>
              <a:t>  </a:t>
            </a:r>
            <a:r>
              <a:rPr lang="en-CA" sz="2004" dirty="0" smtClean="0">
                <a:solidFill>
                  <a:srgbClr val="800000"/>
                </a:solidFill>
                <a:latin typeface="Arial"/>
                <a:cs typeface="Arial"/>
              </a:rPr>
              <a:t>Bank-tellers</a:t>
            </a:r>
            <a:r>
              <a:rPr lang="ar-SA" sz="2004" dirty="0" smtClean="0">
                <a:solidFill>
                  <a:srgbClr val="800000"/>
                </a:solidFill>
                <a:latin typeface="Arial"/>
                <a:cs typeface="Arial"/>
              </a:rPr>
              <a:t>الموظفين الي بضل اكثر اشي يشتغل ع الداتا</a:t>
            </a:r>
            <a:r>
              <a:rPr lang="en-CA" sz="2004" dirty="0" smtClean="0">
                <a:solidFill>
                  <a:srgbClr val="800000"/>
                </a:solidFill>
                <a:latin typeface="Arial"/>
                <a:cs typeface="Arial"/>
              </a:rPr>
              <a:t> </a:t>
            </a:r>
            <a:r>
              <a:rPr lang="en-CA" sz="2004" dirty="0">
                <a:solidFill>
                  <a:srgbClr val="800000"/>
                </a:solidFill>
                <a:latin typeface="Arial"/>
                <a:cs typeface="Arial"/>
              </a:rPr>
              <a:t>or reservation clerks are parametric users</a:t>
            </a:r>
            <a:r>
              <a:rPr lang="en-CA" sz="2004" dirty="0">
                <a:solidFill>
                  <a:srgbClr val="000000"/>
                </a:solidFill>
                <a:latin typeface="Times New Roman"/>
              </a:rPr>
              <a:t/>
            </a:r>
            <a:br>
              <a:rPr lang="en-CA" sz="2004" dirty="0">
                <a:solidFill>
                  <a:srgbClr val="000000"/>
                </a:solidFill>
                <a:latin typeface="Times New Roman"/>
              </a:rPr>
            </a:br>
            <a:r>
              <a:rPr lang="en-CA" sz="2004" dirty="0">
                <a:solidFill>
                  <a:srgbClr val="800000"/>
                </a:solidFill>
                <a:latin typeface="Arial"/>
                <a:cs typeface="Arial"/>
              </a:rPr>
              <a:t>who do this activity for an entire shift of operations.</a:t>
            </a:r>
          </a:p>
          <a:p>
            <a:pPr>
              <a:lnSpc>
                <a:spcPts val="2200"/>
              </a:lnSpc>
            </a:pPr>
            <a:endParaRPr lang="en-CA" sz="2004" dirty="0">
              <a:solidFill>
                <a:srgbClr val="000000"/>
              </a:solidFill>
            </a:endParaRPr>
          </a:p>
        </p:txBody>
      </p:sp>
      <p:sp>
        <p:nvSpPr>
          <p:cNvPr id="11" name="TextBox 11"/>
          <p:cNvSpPr txBox="1"/>
          <p:nvPr/>
        </p:nvSpPr>
        <p:spPr>
          <a:xfrm>
            <a:off x="1930400" y="6667500"/>
            <a:ext cx="2171107" cy="536429"/>
          </a:xfrm>
          <a:prstGeom prst="rect">
            <a:avLst/>
          </a:prstGeom>
          <a:noFill/>
        </p:spPr>
        <p:txBody>
          <a:bodyPr vert="horz" wrap="none" lIns="0" tIns="0" rIns="0" bIns="0" rtlCol="0">
            <a:spAutoFit/>
          </a:bodyPr>
          <a:lstStyle/>
          <a:p>
            <a:pPr>
              <a:lnSpc>
                <a:spcPts val="2300"/>
              </a:lnSpc>
            </a:pPr>
            <a:r>
              <a:rPr lang="en-CA" sz="693" spc="-30" dirty="0">
                <a:solidFill>
                  <a:srgbClr val="000000"/>
                </a:solidFill>
                <a:latin typeface="Arial"/>
                <a:cs typeface="Arial"/>
              </a:rPr>
              <a:t>Copyright © 2016 </a:t>
            </a:r>
            <a:r>
              <a:rPr lang="en-CA" sz="693" spc="-30" dirty="0" err="1">
                <a:solidFill>
                  <a:srgbClr val="000000"/>
                </a:solidFill>
                <a:latin typeface="Arial"/>
                <a:cs typeface="Arial"/>
              </a:rPr>
              <a:t>Ramez</a:t>
            </a:r>
            <a:r>
              <a:rPr lang="en-CA" sz="693" spc="-30" dirty="0">
                <a:solidFill>
                  <a:srgbClr val="000000"/>
                </a:solidFill>
                <a:latin typeface="Arial"/>
                <a:cs typeface="Arial"/>
              </a:rPr>
              <a:t> </a:t>
            </a:r>
            <a:r>
              <a:rPr lang="en-CA" sz="693" spc="-30" dirty="0" err="1">
                <a:solidFill>
                  <a:srgbClr val="000000"/>
                </a:solidFill>
                <a:latin typeface="Arial"/>
                <a:cs typeface="Arial"/>
              </a:rPr>
              <a:t>Elmasri</a:t>
            </a:r>
            <a:r>
              <a:rPr lang="en-CA" sz="693" spc="-30" dirty="0">
                <a:solidFill>
                  <a:srgbClr val="000000"/>
                </a:solidFill>
                <a:latin typeface="Arial"/>
                <a:cs typeface="Arial"/>
              </a:rPr>
              <a:t> and </a:t>
            </a:r>
            <a:r>
              <a:rPr lang="en-CA" sz="693" spc="-30" dirty="0" err="1">
                <a:solidFill>
                  <a:srgbClr val="000000"/>
                </a:solidFill>
                <a:latin typeface="Arial"/>
                <a:cs typeface="Arial"/>
              </a:rPr>
              <a:t>Shamkant</a:t>
            </a:r>
            <a:r>
              <a:rPr lang="en-CA" sz="693" spc="-30" dirty="0">
                <a:solidFill>
                  <a:srgbClr val="000000"/>
                </a:solidFill>
                <a:latin typeface="Arial"/>
                <a:cs typeface="Arial"/>
              </a:rPr>
              <a:t> B. </a:t>
            </a:r>
            <a:r>
              <a:rPr lang="en-CA" sz="693" spc="-30" dirty="0" err="1">
                <a:solidFill>
                  <a:srgbClr val="000000"/>
                </a:solidFill>
                <a:latin typeface="Arial"/>
                <a:cs typeface="Arial"/>
              </a:rPr>
              <a:t>Navathe</a:t>
            </a:r>
            <a:endParaRPr lang="en-CA" sz="693" spc="-30" dirty="0">
              <a:solidFill>
                <a:srgbClr val="000000"/>
              </a:solidFill>
              <a:latin typeface="Arial"/>
              <a:cs typeface="Arial"/>
            </a:endParaRPr>
          </a:p>
          <a:p>
            <a:pPr>
              <a:lnSpc>
                <a:spcPts val="2300"/>
              </a:lnSpc>
            </a:pPr>
            <a:endParaRPr lang="en-CA" sz="693" spc="-30" dirty="0">
              <a:solidFill>
                <a:srgbClr val="000000"/>
              </a:solidFill>
              <a:latin typeface="Arial"/>
              <a:cs typeface="Arial"/>
            </a:endParaRPr>
          </a:p>
        </p:txBody>
      </p:sp>
      <p:sp>
        <p:nvSpPr>
          <p:cNvPr id="12" name="TextBox 12"/>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1- 22</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2"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Database End Users (continued)</a:t>
            </a:r>
          </a:p>
          <a:p>
            <a:pPr>
              <a:lnSpc>
                <a:spcPts val="4140"/>
              </a:lnSpc>
            </a:pPr>
            <a:endParaRPr lang="en-CA" sz="3600">
              <a:solidFill>
                <a:srgbClr val="000000"/>
              </a:solidFill>
            </a:endParaRPr>
          </a:p>
        </p:txBody>
      </p:sp>
      <p:sp>
        <p:nvSpPr>
          <p:cNvPr id="3" name="TextBox 3"/>
          <p:cNvSpPr txBox="1"/>
          <p:nvPr/>
        </p:nvSpPr>
        <p:spPr>
          <a:xfrm>
            <a:off x="1244600" y="1651000"/>
            <a:ext cx="3324628" cy="707117"/>
          </a:xfrm>
          <a:prstGeom prst="rect">
            <a:avLst/>
          </a:prstGeom>
          <a:noFill/>
        </p:spPr>
        <p:txBody>
          <a:bodyPr vert="horz" wrap="none" lIns="0" tIns="0" rIns="0" bIns="0" rtlCol="0">
            <a:spAutoFit/>
          </a:bodyPr>
          <a:lstStyle/>
          <a:p>
            <a:pPr>
              <a:lnSpc>
                <a:spcPts val="2760"/>
              </a:lnSpc>
            </a:pPr>
            <a:r>
              <a:rPr lang="en-CA" sz="1200" dirty="0">
                <a:solidFill>
                  <a:srgbClr val="990033"/>
                </a:solidFill>
                <a:latin typeface="Arial Unicode MS"/>
                <a:cs typeface="Arial Unicode MS"/>
              </a:rPr>
              <a:t></a:t>
            </a:r>
            <a:r>
              <a:rPr lang="en-CA" sz="2410" b="1" dirty="0">
                <a:solidFill>
                  <a:srgbClr val="333399"/>
                </a:solidFill>
                <a:latin typeface="Arial Bold"/>
                <a:cs typeface="Arial Bold"/>
              </a:rPr>
              <a:t> </a:t>
            </a:r>
            <a:r>
              <a:rPr lang="en-CA" sz="2410" b="1" dirty="0" smtClean="0">
                <a:solidFill>
                  <a:srgbClr val="333399"/>
                </a:solidFill>
                <a:latin typeface="Arial Bold"/>
                <a:cs typeface="Arial Bold"/>
              </a:rPr>
              <a:t>Sophisticated:</a:t>
            </a:r>
            <a:r>
              <a:rPr lang="ar-SA" sz="2410" b="1" dirty="0" smtClean="0">
                <a:solidFill>
                  <a:srgbClr val="333399"/>
                </a:solidFill>
                <a:latin typeface="Arial Bold"/>
                <a:cs typeface="Arial Bold"/>
              </a:rPr>
              <a:t>سفستكيتد</a:t>
            </a:r>
            <a:endParaRPr lang="en-CA" sz="2410" b="1" dirty="0">
              <a:solidFill>
                <a:srgbClr val="333399"/>
              </a:solidFill>
              <a:latin typeface="Arial Bold"/>
              <a:cs typeface="Arial Bold"/>
            </a:endParaRPr>
          </a:p>
          <a:p>
            <a:pPr>
              <a:lnSpc>
                <a:spcPts val="2760"/>
              </a:lnSpc>
            </a:pPr>
            <a:endParaRPr lang="en-CA" sz="2325" dirty="0">
              <a:solidFill>
                <a:srgbClr val="000000"/>
              </a:solidFill>
            </a:endParaRPr>
          </a:p>
        </p:txBody>
      </p:sp>
      <p:sp>
        <p:nvSpPr>
          <p:cNvPr id="4" name="TextBox 4"/>
          <p:cNvSpPr txBox="1"/>
          <p:nvPr/>
        </p:nvSpPr>
        <p:spPr>
          <a:xfrm>
            <a:off x="1701800" y="2057400"/>
            <a:ext cx="9892323" cy="923330"/>
          </a:xfrm>
          <a:prstGeom prst="rect">
            <a:avLst/>
          </a:prstGeom>
          <a:noFill/>
        </p:spPr>
        <p:txBody>
          <a:bodyPr vert="horz" wrap="none" lIns="0" tIns="0" rIns="0" bIns="0" rtlCol="0">
            <a:spAutoFit/>
          </a:bodyPr>
          <a:lstStyle/>
          <a:p>
            <a:pPr>
              <a:lnSpc>
                <a:spcPts val="2400"/>
              </a:lnSpc>
            </a:pPr>
            <a:r>
              <a:rPr lang="en-CA" sz="1103" dirty="0">
                <a:solidFill>
                  <a:srgbClr val="333399"/>
                </a:solidFill>
                <a:latin typeface="Arial Unicode MS"/>
                <a:cs typeface="Arial Unicode MS"/>
              </a:rPr>
              <a:t></a:t>
            </a:r>
            <a:r>
              <a:rPr lang="en-CA" sz="2004" dirty="0">
                <a:solidFill>
                  <a:srgbClr val="800000"/>
                </a:solidFill>
                <a:latin typeface="Arial"/>
                <a:cs typeface="Arial"/>
              </a:rPr>
              <a:t>  These include business </a:t>
            </a:r>
            <a:r>
              <a:rPr lang="en-CA" sz="2004" dirty="0" smtClean="0">
                <a:solidFill>
                  <a:srgbClr val="800000"/>
                </a:solidFill>
                <a:latin typeface="Arial"/>
                <a:cs typeface="Arial"/>
              </a:rPr>
              <a:t>analysts</a:t>
            </a:r>
            <a:r>
              <a:rPr lang="ar-SA" sz="2004" dirty="0" smtClean="0">
                <a:solidFill>
                  <a:srgbClr val="800000"/>
                </a:solidFill>
                <a:latin typeface="Arial"/>
                <a:cs typeface="Arial"/>
              </a:rPr>
              <a:t>خذول الي بحللو الداتا الي ف الوير هاوس</a:t>
            </a:r>
            <a:r>
              <a:rPr lang="en-CA" sz="2004" dirty="0" smtClean="0">
                <a:solidFill>
                  <a:srgbClr val="800000"/>
                </a:solidFill>
                <a:latin typeface="Arial"/>
                <a:cs typeface="Arial"/>
              </a:rPr>
              <a:t>, </a:t>
            </a:r>
            <a:r>
              <a:rPr lang="en-CA" sz="2004" dirty="0">
                <a:solidFill>
                  <a:srgbClr val="800000"/>
                </a:solidFill>
                <a:latin typeface="Arial"/>
                <a:cs typeface="Arial"/>
              </a:rPr>
              <a:t>scientists, engineers,</a:t>
            </a:r>
            <a:r>
              <a:rPr lang="en-CA" sz="2004" dirty="0">
                <a:solidFill>
                  <a:srgbClr val="000000"/>
                </a:solidFill>
                <a:latin typeface="Times New Roman"/>
              </a:rPr>
              <a:t/>
            </a:r>
            <a:br>
              <a:rPr lang="en-CA" sz="2004" dirty="0">
                <a:solidFill>
                  <a:srgbClr val="000000"/>
                </a:solidFill>
                <a:latin typeface="Times New Roman"/>
              </a:rPr>
            </a:br>
            <a:r>
              <a:rPr lang="en-CA" sz="2004" dirty="0">
                <a:solidFill>
                  <a:srgbClr val="800000"/>
                </a:solidFill>
                <a:latin typeface="Arial"/>
                <a:cs typeface="Arial"/>
              </a:rPr>
              <a:t>others thoroughly familiar with the system capabilities.</a:t>
            </a:r>
          </a:p>
          <a:p>
            <a:pPr>
              <a:lnSpc>
                <a:spcPts val="2400"/>
              </a:lnSpc>
            </a:pPr>
            <a:endParaRPr lang="en-CA" sz="2004" dirty="0">
              <a:solidFill>
                <a:srgbClr val="000000"/>
              </a:solidFill>
            </a:endParaRPr>
          </a:p>
        </p:txBody>
      </p:sp>
      <p:sp>
        <p:nvSpPr>
          <p:cNvPr id="5" name="TextBox 5"/>
          <p:cNvSpPr txBox="1"/>
          <p:nvPr/>
        </p:nvSpPr>
        <p:spPr>
          <a:xfrm>
            <a:off x="1701800" y="2730500"/>
            <a:ext cx="7442200" cy="711200"/>
          </a:xfrm>
          <a:prstGeom prst="rect">
            <a:avLst/>
          </a:prstGeom>
          <a:noFill/>
        </p:spPr>
        <p:txBody>
          <a:bodyPr vert="horz" wrap="none" lIns="0" tIns="0" rIns="0" bIns="0" rtlCol="0">
            <a:spAutoFit/>
          </a:bodyPr>
          <a:lstStyle/>
          <a:p>
            <a:pPr>
              <a:lnSpc>
                <a:spcPts val="2400"/>
              </a:lnSpc>
            </a:pPr>
            <a:r>
              <a:rPr lang="en-CA" sz="1103">
                <a:solidFill>
                  <a:srgbClr val="333399"/>
                </a:solidFill>
                <a:latin typeface="Arial Unicode MS"/>
                <a:cs typeface="Arial Unicode MS"/>
              </a:rPr>
              <a:t></a:t>
            </a:r>
            <a:r>
              <a:rPr lang="en-CA" sz="2004">
                <a:solidFill>
                  <a:srgbClr val="800000"/>
                </a:solidFill>
                <a:latin typeface="Arial"/>
                <a:cs typeface="Arial"/>
              </a:rPr>
              <a:t>  Many use tools in the form of software packages that work</a:t>
            </a:r>
            <a:r>
              <a:rPr lang="en-CA" sz="2004">
                <a:solidFill>
                  <a:srgbClr val="000000"/>
                </a:solidFill>
                <a:latin typeface="Times New Roman"/>
              </a:rPr>
              <a:t/>
            </a:r>
            <a:br>
              <a:rPr lang="en-CA" sz="2004">
                <a:solidFill>
                  <a:srgbClr val="000000"/>
                </a:solidFill>
                <a:latin typeface="Times New Roman"/>
              </a:rPr>
            </a:br>
            <a:r>
              <a:rPr lang="en-CA" sz="2004">
                <a:solidFill>
                  <a:srgbClr val="800000"/>
                </a:solidFill>
                <a:latin typeface="Arial"/>
                <a:cs typeface="Arial"/>
              </a:rPr>
              <a:t>closely with the stored database.</a:t>
            </a:r>
          </a:p>
          <a:p>
            <a:pPr>
              <a:lnSpc>
                <a:spcPts val="2400"/>
              </a:lnSpc>
            </a:pPr>
            <a:endParaRPr lang="en-CA" sz="2004">
              <a:solidFill>
                <a:srgbClr val="000000"/>
              </a:solidFill>
            </a:endParaRPr>
          </a:p>
        </p:txBody>
      </p:sp>
      <p:sp>
        <p:nvSpPr>
          <p:cNvPr id="6" name="TextBox 6"/>
          <p:cNvSpPr txBox="1"/>
          <p:nvPr/>
        </p:nvSpPr>
        <p:spPr>
          <a:xfrm>
            <a:off x="1244600" y="3429000"/>
            <a:ext cx="7899400" cy="457200"/>
          </a:xfrm>
          <a:prstGeom prst="rect">
            <a:avLst/>
          </a:prstGeom>
          <a:noFill/>
        </p:spPr>
        <p:txBody>
          <a:bodyPr vert="horz" wrap="none" lIns="0" tIns="0" rIns="0" bIns="0" rtlCol="0">
            <a:spAutoFit/>
          </a:bodyPr>
          <a:lstStyle/>
          <a:p>
            <a:pPr>
              <a:lnSpc>
                <a:spcPts val="2760"/>
              </a:lnSpc>
            </a:pPr>
            <a:r>
              <a:rPr lang="en-CA" sz="1202">
                <a:solidFill>
                  <a:srgbClr val="990033"/>
                </a:solidFill>
                <a:latin typeface="Arial Unicode MS"/>
                <a:cs typeface="Arial Unicode MS"/>
              </a:rPr>
              <a:t></a:t>
            </a:r>
            <a:r>
              <a:rPr lang="en-CA" sz="2412" b="1">
                <a:solidFill>
                  <a:srgbClr val="333399"/>
                </a:solidFill>
                <a:latin typeface="Arial Bold"/>
                <a:cs typeface="Arial Bold"/>
              </a:rPr>
              <a:t> Stand-alone:</a:t>
            </a:r>
          </a:p>
          <a:p>
            <a:pPr>
              <a:lnSpc>
                <a:spcPts val="2760"/>
              </a:lnSpc>
            </a:pPr>
            <a:endParaRPr lang="en-CA" sz="2316">
              <a:solidFill>
                <a:srgbClr val="000000"/>
              </a:solidFill>
            </a:endParaRPr>
          </a:p>
        </p:txBody>
      </p:sp>
      <p:sp>
        <p:nvSpPr>
          <p:cNvPr id="7" name="TextBox 7"/>
          <p:cNvSpPr txBox="1"/>
          <p:nvPr/>
        </p:nvSpPr>
        <p:spPr>
          <a:xfrm>
            <a:off x="1701800" y="3848100"/>
            <a:ext cx="8066311" cy="923330"/>
          </a:xfrm>
          <a:prstGeom prst="rect">
            <a:avLst/>
          </a:prstGeom>
          <a:noFill/>
        </p:spPr>
        <p:txBody>
          <a:bodyPr vert="horz" wrap="none" lIns="0" tIns="0" rIns="0" bIns="0" rtlCol="0">
            <a:spAutoFit/>
          </a:bodyPr>
          <a:lstStyle/>
          <a:p>
            <a:pPr>
              <a:lnSpc>
                <a:spcPts val="2400"/>
              </a:lnSpc>
            </a:pPr>
            <a:r>
              <a:rPr lang="en-CA" sz="1103" dirty="0">
                <a:solidFill>
                  <a:srgbClr val="333399"/>
                </a:solidFill>
                <a:latin typeface="Arial Unicode MS"/>
                <a:cs typeface="Arial Unicode MS"/>
              </a:rPr>
              <a:t></a:t>
            </a:r>
            <a:r>
              <a:rPr lang="en-CA" sz="2004" dirty="0">
                <a:solidFill>
                  <a:srgbClr val="800000"/>
                </a:solidFill>
                <a:latin typeface="Arial"/>
                <a:cs typeface="Arial"/>
              </a:rPr>
              <a:t>  Mostly maintain personal databases using ready-to-use</a:t>
            </a:r>
            <a:r>
              <a:rPr lang="en-CA" sz="2004" dirty="0">
                <a:solidFill>
                  <a:srgbClr val="000000"/>
                </a:solidFill>
                <a:latin typeface="Times New Roman"/>
              </a:rPr>
              <a:t/>
            </a:r>
            <a:br>
              <a:rPr lang="en-CA" sz="2004" dirty="0">
                <a:solidFill>
                  <a:srgbClr val="000000"/>
                </a:solidFill>
                <a:latin typeface="Times New Roman"/>
              </a:rPr>
            </a:br>
            <a:r>
              <a:rPr lang="en-CA" sz="2004" dirty="0">
                <a:solidFill>
                  <a:srgbClr val="800000"/>
                </a:solidFill>
                <a:latin typeface="Arial"/>
                <a:cs typeface="Arial"/>
              </a:rPr>
              <a:t>packaged </a:t>
            </a:r>
            <a:r>
              <a:rPr lang="en-CA" sz="2004" dirty="0" smtClean="0">
                <a:solidFill>
                  <a:srgbClr val="800000"/>
                </a:solidFill>
                <a:latin typeface="Arial"/>
                <a:cs typeface="Arial"/>
              </a:rPr>
              <a:t>applications.</a:t>
            </a:r>
            <a:r>
              <a:rPr lang="ar-SA" sz="2004" dirty="0" smtClean="0">
                <a:solidFill>
                  <a:srgbClr val="800000"/>
                </a:solidFill>
                <a:latin typeface="Arial"/>
                <a:cs typeface="Arial"/>
              </a:rPr>
              <a:t>يحتفظ بقواعد البيانات الشخصيه باستخدام تطبيقات جاهزة للاستخدام</a:t>
            </a:r>
            <a:endParaRPr lang="en-CA" sz="2004" dirty="0">
              <a:solidFill>
                <a:srgbClr val="800000"/>
              </a:solidFill>
              <a:latin typeface="Arial"/>
              <a:cs typeface="Arial"/>
            </a:endParaRPr>
          </a:p>
          <a:p>
            <a:pPr>
              <a:lnSpc>
                <a:spcPts val="2400"/>
              </a:lnSpc>
            </a:pPr>
            <a:endParaRPr lang="en-CA" sz="2004" dirty="0">
              <a:solidFill>
                <a:srgbClr val="000000"/>
              </a:solidFill>
            </a:endParaRPr>
          </a:p>
        </p:txBody>
      </p:sp>
      <p:sp>
        <p:nvSpPr>
          <p:cNvPr id="8" name="TextBox 8"/>
          <p:cNvSpPr txBox="1"/>
          <p:nvPr/>
        </p:nvSpPr>
        <p:spPr>
          <a:xfrm>
            <a:off x="1701800" y="4508500"/>
            <a:ext cx="7442200" cy="711200"/>
          </a:xfrm>
          <a:prstGeom prst="rect">
            <a:avLst/>
          </a:prstGeom>
          <a:noFill/>
        </p:spPr>
        <p:txBody>
          <a:bodyPr vert="horz" wrap="none" lIns="0" tIns="0" rIns="0" bIns="0" rtlCol="0">
            <a:spAutoFit/>
          </a:bodyPr>
          <a:lstStyle/>
          <a:p>
            <a:pPr>
              <a:lnSpc>
                <a:spcPts val="2400"/>
              </a:lnSpc>
            </a:pPr>
            <a:r>
              <a:rPr lang="en-CA" sz="1103">
                <a:solidFill>
                  <a:srgbClr val="333399"/>
                </a:solidFill>
                <a:latin typeface="Arial Unicode MS"/>
                <a:cs typeface="Arial Unicode MS"/>
              </a:rPr>
              <a:t></a:t>
            </a:r>
            <a:r>
              <a:rPr lang="en-CA" sz="2004">
                <a:solidFill>
                  <a:srgbClr val="800000"/>
                </a:solidFill>
                <a:latin typeface="Arial"/>
                <a:cs typeface="Arial"/>
              </a:rPr>
              <a:t>  An example is the user of a tax program that creates its</a:t>
            </a:r>
            <a:r>
              <a:rPr lang="en-CA" sz="2004">
                <a:solidFill>
                  <a:srgbClr val="000000"/>
                </a:solidFill>
                <a:latin typeface="Times New Roman"/>
              </a:rPr>
              <a:t/>
            </a:r>
            <a:br>
              <a:rPr lang="en-CA" sz="2004">
                <a:solidFill>
                  <a:srgbClr val="000000"/>
                </a:solidFill>
                <a:latin typeface="Times New Roman"/>
              </a:rPr>
            </a:br>
            <a:r>
              <a:rPr lang="en-CA" sz="2004">
                <a:solidFill>
                  <a:srgbClr val="800000"/>
                </a:solidFill>
                <a:latin typeface="Arial"/>
                <a:cs typeface="Arial"/>
              </a:rPr>
              <a:t>own internal database.</a:t>
            </a:r>
          </a:p>
          <a:p>
            <a:pPr>
              <a:lnSpc>
                <a:spcPts val="2400"/>
              </a:lnSpc>
            </a:pPr>
            <a:endParaRPr lang="en-CA" sz="2004">
              <a:solidFill>
                <a:srgbClr val="000000"/>
              </a:solidFill>
            </a:endParaRPr>
          </a:p>
        </p:txBody>
      </p:sp>
      <p:sp>
        <p:nvSpPr>
          <p:cNvPr id="9" name="TextBox 9"/>
          <p:cNvSpPr txBox="1"/>
          <p:nvPr/>
        </p:nvSpPr>
        <p:spPr>
          <a:xfrm>
            <a:off x="1701800" y="5181600"/>
            <a:ext cx="7442200" cy="711200"/>
          </a:xfrm>
          <a:prstGeom prst="rect">
            <a:avLst/>
          </a:prstGeom>
          <a:noFill/>
        </p:spPr>
        <p:txBody>
          <a:bodyPr vert="horz" wrap="none" lIns="0" tIns="0" rIns="0" bIns="0" rtlCol="0">
            <a:spAutoFit/>
          </a:bodyPr>
          <a:lstStyle/>
          <a:p>
            <a:pPr>
              <a:lnSpc>
                <a:spcPts val="2400"/>
              </a:lnSpc>
            </a:pPr>
            <a:r>
              <a:rPr lang="en-CA" sz="1103">
                <a:solidFill>
                  <a:srgbClr val="333399"/>
                </a:solidFill>
                <a:latin typeface="Arial Unicode MS"/>
                <a:cs typeface="Arial Unicode MS"/>
              </a:rPr>
              <a:t></a:t>
            </a:r>
            <a:r>
              <a:rPr lang="en-CA" sz="2004">
                <a:solidFill>
                  <a:srgbClr val="800000"/>
                </a:solidFill>
                <a:latin typeface="Arial"/>
                <a:cs typeface="Arial"/>
              </a:rPr>
              <a:t>  Another example is a user that maintains a database of</a:t>
            </a:r>
            <a:r>
              <a:rPr lang="en-CA" sz="2004">
                <a:solidFill>
                  <a:srgbClr val="000000"/>
                </a:solidFill>
                <a:latin typeface="Times New Roman"/>
              </a:rPr>
              <a:t/>
            </a:r>
            <a:br>
              <a:rPr lang="en-CA" sz="2004">
                <a:solidFill>
                  <a:srgbClr val="000000"/>
                </a:solidFill>
                <a:latin typeface="Times New Roman"/>
              </a:rPr>
            </a:br>
            <a:r>
              <a:rPr lang="en-CA" sz="2004">
                <a:solidFill>
                  <a:srgbClr val="800000"/>
                </a:solidFill>
                <a:latin typeface="Arial"/>
                <a:cs typeface="Arial"/>
              </a:rPr>
              <a:t>personal photos and videos.</a:t>
            </a:r>
          </a:p>
          <a:p>
            <a:pPr>
              <a:lnSpc>
                <a:spcPts val="2400"/>
              </a:lnSpc>
            </a:pPr>
            <a:endParaRPr lang="en-CA" sz="2004">
              <a:solidFill>
                <a:srgbClr val="000000"/>
              </a:solidFill>
            </a:endParaRPr>
          </a:p>
        </p:txBody>
      </p:sp>
      <p:sp>
        <p:nvSpPr>
          <p:cNvPr id="10" name="TextBox 10"/>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1" name="TextBox 11"/>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1- 23</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5" name="TextBox 2"/>
          <p:cNvSpPr txBox="1"/>
          <p:nvPr/>
        </p:nvSpPr>
        <p:spPr>
          <a:xfrm>
            <a:off x="317500" y="152400"/>
            <a:ext cx="8826500" cy="685800"/>
          </a:xfrm>
          <a:prstGeom prst="rect">
            <a:avLst/>
          </a:prstGeom>
          <a:noFill/>
        </p:spPr>
        <p:txBody>
          <a:bodyPr vert="horz" wrap="none" lIns="0" tIns="0" rIns="0" bIns="0" rtlCol="0">
            <a:spAutoFit/>
          </a:bodyPr>
          <a:lstStyle/>
          <a:p>
            <a:pPr>
              <a:lnSpc>
                <a:spcPts val="4140"/>
              </a:lnSpc>
            </a:pPr>
            <a:r>
              <a:rPr lang="en-CA" sz="3602">
                <a:solidFill>
                  <a:srgbClr val="800000"/>
                </a:solidFill>
                <a:latin typeface="Arial"/>
                <a:cs typeface="Arial"/>
              </a:rPr>
              <a:t>Database Users - Actors on the</a:t>
            </a:r>
          </a:p>
          <a:p>
            <a:pPr>
              <a:lnSpc>
                <a:spcPts val="4140"/>
              </a:lnSpc>
            </a:pPr>
            <a:endParaRPr lang="en-CA" sz="3602">
              <a:solidFill>
                <a:srgbClr val="000000"/>
              </a:solidFill>
            </a:endParaRPr>
          </a:p>
        </p:txBody>
      </p:sp>
      <p:sp>
        <p:nvSpPr>
          <p:cNvPr id="3" name="TextBox 3"/>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Scene (continued)</a:t>
            </a:r>
          </a:p>
          <a:p>
            <a:pPr>
              <a:lnSpc>
                <a:spcPts val="4140"/>
              </a:lnSpc>
            </a:pPr>
            <a:endParaRPr lang="en-CA" sz="3600">
              <a:solidFill>
                <a:srgbClr val="000000"/>
              </a:solidFill>
            </a:endParaRPr>
          </a:p>
        </p:txBody>
      </p:sp>
      <p:sp>
        <p:nvSpPr>
          <p:cNvPr id="4" name="TextBox 4"/>
          <p:cNvSpPr txBox="1"/>
          <p:nvPr/>
        </p:nvSpPr>
        <p:spPr>
          <a:xfrm>
            <a:off x="1231900" y="1612900"/>
            <a:ext cx="7912100" cy="457200"/>
          </a:xfrm>
          <a:prstGeom prst="rect">
            <a:avLst/>
          </a:prstGeom>
          <a:noFill/>
        </p:spPr>
        <p:txBody>
          <a:bodyPr vert="horz" wrap="none" lIns="0" tIns="0" rIns="0" bIns="0" rtlCol="0">
            <a:spAutoFit/>
          </a:bodyPr>
          <a:lstStyle/>
          <a:p>
            <a:pPr>
              <a:lnSpc>
                <a:spcPts val="2760"/>
              </a:lnSpc>
            </a:pPr>
            <a:r>
              <a:rPr lang="en-CA" sz="1200">
                <a:solidFill>
                  <a:srgbClr val="990033"/>
                </a:solidFill>
                <a:latin typeface="Arial Unicode MS"/>
                <a:cs typeface="Arial Unicode MS"/>
              </a:rPr>
              <a:t></a:t>
            </a:r>
            <a:r>
              <a:rPr lang="en-CA" sz="2410" b="1">
                <a:solidFill>
                  <a:srgbClr val="333399"/>
                </a:solidFill>
                <a:latin typeface="Arial Bold"/>
                <a:cs typeface="Arial Bold"/>
              </a:rPr>
              <a:t> System Analysts and Application Developers</a:t>
            </a:r>
          </a:p>
          <a:p>
            <a:pPr>
              <a:lnSpc>
                <a:spcPts val="2760"/>
              </a:lnSpc>
            </a:pPr>
            <a:endParaRPr lang="en-CA" sz="2372">
              <a:solidFill>
                <a:srgbClr val="000000"/>
              </a:solidFill>
            </a:endParaRPr>
          </a:p>
        </p:txBody>
      </p:sp>
      <p:sp>
        <p:nvSpPr>
          <p:cNvPr id="5" name="TextBox 5"/>
          <p:cNvSpPr txBox="1"/>
          <p:nvPr/>
        </p:nvSpPr>
        <p:spPr>
          <a:xfrm>
            <a:off x="1460500" y="2070100"/>
            <a:ext cx="6991979" cy="949491"/>
          </a:xfrm>
          <a:prstGeom prst="rect">
            <a:avLst/>
          </a:prstGeom>
          <a:noFill/>
        </p:spPr>
        <p:txBody>
          <a:bodyPr vert="horz" wrap="none" lIns="0" tIns="0" rIns="0" bIns="0" rtlCol="0">
            <a:spAutoFit/>
          </a:bodyPr>
          <a:lstStyle/>
          <a:p>
            <a:pPr indent="277367">
              <a:lnSpc>
                <a:spcPts val="2500"/>
              </a:lnSpc>
            </a:pPr>
            <a:r>
              <a:rPr lang="en-CA" sz="2004" dirty="0">
                <a:solidFill>
                  <a:srgbClr val="800000"/>
                </a:solidFill>
                <a:latin typeface="Arial"/>
                <a:cs typeface="Arial"/>
              </a:rPr>
              <a:t>This category currently accounts for a very large proportion</a:t>
            </a:r>
            <a:r>
              <a:rPr lang="en-CA" sz="2004" dirty="0">
                <a:solidFill>
                  <a:srgbClr val="000000"/>
                </a:solidFill>
                <a:latin typeface="Times New Roman"/>
              </a:rPr>
              <a:t/>
            </a:r>
            <a:br>
              <a:rPr lang="en-CA" sz="2004" dirty="0">
                <a:solidFill>
                  <a:srgbClr val="000000"/>
                </a:solidFill>
                <a:latin typeface="Times New Roman"/>
              </a:rPr>
            </a:br>
            <a:r>
              <a:rPr lang="en-CA" sz="2004" dirty="0">
                <a:solidFill>
                  <a:srgbClr val="800000"/>
                </a:solidFill>
                <a:latin typeface="Arial"/>
                <a:cs typeface="Arial"/>
              </a:rPr>
              <a:t>of the IT work </a:t>
            </a:r>
            <a:r>
              <a:rPr lang="en-CA" sz="2004" dirty="0" smtClean="0">
                <a:solidFill>
                  <a:srgbClr val="800000"/>
                </a:solidFill>
                <a:latin typeface="Arial"/>
                <a:cs typeface="Arial"/>
              </a:rPr>
              <a:t>force.</a:t>
            </a:r>
            <a:r>
              <a:rPr lang="ar-SA" sz="2004" dirty="0" smtClean="0">
                <a:solidFill>
                  <a:srgbClr val="800000"/>
                </a:solidFill>
                <a:latin typeface="Arial"/>
                <a:cs typeface="Arial"/>
              </a:rPr>
              <a:t>بحكي انو هاي الفئه تحتل نسبه كبيرة من قوه العمل</a:t>
            </a:r>
            <a:endParaRPr lang="en-CA" sz="2004" dirty="0">
              <a:solidFill>
                <a:srgbClr val="800000"/>
              </a:solidFill>
              <a:latin typeface="Arial"/>
              <a:cs typeface="Arial"/>
            </a:endParaRPr>
          </a:p>
          <a:p>
            <a:pPr>
              <a:lnSpc>
                <a:spcPts val="2500"/>
              </a:lnSpc>
            </a:pPr>
            <a:endParaRPr lang="en-CA" sz="2004" dirty="0">
              <a:solidFill>
                <a:srgbClr val="000000"/>
              </a:solidFill>
            </a:endParaRPr>
          </a:p>
        </p:txBody>
      </p:sp>
      <p:sp>
        <p:nvSpPr>
          <p:cNvPr id="6" name="TextBox 6"/>
          <p:cNvSpPr txBox="1"/>
          <p:nvPr/>
        </p:nvSpPr>
        <p:spPr>
          <a:xfrm>
            <a:off x="1689100" y="2819400"/>
            <a:ext cx="7454900" cy="457200"/>
          </a:xfrm>
          <a:prstGeom prst="rect">
            <a:avLst/>
          </a:prstGeom>
          <a:noFill/>
        </p:spPr>
        <p:txBody>
          <a:bodyPr vert="horz" wrap="none" lIns="0" tIns="0" rIns="0" bIns="0" rtlCol="0">
            <a:spAutoFit/>
          </a:bodyPr>
          <a:lstStyle/>
          <a:p>
            <a:pPr>
              <a:lnSpc>
                <a:spcPts val="2470"/>
              </a:lnSpc>
            </a:pPr>
            <a:r>
              <a:rPr lang="en-CA" sz="1319">
                <a:solidFill>
                  <a:srgbClr val="333399"/>
                </a:solidFill>
                <a:latin typeface="Arial Unicode MS"/>
                <a:cs typeface="Arial Unicode MS"/>
              </a:rPr>
              <a:t></a:t>
            </a:r>
            <a:r>
              <a:rPr lang="en-CA" sz="2410" b="1">
                <a:solidFill>
                  <a:srgbClr val="333399"/>
                </a:solidFill>
                <a:latin typeface="Arial Bold"/>
                <a:cs typeface="Arial Bold"/>
              </a:rPr>
              <a:t> System Analysts</a:t>
            </a:r>
            <a:r>
              <a:rPr lang="en-CA" sz="2004">
                <a:solidFill>
                  <a:srgbClr val="800000"/>
                </a:solidFill>
                <a:latin typeface="Arial"/>
                <a:cs typeface="Arial"/>
              </a:rPr>
              <a:t>: They understand the user</a:t>
            </a:r>
          </a:p>
          <a:p>
            <a:pPr>
              <a:lnSpc>
                <a:spcPts val="2470"/>
              </a:lnSpc>
            </a:pPr>
            <a:endParaRPr lang="en-CA" sz="2135">
              <a:solidFill>
                <a:srgbClr val="000000"/>
              </a:solidFill>
            </a:endParaRPr>
          </a:p>
        </p:txBody>
      </p:sp>
      <p:sp>
        <p:nvSpPr>
          <p:cNvPr id="7" name="TextBox 7"/>
          <p:cNvSpPr txBox="1"/>
          <p:nvPr/>
        </p:nvSpPr>
        <p:spPr>
          <a:xfrm>
            <a:off x="1917700" y="3162300"/>
            <a:ext cx="7088479" cy="589905"/>
          </a:xfrm>
          <a:prstGeom prst="rect">
            <a:avLst/>
          </a:prstGeom>
          <a:noFill/>
        </p:spPr>
        <p:txBody>
          <a:bodyPr vert="horz" wrap="none" lIns="0" tIns="0" rIns="0" bIns="0" rtlCol="0">
            <a:spAutoFit/>
          </a:bodyPr>
          <a:lstStyle/>
          <a:p>
            <a:pPr>
              <a:lnSpc>
                <a:spcPts val="2300"/>
              </a:lnSpc>
            </a:pPr>
            <a:r>
              <a:rPr lang="en-CA" sz="2004" dirty="0">
                <a:solidFill>
                  <a:srgbClr val="800000"/>
                </a:solidFill>
                <a:latin typeface="Arial"/>
                <a:cs typeface="Arial"/>
              </a:rPr>
              <a:t>requirements of naïve and sophisticated users and </a:t>
            </a:r>
            <a:r>
              <a:rPr lang="en-CA" sz="2004" dirty="0" smtClean="0">
                <a:solidFill>
                  <a:srgbClr val="800000"/>
                </a:solidFill>
                <a:latin typeface="Arial"/>
                <a:cs typeface="Arial"/>
              </a:rPr>
              <a:t>design</a:t>
            </a:r>
            <a:r>
              <a:rPr lang="en-US" sz="2004" dirty="0" smtClean="0">
                <a:solidFill>
                  <a:srgbClr val="800000"/>
                </a:solidFill>
                <a:latin typeface="Arial"/>
                <a:cs typeface="Arial"/>
              </a:rPr>
              <a:t> the </a:t>
            </a:r>
            <a:endParaRPr lang="en-CA" sz="2004" dirty="0">
              <a:solidFill>
                <a:srgbClr val="800000"/>
              </a:solidFill>
              <a:latin typeface="Arial"/>
              <a:cs typeface="Arial"/>
            </a:endParaRPr>
          </a:p>
          <a:p>
            <a:pPr>
              <a:lnSpc>
                <a:spcPts val="2300"/>
              </a:lnSpc>
            </a:pPr>
            <a:endParaRPr lang="en-CA" sz="2004" dirty="0">
              <a:solidFill>
                <a:srgbClr val="000000"/>
              </a:solidFill>
            </a:endParaRPr>
          </a:p>
        </p:txBody>
      </p:sp>
      <p:sp>
        <p:nvSpPr>
          <p:cNvPr id="8" name="TextBox 8"/>
          <p:cNvSpPr txBox="1"/>
          <p:nvPr/>
        </p:nvSpPr>
        <p:spPr>
          <a:xfrm>
            <a:off x="1917700" y="3467100"/>
            <a:ext cx="6663684" cy="589905"/>
          </a:xfrm>
          <a:prstGeom prst="rect">
            <a:avLst/>
          </a:prstGeom>
          <a:noFill/>
        </p:spPr>
        <p:txBody>
          <a:bodyPr vert="horz" wrap="none" lIns="0" tIns="0" rIns="0" bIns="0" rtlCol="0">
            <a:spAutoFit/>
          </a:bodyPr>
          <a:lstStyle/>
          <a:p>
            <a:pPr>
              <a:lnSpc>
                <a:spcPts val="2300"/>
              </a:lnSpc>
            </a:pPr>
            <a:r>
              <a:rPr lang="en-CA" sz="2006" dirty="0">
                <a:solidFill>
                  <a:srgbClr val="800000"/>
                </a:solidFill>
                <a:latin typeface="Arial"/>
                <a:cs typeface="Arial"/>
              </a:rPr>
              <a:t>applications </a:t>
            </a:r>
            <a:r>
              <a:rPr lang="ar-SA" sz="2006" dirty="0" smtClean="0">
                <a:solidFill>
                  <a:srgbClr val="800000"/>
                </a:solidFill>
                <a:latin typeface="Arial"/>
                <a:cs typeface="Arial"/>
              </a:rPr>
              <a:t>//</a:t>
            </a:r>
            <a:r>
              <a:rPr lang="en-CA" sz="2006" dirty="0" smtClean="0">
                <a:solidFill>
                  <a:srgbClr val="800000"/>
                </a:solidFill>
                <a:latin typeface="Arial"/>
                <a:cs typeface="Arial"/>
              </a:rPr>
              <a:t>including </a:t>
            </a:r>
            <a:r>
              <a:rPr lang="en-CA" sz="2006" dirty="0">
                <a:solidFill>
                  <a:srgbClr val="800000"/>
                </a:solidFill>
                <a:latin typeface="Arial"/>
                <a:cs typeface="Arial"/>
              </a:rPr>
              <a:t>canned  transactions to meet those</a:t>
            </a:r>
          </a:p>
          <a:p>
            <a:pPr>
              <a:lnSpc>
                <a:spcPts val="2300"/>
              </a:lnSpc>
            </a:pPr>
            <a:endParaRPr lang="en-CA" sz="2006" dirty="0">
              <a:solidFill>
                <a:srgbClr val="000000"/>
              </a:solidFill>
            </a:endParaRPr>
          </a:p>
        </p:txBody>
      </p:sp>
      <p:sp>
        <p:nvSpPr>
          <p:cNvPr id="9" name="TextBox 9"/>
          <p:cNvSpPr txBox="1"/>
          <p:nvPr/>
        </p:nvSpPr>
        <p:spPr>
          <a:xfrm>
            <a:off x="1917700" y="3771900"/>
            <a:ext cx="7226300" cy="381000"/>
          </a:xfrm>
          <a:prstGeom prst="rect">
            <a:avLst/>
          </a:prstGeom>
          <a:noFill/>
        </p:spPr>
        <p:txBody>
          <a:bodyPr vert="horz" wrap="none" lIns="0" tIns="0" rIns="0" bIns="0" rtlCol="0">
            <a:spAutoFit/>
          </a:bodyPr>
          <a:lstStyle/>
          <a:p>
            <a:pPr>
              <a:lnSpc>
                <a:spcPts val="2300"/>
              </a:lnSpc>
            </a:pPr>
            <a:r>
              <a:rPr lang="en-CA" sz="2004">
                <a:solidFill>
                  <a:srgbClr val="800000"/>
                </a:solidFill>
                <a:latin typeface="Arial"/>
                <a:cs typeface="Arial"/>
              </a:rPr>
              <a:t>requirements.</a:t>
            </a:r>
          </a:p>
          <a:p>
            <a:pPr>
              <a:lnSpc>
                <a:spcPts val="2300"/>
              </a:lnSpc>
            </a:pPr>
            <a:endParaRPr lang="en-CA" sz="2004">
              <a:solidFill>
                <a:srgbClr val="000000"/>
              </a:solidFill>
            </a:endParaRPr>
          </a:p>
        </p:txBody>
      </p:sp>
      <p:sp>
        <p:nvSpPr>
          <p:cNvPr id="10" name="TextBox 10"/>
          <p:cNvSpPr txBox="1"/>
          <p:nvPr/>
        </p:nvSpPr>
        <p:spPr>
          <a:xfrm>
            <a:off x="1689100" y="4165600"/>
            <a:ext cx="6259470" cy="666849"/>
          </a:xfrm>
          <a:prstGeom prst="rect">
            <a:avLst/>
          </a:prstGeom>
          <a:noFill/>
        </p:spPr>
        <p:txBody>
          <a:bodyPr vert="horz" wrap="none" lIns="0" tIns="0" rIns="0" bIns="0" rtlCol="0">
            <a:spAutoFit/>
          </a:bodyPr>
          <a:lstStyle/>
          <a:p>
            <a:pPr>
              <a:lnSpc>
                <a:spcPts val="2585"/>
              </a:lnSpc>
            </a:pPr>
            <a:r>
              <a:rPr lang="en-CA" sz="1319" dirty="0">
                <a:solidFill>
                  <a:srgbClr val="333399"/>
                </a:solidFill>
                <a:latin typeface="Arial Unicode MS"/>
                <a:cs typeface="Arial Unicode MS"/>
              </a:rPr>
              <a:t></a:t>
            </a:r>
            <a:r>
              <a:rPr lang="en-CA" sz="2410" b="1" dirty="0">
                <a:solidFill>
                  <a:srgbClr val="333399"/>
                </a:solidFill>
                <a:latin typeface="Arial Bold"/>
                <a:cs typeface="Arial Bold"/>
              </a:rPr>
              <a:t> Application Programmers: </a:t>
            </a:r>
            <a:r>
              <a:rPr lang="en-CA" sz="2004" dirty="0">
                <a:solidFill>
                  <a:srgbClr val="800000"/>
                </a:solidFill>
                <a:latin typeface="Arial"/>
                <a:cs typeface="Arial"/>
              </a:rPr>
              <a:t>Implement </a:t>
            </a:r>
            <a:r>
              <a:rPr lang="ar-SA" sz="2004" dirty="0" smtClean="0">
                <a:solidFill>
                  <a:srgbClr val="800000"/>
                </a:solidFill>
                <a:latin typeface="Arial"/>
                <a:cs typeface="Arial"/>
              </a:rPr>
              <a:t>تنفيذ</a:t>
            </a:r>
            <a:r>
              <a:rPr lang="en-CA" sz="2004" dirty="0" smtClean="0">
                <a:solidFill>
                  <a:srgbClr val="800000"/>
                </a:solidFill>
                <a:latin typeface="Arial"/>
                <a:cs typeface="Arial"/>
              </a:rPr>
              <a:t>the</a:t>
            </a:r>
            <a:endParaRPr lang="en-CA" sz="2004" dirty="0">
              <a:solidFill>
                <a:srgbClr val="800000"/>
              </a:solidFill>
              <a:latin typeface="Arial"/>
              <a:cs typeface="Arial"/>
            </a:endParaRPr>
          </a:p>
          <a:p>
            <a:pPr>
              <a:lnSpc>
                <a:spcPts val="2585"/>
              </a:lnSpc>
            </a:pPr>
            <a:endParaRPr lang="en-CA" sz="2244" dirty="0">
              <a:solidFill>
                <a:srgbClr val="000000"/>
              </a:solidFill>
            </a:endParaRPr>
          </a:p>
        </p:txBody>
      </p:sp>
      <p:sp>
        <p:nvSpPr>
          <p:cNvPr id="11" name="TextBox 11"/>
          <p:cNvSpPr txBox="1"/>
          <p:nvPr/>
        </p:nvSpPr>
        <p:spPr>
          <a:xfrm>
            <a:off x="1917700" y="4495800"/>
            <a:ext cx="6503383" cy="923330"/>
          </a:xfrm>
          <a:prstGeom prst="rect">
            <a:avLst/>
          </a:prstGeom>
          <a:noFill/>
        </p:spPr>
        <p:txBody>
          <a:bodyPr vert="horz" wrap="none" lIns="0" tIns="0" rIns="0" bIns="0" rtlCol="0">
            <a:spAutoFit/>
          </a:bodyPr>
          <a:lstStyle/>
          <a:p>
            <a:pPr>
              <a:lnSpc>
                <a:spcPts val="2400"/>
              </a:lnSpc>
            </a:pPr>
            <a:r>
              <a:rPr lang="en-CA" sz="2004" dirty="0">
                <a:solidFill>
                  <a:srgbClr val="800000"/>
                </a:solidFill>
                <a:latin typeface="Arial"/>
                <a:cs typeface="Arial"/>
              </a:rPr>
              <a:t>specifications developed by analysts </a:t>
            </a:r>
            <a:r>
              <a:rPr lang="ar-SA" sz="2004" dirty="0" smtClean="0">
                <a:solidFill>
                  <a:srgbClr val="800000"/>
                </a:solidFill>
                <a:latin typeface="Arial"/>
                <a:cs typeface="Arial"/>
              </a:rPr>
              <a:t>.</a:t>
            </a:r>
            <a:r>
              <a:rPr lang="en-CA" sz="2004" dirty="0" smtClean="0">
                <a:solidFill>
                  <a:srgbClr val="800000"/>
                </a:solidFill>
                <a:latin typeface="Arial"/>
                <a:cs typeface="Arial"/>
              </a:rPr>
              <a:t>and </a:t>
            </a:r>
            <a:r>
              <a:rPr lang="en-CA" sz="2004" dirty="0">
                <a:solidFill>
                  <a:srgbClr val="800000"/>
                </a:solidFill>
                <a:latin typeface="Arial"/>
                <a:cs typeface="Arial"/>
              </a:rPr>
              <a:t>test and debug</a:t>
            </a:r>
            <a:r>
              <a:rPr lang="en-CA" sz="2004" dirty="0">
                <a:solidFill>
                  <a:srgbClr val="000000"/>
                </a:solidFill>
                <a:latin typeface="Times New Roman"/>
              </a:rPr>
              <a:t/>
            </a:r>
            <a:br>
              <a:rPr lang="en-CA" sz="2004" dirty="0">
                <a:solidFill>
                  <a:srgbClr val="000000"/>
                </a:solidFill>
                <a:latin typeface="Times New Roman"/>
              </a:rPr>
            </a:br>
            <a:r>
              <a:rPr lang="en-CA" sz="2004" dirty="0">
                <a:solidFill>
                  <a:srgbClr val="800000"/>
                </a:solidFill>
                <a:latin typeface="Arial"/>
                <a:cs typeface="Arial"/>
              </a:rPr>
              <a:t>them before deployment.</a:t>
            </a:r>
          </a:p>
          <a:p>
            <a:pPr>
              <a:lnSpc>
                <a:spcPts val="2400"/>
              </a:lnSpc>
            </a:pPr>
            <a:endParaRPr lang="en-CA" sz="2004" dirty="0">
              <a:solidFill>
                <a:srgbClr val="000000"/>
              </a:solidFill>
            </a:endParaRPr>
          </a:p>
        </p:txBody>
      </p:sp>
      <p:sp>
        <p:nvSpPr>
          <p:cNvPr id="12" name="TextBox 12"/>
          <p:cNvSpPr txBox="1"/>
          <p:nvPr/>
        </p:nvSpPr>
        <p:spPr>
          <a:xfrm>
            <a:off x="1689100" y="5232400"/>
            <a:ext cx="7449155" cy="1538883"/>
          </a:xfrm>
          <a:prstGeom prst="rect">
            <a:avLst/>
          </a:prstGeom>
          <a:noFill/>
        </p:spPr>
        <p:txBody>
          <a:bodyPr vert="horz" wrap="none" lIns="0" tIns="0" rIns="0" bIns="0" rtlCol="0">
            <a:spAutoFit/>
          </a:bodyPr>
          <a:lstStyle/>
          <a:p>
            <a:pPr>
              <a:lnSpc>
                <a:spcPts val="2430"/>
              </a:lnSpc>
            </a:pPr>
            <a:r>
              <a:rPr lang="en-CA" sz="1319" dirty="0">
                <a:solidFill>
                  <a:srgbClr val="333399"/>
                </a:solidFill>
                <a:latin typeface="Arial Unicode MS"/>
                <a:cs typeface="Arial Unicode MS"/>
              </a:rPr>
              <a:t></a:t>
            </a:r>
            <a:r>
              <a:rPr lang="en-CA" sz="2410" b="1" dirty="0">
                <a:solidFill>
                  <a:srgbClr val="333399"/>
                </a:solidFill>
                <a:latin typeface="Arial Bold"/>
                <a:cs typeface="Arial Bold"/>
              </a:rPr>
              <a:t> Business Analysts</a:t>
            </a:r>
            <a:r>
              <a:rPr lang="en-CA" sz="2004" dirty="0">
                <a:solidFill>
                  <a:srgbClr val="800000"/>
                </a:solidFill>
                <a:latin typeface="Arial"/>
                <a:cs typeface="Arial"/>
              </a:rPr>
              <a:t>: There is an increasing need for</a:t>
            </a:r>
            <a:r>
              <a:rPr lang="en-CA" sz="2004" dirty="0">
                <a:solidFill>
                  <a:srgbClr val="000000"/>
                </a:solidFill>
                <a:latin typeface="Times New Roman"/>
              </a:rPr>
              <a:t/>
            </a:r>
            <a:br>
              <a:rPr lang="en-CA" sz="2004" dirty="0">
                <a:solidFill>
                  <a:srgbClr val="000000"/>
                </a:solidFill>
                <a:latin typeface="Times New Roman"/>
              </a:rPr>
            </a:br>
            <a:r>
              <a:rPr lang="en-CA" sz="2004" dirty="0">
                <a:solidFill>
                  <a:srgbClr val="800000"/>
                </a:solidFill>
                <a:latin typeface="Arial"/>
                <a:cs typeface="Arial"/>
              </a:rPr>
              <a:t>such people </a:t>
            </a:r>
            <a:r>
              <a:rPr lang="en-CA" sz="2004" dirty="0" smtClean="0">
                <a:solidFill>
                  <a:srgbClr val="800000"/>
                </a:solidFill>
                <a:latin typeface="Arial"/>
                <a:cs typeface="Arial"/>
              </a:rPr>
              <a:t>who</a:t>
            </a:r>
            <a:r>
              <a:rPr lang="ar-SA" sz="2004" dirty="0" smtClean="0">
                <a:solidFill>
                  <a:srgbClr val="800000"/>
                </a:solidFill>
                <a:latin typeface="Arial"/>
                <a:cs typeface="Arial"/>
              </a:rPr>
              <a:t>//</a:t>
            </a:r>
            <a:r>
              <a:rPr lang="en-CA" sz="2004" dirty="0" smtClean="0">
                <a:solidFill>
                  <a:srgbClr val="800000"/>
                </a:solidFill>
                <a:latin typeface="Arial"/>
                <a:cs typeface="Arial"/>
              </a:rPr>
              <a:t> </a:t>
            </a:r>
            <a:r>
              <a:rPr lang="en-US" sz="2004" dirty="0" smtClean="0">
                <a:solidFill>
                  <a:srgbClr val="800000"/>
                </a:solidFill>
                <a:latin typeface="Arial"/>
                <a:cs typeface="Arial"/>
              </a:rPr>
              <a:t>they </a:t>
            </a:r>
            <a:r>
              <a:rPr lang="en-CA" sz="2004" dirty="0" smtClean="0">
                <a:solidFill>
                  <a:srgbClr val="800000"/>
                </a:solidFill>
                <a:latin typeface="Arial"/>
                <a:cs typeface="Arial"/>
              </a:rPr>
              <a:t>can analyze</a:t>
            </a:r>
            <a:r>
              <a:rPr lang="ar-SA" sz="2004" dirty="0" smtClean="0">
                <a:solidFill>
                  <a:srgbClr val="800000"/>
                </a:solidFill>
                <a:latin typeface="Arial"/>
                <a:cs typeface="Arial"/>
              </a:rPr>
              <a:t>تحليل</a:t>
            </a:r>
            <a:r>
              <a:rPr lang="en-CA" sz="2004" dirty="0" smtClean="0">
                <a:solidFill>
                  <a:srgbClr val="800000"/>
                </a:solidFill>
                <a:latin typeface="Arial"/>
                <a:cs typeface="Arial"/>
              </a:rPr>
              <a:t> </a:t>
            </a:r>
            <a:r>
              <a:rPr lang="en-CA" sz="2004" dirty="0">
                <a:solidFill>
                  <a:srgbClr val="800000"/>
                </a:solidFill>
                <a:latin typeface="Arial"/>
                <a:cs typeface="Arial"/>
              </a:rPr>
              <a:t>vast amounts of business</a:t>
            </a:r>
            <a:r>
              <a:rPr lang="en-CA" sz="2004" dirty="0">
                <a:solidFill>
                  <a:srgbClr val="000000"/>
                </a:solidFill>
                <a:latin typeface="Times New Roman"/>
              </a:rPr>
              <a:t/>
            </a:r>
            <a:br>
              <a:rPr lang="en-CA" sz="2004" dirty="0">
                <a:solidFill>
                  <a:srgbClr val="000000"/>
                </a:solidFill>
                <a:latin typeface="Times New Roman"/>
              </a:rPr>
            </a:br>
            <a:r>
              <a:rPr lang="en-CA" sz="2004" dirty="0">
                <a:solidFill>
                  <a:srgbClr val="800000"/>
                </a:solidFill>
                <a:latin typeface="Arial"/>
                <a:cs typeface="Arial"/>
              </a:rPr>
              <a:t>data and real-time data (“Big Data”) </a:t>
            </a:r>
            <a:r>
              <a:rPr lang="en-CA" sz="2004" dirty="0" smtClean="0">
                <a:solidFill>
                  <a:srgbClr val="800000"/>
                </a:solidFill>
                <a:latin typeface="Arial"/>
                <a:cs typeface="Arial"/>
              </a:rPr>
              <a:t>for </a:t>
            </a:r>
            <a:r>
              <a:rPr lang="en-US" sz="2004" dirty="0" smtClean="0">
                <a:solidFill>
                  <a:srgbClr val="800000"/>
                </a:solidFill>
                <a:latin typeface="Arial"/>
                <a:cs typeface="Arial"/>
              </a:rPr>
              <a:t>making a</a:t>
            </a:r>
            <a:r>
              <a:rPr lang="en-CA" sz="2004" dirty="0" smtClean="0">
                <a:solidFill>
                  <a:srgbClr val="800000"/>
                </a:solidFill>
                <a:latin typeface="Arial"/>
                <a:cs typeface="Arial"/>
              </a:rPr>
              <a:t> </a:t>
            </a:r>
            <a:r>
              <a:rPr lang="en-CA" sz="2004" dirty="0">
                <a:solidFill>
                  <a:srgbClr val="800000"/>
                </a:solidFill>
                <a:latin typeface="Arial"/>
                <a:cs typeface="Arial"/>
              </a:rPr>
              <a:t>better decision</a:t>
            </a:r>
            <a:r>
              <a:rPr lang="en-CA" sz="2004" dirty="0">
                <a:solidFill>
                  <a:srgbClr val="000000"/>
                </a:solidFill>
                <a:latin typeface="Times New Roman"/>
              </a:rPr>
              <a:t/>
            </a:r>
            <a:br>
              <a:rPr lang="en-CA" sz="2004" dirty="0">
                <a:solidFill>
                  <a:srgbClr val="000000"/>
                </a:solidFill>
                <a:latin typeface="Times New Roman"/>
              </a:rPr>
            </a:br>
            <a:r>
              <a:rPr lang="en-CA" sz="2004" dirty="0" smtClean="0">
                <a:solidFill>
                  <a:srgbClr val="800000"/>
                </a:solidFill>
                <a:latin typeface="Arial"/>
                <a:cs typeface="Arial"/>
              </a:rPr>
              <a:t>related </a:t>
            </a:r>
            <a:r>
              <a:rPr lang="en-CA" sz="2004" dirty="0">
                <a:solidFill>
                  <a:srgbClr val="800000"/>
                </a:solidFill>
                <a:latin typeface="Arial"/>
                <a:cs typeface="Arial"/>
              </a:rPr>
              <a:t>to planning, advertising, marketing etc.</a:t>
            </a:r>
          </a:p>
          <a:p>
            <a:pPr>
              <a:lnSpc>
                <a:spcPts val="2430"/>
              </a:lnSpc>
            </a:pPr>
            <a:endParaRPr lang="en-CA" sz="2004" dirty="0">
              <a:solidFill>
                <a:srgbClr val="000000"/>
              </a:solidFill>
            </a:endParaRPr>
          </a:p>
        </p:txBody>
      </p:sp>
      <p:sp>
        <p:nvSpPr>
          <p:cNvPr id="13" name="TextBox 13"/>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4" name="TextBox 14"/>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1- 24</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4" name="TextBox 2"/>
          <p:cNvSpPr txBox="1"/>
          <p:nvPr/>
        </p:nvSpPr>
        <p:spPr>
          <a:xfrm>
            <a:off x="317500" y="152400"/>
            <a:ext cx="8826500" cy="685800"/>
          </a:xfrm>
          <a:prstGeom prst="rect">
            <a:avLst/>
          </a:prstGeom>
          <a:noFill/>
        </p:spPr>
        <p:txBody>
          <a:bodyPr vert="horz" wrap="none" lIns="0" tIns="0" rIns="0" bIns="0" rtlCol="0">
            <a:spAutoFit/>
          </a:bodyPr>
          <a:lstStyle/>
          <a:p>
            <a:pPr>
              <a:lnSpc>
                <a:spcPts val="4140"/>
              </a:lnSpc>
            </a:pPr>
            <a:r>
              <a:rPr lang="en-CA" sz="3602">
                <a:solidFill>
                  <a:srgbClr val="800000"/>
                </a:solidFill>
                <a:latin typeface="Arial"/>
                <a:cs typeface="Arial"/>
              </a:rPr>
              <a:t>Database Users - Actors behind the</a:t>
            </a:r>
          </a:p>
          <a:p>
            <a:pPr>
              <a:lnSpc>
                <a:spcPts val="4140"/>
              </a:lnSpc>
            </a:pPr>
            <a:endParaRPr lang="en-CA" sz="3602">
              <a:solidFill>
                <a:srgbClr val="000000"/>
              </a:solidFill>
            </a:endParaRPr>
          </a:p>
        </p:txBody>
      </p:sp>
      <p:sp>
        <p:nvSpPr>
          <p:cNvPr id="3" name="TextBox 3"/>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Scene</a:t>
            </a:r>
          </a:p>
          <a:p>
            <a:pPr>
              <a:lnSpc>
                <a:spcPts val="4140"/>
              </a:lnSpc>
            </a:pPr>
            <a:endParaRPr lang="en-CA" sz="3600">
              <a:solidFill>
                <a:srgbClr val="000000"/>
              </a:solidFill>
            </a:endParaRPr>
          </a:p>
        </p:txBody>
      </p:sp>
      <p:sp>
        <p:nvSpPr>
          <p:cNvPr id="4" name="TextBox 4"/>
          <p:cNvSpPr txBox="1"/>
          <p:nvPr/>
        </p:nvSpPr>
        <p:spPr>
          <a:xfrm>
            <a:off x="1231900" y="1625600"/>
            <a:ext cx="7912100" cy="457200"/>
          </a:xfrm>
          <a:prstGeom prst="rect">
            <a:avLst/>
          </a:prstGeom>
          <a:noFill/>
        </p:spPr>
        <p:txBody>
          <a:bodyPr vert="horz" wrap="none" lIns="0" tIns="0" rIns="0" bIns="0" rtlCol="0">
            <a:spAutoFit/>
          </a:bodyPr>
          <a:lstStyle/>
          <a:p>
            <a:pPr>
              <a:lnSpc>
                <a:spcPts val="2645"/>
              </a:lnSpc>
            </a:pPr>
            <a:r>
              <a:rPr lang="en-CA" sz="1200">
                <a:solidFill>
                  <a:srgbClr val="990033"/>
                </a:solidFill>
                <a:latin typeface="Arial Unicode MS"/>
                <a:cs typeface="Arial Unicode MS"/>
              </a:rPr>
              <a:t></a:t>
            </a:r>
            <a:r>
              <a:rPr lang="en-CA" sz="2410" b="1">
                <a:solidFill>
                  <a:srgbClr val="333399"/>
                </a:solidFill>
                <a:latin typeface="Arial Bold"/>
                <a:cs typeface="Arial Bold"/>
              </a:rPr>
              <a:t> System Designers and Implementors: </a:t>
            </a:r>
            <a:r>
              <a:rPr lang="en-CA" sz="2004">
                <a:solidFill>
                  <a:srgbClr val="800000"/>
                </a:solidFill>
                <a:latin typeface="Arial"/>
                <a:cs typeface="Arial"/>
              </a:rPr>
              <a:t>Design and</a:t>
            </a:r>
          </a:p>
          <a:p>
            <a:pPr>
              <a:lnSpc>
                <a:spcPts val="2645"/>
              </a:lnSpc>
            </a:pPr>
            <a:endParaRPr lang="en-CA" sz="2290">
              <a:solidFill>
                <a:srgbClr val="000000"/>
              </a:solidFill>
            </a:endParaRPr>
          </a:p>
        </p:txBody>
      </p:sp>
      <p:sp>
        <p:nvSpPr>
          <p:cNvPr id="5" name="TextBox 5"/>
          <p:cNvSpPr txBox="1"/>
          <p:nvPr/>
        </p:nvSpPr>
        <p:spPr>
          <a:xfrm>
            <a:off x="1460500" y="1968500"/>
            <a:ext cx="7683500" cy="381000"/>
          </a:xfrm>
          <a:prstGeom prst="rect">
            <a:avLst/>
          </a:prstGeom>
          <a:noFill/>
        </p:spPr>
        <p:txBody>
          <a:bodyPr vert="horz" wrap="none" lIns="0" tIns="0" rIns="0" bIns="0" rtlCol="0">
            <a:spAutoFit/>
          </a:bodyPr>
          <a:lstStyle/>
          <a:p>
            <a:pPr>
              <a:lnSpc>
                <a:spcPts val="2300"/>
              </a:lnSpc>
            </a:pPr>
            <a:r>
              <a:rPr lang="en-CA" sz="2006">
                <a:solidFill>
                  <a:srgbClr val="800000"/>
                </a:solidFill>
                <a:latin typeface="Arial"/>
                <a:cs typeface="Arial"/>
              </a:rPr>
              <a:t>implement DBMS packages in the form of modules and</a:t>
            </a:r>
          </a:p>
          <a:p>
            <a:pPr>
              <a:lnSpc>
                <a:spcPts val="2300"/>
              </a:lnSpc>
            </a:pPr>
            <a:endParaRPr lang="en-CA" sz="2006">
              <a:solidFill>
                <a:srgbClr val="000000"/>
              </a:solidFill>
            </a:endParaRPr>
          </a:p>
        </p:txBody>
      </p:sp>
      <p:sp>
        <p:nvSpPr>
          <p:cNvPr id="6" name="TextBox 6"/>
          <p:cNvSpPr txBox="1"/>
          <p:nvPr/>
        </p:nvSpPr>
        <p:spPr>
          <a:xfrm>
            <a:off x="1460500" y="2273300"/>
            <a:ext cx="7683500" cy="1016000"/>
          </a:xfrm>
          <a:prstGeom prst="rect">
            <a:avLst/>
          </a:prstGeom>
          <a:noFill/>
        </p:spPr>
        <p:txBody>
          <a:bodyPr vert="horz" wrap="none" lIns="0" tIns="0" rIns="0" bIns="0" rtlCol="0">
            <a:spAutoFit/>
          </a:bodyPr>
          <a:lstStyle/>
          <a:p>
            <a:pPr>
              <a:lnSpc>
                <a:spcPts val="2400"/>
              </a:lnSpc>
            </a:pPr>
            <a:r>
              <a:rPr lang="en-CA" sz="2004">
                <a:solidFill>
                  <a:srgbClr val="800000"/>
                </a:solidFill>
                <a:latin typeface="Arial"/>
                <a:cs typeface="Arial"/>
              </a:rPr>
              <a:t>interfaces and test and debug them. The DBMS must interface</a:t>
            </a:r>
            <a:r>
              <a:rPr lang="en-CA" sz="2004">
                <a:solidFill>
                  <a:srgbClr val="000000"/>
                </a:solidFill>
                <a:latin typeface="Times New Roman"/>
              </a:rPr>
              <a:t/>
            </a:r>
            <a:br>
              <a:rPr lang="en-CA" sz="2004">
                <a:solidFill>
                  <a:srgbClr val="000000"/>
                </a:solidFill>
                <a:latin typeface="Times New Roman"/>
              </a:rPr>
            </a:br>
            <a:r>
              <a:rPr lang="en-CA" sz="2004">
                <a:solidFill>
                  <a:srgbClr val="800000"/>
                </a:solidFill>
                <a:latin typeface="Arial"/>
                <a:cs typeface="Arial"/>
              </a:rPr>
              <a:t>with applications, language compilers, operating system</a:t>
            </a:r>
            <a:r>
              <a:rPr lang="en-CA" sz="2004">
                <a:solidFill>
                  <a:srgbClr val="000000"/>
                </a:solidFill>
                <a:latin typeface="Times New Roman"/>
              </a:rPr>
              <a:t/>
            </a:r>
            <a:br>
              <a:rPr lang="en-CA" sz="2004">
                <a:solidFill>
                  <a:srgbClr val="000000"/>
                </a:solidFill>
                <a:latin typeface="Times New Roman"/>
              </a:rPr>
            </a:br>
            <a:r>
              <a:rPr lang="en-CA" sz="2004">
                <a:solidFill>
                  <a:srgbClr val="800000"/>
                </a:solidFill>
                <a:latin typeface="Arial"/>
                <a:cs typeface="Arial"/>
              </a:rPr>
              <a:t>components, etc.</a:t>
            </a:r>
          </a:p>
          <a:p>
            <a:pPr>
              <a:lnSpc>
                <a:spcPts val="2400"/>
              </a:lnSpc>
            </a:pPr>
            <a:endParaRPr lang="en-CA" sz="2004">
              <a:solidFill>
                <a:srgbClr val="000000"/>
              </a:solidFill>
            </a:endParaRPr>
          </a:p>
        </p:txBody>
      </p:sp>
      <p:sp>
        <p:nvSpPr>
          <p:cNvPr id="7" name="TextBox 7"/>
          <p:cNvSpPr txBox="1"/>
          <p:nvPr/>
        </p:nvSpPr>
        <p:spPr>
          <a:xfrm>
            <a:off x="1231900" y="3302000"/>
            <a:ext cx="7912100" cy="457200"/>
          </a:xfrm>
          <a:prstGeom prst="rect">
            <a:avLst/>
          </a:prstGeom>
          <a:noFill/>
        </p:spPr>
        <p:txBody>
          <a:bodyPr vert="horz" wrap="none" lIns="0" tIns="0" rIns="0" bIns="0" rtlCol="0">
            <a:spAutoFit/>
          </a:bodyPr>
          <a:lstStyle/>
          <a:p>
            <a:pPr>
              <a:lnSpc>
                <a:spcPts val="2470"/>
              </a:lnSpc>
            </a:pPr>
            <a:r>
              <a:rPr lang="en-CA" sz="1200" dirty="0">
                <a:solidFill>
                  <a:srgbClr val="990033"/>
                </a:solidFill>
                <a:latin typeface="Arial Unicode MS"/>
                <a:cs typeface="Arial Unicode MS"/>
              </a:rPr>
              <a:t></a:t>
            </a:r>
            <a:r>
              <a:rPr lang="en-CA" sz="2412" b="1" dirty="0">
                <a:solidFill>
                  <a:srgbClr val="333399"/>
                </a:solidFill>
                <a:latin typeface="Arial Bold"/>
                <a:cs typeface="Arial Bold"/>
              </a:rPr>
              <a:t> Tool Developers</a:t>
            </a:r>
            <a:r>
              <a:rPr lang="en-CA" sz="2402" dirty="0">
                <a:solidFill>
                  <a:srgbClr val="333399"/>
                </a:solidFill>
                <a:latin typeface="Arial"/>
                <a:cs typeface="Arial"/>
              </a:rPr>
              <a:t>: </a:t>
            </a:r>
            <a:r>
              <a:rPr lang="en-CA" sz="2006" dirty="0">
                <a:solidFill>
                  <a:srgbClr val="800000"/>
                </a:solidFill>
                <a:latin typeface="Arial"/>
                <a:cs typeface="Arial"/>
              </a:rPr>
              <a:t>Design and implement software</a:t>
            </a:r>
          </a:p>
          <a:p>
            <a:pPr>
              <a:lnSpc>
                <a:spcPts val="2470"/>
              </a:lnSpc>
            </a:pPr>
            <a:endParaRPr lang="en-CA" sz="2138" dirty="0">
              <a:solidFill>
                <a:srgbClr val="000000"/>
              </a:solidFill>
            </a:endParaRPr>
          </a:p>
        </p:txBody>
      </p:sp>
      <p:sp>
        <p:nvSpPr>
          <p:cNvPr id="8" name="TextBox 8"/>
          <p:cNvSpPr txBox="1"/>
          <p:nvPr/>
        </p:nvSpPr>
        <p:spPr>
          <a:xfrm>
            <a:off x="1460500" y="3619500"/>
            <a:ext cx="6862456" cy="1231106"/>
          </a:xfrm>
          <a:prstGeom prst="rect">
            <a:avLst/>
          </a:prstGeom>
          <a:noFill/>
        </p:spPr>
        <p:txBody>
          <a:bodyPr vert="horz" wrap="none" lIns="0" tIns="0" rIns="0" bIns="0" rtlCol="0">
            <a:spAutoFit/>
          </a:bodyPr>
          <a:lstStyle/>
          <a:p>
            <a:pPr>
              <a:lnSpc>
                <a:spcPts val="2400"/>
              </a:lnSpc>
            </a:pPr>
            <a:r>
              <a:rPr lang="en-CA" sz="2004" dirty="0">
                <a:solidFill>
                  <a:srgbClr val="800000"/>
                </a:solidFill>
                <a:latin typeface="Arial"/>
                <a:cs typeface="Arial"/>
              </a:rPr>
              <a:t>systems called  tools for modeling and designing databases,</a:t>
            </a:r>
            <a:r>
              <a:rPr lang="en-CA" sz="2004" dirty="0">
                <a:solidFill>
                  <a:srgbClr val="000000"/>
                </a:solidFill>
                <a:latin typeface="Times New Roman"/>
              </a:rPr>
              <a:t/>
            </a:r>
            <a:br>
              <a:rPr lang="en-CA" sz="2004" dirty="0">
                <a:solidFill>
                  <a:srgbClr val="000000"/>
                </a:solidFill>
                <a:latin typeface="Times New Roman"/>
              </a:rPr>
            </a:br>
            <a:r>
              <a:rPr lang="en-CA" sz="2004" dirty="0" smtClean="0">
                <a:solidFill>
                  <a:srgbClr val="800000"/>
                </a:solidFill>
                <a:latin typeface="Arial"/>
                <a:cs typeface="Arial"/>
              </a:rPr>
              <a:t> </a:t>
            </a:r>
            <a:r>
              <a:rPr lang="en-CA" sz="2004" dirty="0">
                <a:solidFill>
                  <a:srgbClr val="800000"/>
                </a:solidFill>
                <a:latin typeface="Arial"/>
                <a:cs typeface="Arial"/>
              </a:rPr>
              <a:t>prototyping, test data </a:t>
            </a:r>
            <a:r>
              <a:rPr lang="en-CA" sz="2004" dirty="0" err="1" smtClean="0">
                <a:solidFill>
                  <a:srgbClr val="800000"/>
                </a:solidFill>
                <a:latin typeface="Arial"/>
                <a:cs typeface="Arial"/>
              </a:rPr>
              <a:t>generation,simulation</a:t>
            </a:r>
            <a:r>
              <a:rPr lang="en-CA" sz="2004" dirty="0" smtClean="0">
                <a:solidFill>
                  <a:srgbClr val="800000"/>
                </a:solidFill>
                <a:latin typeface="Arial"/>
                <a:cs typeface="Arial"/>
              </a:rPr>
              <a:t> </a:t>
            </a:r>
            <a:r>
              <a:rPr lang="en-CA" sz="2004" dirty="0">
                <a:solidFill>
                  <a:srgbClr val="800000"/>
                </a:solidFill>
                <a:latin typeface="Arial"/>
                <a:cs typeface="Arial"/>
              </a:rPr>
              <a:t>etc</a:t>
            </a:r>
            <a:r>
              <a:rPr lang="en-CA" sz="2004" dirty="0" smtClean="0">
                <a:solidFill>
                  <a:srgbClr val="800000"/>
                </a:solidFill>
                <a:latin typeface="Arial"/>
                <a:cs typeface="Arial"/>
              </a:rPr>
              <a:t>.</a:t>
            </a:r>
          </a:p>
          <a:p>
            <a:pPr>
              <a:lnSpc>
                <a:spcPts val="2400"/>
              </a:lnSpc>
            </a:pPr>
            <a:r>
              <a:rPr lang="en-CA" sz="2004" dirty="0" smtClean="0">
                <a:solidFill>
                  <a:srgbClr val="800000"/>
                </a:solidFill>
                <a:latin typeface="Arial"/>
                <a:cs typeface="Arial"/>
              </a:rPr>
              <a:t> </a:t>
            </a:r>
            <a:r>
              <a:rPr lang="en-CA" sz="2004" dirty="0">
                <a:solidFill>
                  <a:srgbClr val="800000"/>
                </a:solidFill>
                <a:latin typeface="Arial"/>
                <a:cs typeface="Arial"/>
              </a:rPr>
              <a:t>that facilitate building of</a:t>
            </a:r>
          </a:p>
          <a:p>
            <a:pPr>
              <a:lnSpc>
                <a:spcPts val="2400"/>
              </a:lnSpc>
            </a:pPr>
            <a:r>
              <a:rPr lang="ar-SA" sz="2004" dirty="0" smtClean="0">
                <a:solidFill>
                  <a:srgbClr val="000000"/>
                </a:solidFill>
              </a:rPr>
              <a:t>تسهل بناء التطبيقات وتسمح باستخدام قاعدة البيانات بشكل فعال</a:t>
            </a:r>
            <a:endParaRPr lang="en-CA" sz="2004" dirty="0">
              <a:solidFill>
                <a:srgbClr val="000000"/>
              </a:solidFill>
            </a:endParaRPr>
          </a:p>
        </p:txBody>
      </p:sp>
      <p:sp>
        <p:nvSpPr>
          <p:cNvPr id="9" name="TextBox 9"/>
          <p:cNvSpPr txBox="1"/>
          <p:nvPr/>
        </p:nvSpPr>
        <p:spPr>
          <a:xfrm>
            <a:off x="4283968" y="4178300"/>
            <a:ext cx="7683500" cy="457200"/>
          </a:xfrm>
          <a:prstGeom prst="rect">
            <a:avLst/>
          </a:prstGeom>
          <a:noFill/>
        </p:spPr>
        <p:txBody>
          <a:bodyPr vert="horz" wrap="none" lIns="0" tIns="0" rIns="0" bIns="0" rtlCol="0">
            <a:spAutoFit/>
          </a:bodyPr>
          <a:lstStyle/>
          <a:p>
            <a:pPr>
              <a:lnSpc>
                <a:spcPts val="2760"/>
              </a:lnSpc>
            </a:pPr>
            <a:r>
              <a:rPr lang="en-CA" sz="2004" dirty="0">
                <a:solidFill>
                  <a:srgbClr val="800000"/>
                </a:solidFill>
                <a:latin typeface="Arial"/>
                <a:cs typeface="Arial"/>
              </a:rPr>
              <a:t>applications and allow using database effectively</a:t>
            </a:r>
            <a:r>
              <a:rPr lang="en-CA" sz="2400" dirty="0">
                <a:solidFill>
                  <a:srgbClr val="333399"/>
                </a:solidFill>
                <a:latin typeface="Arial"/>
                <a:cs typeface="Arial"/>
              </a:rPr>
              <a:t>.</a:t>
            </a:r>
          </a:p>
          <a:p>
            <a:pPr>
              <a:lnSpc>
                <a:spcPts val="2760"/>
              </a:lnSpc>
            </a:pPr>
            <a:endParaRPr lang="en-CA" sz="2011" dirty="0">
              <a:solidFill>
                <a:srgbClr val="000000"/>
              </a:solidFill>
            </a:endParaRPr>
          </a:p>
        </p:txBody>
      </p:sp>
      <p:sp>
        <p:nvSpPr>
          <p:cNvPr id="10" name="TextBox 10"/>
          <p:cNvSpPr txBox="1"/>
          <p:nvPr/>
        </p:nvSpPr>
        <p:spPr>
          <a:xfrm>
            <a:off x="1231900" y="5054600"/>
            <a:ext cx="7912100" cy="508000"/>
          </a:xfrm>
          <a:prstGeom prst="rect">
            <a:avLst/>
          </a:prstGeom>
          <a:noFill/>
        </p:spPr>
        <p:txBody>
          <a:bodyPr vert="horz" wrap="none" lIns="0" tIns="0" rIns="0" bIns="0" rtlCol="0">
            <a:spAutoFit/>
          </a:bodyPr>
          <a:lstStyle/>
          <a:p>
            <a:pPr>
              <a:lnSpc>
                <a:spcPts val="2700"/>
              </a:lnSpc>
            </a:pPr>
            <a:r>
              <a:rPr lang="en-CA" sz="1202" dirty="0">
                <a:solidFill>
                  <a:srgbClr val="990033"/>
                </a:solidFill>
                <a:latin typeface="Arial Unicode MS"/>
                <a:cs typeface="Arial Unicode MS"/>
              </a:rPr>
              <a:t></a:t>
            </a:r>
            <a:r>
              <a:rPr lang="en-CA" sz="2412" b="1" dirty="0">
                <a:solidFill>
                  <a:srgbClr val="333399"/>
                </a:solidFill>
                <a:latin typeface="Arial Bold"/>
                <a:cs typeface="Arial Bold"/>
              </a:rPr>
              <a:t> Operators and Maintenance Personnel</a:t>
            </a:r>
            <a:r>
              <a:rPr lang="en-CA" sz="2808" b="1" dirty="0">
                <a:solidFill>
                  <a:srgbClr val="333399"/>
                </a:solidFill>
                <a:latin typeface="Arial Bold"/>
                <a:cs typeface="Arial Bold"/>
              </a:rPr>
              <a:t>: </a:t>
            </a:r>
            <a:r>
              <a:rPr lang="en-CA" sz="2006" dirty="0">
                <a:solidFill>
                  <a:srgbClr val="800000"/>
                </a:solidFill>
                <a:latin typeface="Arial"/>
                <a:cs typeface="Arial"/>
              </a:rPr>
              <a:t>They</a:t>
            </a:r>
          </a:p>
          <a:p>
            <a:pPr>
              <a:lnSpc>
                <a:spcPts val="2700"/>
              </a:lnSpc>
            </a:pPr>
            <a:endParaRPr lang="en-CA" sz="2356" dirty="0">
              <a:solidFill>
                <a:srgbClr val="000000"/>
              </a:solidFill>
            </a:endParaRPr>
          </a:p>
        </p:txBody>
      </p:sp>
      <p:sp>
        <p:nvSpPr>
          <p:cNvPr id="11" name="TextBox 11"/>
          <p:cNvSpPr txBox="1"/>
          <p:nvPr/>
        </p:nvSpPr>
        <p:spPr>
          <a:xfrm>
            <a:off x="1460500" y="5410200"/>
            <a:ext cx="5057475" cy="923330"/>
          </a:xfrm>
          <a:prstGeom prst="rect">
            <a:avLst/>
          </a:prstGeom>
          <a:noFill/>
        </p:spPr>
        <p:txBody>
          <a:bodyPr vert="horz" wrap="none" lIns="0" tIns="0" rIns="0" bIns="0" rtlCol="0">
            <a:spAutoFit/>
          </a:bodyPr>
          <a:lstStyle/>
          <a:p>
            <a:pPr>
              <a:lnSpc>
                <a:spcPts val="2400"/>
              </a:lnSpc>
            </a:pPr>
            <a:r>
              <a:rPr lang="en-CA" sz="2004" dirty="0">
                <a:solidFill>
                  <a:srgbClr val="800000"/>
                </a:solidFill>
                <a:latin typeface="Arial"/>
                <a:cs typeface="Arial"/>
              </a:rPr>
              <a:t>manage the actual </a:t>
            </a:r>
            <a:r>
              <a:rPr lang="en-CA" sz="2004" dirty="0" smtClean="0">
                <a:solidFill>
                  <a:srgbClr val="800000"/>
                </a:solidFill>
                <a:latin typeface="Arial"/>
                <a:cs typeface="Arial"/>
              </a:rPr>
              <a:t> </a:t>
            </a:r>
            <a:r>
              <a:rPr lang="en-CA" sz="2004" dirty="0">
                <a:solidFill>
                  <a:srgbClr val="800000"/>
                </a:solidFill>
                <a:latin typeface="Arial"/>
                <a:cs typeface="Arial"/>
              </a:rPr>
              <a:t>database</a:t>
            </a:r>
            <a:r>
              <a:rPr lang="en-CA" sz="2004" dirty="0">
                <a:solidFill>
                  <a:srgbClr val="000000"/>
                </a:solidFill>
                <a:latin typeface="Times New Roman"/>
              </a:rPr>
              <a:t/>
            </a:r>
            <a:br>
              <a:rPr lang="en-CA" sz="2004" dirty="0">
                <a:solidFill>
                  <a:srgbClr val="000000"/>
                </a:solidFill>
                <a:latin typeface="Times New Roman"/>
              </a:rPr>
            </a:br>
            <a:r>
              <a:rPr lang="en-CA" sz="2004" dirty="0">
                <a:solidFill>
                  <a:srgbClr val="800000"/>
                </a:solidFill>
                <a:latin typeface="Arial"/>
                <a:cs typeface="Arial"/>
              </a:rPr>
              <a:t>system hardware and software environment.</a:t>
            </a:r>
          </a:p>
          <a:p>
            <a:pPr>
              <a:lnSpc>
                <a:spcPts val="2400"/>
              </a:lnSpc>
            </a:pPr>
            <a:endParaRPr lang="en-CA" sz="2004" dirty="0">
              <a:solidFill>
                <a:srgbClr val="000000"/>
              </a:solidFill>
            </a:endParaRPr>
          </a:p>
        </p:txBody>
      </p:sp>
      <p:sp>
        <p:nvSpPr>
          <p:cNvPr id="12" name="TextBox 12"/>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3" name="TextBox 13"/>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1- 25</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4" name="TextBox 2"/>
          <p:cNvSpPr txBox="1"/>
          <p:nvPr/>
        </p:nvSpPr>
        <p:spPr>
          <a:xfrm>
            <a:off x="317500" y="152400"/>
            <a:ext cx="8826500" cy="685800"/>
          </a:xfrm>
          <a:prstGeom prst="rect">
            <a:avLst/>
          </a:prstGeom>
          <a:noFill/>
        </p:spPr>
        <p:txBody>
          <a:bodyPr vert="horz" wrap="none" lIns="0" tIns="0" rIns="0" bIns="0" rtlCol="0">
            <a:spAutoFit/>
          </a:bodyPr>
          <a:lstStyle/>
          <a:p>
            <a:pPr>
              <a:lnSpc>
                <a:spcPts val="4140"/>
              </a:lnSpc>
            </a:pPr>
            <a:r>
              <a:rPr lang="en-CA" sz="3602">
                <a:solidFill>
                  <a:srgbClr val="800000"/>
                </a:solidFill>
                <a:latin typeface="Arial"/>
                <a:cs typeface="Arial"/>
              </a:rPr>
              <a:t>Advantages of Using the Database</a:t>
            </a:r>
          </a:p>
          <a:p>
            <a:pPr>
              <a:lnSpc>
                <a:spcPts val="4140"/>
              </a:lnSpc>
            </a:pPr>
            <a:endParaRPr lang="en-CA" sz="3602">
              <a:solidFill>
                <a:srgbClr val="000000"/>
              </a:solidFill>
            </a:endParaRPr>
          </a:p>
        </p:txBody>
      </p:sp>
      <p:sp>
        <p:nvSpPr>
          <p:cNvPr id="3" name="TextBox 3"/>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Approach</a:t>
            </a:r>
          </a:p>
          <a:p>
            <a:pPr>
              <a:lnSpc>
                <a:spcPts val="4140"/>
              </a:lnSpc>
            </a:pPr>
            <a:endParaRPr lang="en-CA" sz="3600">
              <a:solidFill>
                <a:srgbClr val="000000"/>
              </a:solidFill>
            </a:endParaRPr>
          </a:p>
        </p:txBody>
      </p:sp>
      <p:sp>
        <p:nvSpPr>
          <p:cNvPr id="4" name="TextBox 4"/>
          <p:cNvSpPr txBox="1"/>
          <p:nvPr/>
        </p:nvSpPr>
        <p:spPr>
          <a:xfrm>
            <a:off x="330200" y="1625600"/>
            <a:ext cx="16935662" cy="1308050"/>
          </a:xfrm>
          <a:prstGeom prst="rect">
            <a:avLst/>
          </a:prstGeom>
          <a:noFill/>
        </p:spPr>
        <p:txBody>
          <a:bodyPr vert="horz" wrap="none" lIns="0" tIns="0" rIns="0" bIns="0" rtlCol="0">
            <a:spAutoFit/>
          </a:bodyPr>
          <a:lstStyle/>
          <a:p>
            <a:pPr>
              <a:lnSpc>
                <a:spcPts val="3400"/>
              </a:lnSpc>
            </a:pPr>
            <a:r>
              <a:rPr lang="en-CA" sz="1679" dirty="0">
                <a:solidFill>
                  <a:srgbClr val="990033"/>
                </a:solidFill>
                <a:latin typeface="Arial Unicode MS"/>
                <a:cs typeface="Arial Unicode MS"/>
              </a:rPr>
              <a:t></a:t>
            </a:r>
            <a:r>
              <a:rPr lang="en-CA" sz="2798" dirty="0">
                <a:solidFill>
                  <a:srgbClr val="333399"/>
                </a:solidFill>
                <a:latin typeface="Arial"/>
                <a:cs typeface="Arial"/>
              </a:rPr>
              <a:t>  Controlling </a:t>
            </a:r>
            <a:r>
              <a:rPr lang="en-CA" sz="2798" dirty="0" smtClean="0">
                <a:solidFill>
                  <a:srgbClr val="333399"/>
                </a:solidFill>
                <a:latin typeface="Arial"/>
                <a:cs typeface="Arial"/>
              </a:rPr>
              <a:t>redundancy</a:t>
            </a:r>
            <a:r>
              <a:rPr lang="ar-SA" sz="2798" dirty="0" smtClean="0">
                <a:solidFill>
                  <a:srgbClr val="333399"/>
                </a:solidFill>
                <a:latin typeface="Arial"/>
                <a:cs typeface="Arial"/>
              </a:rPr>
              <a:t>التكرار</a:t>
            </a:r>
            <a:r>
              <a:rPr lang="en-CA" sz="2798" dirty="0" smtClean="0">
                <a:solidFill>
                  <a:srgbClr val="333399"/>
                </a:solidFill>
                <a:latin typeface="Arial"/>
                <a:cs typeface="Arial"/>
              </a:rPr>
              <a:t> </a:t>
            </a:r>
            <a:r>
              <a:rPr lang="en-CA" sz="2798" dirty="0">
                <a:solidFill>
                  <a:srgbClr val="333399"/>
                </a:solidFill>
                <a:latin typeface="Arial"/>
                <a:cs typeface="Arial"/>
              </a:rPr>
              <a:t>in data storage and in</a:t>
            </a:r>
            <a:r>
              <a:rPr lang="en-CA" sz="2795" dirty="0">
                <a:solidFill>
                  <a:srgbClr val="000000"/>
                </a:solidFill>
                <a:latin typeface="Times New Roman"/>
              </a:rPr>
              <a:t/>
            </a:r>
            <a:br>
              <a:rPr lang="en-CA" sz="2795" dirty="0">
                <a:solidFill>
                  <a:srgbClr val="000000"/>
                </a:solidFill>
                <a:latin typeface="Times New Roman"/>
              </a:rPr>
            </a:br>
            <a:r>
              <a:rPr lang="en-CA" sz="2795" dirty="0">
                <a:solidFill>
                  <a:srgbClr val="333399"/>
                </a:solidFill>
                <a:latin typeface="Arial"/>
                <a:cs typeface="Arial"/>
              </a:rPr>
              <a:t>development and maintenance </a:t>
            </a:r>
            <a:r>
              <a:rPr lang="en-CA" sz="2795" dirty="0" smtClean="0">
                <a:solidFill>
                  <a:srgbClr val="333399"/>
                </a:solidFill>
                <a:latin typeface="Arial"/>
                <a:cs typeface="Arial"/>
              </a:rPr>
              <a:t>efforts.</a:t>
            </a:r>
            <a:r>
              <a:rPr lang="ar-SA" sz="2795" dirty="0" smtClean="0">
                <a:solidFill>
                  <a:srgbClr val="333399"/>
                </a:solidFill>
                <a:latin typeface="Arial"/>
                <a:cs typeface="Arial"/>
              </a:rPr>
              <a:t>يعني الداتا تكون بمطرح واحد يعني الداتا الطالب بتكون مرة وحدة وبتتوزع حسب متطلبات النظام</a:t>
            </a:r>
            <a:endParaRPr lang="en-CA" sz="2795" dirty="0">
              <a:solidFill>
                <a:srgbClr val="333399"/>
              </a:solidFill>
              <a:latin typeface="Arial"/>
              <a:cs typeface="Arial"/>
            </a:endParaRPr>
          </a:p>
          <a:p>
            <a:pPr>
              <a:lnSpc>
                <a:spcPts val="3400"/>
              </a:lnSpc>
            </a:pPr>
            <a:endParaRPr lang="en-CA" sz="2795" dirty="0">
              <a:solidFill>
                <a:srgbClr val="000000"/>
              </a:solidFill>
            </a:endParaRPr>
          </a:p>
        </p:txBody>
      </p:sp>
      <p:sp>
        <p:nvSpPr>
          <p:cNvPr id="5" name="TextBox 5"/>
          <p:cNvSpPr txBox="1"/>
          <p:nvPr/>
        </p:nvSpPr>
        <p:spPr>
          <a:xfrm>
            <a:off x="787400" y="2578100"/>
            <a:ext cx="8356600" cy="495300"/>
          </a:xfrm>
          <a:prstGeom prst="rect">
            <a:avLst/>
          </a:prstGeom>
          <a:noFill/>
        </p:spPr>
        <p:txBody>
          <a:bodyPr vert="horz" wrap="none" lIns="0" tIns="0" rIns="0" bIns="0" rtlCol="0">
            <a:spAutoFit/>
          </a:bodyPr>
          <a:lstStyle/>
          <a:p>
            <a:pPr>
              <a:lnSpc>
                <a:spcPts val="2990"/>
              </a:lnSpc>
            </a:pPr>
            <a:r>
              <a:rPr lang="en-CA" sz="1427">
                <a:solidFill>
                  <a:srgbClr val="333399"/>
                </a:solidFill>
                <a:latin typeface="Arial Unicode MS"/>
                <a:cs typeface="Arial Unicode MS"/>
              </a:rPr>
              <a:t></a:t>
            </a:r>
            <a:r>
              <a:rPr lang="en-CA" sz="2604">
                <a:solidFill>
                  <a:srgbClr val="800000"/>
                </a:solidFill>
                <a:latin typeface="Arial"/>
                <a:cs typeface="Arial"/>
              </a:rPr>
              <a:t>  Sharing of data among multiple users.</a:t>
            </a:r>
          </a:p>
          <a:p>
            <a:pPr>
              <a:lnSpc>
                <a:spcPts val="2990"/>
              </a:lnSpc>
            </a:pPr>
            <a:endParaRPr lang="en-CA" sz="2574">
              <a:solidFill>
                <a:srgbClr val="000000"/>
              </a:solidFill>
            </a:endParaRPr>
          </a:p>
        </p:txBody>
      </p:sp>
      <p:sp>
        <p:nvSpPr>
          <p:cNvPr id="6" name="TextBox 6"/>
          <p:cNvSpPr txBox="1"/>
          <p:nvPr/>
        </p:nvSpPr>
        <p:spPr>
          <a:xfrm>
            <a:off x="330200" y="3048000"/>
            <a:ext cx="8813800" cy="977900"/>
          </a:xfrm>
          <a:prstGeom prst="rect">
            <a:avLst/>
          </a:prstGeom>
          <a:noFill/>
        </p:spPr>
        <p:txBody>
          <a:bodyPr vert="horz" wrap="none" lIns="0" tIns="0" rIns="0" bIns="0" rtlCol="0">
            <a:spAutoFit/>
          </a:bodyPr>
          <a:lstStyle/>
          <a:p>
            <a:pPr>
              <a:lnSpc>
                <a:spcPts val="3300"/>
              </a:lnSpc>
            </a:pPr>
            <a:r>
              <a:rPr lang="en-CA" sz="1679" dirty="0">
                <a:solidFill>
                  <a:srgbClr val="990033"/>
                </a:solidFill>
                <a:latin typeface="Arial Unicode MS"/>
                <a:cs typeface="Arial Unicode MS"/>
              </a:rPr>
              <a:t></a:t>
            </a:r>
            <a:r>
              <a:rPr lang="en-CA" sz="2795" dirty="0">
                <a:solidFill>
                  <a:srgbClr val="333399"/>
                </a:solidFill>
                <a:latin typeface="Arial"/>
                <a:cs typeface="Arial"/>
              </a:rPr>
              <a:t>  Restricting unauthorized access to data. Only the</a:t>
            </a:r>
            <a:r>
              <a:rPr lang="en-CA" sz="2798" dirty="0">
                <a:solidFill>
                  <a:srgbClr val="000000"/>
                </a:solidFill>
                <a:latin typeface="Times New Roman"/>
              </a:rPr>
              <a:t/>
            </a:r>
            <a:br>
              <a:rPr lang="en-CA" sz="2798" dirty="0">
                <a:solidFill>
                  <a:srgbClr val="000000"/>
                </a:solidFill>
                <a:latin typeface="Times New Roman"/>
              </a:rPr>
            </a:br>
            <a:r>
              <a:rPr lang="en-CA" sz="2798" dirty="0">
                <a:solidFill>
                  <a:srgbClr val="333399"/>
                </a:solidFill>
                <a:latin typeface="Arial"/>
                <a:cs typeface="Arial"/>
              </a:rPr>
              <a:t>DBA staff uses privileged commands and</a:t>
            </a:r>
          </a:p>
          <a:p>
            <a:pPr>
              <a:lnSpc>
                <a:spcPts val="3300"/>
              </a:lnSpc>
            </a:pPr>
            <a:endParaRPr lang="en-CA" sz="2798" dirty="0">
              <a:solidFill>
                <a:srgbClr val="000000"/>
              </a:solidFill>
            </a:endParaRPr>
          </a:p>
        </p:txBody>
      </p:sp>
      <p:sp>
        <p:nvSpPr>
          <p:cNvPr id="7" name="TextBox 7"/>
          <p:cNvSpPr txBox="1"/>
          <p:nvPr/>
        </p:nvSpPr>
        <p:spPr>
          <a:xfrm>
            <a:off x="673100" y="3911600"/>
            <a:ext cx="8470900" cy="508000"/>
          </a:xfrm>
          <a:prstGeom prst="rect">
            <a:avLst/>
          </a:prstGeom>
          <a:noFill/>
        </p:spPr>
        <p:txBody>
          <a:bodyPr vert="horz" wrap="none" lIns="0" tIns="0" rIns="0" bIns="0" rtlCol="0">
            <a:spAutoFit/>
          </a:bodyPr>
          <a:lstStyle/>
          <a:p>
            <a:pPr>
              <a:lnSpc>
                <a:spcPts val="3220"/>
              </a:lnSpc>
            </a:pPr>
            <a:r>
              <a:rPr lang="en-CA" sz="2795">
                <a:solidFill>
                  <a:srgbClr val="333399"/>
                </a:solidFill>
                <a:latin typeface="Arial"/>
                <a:cs typeface="Arial"/>
              </a:rPr>
              <a:t>facilities.</a:t>
            </a:r>
          </a:p>
          <a:p>
            <a:pPr>
              <a:lnSpc>
                <a:spcPts val="3220"/>
              </a:lnSpc>
            </a:pPr>
            <a:endParaRPr lang="en-CA" sz="2795">
              <a:solidFill>
                <a:srgbClr val="000000"/>
              </a:solidFill>
            </a:endParaRPr>
          </a:p>
        </p:txBody>
      </p:sp>
      <p:sp>
        <p:nvSpPr>
          <p:cNvPr id="8" name="TextBox 8"/>
          <p:cNvSpPr txBox="1"/>
          <p:nvPr/>
        </p:nvSpPr>
        <p:spPr>
          <a:xfrm>
            <a:off x="330200" y="4432300"/>
            <a:ext cx="12830435" cy="820738"/>
          </a:xfrm>
          <a:prstGeom prst="rect">
            <a:avLst/>
          </a:prstGeom>
          <a:noFill/>
        </p:spPr>
        <p:txBody>
          <a:bodyPr vert="horz" wrap="none" lIns="0" tIns="0" rIns="0" bIns="0" rtlCol="0">
            <a:spAutoFit/>
          </a:bodyPr>
          <a:lstStyle/>
          <a:p>
            <a:pPr>
              <a:lnSpc>
                <a:spcPts val="3220"/>
              </a:lnSpc>
            </a:pPr>
            <a:r>
              <a:rPr lang="en-CA" sz="1679" dirty="0">
                <a:solidFill>
                  <a:srgbClr val="990033"/>
                </a:solidFill>
                <a:latin typeface="Arial Unicode MS"/>
                <a:cs typeface="Arial Unicode MS"/>
              </a:rPr>
              <a:t></a:t>
            </a:r>
            <a:r>
              <a:rPr lang="en-CA" sz="2795" dirty="0">
                <a:solidFill>
                  <a:srgbClr val="333399"/>
                </a:solidFill>
                <a:latin typeface="Arial"/>
                <a:cs typeface="Arial"/>
              </a:rPr>
              <a:t>  Providing persistent storage for program </a:t>
            </a:r>
            <a:r>
              <a:rPr lang="en-CA" sz="2795" dirty="0" smtClean="0">
                <a:solidFill>
                  <a:srgbClr val="333399"/>
                </a:solidFill>
                <a:latin typeface="Arial"/>
                <a:cs typeface="Arial"/>
              </a:rPr>
              <a:t>Objects</a:t>
            </a:r>
            <a:r>
              <a:rPr lang="ar-SA" sz="2795" dirty="0" smtClean="0">
                <a:solidFill>
                  <a:srgbClr val="333399"/>
                </a:solidFill>
                <a:latin typeface="Arial"/>
                <a:cs typeface="Arial"/>
              </a:rPr>
              <a:t>يعني الداتا بتضل ما بتروح ع طول الزمن</a:t>
            </a:r>
            <a:endParaRPr lang="en-CA" sz="2795" dirty="0">
              <a:solidFill>
                <a:srgbClr val="333399"/>
              </a:solidFill>
              <a:latin typeface="Arial"/>
              <a:cs typeface="Arial"/>
            </a:endParaRPr>
          </a:p>
          <a:p>
            <a:pPr>
              <a:lnSpc>
                <a:spcPts val="3220"/>
              </a:lnSpc>
            </a:pPr>
            <a:endParaRPr lang="en-CA" sz="2774" dirty="0">
              <a:solidFill>
                <a:srgbClr val="000000"/>
              </a:solidFill>
            </a:endParaRPr>
          </a:p>
        </p:txBody>
      </p:sp>
      <p:sp>
        <p:nvSpPr>
          <p:cNvPr id="9" name="TextBox 9"/>
          <p:cNvSpPr txBox="1"/>
          <p:nvPr/>
        </p:nvSpPr>
        <p:spPr>
          <a:xfrm>
            <a:off x="787400" y="4927600"/>
            <a:ext cx="8356600" cy="914400"/>
          </a:xfrm>
          <a:prstGeom prst="rect">
            <a:avLst/>
          </a:prstGeom>
          <a:noFill/>
        </p:spPr>
        <p:txBody>
          <a:bodyPr vert="horz" wrap="none" lIns="0" tIns="0" rIns="0" bIns="0" rtlCol="0">
            <a:spAutoFit/>
          </a:bodyPr>
          <a:lstStyle/>
          <a:p>
            <a:pPr>
              <a:lnSpc>
                <a:spcPts val="3100"/>
              </a:lnSpc>
            </a:pPr>
            <a:r>
              <a:rPr lang="en-CA" sz="1430" dirty="0">
                <a:solidFill>
                  <a:srgbClr val="333399"/>
                </a:solidFill>
                <a:latin typeface="Arial Unicode MS"/>
                <a:cs typeface="Arial Unicode MS"/>
              </a:rPr>
              <a:t></a:t>
            </a:r>
            <a:r>
              <a:rPr lang="en-CA" sz="2606" dirty="0">
                <a:solidFill>
                  <a:srgbClr val="800000"/>
                </a:solidFill>
                <a:latin typeface="Arial"/>
                <a:cs typeface="Arial"/>
              </a:rPr>
              <a:t>  E.g., Object-oriented DBMSs make program</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800000"/>
                </a:solidFill>
                <a:latin typeface="Arial"/>
                <a:cs typeface="Arial"/>
              </a:rPr>
              <a:t>objects persistent- see Chapter 12.</a:t>
            </a:r>
          </a:p>
          <a:p>
            <a:pPr>
              <a:lnSpc>
                <a:spcPts val="3100"/>
              </a:lnSpc>
            </a:pPr>
            <a:endParaRPr lang="en-CA" sz="2604" dirty="0">
              <a:solidFill>
                <a:srgbClr val="000000"/>
              </a:solidFill>
            </a:endParaRPr>
          </a:p>
        </p:txBody>
      </p:sp>
      <p:sp>
        <p:nvSpPr>
          <p:cNvPr id="10" name="TextBox 10"/>
          <p:cNvSpPr txBox="1"/>
          <p:nvPr/>
        </p:nvSpPr>
        <p:spPr>
          <a:xfrm>
            <a:off x="330200" y="5816600"/>
            <a:ext cx="8813800" cy="508000"/>
          </a:xfrm>
          <a:prstGeom prst="rect">
            <a:avLst/>
          </a:prstGeom>
          <a:noFill/>
        </p:spPr>
        <p:txBody>
          <a:bodyPr vert="horz" wrap="none" lIns="0" tIns="0" rIns="0" bIns="0" rtlCol="0">
            <a:spAutoFit/>
          </a:bodyPr>
          <a:lstStyle/>
          <a:p>
            <a:pPr>
              <a:lnSpc>
                <a:spcPts val="3220"/>
              </a:lnSpc>
            </a:pPr>
            <a:r>
              <a:rPr lang="en-CA" sz="1679">
                <a:solidFill>
                  <a:srgbClr val="990033"/>
                </a:solidFill>
                <a:latin typeface="Arial Unicode MS"/>
                <a:cs typeface="Arial Unicode MS"/>
              </a:rPr>
              <a:t></a:t>
            </a:r>
            <a:r>
              <a:rPr lang="en-CA" sz="2795">
                <a:solidFill>
                  <a:srgbClr val="333399"/>
                </a:solidFill>
                <a:latin typeface="Arial"/>
                <a:cs typeface="Arial"/>
              </a:rPr>
              <a:t>  Providing Storage Structures (e.g. indexes) for</a:t>
            </a:r>
          </a:p>
          <a:p>
            <a:pPr>
              <a:lnSpc>
                <a:spcPts val="3220"/>
              </a:lnSpc>
            </a:pPr>
            <a:endParaRPr lang="en-CA" sz="2773">
              <a:solidFill>
                <a:srgbClr val="000000"/>
              </a:solidFill>
            </a:endParaRPr>
          </a:p>
        </p:txBody>
      </p:sp>
      <p:sp>
        <p:nvSpPr>
          <p:cNvPr id="11" name="TextBox 11"/>
          <p:cNvSpPr txBox="1"/>
          <p:nvPr/>
        </p:nvSpPr>
        <p:spPr>
          <a:xfrm>
            <a:off x="673100" y="6235700"/>
            <a:ext cx="9066521" cy="820738"/>
          </a:xfrm>
          <a:prstGeom prst="rect">
            <a:avLst/>
          </a:prstGeom>
          <a:noFill/>
        </p:spPr>
        <p:txBody>
          <a:bodyPr vert="horz" wrap="none" lIns="0" tIns="0" rIns="0" bIns="0" rtlCol="0">
            <a:spAutoFit/>
          </a:bodyPr>
          <a:lstStyle/>
          <a:p>
            <a:pPr>
              <a:lnSpc>
                <a:spcPts val="3220"/>
              </a:lnSpc>
            </a:pPr>
            <a:r>
              <a:rPr lang="en-CA" sz="2798" dirty="0">
                <a:solidFill>
                  <a:srgbClr val="333399"/>
                </a:solidFill>
                <a:latin typeface="Arial"/>
                <a:cs typeface="Arial"/>
              </a:rPr>
              <a:t>efficient Query Processing - see Chapter </a:t>
            </a:r>
            <a:r>
              <a:rPr lang="en-CA" sz="2798" dirty="0" smtClean="0">
                <a:solidFill>
                  <a:srgbClr val="333399"/>
                </a:solidFill>
                <a:latin typeface="Arial"/>
                <a:cs typeface="Arial"/>
              </a:rPr>
              <a:t>17.</a:t>
            </a:r>
            <a:r>
              <a:rPr lang="ar-SA" sz="2798" dirty="0" smtClean="0">
                <a:solidFill>
                  <a:srgbClr val="333399"/>
                </a:solidFill>
                <a:latin typeface="Arial"/>
                <a:cs typeface="Arial"/>
              </a:rPr>
              <a:t>زي فهرس الكتاب</a:t>
            </a:r>
            <a:endParaRPr lang="en-CA" sz="2798" dirty="0">
              <a:solidFill>
                <a:srgbClr val="333399"/>
              </a:solidFill>
              <a:latin typeface="Arial"/>
              <a:cs typeface="Arial"/>
            </a:endParaRPr>
          </a:p>
          <a:p>
            <a:pPr>
              <a:lnSpc>
                <a:spcPts val="3220"/>
              </a:lnSpc>
            </a:pPr>
            <a:endParaRPr lang="en-CA" sz="2798" dirty="0">
              <a:solidFill>
                <a:srgbClr val="000000"/>
              </a:solidFill>
            </a:endParaRPr>
          </a:p>
        </p:txBody>
      </p:sp>
      <p:sp>
        <p:nvSpPr>
          <p:cNvPr id="12" name="TextBox 12"/>
          <p:cNvSpPr txBox="1"/>
          <p:nvPr/>
        </p:nvSpPr>
        <p:spPr>
          <a:xfrm>
            <a:off x="927100" y="6667500"/>
            <a:ext cx="3225800" cy="165100"/>
          </a:xfrm>
          <a:prstGeom prst="rect">
            <a:avLst/>
          </a:prstGeom>
          <a:noFill/>
        </p:spPr>
        <p:txBody>
          <a:bodyPr vert="horz" wrap="none" lIns="0" tIns="0" rIns="0" bIns="0" rtlCol="0">
            <a:spAutoFit/>
          </a:bodyPr>
          <a:lstStyle/>
          <a:p>
            <a:pPr>
              <a:lnSpc>
                <a:spcPts val="1280"/>
              </a:lnSpc>
            </a:pPr>
            <a:r>
              <a:rPr lang="en-CA" sz="900">
                <a:solidFill>
                  <a:srgbClr val="000000"/>
                </a:solidFill>
                <a:latin typeface="Arial"/>
                <a:cs typeface="Arial"/>
              </a:rPr>
              <a:t>Copyright © 2016 Ramez Elmasri and Shamkant B. Navathe</a:t>
            </a:r>
          </a:p>
          <a:p>
            <a:pPr>
              <a:lnSpc>
                <a:spcPts val="1280"/>
              </a:lnSpc>
            </a:pPr>
            <a:endParaRPr lang="en-CA" sz="900">
              <a:solidFill>
                <a:srgbClr val="000000"/>
              </a:solidFill>
              <a:latin typeface="Arial"/>
              <a:cs typeface="Arial"/>
            </a:endParaRPr>
          </a:p>
        </p:txBody>
      </p:sp>
      <p:sp>
        <p:nvSpPr>
          <p:cNvPr id="13" name="TextBox 13"/>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1- 26</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1" name="TextBox 2"/>
          <p:cNvSpPr txBox="1"/>
          <p:nvPr/>
        </p:nvSpPr>
        <p:spPr>
          <a:xfrm>
            <a:off x="317500" y="152400"/>
            <a:ext cx="8826500" cy="685800"/>
          </a:xfrm>
          <a:prstGeom prst="rect">
            <a:avLst/>
          </a:prstGeom>
          <a:noFill/>
        </p:spPr>
        <p:txBody>
          <a:bodyPr vert="horz" wrap="none" lIns="0" tIns="0" rIns="0" bIns="0" rtlCol="0">
            <a:spAutoFit/>
          </a:bodyPr>
          <a:lstStyle/>
          <a:p>
            <a:pPr>
              <a:lnSpc>
                <a:spcPts val="4140"/>
              </a:lnSpc>
            </a:pPr>
            <a:r>
              <a:rPr lang="en-CA" sz="3602">
                <a:solidFill>
                  <a:srgbClr val="800000"/>
                </a:solidFill>
                <a:latin typeface="Arial"/>
                <a:cs typeface="Arial"/>
              </a:rPr>
              <a:t>Advantages of Using the Database</a:t>
            </a:r>
          </a:p>
          <a:p>
            <a:pPr>
              <a:lnSpc>
                <a:spcPts val="4140"/>
              </a:lnSpc>
            </a:pPr>
            <a:endParaRPr lang="en-CA" sz="3602">
              <a:solidFill>
                <a:srgbClr val="000000"/>
              </a:solidFill>
            </a:endParaRPr>
          </a:p>
        </p:txBody>
      </p:sp>
      <p:sp>
        <p:nvSpPr>
          <p:cNvPr id="3" name="TextBox 3"/>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Approach (continued)</a:t>
            </a:r>
          </a:p>
          <a:p>
            <a:pPr>
              <a:lnSpc>
                <a:spcPts val="4140"/>
              </a:lnSpc>
            </a:pPr>
            <a:endParaRPr lang="en-CA" sz="3600">
              <a:solidFill>
                <a:srgbClr val="000000"/>
              </a:solidFill>
            </a:endParaRPr>
          </a:p>
        </p:txBody>
      </p:sp>
      <p:sp>
        <p:nvSpPr>
          <p:cNvPr id="4" name="TextBox 4"/>
          <p:cNvSpPr txBox="1"/>
          <p:nvPr/>
        </p:nvSpPr>
        <p:spPr>
          <a:xfrm>
            <a:off x="330200" y="1625600"/>
            <a:ext cx="8813800" cy="990600"/>
          </a:xfrm>
          <a:prstGeom prst="rect">
            <a:avLst/>
          </a:prstGeom>
          <a:noFill/>
        </p:spPr>
        <p:txBody>
          <a:bodyPr vert="horz" wrap="none" lIns="0" tIns="0" rIns="0" bIns="0" rtlCol="0">
            <a:spAutoFit/>
          </a:bodyPr>
          <a:lstStyle/>
          <a:p>
            <a:pPr>
              <a:lnSpc>
                <a:spcPts val="3400"/>
              </a:lnSpc>
            </a:pPr>
            <a:r>
              <a:rPr lang="en-CA" sz="1679" dirty="0">
                <a:solidFill>
                  <a:srgbClr val="990033"/>
                </a:solidFill>
                <a:latin typeface="Arial Unicode MS"/>
                <a:cs typeface="Arial Unicode MS"/>
              </a:rPr>
              <a:t></a:t>
            </a:r>
            <a:r>
              <a:rPr lang="en-CA" sz="2798" dirty="0">
                <a:solidFill>
                  <a:srgbClr val="333399"/>
                </a:solidFill>
                <a:latin typeface="Arial"/>
                <a:cs typeface="Arial"/>
              </a:rPr>
              <a:t>  Providing optimization of queries for efficient</a:t>
            </a:r>
            <a:r>
              <a:rPr lang="en-CA" sz="2795" dirty="0">
                <a:solidFill>
                  <a:srgbClr val="000000"/>
                </a:solidFill>
                <a:latin typeface="Times New Roman"/>
              </a:rPr>
              <a:t/>
            </a:r>
            <a:br>
              <a:rPr lang="en-CA" sz="2795" dirty="0">
                <a:solidFill>
                  <a:srgbClr val="000000"/>
                </a:solidFill>
                <a:latin typeface="Times New Roman"/>
              </a:rPr>
            </a:br>
            <a:r>
              <a:rPr lang="en-CA" sz="2795" dirty="0">
                <a:solidFill>
                  <a:srgbClr val="333399"/>
                </a:solidFill>
                <a:latin typeface="Arial"/>
                <a:cs typeface="Arial"/>
              </a:rPr>
              <a:t>processing.</a:t>
            </a:r>
          </a:p>
          <a:p>
            <a:pPr>
              <a:lnSpc>
                <a:spcPts val="3400"/>
              </a:lnSpc>
            </a:pPr>
            <a:endParaRPr lang="en-CA" sz="2795" dirty="0">
              <a:solidFill>
                <a:srgbClr val="000000"/>
              </a:solidFill>
            </a:endParaRPr>
          </a:p>
        </p:txBody>
      </p:sp>
      <p:sp>
        <p:nvSpPr>
          <p:cNvPr id="5" name="TextBox 5"/>
          <p:cNvSpPr txBox="1"/>
          <p:nvPr/>
        </p:nvSpPr>
        <p:spPr>
          <a:xfrm>
            <a:off x="330200" y="2590800"/>
            <a:ext cx="8813800" cy="508000"/>
          </a:xfrm>
          <a:prstGeom prst="rect">
            <a:avLst/>
          </a:prstGeom>
          <a:noFill/>
        </p:spPr>
        <p:txBody>
          <a:bodyPr vert="horz" wrap="none" lIns="0" tIns="0" rIns="0" bIns="0" rtlCol="0">
            <a:spAutoFit/>
          </a:bodyPr>
          <a:lstStyle/>
          <a:p>
            <a:pPr>
              <a:lnSpc>
                <a:spcPts val="3220"/>
              </a:lnSpc>
            </a:pPr>
            <a:r>
              <a:rPr lang="en-CA" sz="1679">
                <a:solidFill>
                  <a:srgbClr val="990033"/>
                </a:solidFill>
                <a:latin typeface="Arial Unicode MS"/>
                <a:cs typeface="Arial Unicode MS"/>
              </a:rPr>
              <a:t></a:t>
            </a:r>
            <a:r>
              <a:rPr lang="en-CA" sz="2795">
                <a:solidFill>
                  <a:srgbClr val="333399"/>
                </a:solidFill>
                <a:latin typeface="Arial"/>
                <a:cs typeface="Arial"/>
              </a:rPr>
              <a:t>  Providing backup and recovery services.</a:t>
            </a:r>
          </a:p>
          <a:p>
            <a:pPr>
              <a:lnSpc>
                <a:spcPts val="3220"/>
              </a:lnSpc>
            </a:pPr>
            <a:endParaRPr lang="en-CA" sz="2769">
              <a:solidFill>
                <a:srgbClr val="000000"/>
              </a:solidFill>
            </a:endParaRPr>
          </a:p>
        </p:txBody>
      </p:sp>
      <p:sp>
        <p:nvSpPr>
          <p:cNvPr id="6" name="TextBox 6"/>
          <p:cNvSpPr txBox="1"/>
          <p:nvPr/>
        </p:nvSpPr>
        <p:spPr>
          <a:xfrm>
            <a:off x="330200" y="3086100"/>
            <a:ext cx="8641789" cy="1269578"/>
          </a:xfrm>
          <a:prstGeom prst="rect">
            <a:avLst/>
          </a:prstGeom>
          <a:noFill/>
        </p:spPr>
        <p:txBody>
          <a:bodyPr vert="horz" wrap="none" lIns="0" tIns="0" rIns="0" bIns="0" rtlCol="0">
            <a:spAutoFit/>
          </a:bodyPr>
          <a:lstStyle/>
          <a:p>
            <a:pPr>
              <a:lnSpc>
                <a:spcPts val="3300"/>
              </a:lnSpc>
            </a:pPr>
            <a:r>
              <a:rPr lang="en-CA" sz="1679" dirty="0">
                <a:solidFill>
                  <a:srgbClr val="990033"/>
                </a:solidFill>
                <a:latin typeface="Arial Unicode MS"/>
                <a:cs typeface="Arial Unicode MS"/>
              </a:rPr>
              <a:t></a:t>
            </a:r>
            <a:r>
              <a:rPr lang="en-CA" sz="2795" dirty="0">
                <a:solidFill>
                  <a:srgbClr val="333399"/>
                </a:solidFill>
                <a:latin typeface="Arial"/>
                <a:cs typeface="Arial"/>
              </a:rPr>
              <a:t>  Providing multiple interfaces to different classes</a:t>
            </a:r>
            <a:r>
              <a:rPr lang="en-CA" sz="2795" dirty="0">
                <a:solidFill>
                  <a:srgbClr val="000000"/>
                </a:solidFill>
                <a:latin typeface="Times New Roman"/>
              </a:rPr>
              <a:t/>
            </a:r>
            <a:br>
              <a:rPr lang="en-CA" sz="2795" dirty="0">
                <a:solidFill>
                  <a:srgbClr val="000000"/>
                </a:solidFill>
                <a:latin typeface="Times New Roman"/>
              </a:rPr>
            </a:br>
            <a:r>
              <a:rPr lang="en-CA" sz="2795" dirty="0">
                <a:solidFill>
                  <a:srgbClr val="333399"/>
                </a:solidFill>
                <a:latin typeface="Arial"/>
                <a:cs typeface="Arial"/>
              </a:rPr>
              <a:t>of </a:t>
            </a:r>
            <a:r>
              <a:rPr lang="en-CA" sz="2795" dirty="0" smtClean="0">
                <a:solidFill>
                  <a:srgbClr val="333399"/>
                </a:solidFill>
                <a:latin typeface="Arial"/>
                <a:cs typeface="Arial"/>
              </a:rPr>
              <a:t>users.</a:t>
            </a:r>
            <a:r>
              <a:rPr lang="ar-SA" sz="2795" dirty="0" smtClean="0">
                <a:solidFill>
                  <a:srgbClr val="333399"/>
                </a:solidFill>
                <a:latin typeface="Arial"/>
                <a:cs typeface="Arial"/>
              </a:rPr>
              <a:t>الواجهة يلي بتظهر للطلاب ف البورتال مش نفسها تبعت الدكتور</a:t>
            </a:r>
            <a:endParaRPr lang="en-CA" sz="2795" dirty="0">
              <a:solidFill>
                <a:srgbClr val="333399"/>
              </a:solidFill>
              <a:latin typeface="Arial"/>
              <a:cs typeface="Arial"/>
            </a:endParaRPr>
          </a:p>
          <a:p>
            <a:pPr>
              <a:lnSpc>
                <a:spcPts val="3300"/>
              </a:lnSpc>
            </a:pPr>
            <a:endParaRPr lang="en-CA" sz="2795" dirty="0">
              <a:solidFill>
                <a:srgbClr val="000000"/>
              </a:solidFill>
            </a:endParaRPr>
          </a:p>
        </p:txBody>
      </p:sp>
      <p:sp>
        <p:nvSpPr>
          <p:cNvPr id="7" name="TextBox 7"/>
          <p:cNvSpPr txBox="1"/>
          <p:nvPr/>
        </p:nvSpPr>
        <p:spPr>
          <a:xfrm>
            <a:off x="330200" y="3962400"/>
            <a:ext cx="8813800" cy="1625600"/>
          </a:xfrm>
          <a:prstGeom prst="rect">
            <a:avLst/>
          </a:prstGeom>
          <a:noFill/>
        </p:spPr>
        <p:txBody>
          <a:bodyPr vert="horz" wrap="none" lIns="0" tIns="0" rIns="0" bIns="0" rtlCol="0">
            <a:spAutoFit/>
          </a:bodyPr>
          <a:lstStyle/>
          <a:p>
            <a:pPr>
              <a:lnSpc>
                <a:spcPts val="4000"/>
              </a:lnSpc>
            </a:pPr>
            <a:r>
              <a:rPr lang="en-CA" sz="1679" dirty="0">
                <a:solidFill>
                  <a:srgbClr val="990033"/>
                </a:solidFill>
                <a:latin typeface="Arial Unicode MS"/>
                <a:cs typeface="Arial Unicode MS"/>
              </a:rPr>
              <a:t></a:t>
            </a:r>
            <a:r>
              <a:rPr lang="en-CA" sz="2795" dirty="0">
                <a:solidFill>
                  <a:srgbClr val="333399"/>
                </a:solidFill>
                <a:latin typeface="Arial"/>
                <a:cs typeface="Arial"/>
              </a:rPr>
              <a:t>  Representing complex relationships among data.</a:t>
            </a:r>
            <a:r>
              <a:rPr lang="en-CA" sz="2774" dirty="0">
                <a:solidFill>
                  <a:srgbClr val="000000"/>
                </a:solidFill>
                <a:latin typeface="Times New Roman"/>
              </a:rPr>
              <a:t/>
            </a:r>
            <a:br>
              <a:rPr lang="en-CA" sz="2774" dirty="0">
                <a:solidFill>
                  <a:srgbClr val="000000"/>
                </a:solidFill>
                <a:latin typeface="Times New Roman"/>
              </a:rPr>
            </a:br>
            <a:r>
              <a:rPr lang="en-CA" sz="1679" dirty="0">
                <a:solidFill>
                  <a:srgbClr val="990033"/>
                </a:solidFill>
                <a:latin typeface="Arial Unicode MS"/>
                <a:cs typeface="Arial Unicode MS"/>
              </a:rPr>
              <a:t></a:t>
            </a:r>
            <a:r>
              <a:rPr lang="en-CA" sz="2795" dirty="0">
                <a:solidFill>
                  <a:srgbClr val="333399"/>
                </a:solidFill>
                <a:latin typeface="Arial"/>
                <a:cs typeface="Arial"/>
              </a:rPr>
              <a:t>  Enforcing integrity constraints on the database.</a:t>
            </a:r>
            <a:r>
              <a:rPr lang="en-CA" sz="2773" dirty="0">
                <a:solidFill>
                  <a:srgbClr val="000000"/>
                </a:solidFill>
                <a:latin typeface="Times New Roman"/>
              </a:rPr>
              <a:t/>
            </a:r>
            <a:br>
              <a:rPr lang="en-CA" sz="2773" dirty="0">
                <a:solidFill>
                  <a:srgbClr val="000000"/>
                </a:solidFill>
                <a:latin typeface="Times New Roman"/>
              </a:rPr>
            </a:br>
            <a:r>
              <a:rPr lang="en-CA" sz="1679" dirty="0">
                <a:solidFill>
                  <a:srgbClr val="990033"/>
                </a:solidFill>
                <a:latin typeface="Arial Unicode MS"/>
                <a:cs typeface="Arial Unicode MS"/>
              </a:rPr>
              <a:t></a:t>
            </a:r>
            <a:r>
              <a:rPr lang="en-CA" sz="2795" dirty="0">
                <a:solidFill>
                  <a:srgbClr val="333399"/>
                </a:solidFill>
                <a:latin typeface="Arial"/>
                <a:cs typeface="Arial"/>
              </a:rPr>
              <a:t>  Drawing inferences and actions from the stored</a:t>
            </a:r>
          </a:p>
          <a:p>
            <a:pPr>
              <a:lnSpc>
                <a:spcPts val="4000"/>
              </a:lnSpc>
            </a:pPr>
            <a:endParaRPr lang="en-CA" sz="2773" dirty="0">
              <a:solidFill>
                <a:srgbClr val="000000"/>
              </a:solidFill>
            </a:endParaRPr>
          </a:p>
        </p:txBody>
      </p:sp>
      <p:sp>
        <p:nvSpPr>
          <p:cNvPr id="8" name="TextBox 8"/>
          <p:cNvSpPr txBox="1"/>
          <p:nvPr/>
        </p:nvSpPr>
        <p:spPr>
          <a:xfrm>
            <a:off x="673100" y="5486400"/>
            <a:ext cx="7663958" cy="1269578"/>
          </a:xfrm>
          <a:prstGeom prst="rect">
            <a:avLst/>
          </a:prstGeom>
          <a:noFill/>
        </p:spPr>
        <p:txBody>
          <a:bodyPr vert="horz" wrap="none" lIns="0" tIns="0" rIns="0" bIns="0" rtlCol="0">
            <a:spAutoFit/>
          </a:bodyPr>
          <a:lstStyle/>
          <a:p>
            <a:pPr>
              <a:lnSpc>
                <a:spcPts val="3300"/>
              </a:lnSpc>
            </a:pPr>
            <a:r>
              <a:rPr lang="en-CA" sz="2795" dirty="0">
                <a:solidFill>
                  <a:srgbClr val="333399"/>
                </a:solidFill>
                <a:latin typeface="Arial"/>
                <a:cs typeface="Arial"/>
              </a:rPr>
              <a:t>data using deductive and active rules and</a:t>
            </a:r>
            <a:r>
              <a:rPr lang="en-CA" sz="2795" dirty="0">
                <a:solidFill>
                  <a:srgbClr val="000000"/>
                </a:solidFill>
                <a:latin typeface="Times New Roman"/>
              </a:rPr>
              <a:t/>
            </a:r>
            <a:br>
              <a:rPr lang="en-CA" sz="2795" dirty="0">
                <a:solidFill>
                  <a:srgbClr val="000000"/>
                </a:solidFill>
                <a:latin typeface="Times New Roman"/>
              </a:rPr>
            </a:br>
            <a:r>
              <a:rPr lang="en-CA" sz="2795" dirty="0" smtClean="0">
                <a:solidFill>
                  <a:srgbClr val="333399"/>
                </a:solidFill>
                <a:latin typeface="Arial"/>
                <a:cs typeface="Arial"/>
              </a:rPr>
              <a:t>triggers</a:t>
            </a:r>
            <a:r>
              <a:rPr lang="ar-SA" sz="2795" dirty="0" smtClean="0">
                <a:solidFill>
                  <a:srgbClr val="333399"/>
                </a:solidFill>
                <a:latin typeface="Arial"/>
                <a:cs typeface="Arial"/>
              </a:rPr>
              <a:t>هاد برنامج بتخزن جوا الداتابيس ويشتغل في وقت معين </a:t>
            </a:r>
            <a:r>
              <a:rPr lang="en-CA" sz="2795" dirty="0" smtClean="0">
                <a:solidFill>
                  <a:srgbClr val="333399"/>
                </a:solidFill>
                <a:latin typeface="Arial"/>
                <a:cs typeface="Arial"/>
              </a:rPr>
              <a:t>.</a:t>
            </a:r>
            <a:endParaRPr lang="en-CA" sz="2795" dirty="0">
              <a:solidFill>
                <a:srgbClr val="333399"/>
              </a:solidFill>
              <a:latin typeface="Arial"/>
              <a:cs typeface="Arial"/>
            </a:endParaRPr>
          </a:p>
          <a:p>
            <a:pPr>
              <a:lnSpc>
                <a:spcPts val="3300"/>
              </a:lnSpc>
            </a:pPr>
            <a:endParaRPr lang="en-CA" sz="2795" dirty="0">
              <a:solidFill>
                <a:srgbClr val="000000"/>
              </a:solidFill>
            </a:endParaRPr>
          </a:p>
        </p:txBody>
      </p:sp>
      <p:sp>
        <p:nvSpPr>
          <p:cNvPr id="9" name="TextBox 9"/>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0" name="TextBox 10"/>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1- 27</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4" name="TextBox 2"/>
          <p:cNvSpPr txBox="1"/>
          <p:nvPr/>
        </p:nvSpPr>
        <p:spPr>
          <a:xfrm>
            <a:off x="317500" y="152400"/>
            <a:ext cx="8826500" cy="685800"/>
          </a:xfrm>
          <a:prstGeom prst="rect">
            <a:avLst/>
          </a:prstGeom>
          <a:noFill/>
        </p:spPr>
        <p:txBody>
          <a:bodyPr vert="horz" wrap="none" lIns="0" tIns="0" rIns="0" bIns="0" rtlCol="0">
            <a:spAutoFit/>
          </a:bodyPr>
          <a:lstStyle/>
          <a:p>
            <a:pPr>
              <a:lnSpc>
                <a:spcPts val="4140"/>
              </a:lnSpc>
            </a:pPr>
            <a:r>
              <a:rPr lang="en-CA" sz="3602">
                <a:solidFill>
                  <a:srgbClr val="800000"/>
                </a:solidFill>
                <a:latin typeface="Arial"/>
                <a:cs typeface="Arial"/>
              </a:rPr>
              <a:t>Additional Implications of Using the</a:t>
            </a:r>
          </a:p>
          <a:p>
            <a:pPr>
              <a:lnSpc>
                <a:spcPts val="4140"/>
              </a:lnSpc>
            </a:pPr>
            <a:endParaRPr lang="en-CA" sz="3602">
              <a:solidFill>
                <a:srgbClr val="000000"/>
              </a:solidFill>
            </a:endParaRPr>
          </a:p>
        </p:txBody>
      </p:sp>
      <p:sp>
        <p:nvSpPr>
          <p:cNvPr id="3" name="TextBox 3"/>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dirty="0">
                <a:solidFill>
                  <a:srgbClr val="800000"/>
                </a:solidFill>
                <a:latin typeface="Arial"/>
                <a:cs typeface="Arial"/>
              </a:rPr>
              <a:t>Database Approach</a:t>
            </a:r>
          </a:p>
          <a:p>
            <a:pPr>
              <a:lnSpc>
                <a:spcPts val="4140"/>
              </a:lnSpc>
            </a:pPr>
            <a:endParaRPr lang="en-CA" sz="3600" dirty="0">
              <a:solidFill>
                <a:srgbClr val="000000"/>
              </a:solidFill>
            </a:endParaRPr>
          </a:p>
        </p:txBody>
      </p:sp>
      <p:sp>
        <p:nvSpPr>
          <p:cNvPr id="4" name="TextBox 4"/>
          <p:cNvSpPr txBox="1"/>
          <p:nvPr/>
        </p:nvSpPr>
        <p:spPr>
          <a:xfrm>
            <a:off x="330200" y="1651000"/>
            <a:ext cx="8037457" cy="820738"/>
          </a:xfrm>
          <a:prstGeom prst="rect">
            <a:avLst/>
          </a:prstGeom>
          <a:noFill/>
        </p:spPr>
        <p:txBody>
          <a:bodyPr vert="horz" wrap="none" lIns="0" tIns="0" rIns="0" bIns="0" rtlCol="0">
            <a:spAutoFit/>
          </a:bodyPr>
          <a:lstStyle/>
          <a:p>
            <a:pPr>
              <a:lnSpc>
                <a:spcPts val="3220"/>
              </a:lnSpc>
            </a:pPr>
            <a:r>
              <a:rPr lang="en-CA" sz="1679" dirty="0">
                <a:solidFill>
                  <a:srgbClr val="990033"/>
                </a:solidFill>
                <a:latin typeface="Arial Unicode MS"/>
                <a:cs typeface="Arial Unicode MS"/>
              </a:rPr>
              <a:t></a:t>
            </a:r>
            <a:r>
              <a:rPr lang="en-CA" sz="2798" dirty="0">
                <a:solidFill>
                  <a:srgbClr val="333399"/>
                </a:solidFill>
                <a:latin typeface="Arial"/>
                <a:cs typeface="Arial"/>
              </a:rPr>
              <a:t>  Potential for enforcing </a:t>
            </a:r>
            <a:r>
              <a:rPr lang="en-CA" sz="2798" dirty="0" smtClean="0">
                <a:solidFill>
                  <a:srgbClr val="333399"/>
                </a:solidFill>
                <a:latin typeface="Arial"/>
                <a:cs typeface="Arial"/>
              </a:rPr>
              <a:t>standards</a:t>
            </a:r>
            <a:r>
              <a:rPr lang="ar-SA" sz="2798" dirty="0" smtClean="0">
                <a:solidFill>
                  <a:srgbClr val="333399"/>
                </a:solidFill>
                <a:latin typeface="Arial"/>
                <a:cs typeface="Arial"/>
              </a:rPr>
              <a:t>امكانيه تطبيق المعاير</a:t>
            </a:r>
            <a:r>
              <a:rPr lang="en-CA" sz="2798" dirty="0" smtClean="0">
                <a:solidFill>
                  <a:srgbClr val="333399"/>
                </a:solidFill>
                <a:latin typeface="Arial"/>
                <a:cs typeface="Arial"/>
              </a:rPr>
              <a:t>:</a:t>
            </a:r>
            <a:endParaRPr lang="en-CA" sz="2798" dirty="0">
              <a:solidFill>
                <a:srgbClr val="333399"/>
              </a:solidFill>
              <a:latin typeface="Arial"/>
              <a:cs typeface="Arial"/>
            </a:endParaRPr>
          </a:p>
          <a:p>
            <a:pPr>
              <a:lnSpc>
                <a:spcPts val="3220"/>
              </a:lnSpc>
            </a:pPr>
            <a:endParaRPr lang="en-CA" sz="2768" dirty="0">
              <a:solidFill>
                <a:srgbClr val="000000"/>
              </a:solidFill>
            </a:endParaRPr>
          </a:p>
        </p:txBody>
      </p:sp>
      <p:sp>
        <p:nvSpPr>
          <p:cNvPr id="5" name="TextBox 5"/>
          <p:cNvSpPr txBox="1"/>
          <p:nvPr/>
        </p:nvSpPr>
        <p:spPr>
          <a:xfrm>
            <a:off x="787400" y="2159000"/>
            <a:ext cx="8356600" cy="495300"/>
          </a:xfrm>
          <a:prstGeom prst="rect">
            <a:avLst/>
          </a:prstGeom>
          <a:noFill/>
        </p:spPr>
        <p:txBody>
          <a:bodyPr vert="horz" wrap="none" lIns="0" tIns="0" rIns="0" bIns="0" rtlCol="0">
            <a:spAutoFit/>
          </a:bodyPr>
          <a:lstStyle/>
          <a:p>
            <a:pPr>
              <a:lnSpc>
                <a:spcPts val="2990"/>
              </a:lnSpc>
            </a:pPr>
            <a:r>
              <a:rPr lang="en-CA" sz="1427" dirty="0">
                <a:solidFill>
                  <a:srgbClr val="333399"/>
                </a:solidFill>
                <a:latin typeface="Arial Unicode MS"/>
                <a:cs typeface="Arial Unicode MS"/>
              </a:rPr>
              <a:t></a:t>
            </a:r>
            <a:r>
              <a:rPr lang="en-CA" sz="2604" dirty="0">
                <a:solidFill>
                  <a:srgbClr val="800000"/>
                </a:solidFill>
                <a:latin typeface="Arial"/>
                <a:cs typeface="Arial"/>
              </a:rPr>
              <a:t>  This is very crucial for the success of database</a:t>
            </a:r>
          </a:p>
          <a:p>
            <a:pPr>
              <a:lnSpc>
                <a:spcPts val="2990"/>
              </a:lnSpc>
            </a:pPr>
            <a:endParaRPr lang="en-CA" sz="2580" dirty="0">
              <a:solidFill>
                <a:srgbClr val="000000"/>
              </a:solidFill>
            </a:endParaRPr>
          </a:p>
        </p:txBody>
      </p:sp>
      <p:sp>
        <p:nvSpPr>
          <p:cNvPr id="6" name="TextBox 6"/>
          <p:cNvSpPr txBox="1"/>
          <p:nvPr/>
        </p:nvSpPr>
        <p:spPr>
          <a:xfrm>
            <a:off x="1066800" y="2552700"/>
            <a:ext cx="11543225" cy="769441"/>
          </a:xfrm>
          <a:prstGeom prst="rect">
            <a:avLst/>
          </a:prstGeom>
          <a:noFill/>
        </p:spPr>
        <p:txBody>
          <a:bodyPr vert="horz" wrap="none" lIns="0" tIns="0" rIns="0" bIns="0" rtlCol="0">
            <a:spAutoFit/>
          </a:bodyPr>
          <a:lstStyle/>
          <a:p>
            <a:pPr>
              <a:lnSpc>
                <a:spcPts val="2990"/>
              </a:lnSpc>
            </a:pPr>
            <a:r>
              <a:rPr lang="en-CA" sz="2604" dirty="0">
                <a:solidFill>
                  <a:srgbClr val="800000"/>
                </a:solidFill>
                <a:latin typeface="Arial"/>
                <a:cs typeface="Arial"/>
              </a:rPr>
              <a:t>applications in large </a:t>
            </a:r>
            <a:r>
              <a:rPr lang="en-CA" sz="2604" dirty="0" smtClean="0">
                <a:solidFill>
                  <a:srgbClr val="800000"/>
                </a:solidFill>
                <a:latin typeface="Arial"/>
                <a:cs typeface="Arial"/>
              </a:rPr>
              <a:t>organizations</a:t>
            </a:r>
            <a:r>
              <a:rPr lang="ar-SA" sz="2604" dirty="0" smtClean="0">
                <a:solidFill>
                  <a:srgbClr val="800000"/>
                </a:solidFill>
                <a:latin typeface="Arial"/>
                <a:cs typeface="Arial"/>
              </a:rPr>
              <a:t>بحكي انه هاي اهم اشي لنجاح قواعد البيانات</a:t>
            </a:r>
            <a:r>
              <a:rPr lang="en-CA" sz="2604" dirty="0" smtClean="0">
                <a:solidFill>
                  <a:srgbClr val="800000"/>
                </a:solidFill>
                <a:latin typeface="Arial"/>
                <a:cs typeface="Arial"/>
              </a:rPr>
              <a:t>. </a:t>
            </a:r>
            <a:r>
              <a:rPr lang="en-CA" sz="2614" b="1" dirty="0">
                <a:solidFill>
                  <a:srgbClr val="800000"/>
                </a:solidFill>
                <a:latin typeface="Arial Bold"/>
                <a:cs typeface="Arial Bold"/>
              </a:rPr>
              <a:t>Standards</a:t>
            </a:r>
          </a:p>
          <a:p>
            <a:pPr>
              <a:lnSpc>
                <a:spcPts val="2990"/>
              </a:lnSpc>
            </a:pPr>
            <a:endParaRPr lang="en-CA" sz="2604" dirty="0">
              <a:solidFill>
                <a:srgbClr val="000000"/>
              </a:solidFill>
            </a:endParaRPr>
          </a:p>
        </p:txBody>
      </p:sp>
      <p:sp>
        <p:nvSpPr>
          <p:cNvPr id="7" name="TextBox 7"/>
          <p:cNvSpPr txBox="1"/>
          <p:nvPr/>
        </p:nvSpPr>
        <p:spPr>
          <a:xfrm>
            <a:off x="1066800" y="2946400"/>
            <a:ext cx="8077200" cy="495300"/>
          </a:xfrm>
          <a:prstGeom prst="rect">
            <a:avLst/>
          </a:prstGeom>
          <a:noFill/>
        </p:spPr>
        <p:txBody>
          <a:bodyPr vert="horz" wrap="none" lIns="0" tIns="0" rIns="0" bIns="0" rtlCol="0">
            <a:spAutoFit/>
          </a:bodyPr>
          <a:lstStyle/>
          <a:p>
            <a:pPr>
              <a:lnSpc>
                <a:spcPts val="2990"/>
              </a:lnSpc>
            </a:pPr>
            <a:r>
              <a:rPr lang="en-CA" sz="2604">
                <a:solidFill>
                  <a:srgbClr val="800000"/>
                </a:solidFill>
                <a:latin typeface="Arial"/>
                <a:cs typeface="Arial"/>
              </a:rPr>
              <a:t>refer to data item names, display formats, screens,</a:t>
            </a:r>
          </a:p>
          <a:p>
            <a:pPr>
              <a:lnSpc>
                <a:spcPts val="2990"/>
              </a:lnSpc>
            </a:pPr>
            <a:endParaRPr lang="en-CA" sz="2604">
              <a:solidFill>
                <a:srgbClr val="000000"/>
              </a:solidFill>
            </a:endParaRPr>
          </a:p>
        </p:txBody>
      </p:sp>
      <p:sp>
        <p:nvSpPr>
          <p:cNvPr id="8" name="TextBox 8"/>
          <p:cNvSpPr txBox="1"/>
          <p:nvPr/>
        </p:nvSpPr>
        <p:spPr>
          <a:xfrm>
            <a:off x="1066800" y="3340100"/>
            <a:ext cx="8077200" cy="495300"/>
          </a:xfrm>
          <a:prstGeom prst="rect">
            <a:avLst/>
          </a:prstGeom>
          <a:noFill/>
        </p:spPr>
        <p:txBody>
          <a:bodyPr vert="horz" wrap="none" lIns="0" tIns="0" rIns="0" bIns="0" rtlCol="0">
            <a:spAutoFit/>
          </a:bodyPr>
          <a:lstStyle/>
          <a:p>
            <a:pPr>
              <a:lnSpc>
                <a:spcPts val="2990"/>
              </a:lnSpc>
            </a:pPr>
            <a:r>
              <a:rPr lang="en-CA" sz="2606" dirty="0">
                <a:solidFill>
                  <a:srgbClr val="800000"/>
                </a:solidFill>
                <a:latin typeface="Arial"/>
                <a:cs typeface="Arial"/>
              </a:rPr>
              <a:t>report structures, meta-data (description of data),</a:t>
            </a:r>
          </a:p>
          <a:p>
            <a:pPr>
              <a:lnSpc>
                <a:spcPts val="2990"/>
              </a:lnSpc>
            </a:pPr>
            <a:endParaRPr lang="en-CA" sz="2606" dirty="0">
              <a:solidFill>
                <a:srgbClr val="000000"/>
              </a:solidFill>
            </a:endParaRPr>
          </a:p>
        </p:txBody>
      </p:sp>
      <p:sp>
        <p:nvSpPr>
          <p:cNvPr id="9" name="TextBox 9"/>
          <p:cNvSpPr txBox="1"/>
          <p:nvPr/>
        </p:nvSpPr>
        <p:spPr>
          <a:xfrm>
            <a:off x="1066800" y="3733800"/>
            <a:ext cx="8077200" cy="495300"/>
          </a:xfrm>
          <a:prstGeom prst="rect">
            <a:avLst/>
          </a:prstGeom>
          <a:noFill/>
        </p:spPr>
        <p:txBody>
          <a:bodyPr vert="horz" wrap="none" lIns="0" tIns="0" rIns="0" bIns="0" rtlCol="0">
            <a:spAutoFit/>
          </a:bodyPr>
          <a:lstStyle/>
          <a:p>
            <a:pPr>
              <a:lnSpc>
                <a:spcPts val="2990"/>
              </a:lnSpc>
            </a:pPr>
            <a:r>
              <a:rPr lang="en-CA" sz="2604" dirty="0">
                <a:solidFill>
                  <a:srgbClr val="800000"/>
                </a:solidFill>
                <a:latin typeface="Arial"/>
                <a:cs typeface="Arial"/>
              </a:rPr>
              <a:t>Web page layouts, etc.</a:t>
            </a:r>
          </a:p>
          <a:p>
            <a:pPr>
              <a:lnSpc>
                <a:spcPts val="2990"/>
              </a:lnSpc>
            </a:pPr>
            <a:endParaRPr lang="en-CA" sz="2604" dirty="0">
              <a:solidFill>
                <a:srgbClr val="000000"/>
              </a:solidFill>
            </a:endParaRPr>
          </a:p>
        </p:txBody>
      </p:sp>
      <p:sp>
        <p:nvSpPr>
          <p:cNvPr id="10" name="TextBox 10"/>
          <p:cNvSpPr txBox="1"/>
          <p:nvPr/>
        </p:nvSpPr>
        <p:spPr>
          <a:xfrm>
            <a:off x="330200" y="4216400"/>
            <a:ext cx="8813800" cy="508000"/>
          </a:xfrm>
          <a:prstGeom prst="rect">
            <a:avLst/>
          </a:prstGeom>
          <a:noFill/>
        </p:spPr>
        <p:txBody>
          <a:bodyPr vert="horz" wrap="none" lIns="0" tIns="0" rIns="0" bIns="0" rtlCol="0">
            <a:spAutoFit/>
          </a:bodyPr>
          <a:lstStyle/>
          <a:p>
            <a:pPr>
              <a:lnSpc>
                <a:spcPts val="3220"/>
              </a:lnSpc>
            </a:pPr>
            <a:r>
              <a:rPr lang="en-CA" sz="1679">
                <a:solidFill>
                  <a:srgbClr val="990033"/>
                </a:solidFill>
                <a:latin typeface="Arial Unicode MS"/>
                <a:cs typeface="Arial Unicode MS"/>
              </a:rPr>
              <a:t></a:t>
            </a:r>
            <a:r>
              <a:rPr lang="en-CA" sz="2795">
                <a:solidFill>
                  <a:srgbClr val="333399"/>
                </a:solidFill>
                <a:latin typeface="Arial"/>
                <a:cs typeface="Arial"/>
              </a:rPr>
              <a:t>  Reduced application development time:</a:t>
            </a:r>
          </a:p>
          <a:p>
            <a:pPr>
              <a:lnSpc>
                <a:spcPts val="3220"/>
              </a:lnSpc>
            </a:pPr>
            <a:endParaRPr lang="en-CA" sz="2768">
              <a:solidFill>
                <a:srgbClr val="000000"/>
              </a:solidFill>
            </a:endParaRPr>
          </a:p>
        </p:txBody>
      </p:sp>
      <p:sp>
        <p:nvSpPr>
          <p:cNvPr id="11" name="TextBox 11"/>
          <p:cNvSpPr txBox="1"/>
          <p:nvPr/>
        </p:nvSpPr>
        <p:spPr>
          <a:xfrm>
            <a:off x="787400" y="4711700"/>
            <a:ext cx="8356600" cy="914400"/>
          </a:xfrm>
          <a:prstGeom prst="rect">
            <a:avLst/>
          </a:prstGeom>
          <a:noFill/>
        </p:spPr>
        <p:txBody>
          <a:bodyPr vert="horz" wrap="none" lIns="0" tIns="0" rIns="0" bIns="0" rtlCol="0">
            <a:spAutoFit/>
          </a:bodyPr>
          <a:lstStyle/>
          <a:p>
            <a:pPr>
              <a:lnSpc>
                <a:spcPts val="3100"/>
              </a:lnSpc>
            </a:pPr>
            <a:r>
              <a:rPr lang="en-CA" sz="1427">
                <a:solidFill>
                  <a:srgbClr val="333399"/>
                </a:solidFill>
                <a:latin typeface="Arial Unicode MS"/>
                <a:cs typeface="Arial Unicode MS"/>
              </a:rPr>
              <a:t></a:t>
            </a:r>
            <a:r>
              <a:rPr lang="en-CA" sz="2604">
                <a:solidFill>
                  <a:srgbClr val="800000"/>
                </a:solidFill>
                <a:latin typeface="Arial"/>
                <a:cs typeface="Arial"/>
              </a:rPr>
              <a:t>  Incremental time to add each new application is</a:t>
            </a:r>
            <a:r>
              <a:rPr lang="en-CA" sz="2604">
                <a:solidFill>
                  <a:srgbClr val="000000"/>
                </a:solidFill>
                <a:latin typeface="Times New Roman"/>
              </a:rPr>
              <a:t/>
            </a:r>
            <a:br>
              <a:rPr lang="en-CA" sz="2604">
                <a:solidFill>
                  <a:srgbClr val="000000"/>
                </a:solidFill>
                <a:latin typeface="Times New Roman"/>
              </a:rPr>
            </a:br>
            <a:r>
              <a:rPr lang="en-CA" sz="2604">
                <a:solidFill>
                  <a:srgbClr val="800000"/>
                </a:solidFill>
                <a:latin typeface="Arial"/>
                <a:cs typeface="Arial"/>
              </a:rPr>
              <a:t>reduced.</a:t>
            </a:r>
          </a:p>
          <a:p>
            <a:pPr>
              <a:lnSpc>
                <a:spcPts val="3100"/>
              </a:lnSpc>
            </a:pPr>
            <a:endParaRPr lang="en-CA" sz="2604">
              <a:solidFill>
                <a:srgbClr val="000000"/>
              </a:solidFill>
            </a:endParaRPr>
          </a:p>
        </p:txBody>
      </p:sp>
      <p:sp>
        <p:nvSpPr>
          <p:cNvPr id="12" name="TextBox 12"/>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3" name="TextBox 13"/>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1- 28</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2" name="TextBox 2"/>
          <p:cNvSpPr txBox="1"/>
          <p:nvPr/>
        </p:nvSpPr>
        <p:spPr>
          <a:xfrm>
            <a:off x="317500" y="152400"/>
            <a:ext cx="8826500" cy="685800"/>
          </a:xfrm>
          <a:prstGeom prst="rect">
            <a:avLst/>
          </a:prstGeom>
          <a:noFill/>
        </p:spPr>
        <p:txBody>
          <a:bodyPr vert="horz" wrap="none" lIns="0" tIns="0" rIns="0" bIns="0" rtlCol="0">
            <a:spAutoFit/>
          </a:bodyPr>
          <a:lstStyle/>
          <a:p>
            <a:pPr>
              <a:lnSpc>
                <a:spcPts val="4140"/>
              </a:lnSpc>
            </a:pPr>
            <a:r>
              <a:rPr lang="en-CA" sz="3602">
                <a:solidFill>
                  <a:srgbClr val="800000"/>
                </a:solidFill>
                <a:latin typeface="Arial"/>
                <a:cs typeface="Arial"/>
              </a:rPr>
              <a:t>Additional Implications of Using the</a:t>
            </a:r>
          </a:p>
          <a:p>
            <a:pPr>
              <a:lnSpc>
                <a:spcPts val="4140"/>
              </a:lnSpc>
            </a:pPr>
            <a:endParaRPr lang="en-CA" sz="3602">
              <a:solidFill>
                <a:srgbClr val="000000"/>
              </a:solidFill>
            </a:endParaRPr>
          </a:p>
        </p:txBody>
      </p:sp>
      <p:sp>
        <p:nvSpPr>
          <p:cNvPr id="3" name="TextBox 3"/>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dirty="0">
                <a:solidFill>
                  <a:srgbClr val="800000"/>
                </a:solidFill>
                <a:latin typeface="Arial"/>
                <a:cs typeface="Arial"/>
              </a:rPr>
              <a:t>Database Approach (continued)</a:t>
            </a:r>
          </a:p>
          <a:p>
            <a:pPr>
              <a:lnSpc>
                <a:spcPts val="4140"/>
              </a:lnSpc>
            </a:pPr>
            <a:endParaRPr lang="en-CA" sz="3600" dirty="0">
              <a:solidFill>
                <a:srgbClr val="000000"/>
              </a:solidFill>
            </a:endParaRPr>
          </a:p>
        </p:txBody>
      </p:sp>
      <p:sp>
        <p:nvSpPr>
          <p:cNvPr id="4" name="TextBox 4"/>
          <p:cNvSpPr txBox="1"/>
          <p:nvPr/>
        </p:nvSpPr>
        <p:spPr>
          <a:xfrm>
            <a:off x="330200" y="1651000"/>
            <a:ext cx="8813800" cy="508000"/>
          </a:xfrm>
          <a:prstGeom prst="rect">
            <a:avLst/>
          </a:prstGeom>
          <a:noFill/>
        </p:spPr>
        <p:txBody>
          <a:bodyPr vert="horz" wrap="none" lIns="0" tIns="0" rIns="0" bIns="0" rtlCol="0">
            <a:spAutoFit/>
          </a:bodyPr>
          <a:lstStyle/>
          <a:p>
            <a:pPr>
              <a:lnSpc>
                <a:spcPts val="3220"/>
              </a:lnSpc>
            </a:pPr>
            <a:r>
              <a:rPr lang="en-CA" sz="1679">
                <a:solidFill>
                  <a:srgbClr val="990033"/>
                </a:solidFill>
                <a:latin typeface="Arial Unicode MS"/>
                <a:cs typeface="Arial Unicode MS"/>
              </a:rPr>
              <a:t></a:t>
            </a:r>
            <a:r>
              <a:rPr lang="en-CA" sz="2798">
                <a:solidFill>
                  <a:srgbClr val="333399"/>
                </a:solidFill>
                <a:latin typeface="Arial"/>
                <a:cs typeface="Arial"/>
              </a:rPr>
              <a:t>  Flexibility to change data structures:</a:t>
            </a:r>
          </a:p>
          <a:p>
            <a:pPr>
              <a:lnSpc>
                <a:spcPts val="3220"/>
              </a:lnSpc>
            </a:pPr>
            <a:endParaRPr lang="en-CA" sz="2771">
              <a:solidFill>
                <a:srgbClr val="000000"/>
              </a:solidFill>
            </a:endParaRPr>
          </a:p>
        </p:txBody>
      </p:sp>
      <p:sp>
        <p:nvSpPr>
          <p:cNvPr id="5" name="TextBox 5"/>
          <p:cNvSpPr txBox="1"/>
          <p:nvPr/>
        </p:nvSpPr>
        <p:spPr>
          <a:xfrm>
            <a:off x="787400" y="2133600"/>
            <a:ext cx="8356600" cy="927100"/>
          </a:xfrm>
          <a:prstGeom prst="rect">
            <a:avLst/>
          </a:prstGeom>
          <a:noFill/>
        </p:spPr>
        <p:txBody>
          <a:bodyPr vert="horz" wrap="none" lIns="0" tIns="0" rIns="0" bIns="0" rtlCol="0">
            <a:spAutoFit/>
          </a:bodyPr>
          <a:lstStyle/>
          <a:p>
            <a:pPr>
              <a:lnSpc>
                <a:spcPts val="3200"/>
              </a:lnSpc>
            </a:pPr>
            <a:r>
              <a:rPr lang="en-CA" sz="1427">
                <a:solidFill>
                  <a:srgbClr val="333399"/>
                </a:solidFill>
                <a:latin typeface="Arial Unicode MS"/>
                <a:cs typeface="Arial Unicode MS"/>
              </a:rPr>
              <a:t></a:t>
            </a:r>
            <a:r>
              <a:rPr lang="en-CA" sz="2604">
                <a:solidFill>
                  <a:srgbClr val="800000"/>
                </a:solidFill>
                <a:latin typeface="Arial"/>
                <a:cs typeface="Arial"/>
              </a:rPr>
              <a:t>  Database structure may evolve as new</a:t>
            </a:r>
            <a:r>
              <a:rPr lang="en-CA" sz="2604">
                <a:solidFill>
                  <a:srgbClr val="000000"/>
                </a:solidFill>
                <a:latin typeface="Times New Roman"/>
              </a:rPr>
              <a:t/>
            </a:r>
            <a:br>
              <a:rPr lang="en-CA" sz="2604">
                <a:solidFill>
                  <a:srgbClr val="000000"/>
                </a:solidFill>
                <a:latin typeface="Times New Roman"/>
              </a:rPr>
            </a:br>
            <a:r>
              <a:rPr lang="en-CA" sz="2604">
                <a:solidFill>
                  <a:srgbClr val="800000"/>
                </a:solidFill>
                <a:latin typeface="Arial"/>
                <a:cs typeface="Arial"/>
              </a:rPr>
              <a:t>requirements are defined.</a:t>
            </a:r>
          </a:p>
          <a:p>
            <a:pPr>
              <a:lnSpc>
                <a:spcPts val="3200"/>
              </a:lnSpc>
            </a:pPr>
            <a:endParaRPr lang="en-CA" sz="2604">
              <a:solidFill>
                <a:srgbClr val="000000"/>
              </a:solidFill>
            </a:endParaRPr>
          </a:p>
        </p:txBody>
      </p:sp>
      <p:sp>
        <p:nvSpPr>
          <p:cNvPr id="6" name="TextBox 6"/>
          <p:cNvSpPr txBox="1"/>
          <p:nvPr/>
        </p:nvSpPr>
        <p:spPr>
          <a:xfrm>
            <a:off x="330200" y="3035300"/>
            <a:ext cx="8214813" cy="820738"/>
          </a:xfrm>
          <a:prstGeom prst="rect">
            <a:avLst/>
          </a:prstGeom>
          <a:noFill/>
        </p:spPr>
        <p:txBody>
          <a:bodyPr vert="horz" wrap="none" lIns="0" tIns="0" rIns="0" bIns="0" rtlCol="0">
            <a:spAutoFit/>
          </a:bodyPr>
          <a:lstStyle/>
          <a:p>
            <a:pPr>
              <a:lnSpc>
                <a:spcPts val="3220"/>
              </a:lnSpc>
            </a:pPr>
            <a:r>
              <a:rPr lang="en-CA" sz="1679" dirty="0">
                <a:solidFill>
                  <a:srgbClr val="990033"/>
                </a:solidFill>
                <a:latin typeface="Arial Unicode MS"/>
                <a:cs typeface="Arial Unicode MS"/>
              </a:rPr>
              <a:t></a:t>
            </a:r>
            <a:r>
              <a:rPr lang="en-CA" sz="2795" dirty="0">
                <a:solidFill>
                  <a:srgbClr val="333399"/>
                </a:solidFill>
                <a:latin typeface="Arial"/>
                <a:cs typeface="Arial"/>
              </a:rPr>
              <a:t>  Availability of current </a:t>
            </a:r>
            <a:r>
              <a:rPr lang="en-CA" sz="2795" dirty="0" smtClean="0">
                <a:solidFill>
                  <a:srgbClr val="333399"/>
                </a:solidFill>
                <a:latin typeface="Arial"/>
                <a:cs typeface="Arial"/>
              </a:rPr>
              <a:t>information</a:t>
            </a:r>
            <a:r>
              <a:rPr lang="ar-SA" sz="2795" dirty="0" smtClean="0">
                <a:solidFill>
                  <a:srgbClr val="333399"/>
                </a:solidFill>
                <a:latin typeface="Arial"/>
                <a:cs typeface="Arial"/>
              </a:rPr>
              <a:t>توفر المعلومات الحاليه</a:t>
            </a:r>
            <a:r>
              <a:rPr lang="en-CA" sz="2795" dirty="0" smtClean="0">
                <a:solidFill>
                  <a:srgbClr val="333399"/>
                </a:solidFill>
                <a:latin typeface="Arial"/>
                <a:cs typeface="Arial"/>
              </a:rPr>
              <a:t>:</a:t>
            </a:r>
            <a:endParaRPr lang="en-CA" sz="2795" dirty="0">
              <a:solidFill>
                <a:srgbClr val="333399"/>
              </a:solidFill>
              <a:latin typeface="Arial"/>
              <a:cs typeface="Arial"/>
            </a:endParaRPr>
          </a:p>
          <a:p>
            <a:pPr>
              <a:lnSpc>
                <a:spcPts val="3220"/>
              </a:lnSpc>
            </a:pPr>
            <a:endParaRPr lang="en-CA" sz="2767" dirty="0">
              <a:solidFill>
                <a:srgbClr val="000000"/>
              </a:solidFill>
            </a:endParaRPr>
          </a:p>
        </p:txBody>
      </p:sp>
      <p:sp>
        <p:nvSpPr>
          <p:cNvPr id="7" name="TextBox 7"/>
          <p:cNvSpPr txBox="1"/>
          <p:nvPr/>
        </p:nvSpPr>
        <p:spPr>
          <a:xfrm>
            <a:off x="787400" y="3517900"/>
            <a:ext cx="8356600" cy="1308100"/>
          </a:xfrm>
          <a:prstGeom prst="rect">
            <a:avLst/>
          </a:prstGeom>
          <a:noFill/>
        </p:spPr>
        <p:txBody>
          <a:bodyPr vert="horz" wrap="none" lIns="0" tIns="0" rIns="0" bIns="0" rtlCol="0">
            <a:spAutoFit/>
          </a:bodyPr>
          <a:lstStyle/>
          <a:p>
            <a:pPr>
              <a:lnSpc>
                <a:spcPts val="3150"/>
              </a:lnSpc>
            </a:pPr>
            <a:r>
              <a:rPr lang="en-CA" sz="1427" dirty="0">
                <a:solidFill>
                  <a:srgbClr val="333399"/>
                </a:solidFill>
                <a:latin typeface="Arial Unicode MS"/>
                <a:cs typeface="Arial Unicode MS"/>
              </a:rPr>
              <a:t></a:t>
            </a:r>
            <a:r>
              <a:rPr lang="en-CA" sz="2604" dirty="0">
                <a:solidFill>
                  <a:srgbClr val="800000"/>
                </a:solidFill>
                <a:latin typeface="Arial"/>
                <a:cs typeface="Arial"/>
              </a:rPr>
              <a:t>  Extremely important for on-line transaction</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800000"/>
                </a:solidFill>
                <a:latin typeface="Arial"/>
                <a:cs typeface="Arial"/>
              </a:rPr>
              <a:t>systems such as shopping, airline, hotel, car</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800000"/>
                </a:solidFill>
                <a:latin typeface="Arial"/>
                <a:cs typeface="Arial"/>
              </a:rPr>
              <a:t>reservations.</a:t>
            </a:r>
          </a:p>
          <a:p>
            <a:pPr>
              <a:lnSpc>
                <a:spcPts val="3150"/>
              </a:lnSpc>
            </a:pPr>
            <a:endParaRPr lang="en-CA" sz="2604" dirty="0">
              <a:solidFill>
                <a:srgbClr val="000000"/>
              </a:solidFill>
            </a:endParaRPr>
          </a:p>
        </p:txBody>
      </p:sp>
      <p:sp>
        <p:nvSpPr>
          <p:cNvPr id="8" name="TextBox 8"/>
          <p:cNvSpPr txBox="1"/>
          <p:nvPr/>
        </p:nvSpPr>
        <p:spPr>
          <a:xfrm>
            <a:off x="330200" y="4813300"/>
            <a:ext cx="8813800" cy="508000"/>
          </a:xfrm>
          <a:prstGeom prst="rect">
            <a:avLst/>
          </a:prstGeom>
          <a:noFill/>
        </p:spPr>
        <p:txBody>
          <a:bodyPr vert="horz" wrap="none" lIns="0" tIns="0" rIns="0" bIns="0" rtlCol="0">
            <a:spAutoFit/>
          </a:bodyPr>
          <a:lstStyle/>
          <a:p>
            <a:pPr>
              <a:lnSpc>
                <a:spcPts val="3220"/>
              </a:lnSpc>
            </a:pPr>
            <a:r>
              <a:rPr lang="en-CA" sz="1679">
                <a:solidFill>
                  <a:srgbClr val="990033"/>
                </a:solidFill>
                <a:latin typeface="Arial Unicode MS"/>
                <a:cs typeface="Arial Unicode MS"/>
              </a:rPr>
              <a:t></a:t>
            </a:r>
            <a:r>
              <a:rPr lang="en-CA" sz="2798">
                <a:solidFill>
                  <a:srgbClr val="333399"/>
                </a:solidFill>
                <a:latin typeface="Arial"/>
                <a:cs typeface="Arial"/>
              </a:rPr>
              <a:t>  Economies of scale:</a:t>
            </a:r>
          </a:p>
          <a:p>
            <a:pPr>
              <a:lnSpc>
                <a:spcPts val="3220"/>
              </a:lnSpc>
            </a:pPr>
            <a:endParaRPr lang="en-CA" sz="2747">
              <a:solidFill>
                <a:srgbClr val="000000"/>
              </a:solidFill>
            </a:endParaRPr>
          </a:p>
        </p:txBody>
      </p:sp>
      <p:sp>
        <p:nvSpPr>
          <p:cNvPr id="9" name="TextBox 9"/>
          <p:cNvSpPr txBox="1"/>
          <p:nvPr/>
        </p:nvSpPr>
        <p:spPr>
          <a:xfrm>
            <a:off x="787400" y="5295900"/>
            <a:ext cx="8356600" cy="1308100"/>
          </a:xfrm>
          <a:prstGeom prst="rect">
            <a:avLst/>
          </a:prstGeom>
          <a:noFill/>
        </p:spPr>
        <p:txBody>
          <a:bodyPr vert="horz" wrap="none" lIns="0" tIns="0" rIns="0" bIns="0" rtlCol="0">
            <a:spAutoFit/>
          </a:bodyPr>
          <a:lstStyle/>
          <a:p>
            <a:pPr>
              <a:lnSpc>
                <a:spcPts val="3150"/>
              </a:lnSpc>
            </a:pPr>
            <a:r>
              <a:rPr lang="en-CA" sz="1427" dirty="0">
                <a:solidFill>
                  <a:srgbClr val="333399"/>
                </a:solidFill>
                <a:latin typeface="Arial Unicode MS"/>
                <a:cs typeface="Arial Unicode MS"/>
              </a:rPr>
              <a:t></a:t>
            </a:r>
            <a:r>
              <a:rPr lang="en-CA" sz="2604" dirty="0">
                <a:solidFill>
                  <a:srgbClr val="800000"/>
                </a:solidFill>
                <a:latin typeface="Arial"/>
                <a:cs typeface="Arial"/>
              </a:rPr>
              <a:t>  Wasteful overlap of resources and personnel can</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800000"/>
                </a:solidFill>
                <a:latin typeface="Arial"/>
                <a:cs typeface="Arial"/>
              </a:rPr>
              <a:t>be avoided by consolidating data and applications</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800000"/>
                </a:solidFill>
                <a:latin typeface="Arial"/>
                <a:cs typeface="Arial"/>
              </a:rPr>
              <a:t>across departments.</a:t>
            </a:r>
          </a:p>
          <a:p>
            <a:pPr>
              <a:lnSpc>
                <a:spcPts val="3150"/>
              </a:lnSpc>
            </a:pPr>
            <a:endParaRPr lang="en-CA" sz="2604" dirty="0">
              <a:solidFill>
                <a:srgbClr val="000000"/>
              </a:solidFill>
            </a:endParaRPr>
          </a:p>
        </p:txBody>
      </p:sp>
      <p:sp>
        <p:nvSpPr>
          <p:cNvPr id="10" name="TextBox 10"/>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1" name="TextBox 11"/>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1- 29</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2"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OUTLINE</a:t>
            </a:r>
          </a:p>
          <a:p>
            <a:pPr>
              <a:lnSpc>
                <a:spcPts val="4140"/>
              </a:lnSpc>
            </a:pPr>
            <a:endParaRPr lang="en-CA" sz="3600">
              <a:solidFill>
                <a:srgbClr val="000000"/>
              </a:solidFill>
            </a:endParaRPr>
          </a:p>
        </p:txBody>
      </p:sp>
      <p:sp>
        <p:nvSpPr>
          <p:cNvPr id="3" name="TextBox 3"/>
          <p:cNvSpPr txBox="1"/>
          <p:nvPr/>
        </p:nvSpPr>
        <p:spPr>
          <a:xfrm>
            <a:off x="330200" y="1549400"/>
            <a:ext cx="8813800" cy="1117600"/>
          </a:xfrm>
          <a:prstGeom prst="rect">
            <a:avLst/>
          </a:prstGeom>
          <a:noFill/>
        </p:spPr>
        <p:txBody>
          <a:bodyPr vert="horz" wrap="none" lIns="0" tIns="0" rIns="0" bIns="0" rtlCol="0">
            <a:spAutoFit/>
          </a:bodyPr>
          <a:lstStyle/>
          <a:p>
            <a:pPr>
              <a:lnSpc>
                <a:spcPts val="4100"/>
              </a:lnSpc>
            </a:pPr>
            <a:r>
              <a:rPr lang="en-CA" sz="1679" dirty="0">
                <a:solidFill>
                  <a:srgbClr val="990033"/>
                </a:solidFill>
                <a:latin typeface="Arial Unicode MS"/>
                <a:cs typeface="Arial Unicode MS"/>
              </a:rPr>
              <a:t></a:t>
            </a:r>
            <a:r>
              <a:rPr lang="en-CA" sz="2798" dirty="0">
                <a:solidFill>
                  <a:srgbClr val="333399"/>
                </a:solidFill>
                <a:latin typeface="Arial"/>
                <a:cs typeface="Arial"/>
              </a:rPr>
              <a:t>  Types of Databases and Database Applications</a:t>
            </a:r>
            <a:r>
              <a:rPr lang="en-CA" sz="2740" dirty="0">
                <a:solidFill>
                  <a:srgbClr val="000000"/>
                </a:solidFill>
                <a:latin typeface="Times New Roman"/>
              </a:rPr>
              <a:t/>
            </a:r>
            <a:br>
              <a:rPr lang="en-CA" sz="2740" dirty="0">
                <a:solidFill>
                  <a:srgbClr val="000000"/>
                </a:solidFill>
                <a:latin typeface="Times New Roman"/>
              </a:rPr>
            </a:br>
            <a:r>
              <a:rPr lang="en-CA" sz="1679" dirty="0">
                <a:solidFill>
                  <a:srgbClr val="990033"/>
                </a:solidFill>
                <a:latin typeface="Arial Unicode MS"/>
                <a:cs typeface="Arial Unicode MS"/>
              </a:rPr>
              <a:t></a:t>
            </a:r>
            <a:r>
              <a:rPr lang="en-CA" sz="2795" dirty="0">
                <a:solidFill>
                  <a:srgbClr val="333399"/>
                </a:solidFill>
                <a:latin typeface="Arial"/>
                <a:cs typeface="Arial"/>
              </a:rPr>
              <a:t>  Basic Definitions</a:t>
            </a:r>
          </a:p>
          <a:p>
            <a:pPr>
              <a:lnSpc>
                <a:spcPts val="4100"/>
              </a:lnSpc>
            </a:pPr>
            <a:endParaRPr lang="en-CA" sz="2740" dirty="0">
              <a:solidFill>
                <a:srgbClr val="000000"/>
              </a:solidFill>
            </a:endParaRPr>
          </a:p>
        </p:txBody>
      </p:sp>
      <p:sp>
        <p:nvSpPr>
          <p:cNvPr id="4" name="TextBox 4"/>
          <p:cNvSpPr txBox="1"/>
          <p:nvPr/>
        </p:nvSpPr>
        <p:spPr>
          <a:xfrm>
            <a:off x="330200" y="2667000"/>
            <a:ext cx="8813800" cy="508000"/>
          </a:xfrm>
          <a:prstGeom prst="rect">
            <a:avLst/>
          </a:prstGeom>
          <a:noFill/>
        </p:spPr>
        <p:txBody>
          <a:bodyPr vert="horz" wrap="none" lIns="0" tIns="0" rIns="0" bIns="0" rtlCol="0">
            <a:spAutoFit/>
          </a:bodyPr>
          <a:lstStyle/>
          <a:p>
            <a:pPr>
              <a:lnSpc>
                <a:spcPts val="3220"/>
              </a:lnSpc>
            </a:pPr>
            <a:r>
              <a:rPr lang="en-CA" sz="1679" dirty="0">
                <a:solidFill>
                  <a:srgbClr val="990033"/>
                </a:solidFill>
                <a:latin typeface="Arial Unicode MS"/>
                <a:cs typeface="Arial Unicode MS"/>
              </a:rPr>
              <a:t></a:t>
            </a:r>
            <a:r>
              <a:rPr lang="en-CA" sz="2795" dirty="0">
                <a:solidFill>
                  <a:srgbClr val="333399"/>
                </a:solidFill>
                <a:latin typeface="Arial"/>
                <a:cs typeface="Arial"/>
              </a:rPr>
              <a:t>  Typical DBMS Functionality</a:t>
            </a:r>
          </a:p>
          <a:p>
            <a:pPr>
              <a:lnSpc>
                <a:spcPts val="3220"/>
              </a:lnSpc>
            </a:pPr>
            <a:endParaRPr lang="en-CA" sz="2757" dirty="0">
              <a:solidFill>
                <a:srgbClr val="000000"/>
              </a:solidFill>
            </a:endParaRPr>
          </a:p>
        </p:txBody>
      </p:sp>
      <p:sp>
        <p:nvSpPr>
          <p:cNvPr id="5" name="TextBox 5"/>
          <p:cNvSpPr txBox="1"/>
          <p:nvPr/>
        </p:nvSpPr>
        <p:spPr>
          <a:xfrm>
            <a:off x="330200" y="3187700"/>
            <a:ext cx="8813800" cy="508000"/>
          </a:xfrm>
          <a:prstGeom prst="rect">
            <a:avLst/>
          </a:prstGeom>
          <a:noFill/>
        </p:spPr>
        <p:txBody>
          <a:bodyPr vert="horz" wrap="none" lIns="0" tIns="0" rIns="0" bIns="0" rtlCol="0">
            <a:spAutoFit/>
          </a:bodyPr>
          <a:lstStyle/>
          <a:p>
            <a:pPr>
              <a:lnSpc>
                <a:spcPts val="3220"/>
              </a:lnSpc>
            </a:pPr>
            <a:r>
              <a:rPr lang="en-CA" sz="1679" dirty="0">
                <a:solidFill>
                  <a:srgbClr val="990033"/>
                </a:solidFill>
                <a:latin typeface="Arial Unicode MS"/>
                <a:cs typeface="Arial Unicode MS"/>
              </a:rPr>
              <a:t></a:t>
            </a:r>
            <a:r>
              <a:rPr lang="en-CA" sz="2798" dirty="0">
                <a:solidFill>
                  <a:srgbClr val="333399"/>
                </a:solidFill>
                <a:latin typeface="Arial"/>
                <a:cs typeface="Arial"/>
              </a:rPr>
              <a:t>  Example of a Database (UNIVERSITY)</a:t>
            </a:r>
          </a:p>
          <a:p>
            <a:pPr>
              <a:lnSpc>
                <a:spcPts val="3220"/>
              </a:lnSpc>
            </a:pPr>
            <a:endParaRPr lang="en-CA" sz="2768" dirty="0">
              <a:solidFill>
                <a:srgbClr val="000000"/>
              </a:solidFill>
            </a:endParaRPr>
          </a:p>
        </p:txBody>
      </p:sp>
      <p:sp>
        <p:nvSpPr>
          <p:cNvPr id="6" name="TextBox 6"/>
          <p:cNvSpPr txBox="1"/>
          <p:nvPr/>
        </p:nvSpPr>
        <p:spPr>
          <a:xfrm>
            <a:off x="330200" y="3619500"/>
            <a:ext cx="8813800" cy="1117600"/>
          </a:xfrm>
          <a:prstGeom prst="rect">
            <a:avLst/>
          </a:prstGeom>
          <a:noFill/>
        </p:spPr>
        <p:txBody>
          <a:bodyPr vert="horz" wrap="none" lIns="0" tIns="0" rIns="0" bIns="0" rtlCol="0">
            <a:spAutoFit/>
          </a:bodyPr>
          <a:lstStyle/>
          <a:p>
            <a:pPr>
              <a:lnSpc>
                <a:spcPts val="4000"/>
              </a:lnSpc>
            </a:pPr>
            <a:r>
              <a:rPr lang="en-CA" sz="1679" dirty="0">
                <a:solidFill>
                  <a:srgbClr val="990033"/>
                </a:solidFill>
                <a:latin typeface="Arial Unicode MS"/>
                <a:cs typeface="Arial Unicode MS"/>
              </a:rPr>
              <a:t></a:t>
            </a:r>
            <a:r>
              <a:rPr lang="en-CA" sz="2795" dirty="0">
                <a:solidFill>
                  <a:srgbClr val="333399"/>
                </a:solidFill>
                <a:latin typeface="Arial"/>
                <a:cs typeface="Arial"/>
              </a:rPr>
              <a:t>  Main Characteristics of the Database Approach</a:t>
            </a:r>
            <a:r>
              <a:rPr lang="en-CA" sz="2753" dirty="0">
                <a:solidFill>
                  <a:srgbClr val="000000"/>
                </a:solidFill>
                <a:latin typeface="Times New Roman"/>
              </a:rPr>
              <a:t/>
            </a:r>
            <a:br>
              <a:rPr lang="en-CA" sz="2753" dirty="0">
                <a:solidFill>
                  <a:srgbClr val="000000"/>
                </a:solidFill>
                <a:latin typeface="Times New Roman"/>
              </a:rPr>
            </a:br>
            <a:r>
              <a:rPr lang="en-CA" sz="1679" dirty="0">
                <a:solidFill>
                  <a:srgbClr val="990033"/>
                </a:solidFill>
                <a:latin typeface="Arial Unicode MS"/>
                <a:cs typeface="Arial Unicode MS"/>
              </a:rPr>
              <a:t></a:t>
            </a:r>
            <a:r>
              <a:rPr lang="en-CA" sz="2795" dirty="0">
                <a:solidFill>
                  <a:srgbClr val="333399"/>
                </a:solidFill>
                <a:latin typeface="Arial"/>
                <a:cs typeface="Arial"/>
              </a:rPr>
              <a:t>  Types of Database Users</a:t>
            </a:r>
          </a:p>
          <a:p>
            <a:pPr>
              <a:lnSpc>
                <a:spcPts val="4000"/>
              </a:lnSpc>
            </a:pPr>
            <a:endParaRPr lang="en-CA" sz="2753" dirty="0">
              <a:solidFill>
                <a:srgbClr val="000000"/>
              </a:solidFill>
            </a:endParaRPr>
          </a:p>
        </p:txBody>
      </p:sp>
      <p:sp>
        <p:nvSpPr>
          <p:cNvPr id="7" name="TextBox 7"/>
          <p:cNvSpPr txBox="1"/>
          <p:nvPr/>
        </p:nvSpPr>
        <p:spPr>
          <a:xfrm>
            <a:off x="330200" y="4724400"/>
            <a:ext cx="8813800" cy="508000"/>
          </a:xfrm>
          <a:prstGeom prst="rect">
            <a:avLst/>
          </a:prstGeom>
          <a:noFill/>
        </p:spPr>
        <p:txBody>
          <a:bodyPr vert="horz" wrap="none" lIns="0" tIns="0" rIns="0" bIns="0" rtlCol="0">
            <a:spAutoFit/>
          </a:bodyPr>
          <a:lstStyle/>
          <a:p>
            <a:pPr>
              <a:lnSpc>
                <a:spcPts val="3220"/>
              </a:lnSpc>
            </a:pPr>
            <a:r>
              <a:rPr lang="en-CA" sz="1679" dirty="0">
                <a:solidFill>
                  <a:srgbClr val="990033"/>
                </a:solidFill>
                <a:latin typeface="Arial Unicode MS"/>
                <a:cs typeface="Arial Unicode MS"/>
              </a:rPr>
              <a:t></a:t>
            </a:r>
            <a:r>
              <a:rPr lang="en-CA" sz="2798" dirty="0">
                <a:solidFill>
                  <a:srgbClr val="333399"/>
                </a:solidFill>
                <a:latin typeface="Arial"/>
                <a:cs typeface="Arial"/>
              </a:rPr>
              <a:t>  Advantages of Using the Database Approach</a:t>
            </a:r>
          </a:p>
          <a:p>
            <a:pPr>
              <a:lnSpc>
                <a:spcPts val="3220"/>
              </a:lnSpc>
            </a:pPr>
            <a:endParaRPr lang="en-CA" sz="2772" dirty="0">
              <a:solidFill>
                <a:srgbClr val="000000"/>
              </a:solidFill>
            </a:endParaRPr>
          </a:p>
        </p:txBody>
      </p:sp>
      <p:sp>
        <p:nvSpPr>
          <p:cNvPr id="8" name="TextBox 8"/>
          <p:cNvSpPr txBox="1"/>
          <p:nvPr/>
        </p:nvSpPr>
        <p:spPr>
          <a:xfrm>
            <a:off x="330200" y="5156200"/>
            <a:ext cx="8813800" cy="1117600"/>
          </a:xfrm>
          <a:prstGeom prst="rect">
            <a:avLst/>
          </a:prstGeom>
          <a:noFill/>
        </p:spPr>
        <p:txBody>
          <a:bodyPr vert="horz" wrap="none" lIns="0" tIns="0" rIns="0" bIns="0" rtlCol="0">
            <a:spAutoFit/>
          </a:bodyPr>
          <a:lstStyle/>
          <a:p>
            <a:pPr>
              <a:lnSpc>
                <a:spcPts val="4000"/>
              </a:lnSpc>
            </a:pPr>
            <a:r>
              <a:rPr lang="en-CA" sz="1679" dirty="0">
                <a:solidFill>
                  <a:srgbClr val="990033"/>
                </a:solidFill>
                <a:latin typeface="Arial Unicode MS"/>
                <a:cs typeface="Arial Unicode MS"/>
              </a:rPr>
              <a:t></a:t>
            </a:r>
            <a:r>
              <a:rPr lang="en-CA" sz="2795" dirty="0">
                <a:solidFill>
                  <a:srgbClr val="333399"/>
                </a:solidFill>
                <a:latin typeface="Arial"/>
                <a:cs typeface="Arial"/>
              </a:rPr>
              <a:t>  Historical Development of Database Technology</a:t>
            </a:r>
            <a:r>
              <a:rPr lang="en-CA" sz="2763" dirty="0">
                <a:solidFill>
                  <a:srgbClr val="000000"/>
                </a:solidFill>
                <a:latin typeface="Times New Roman"/>
              </a:rPr>
              <a:t/>
            </a:r>
            <a:br>
              <a:rPr lang="en-CA" sz="2763" dirty="0">
                <a:solidFill>
                  <a:srgbClr val="000000"/>
                </a:solidFill>
                <a:latin typeface="Times New Roman"/>
              </a:rPr>
            </a:br>
            <a:r>
              <a:rPr lang="en-CA" sz="1679" dirty="0">
                <a:solidFill>
                  <a:srgbClr val="990033"/>
                </a:solidFill>
                <a:latin typeface="Arial Unicode MS"/>
                <a:cs typeface="Arial Unicode MS"/>
              </a:rPr>
              <a:t></a:t>
            </a:r>
            <a:r>
              <a:rPr lang="en-CA" sz="2795" dirty="0">
                <a:solidFill>
                  <a:srgbClr val="333399"/>
                </a:solidFill>
                <a:latin typeface="Arial"/>
                <a:cs typeface="Arial"/>
              </a:rPr>
              <a:t>  Extending Database Capabilities</a:t>
            </a:r>
          </a:p>
          <a:p>
            <a:pPr>
              <a:lnSpc>
                <a:spcPts val="4000"/>
              </a:lnSpc>
            </a:pPr>
            <a:endParaRPr lang="en-CA" sz="2763" dirty="0">
              <a:solidFill>
                <a:srgbClr val="000000"/>
              </a:solidFill>
            </a:endParaRPr>
          </a:p>
        </p:txBody>
      </p:sp>
      <p:sp>
        <p:nvSpPr>
          <p:cNvPr id="9" name="TextBox 9"/>
          <p:cNvSpPr txBox="1"/>
          <p:nvPr/>
        </p:nvSpPr>
        <p:spPr>
          <a:xfrm>
            <a:off x="330200" y="6261100"/>
            <a:ext cx="8813800" cy="508000"/>
          </a:xfrm>
          <a:prstGeom prst="rect">
            <a:avLst/>
          </a:prstGeom>
          <a:noFill/>
        </p:spPr>
        <p:txBody>
          <a:bodyPr vert="horz" wrap="none" lIns="0" tIns="0" rIns="0" bIns="0" rtlCol="0">
            <a:spAutoFit/>
          </a:bodyPr>
          <a:lstStyle/>
          <a:p>
            <a:pPr>
              <a:lnSpc>
                <a:spcPts val="3220"/>
              </a:lnSpc>
            </a:pPr>
            <a:r>
              <a:rPr lang="en-CA" sz="1679" dirty="0">
                <a:solidFill>
                  <a:srgbClr val="990033"/>
                </a:solidFill>
                <a:latin typeface="Arial Unicode MS"/>
                <a:cs typeface="Arial Unicode MS"/>
              </a:rPr>
              <a:t></a:t>
            </a:r>
            <a:r>
              <a:rPr lang="en-CA" sz="2798" dirty="0">
                <a:solidFill>
                  <a:srgbClr val="333399"/>
                </a:solidFill>
                <a:latin typeface="Arial"/>
                <a:cs typeface="Arial"/>
              </a:rPr>
              <a:t>  When Not to Use Databases</a:t>
            </a:r>
          </a:p>
          <a:p>
            <a:pPr>
              <a:lnSpc>
                <a:spcPts val="3220"/>
              </a:lnSpc>
            </a:pPr>
            <a:endParaRPr lang="en-CA" sz="2758" dirty="0">
              <a:solidFill>
                <a:srgbClr val="000000"/>
              </a:solidFill>
            </a:endParaRPr>
          </a:p>
        </p:txBody>
      </p:sp>
      <p:sp>
        <p:nvSpPr>
          <p:cNvPr id="10" name="TextBox 10"/>
          <p:cNvSpPr txBox="1"/>
          <p:nvPr/>
        </p:nvSpPr>
        <p:spPr>
          <a:xfrm>
            <a:off x="927100" y="6667500"/>
            <a:ext cx="3225800" cy="165100"/>
          </a:xfrm>
          <a:prstGeom prst="rect">
            <a:avLst/>
          </a:prstGeom>
          <a:noFill/>
        </p:spPr>
        <p:txBody>
          <a:bodyPr vert="horz" wrap="none" lIns="0" tIns="0" rIns="0" bIns="0" rtlCol="0">
            <a:spAutoFit/>
          </a:bodyPr>
          <a:lstStyle/>
          <a:p>
            <a:pPr>
              <a:lnSpc>
                <a:spcPts val="1260"/>
              </a:lnSpc>
            </a:pPr>
            <a:r>
              <a:rPr lang="en-CA" sz="900">
                <a:solidFill>
                  <a:srgbClr val="000000"/>
                </a:solidFill>
                <a:latin typeface="Arial"/>
                <a:cs typeface="Arial"/>
              </a:rPr>
              <a:t>Copyright © 2016 Ramez Elmasri and Shamkant B. Navathe</a:t>
            </a:r>
          </a:p>
          <a:p>
            <a:pPr>
              <a:lnSpc>
                <a:spcPts val="1260"/>
              </a:lnSpc>
            </a:pPr>
            <a:endParaRPr lang="en-CA" sz="900">
              <a:solidFill>
                <a:srgbClr val="000000"/>
              </a:solidFill>
              <a:latin typeface="Arial"/>
              <a:cs typeface="Arial"/>
            </a:endParaRPr>
          </a:p>
        </p:txBody>
      </p:sp>
      <p:sp>
        <p:nvSpPr>
          <p:cNvPr id="11" name="TextBox 11"/>
          <p:cNvSpPr txBox="1"/>
          <p:nvPr/>
        </p:nvSpPr>
        <p:spPr>
          <a:xfrm>
            <a:off x="7962900" y="6591300"/>
            <a:ext cx="10414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1- 3</a:t>
            </a:r>
          </a:p>
          <a:p>
            <a:pPr>
              <a:lnSpc>
                <a:spcPts val="1610"/>
              </a:lnSpc>
            </a:pPr>
            <a:endParaRPr lang="en-CA" sz="1416" b="1">
              <a:solidFill>
                <a:srgbClr val="990033"/>
              </a:solidFill>
              <a:latin typeface="Arial Bold"/>
              <a:cs typeface="Arial Bo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5" name="TextBox 2"/>
          <p:cNvSpPr txBox="1"/>
          <p:nvPr/>
        </p:nvSpPr>
        <p:spPr>
          <a:xfrm>
            <a:off x="317500" y="152400"/>
            <a:ext cx="8826500" cy="685800"/>
          </a:xfrm>
          <a:prstGeom prst="rect">
            <a:avLst/>
          </a:prstGeom>
          <a:noFill/>
        </p:spPr>
        <p:txBody>
          <a:bodyPr vert="horz" wrap="none" lIns="0" tIns="0" rIns="0" bIns="0" rtlCol="0">
            <a:spAutoFit/>
          </a:bodyPr>
          <a:lstStyle/>
          <a:p>
            <a:pPr>
              <a:lnSpc>
                <a:spcPts val="4140"/>
              </a:lnSpc>
            </a:pPr>
            <a:r>
              <a:rPr lang="en-CA" sz="3602">
                <a:solidFill>
                  <a:srgbClr val="800000"/>
                </a:solidFill>
                <a:latin typeface="Arial"/>
                <a:cs typeface="Arial"/>
              </a:rPr>
              <a:t>Historical Development of Database</a:t>
            </a:r>
          </a:p>
          <a:p>
            <a:pPr>
              <a:lnSpc>
                <a:spcPts val="4140"/>
              </a:lnSpc>
            </a:pPr>
            <a:endParaRPr lang="en-CA" sz="3602">
              <a:solidFill>
                <a:srgbClr val="000000"/>
              </a:solidFill>
            </a:endParaRPr>
          </a:p>
        </p:txBody>
      </p:sp>
      <p:sp>
        <p:nvSpPr>
          <p:cNvPr id="3" name="TextBox 3"/>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Technology</a:t>
            </a:r>
          </a:p>
          <a:p>
            <a:pPr>
              <a:lnSpc>
                <a:spcPts val="4140"/>
              </a:lnSpc>
            </a:pPr>
            <a:endParaRPr lang="en-CA" sz="3600">
              <a:solidFill>
                <a:srgbClr val="000000"/>
              </a:solidFill>
            </a:endParaRPr>
          </a:p>
        </p:txBody>
      </p:sp>
      <p:sp>
        <p:nvSpPr>
          <p:cNvPr id="4" name="TextBox 4"/>
          <p:cNvSpPr txBox="1"/>
          <p:nvPr/>
        </p:nvSpPr>
        <p:spPr>
          <a:xfrm>
            <a:off x="330200" y="1651000"/>
            <a:ext cx="8813800" cy="457200"/>
          </a:xfrm>
          <a:prstGeom prst="rect">
            <a:avLst/>
          </a:prstGeom>
          <a:noFill/>
        </p:spPr>
        <p:txBody>
          <a:bodyPr vert="horz" wrap="none" lIns="0" tIns="0" rIns="0" bIns="0" rtlCol="0">
            <a:spAutoFit/>
          </a:bodyPr>
          <a:lstStyle/>
          <a:p>
            <a:pPr>
              <a:lnSpc>
                <a:spcPts val="2760"/>
              </a:lnSpc>
            </a:pPr>
            <a:r>
              <a:rPr lang="en-CA" sz="1439">
                <a:solidFill>
                  <a:srgbClr val="990033"/>
                </a:solidFill>
                <a:latin typeface="Arial Unicode MS"/>
                <a:cs typeface="Arial Unicode MS"/>
              </a:rPr>
              <a:t></a:t>
            </a:r>
            <a:r>
              <a:rPr lang="en-CA" sz="2400">
                <a:solidFill>
                  <a:srgbClr val="333399"/>
                </a:solidFill>
                <a:latin typeface="Arial"/>
                <a:cs typeface="Arial"/>
              </a:rPr>
              <a:t>  Early Database Applications:</a:t>
            </a:r>
          </a:p>
          <a:p>
            <a:pPr>
              <a:lnSpc>
                <a:spcPts val="2760"/>
              </a:lnSpc>
            </a:pPr>
            <a:endParaRPr lang="en-CA" sz="2369">
              <a:solidFill>
                <a:srgbClr val="000000"/>
              </a:solidFill>
            </a:endParaRPr>
          </a:p>
        </p:txBody>
      </p:sp>
      <p:sp>
        <p:nvSpPr>
          <p:cNvPr id="5" name="TextBox 5"/>
          <p:cNvSpPr txBox="1"/>
          <p:nvPr/>
        </p:nvSpPr>
        <p:spPr>
          <a:xfrm>
            <a:off x="787400" y="2070100"/>
            <a:ext cx="8356600" cy="774700"/>
          </a:xfrm>
          <a:prstGeom prst="rect">
            <a:avLst/>
          </a:prstGeom>
          <a:noFill/>
        </p:spPr>
        <p:txBody>
          <a:bodyPr vert="horz" wrap="none" lIns="0" tIns="0" rIns="0" bIns="0" rtlCol="0">
            <a:spAutoFit/>
          </a:bodyPr>
          <a:lstStyle/>
          <a:p>
            <a:pPr>
              <a:lnSpc>
                <a:spcPts val="2600"/>
              </a:lnSpc>
              <a:tabLst>
                <a:tab pos="279400" algn="l"/>
              </a:tabLst>
            </a:pPr>
            <a:r>
              <a:rPr lang="en-CA" sz="1211">
                <a:solidFill>
                  <a:srgbClr val="333399"/>
                </a:solidFill>
                <a:latin typeface="Arial Unicode MS"/>
                <a:cs typeface="Arial Unicode MS"/>
              </a:rPr>
              <a:t></a:t>
            </a:r>
            <a:r>
              <a:rPr lang="en-CA" sz="2195">
                <a:solidFill>
                  <a:srgbClr val="800000"/>
                </a:solidFill>
                <a:latin typeface="Arial"/>
                <a:cs typeface="Arial"/>
              </a:rPr>
              <a:t>  The Hierarchical and Network Models were introduced in</a:t>
            </a:r>
            <a:r>
              <a:rPr lang="en-CA" sz="2195">
                <a:solidFill>
                  <a:srgbClr val="000000"/>
                </a:solidFill>
                <a:latin typeface="Times New Roman"/>
              </a:rPr>
              <a:t/>
            </a:r>
            <a:br>
              <a:rPr lang="en-CA" sz="2195">
                <a:solidFill>
                  <a:srgbClr val="000000"/>
                </a:solidFill>
                <a:latin typeface="Times New Roman"/>
              </a:rPr>
            </a:br>
            <a:r>
              <a:rPr lang="en-CA" sz="2195">
                <a:solidFill>
                  <a:srgbClr val="800000"/>
                </a:solidFill>
                <a:latin typeface="Arial"/>
                <a:cs typeface="Arial"/>
              </a:rPr>
              <a:t>	mid 1960s and dominated during the seventies.</a:t>
            </a:r>
          </a:p>
          <a:p>
            <a:pPr>
              <a:lnSpc>
                <a:spcPts val="2600"/>
              </a:lnSpc>
            </a:pPr>
            <a:endParaRPr lang="en-CA" sz="2195">
              <a:solidFill>
                <a:srgbClr val="000000"/>
              </a:solidFill>
            </a:endParaRPr>
          </a:p>
        </p:txBody>
      </p:sp>
      <p:sp>
        <p:nvSpPr>
          <p:cNvPr id="6" name="TextBox 6"/>
          <p:cNvSpPr txBox="1"/>
          <p:nvPr/>
        </p:nvSpPr>
        <p:spPr>
          <a:xfrm>
            <a:off x="787400" y="2806700"/>
            <a:ext cx="8356600" cy="774700"/>
          </a:xfrm>
          <a:prstGeom prst="rect">
            <a:avLst/>
          </a:prstGeom>
          <a:noFill/>
        </p:spPr>
        <p:txBody>
          <a:bodyPr vert="horz" wrap="none" lIns="0" tIns="0" rIns="0" bIns="0" rtlCol="0">
            <a:spAutoFit/>
          </a:bodyPr>
          <a:lstStyle/>
          <a:p>
            <a:pPr>
              <a:lnSpc>
                <a:spcPts val="2600"/>
              </a:lnSpc>
              <a:tabLst>
                <a:tab pos="279400" algn="l"/>
              </a:tabLst>
            </a:pPr>
            <a:r>
              <a:rPr lang="en-CA" sz="1211">
                <a:solidFill>
                  <a:srgbClr val="333399"/>
                </a:solidFill>
                <a:latin typeface="Arial Unicode MS"/>
                <a:cs typeface="Arial Unicode MS"/>
              </a:rPr>
              <a:t></a:t>
            </a:r>
            <a:r>
              <a:rPr lang="en-CA" sz="2195">
                <a:solidFill>
                  <a:srgbClr val="800000"/>
                </a:solidFill>
                <a:latin typeface="Arial"/>
                <a:cs typeface="Arial"/>
              </a:rPr>
              <a:t>  A bulk of the worldwide database processing still occurs</a:t>
            </a:r>
            <a:r>
              <a:rPr lang="en-CA" sz="2195">
                <a:solidFill>
                  <a:srgbClr val="000000"/>
                </a:solidFill>
                <a:latin typeface="Times New Roman"/>
              </a:rPr>
              <a:t/>
            </a:r>
            <a:br>
              <a:rPr lang="en-CA" sz="2195">
                <a:solidFill>
                  <a:srgbClr val="000000"/>
                </a:solidFill>
                <a:latin typeface="Times New Roman"/>
              </a:rPr>
            </a:br>
            <a:r>
              <a:rPr lang="en-CA" sz="2195">
                <a:solidFill>
                  <a:srgbClr val="800000"/>
                </a:solidFill>
                <a:latin typeface="Arial"/>
                <a:cs typeface="Arial"/>
              </a:rPr>
              <a:t>	using these models, particularly, the hierarchical model</a:t>
            </a:r>
          </a:p>
          <a:p>
            <a:pPr>
              <a:lnSpc>
                <a:spcPts val="2600"/>
              </a:lnSpc>
            </a:pPr>
            <a:endParaRPr lang="en-CA" sz="2195">
              <a:solidFill>
                <a:srgbClr val="000000"/>
              </a:solidFill>
            </a:endParaRPr>
          </a:p>
        </p:txBody>
      </p:sp>
      <p:sp>
        <p:nvSpPr>
          <p:cNvPr id="7" name="TextBox 7"/>
          <p:cNvSpPr txBox="1"/>
          <p:nvPr/>
        </p:nvSpPr>
        <p:spPr>
          <a:xfrm>
            <a:off x="1066800" y="3492500"/>
            <a:ext cx="8077200" cy="393700"/>
          </a:xfrm>
          <a:prstGeom prst="rect">
            <a:avLst/>
          </a:prstGeom>
          <a:noFill/>
        </p:spPr>
        <p:txBody>
          <a:bodyPr vert="horz" wrap="none" lIns="0" tIns="0" rIns="0" bIns="0" rtlCol="0">
            <a:spAutoFit/>
          </a:bodyPr>
          <a:lstStyle/>
          <a:p>
            <a:pPr>
              <a:lnSpc>
                <a:spcPts val="2530"/>
              </a:lnSpc>
            </a:pPr>
            <a:r>
              <a:rPr lang="en-CA" sz="2198">
                <a:solidFill>
                  <a:srgbClr val="800000"/>
                </a:solidFill>
                <a:latin typeface="Arial"/>
                <a:cs typeface="Arial"/>
              </a:rPr>
              <a:t>using IBM’s IMS system.</a:t>
            </a:r>
          </a:p>
          <a:p>
            <a:pPr>
              <a:lnSpc>
                <a:spcPts val="2530"/>
              </a:lnSpc>
            </a:pPr>
            <a:endParaRPr lang="en-CA" sz="2198">
              <a:solidFill>
                <a:srgbClr val="000000"/>
              </a:solidFill>
            </a:endParaRPr>
          </a:p>
        </p:txBody>
      </p:sp>
      <p:sp>
        <p:nvSpPr>
          <p:cNvPr id="8" name="TextBox 8"/>
          <p:cNvSpPr txBox="1"/>
          <p:nvPr/>
        </p:nvSpPr>
        <p:spPr>
          <a:xfrm>
            <a:off x="330200" y="3898900"/>
            <a:ext cx="8813800" cy="457200"/>
          </a:xfrm>
          <a:prstGeom prst="rect">
            <a:avLst/>
          </a:prstGeom>
          <a:noFill/>
        </p:spPr>
        <p:txBody>
          <a:bodyPr vert="horz" wrap="none" lIns="0" tIns="0" rIns="0" bIns="0" rtlCol="0">
            <a:spAutoFit/>
          </a:bodyPr>
          <a:lstStyle/>
          <a:p>
            <a:pPr>
              <a:lnSpc>
                <a:spcPts val="2760"/>
              </a:lnSpc>
            </a:pPr>
            <a:r>
              <a:rPr lang="en-CA" sz="1439">
                <a:solidFill>
                  <a:srgbClr val="990033"/>
                </a:solidFill>
                <a:latin typeface="Arial Unicode MS"/>
                <a:cs typeface="Arial Unicode MS"/>
              </a:rPr>
              <a:t></a:t>
            </a:r>
            <a:r>
              <a:rPr lang="en-CA" sz="2400">
                <a:solidFill>
                  <a:srgbClr val="333399"/>
                </a:solidFill>
                <a:latin typeface="Arial"/>
                <a:cs typeface="Arial"/>
              </a:rPr>
              <a:t>  Relational Model based Systems:</a:t>
            </a:r>
          </a:p>
          <a:p>
            <a:pPr>
              <a:lnSpc>
                <a:spcPts val="2760"/>
              </a:lnSpc>
            </a:pPr>
            <a:endParaRPr lang="en-CA" sz="2371">
              <a:solidFill>
                <a:srgbClr val="000000"/>
              </a:solidFill>
            </a:endParaRPr>
          </a:p>
        </p:txBody>
      </p:sp>
      <p:sp>
        <p:nvSpPr>
          <p:cNvPr id="9" name="TextBox 9"/>
          <p:cNvSpPr txBox="1"/>
          <p:nvPr/>
        </p:nvSpPr>
        <p:spPr>
          <a:xfrm>
            <a:off x="787400" y="4330700"/>
            <a:ext cx="8356600" cy="393700"/>
          </a:xfrm>
          <a:prstGeom prst="rect">
            <a:avLst/>
          </a:prstGeom>
          <a:noFill/>
        </p:spPr>
        <p:txBody>
          <a:bodyPr vert="horz" wrap="none" lIns="0" tIns="0" rIns="0" bIns="0" rtlCol="0">
            <a:spAutoFit/>
          </a:bodyPr>
          <a:lstStyle/>
          <a:p>
            <a:pPr>
              <a:lnSpc>
                <a:spcPts val="2530"/>
              </a:lnSpc>
            </a:pPr>
            <a:r>
              <a:rPr lang="en-CA" sz="1211">
                <a:solidFill>
                  <a:srgbClr val="333399"/>
                </a:solidFill>
                <a:latin typeface="Arial Unicode MS"/>
                <a:cs typeface="Arial Unicode MS"/>
              </a:rPr>
              <a:t></a:t>
            </a:r>
            <a:r>
              <a:rPr lang="en-CA" sz="2195">
                <a:solidFill>
                  <a:srgbClr val="800000"/>
                </a:solidFill>
                <a:latin typeface="Arial"/>
                <a:cs typeface="Arial"/>
              </a:rPr>
              <a:t>  Relational model was originally introduced in 1970, was</a:t>
            </a:r>
          </a:p>
          <a:p>
            <a:pPr>
              <a:lnSpc>
                <a:spcPts val="2530"/>
              </a:lnSpc>
            </a:pPr>
            <a:endParaRPr lang="en-CA" sz="2179">
              <a:solidFill>
                <a:srgbClr val="000000"/>
              </a:solidFill>
            </a:endParaRPr>
          </a:p>
        </p:txBody>
      </p:sp>
      <p:sp>
        <p:nvSpPr>
          <p:cNvPr id="10" name="TextBox 10"/>
          <p:cNvSpPr txBox="1"/>
          <p:nvPr/>
        </p:nvSpPr>
        <p:spPr>
          <a:xfrm>
            <a:off x="1066800" y="4660900"/>
            <a:ext cx="8077200" cy="393700"/>
          </a:xfrm>
          <a:prstGeom prst="rect">
            <a:avLst/>
          </a:prstGeom>
          <a:noFill/>
        </p:spPr>
        <p:txBody>
          <a:bodyPr vert="horz" wrap="none" lIns="0" tIns="0" rIns="0" bIns="0" rtlCol="0">
            <a:spAutoFit/>
          </a:bodyPr>
          <a:lstStyle/>
          <a:p>
            <a:pPr>
              <a:lnSpc>
                <a:spcPts val="2530"/>
              </a:lnSpc>
            </a:pPr>
            <a:r>
              <a:rPr lang="en-CA" sz="2195">
                <a:solidFill>
                  <a:srgbClr val="800000"/>
                </a:solidFill>
                <a:latin typeface="Arial"/>
                <a:cs typeface="Arial"/>
              </a:rPr>
              <a:t>heavily researched and experimented within IBM Research</a:t>
            </a:r>
          </a:p>
          <a:p>
            <a:pPr>
              <a:lnSpc>
                <a:spcPts val="2530"/>
              </a:lnSpc>
            </a:pPr>
            <a:endParaRPr lang="en-CA" sz="2195">
              <a:solidFill>
                <a:srgbClr val="000000"/>
              </a:solidFill>
            </a:endParaRPr>
          </a:p>
        </p:txBody>
      </p:sp>
      <p:sp>
        <p:nvSpPr>
          <p:cNvPr id="11" name="TextBox 11"/>
          <p:cNvSpPr txBox="1"/>
          <p:nvPr/>
        </p:nvSpPr>
        <p:spPr>
          <a:xfrm>
            <a:off x="1066800" y="5003800"/>
            <a:ext cx="8077200" cy="393700"/>
          </a:xfrm>
          <a:prstGeom prst="rect">
            <a:avLst/>
          </a:prstGeom>
          <a:noFill/>
        </p:spPr>
        <p:txBody>
          <a:bodyPr vert="horz" wrap="none" lIns="0" tIns="0" rIns="0" bIns="0" rtlCol="0">
            <a:spAutoFit/>
          </a:bodyPr>
          <a:lstStyle/>
          <a:p>
            <a:pPr>
              <a:lnSpc>
                <a:spcPts val="2530"/>
              </a:lnSpc>
            </a:pPr>
            <a:r>
              <a:rPr lang="en-CA" sz="2198">
                <a:solidFill>
                  <a:srgbClr val="800000"/>
                </a:solidFill>
                <a:latin typeface="Arial"/>
                <a:cs typeface="Arial"/>
              </a:rPr>
              <a:t>and several universities.</a:t>
            </a:r>
          </a:p>
          <a:p>
            <a:pPr>
              <a:lnSpc>
                <a:spcPts val="2530"/>
              </a:lnSpc>
            </a:pPr>
            <a:endParaRPr lang="en-CA" sz="2198">
              <a:solidFill>
                <a:srgbClr val="000000"/>
              </a:solidFill>
            </a:endParaRPr>
          </a:p>
        </p:txBody>
      </p:sp>
      <p:sp>
        <p:nvSpPr>
          <p:cNvPr id="12" name="TextBox 12"/>
          <p:cNvSpPr txBox="1"/>
          <p:nvPr/>
        </p:nvSpPr>
        <p:spPr>
          <a:xfrm>
            <a:off x="787400" y="5397500"/>
            <a:ext cx="8356600" cy="393700"/>
          </a:xfrm>
          <a:prstGeom prst="rect">
            <a:avLst/>
          </a:prstGeom>
          <a:noFill/>
        </p:spPr>
        <p:txBody>
          <a:bodyPr vert="horz" wrap="none" lIns="0" tIns="0" rIns="0" bIns="0" rtlCol="0">
            <a:spAutoFit/>
          </a:bodyPr>
          <a:lstStyle/>
          <a:p>
            <a:pPr>
              <a:lnSpc>
                <a:spcPts val="2530"/>
              </a:lnSpc>
            </a:pPr>
            <a:r>
              <a:rPr lang="en-CA" sz="1211">
                <a:solidFill>
                  <a:srgbClr val="333399"/>
                </a:solidFill>
                <a:latin typeface="Arial Unicode MS"/>
                <a:cs typeface="Arial Unicode MS"/>
              </a:rPr>
              <a:t></a:t>
            </a:r>
            <a:r>
              <a:rPr lang="en-CA" sz="2195">
                <a:solidFill>
                  <a:srgbClr val="800000"/>
                </a:solidFill>
                <a:latin typeface="Arial"/>
                <a:cs typeface="Arial"/>
              </a:rPr>
              <a:t>  Relational DBMS Products emerged in the early 1980s.</a:t>
            </a:r>
          </a:p>
          <a:p>
            <a:pPr>
              <a:lnSpc>
                <a:spcPts val="2530"/>
              </a:lnSpc>
            </a:pPr>
            <a:endParaRPr lang="en-CA" sz="2178">
              <a:solidFill>
                <a:srgbClr val="000000"/>
              </a:solidFill>
            </a:endParaRPr>
          </a:p>
        </p:txBody>
      </p:sp>
      <p:sp>
        <p:nvSpPr>
          <p:cNvPr id="13" name="TextBox 13"/>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4" name="TextBox 14"/>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1- 30</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2" name="TextBox 2"/>
          <p:cNvSpPr txBox="1"/>
          <p:nvPr/>
        </p:nvSpPr>
        <p:spPr>
          <a:xfrm>
            <a:off x="317500" y="152400"/>
            <a:ext cx="8826500" cy="685800"/>
          </a:xfrm>
          <a:prstGeom prst="rect">
            <a:avLst/>
          </a:prstGeom>
          <a:noFill/>
        </p:spPr>
        <p:txBody>
          <a:bodyPr vert="horz" wrap="none" lIns="0" tIns="0" rIns="0" bIns="0" rtlCol="0">
            <a:spAutoFit/>
          </a:bodyPr>
          <a:lstStyle/>
          <a:p>
            <a:pPr>
              <a:lnSpc>
                <a:spcPts val="4140"/>
              </a:lnSpc>
            </a:pPr>
            <a:r>
              <a:rPr lang="en-CA" sz="3602">
                <a:solidFill>
                  <a:srgbClr val="800000"/>
                </a:solidFill>
                <a:latin typeface="Arial"/>
                <a:cs typeface="Arial"/>
              </a:rPr>
              <a:t>Historical Development of Database</a:t>
            </a:r>
          </a:p>
          <a:p>
            <a:pPr>
              <a:lnSpc>
                <a:spcPts val="4140"/>
              </a:lnSpc>
            </a:pPr>
            <a:endParaRPr lang="en-CA" sz="3602">
              <a:solidFill>
                <a:srgbClr val="000000"/>
              </a:solidFill>
            </a:endParaRPr>
          </a:p>
        </p:txBody>
      </p:sp>
      <p:sp>
        <p:nvSpPr>
          <p:cNvPr id="3" name="TextBox 3"/>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Technology (continued)</a:t>
            </a:r>
          </a:p>
          <a:p>
            <a:pPr>
              <a:lnSpc>
                <a:spcPts val="4140"/>
              </a:lnSpc>
            </a:pPr>
            <a:endParaRPr lang="en-CA" sz="3600">
              <a:solidFill>
                <a:srgbClr val="000000"/>
              </a:solidFill>
            </a:endParaRPr>
          </a:p>
        </p:txBody>
      </p:sp>
      <p:sp>
        <p:nvSpPr>
          <p:cNvPr id="4" name="TextBox 4"/>
          <p:cNvSpPr txBox="1"/>
          <p:nvPr/>
        </p:nvSpPr>
        <p:spPr>
          <a:xfrm>
            <a:off x="330200" y="1651000"/>
            <a:ext cx="8813800" cy="457200"/>
          </a:xfrm>
          <a:prstGeom prst="rect">
            <a:avLst/>
          </a:prstGeom>
          <a:noFill/>
        </p:spPr>
        <p:txBody>
          <a:bodyPr vert="horz" wrap="none" lIns="0" tIns="0" rIns="0" bIns="0" rtlCol="0">
            <a:spAutoFit/>
          </a:bodyPr>
          <a:lstStyle/>
          <a:p>
            <a:pPr>
              <a:lnSpc>
                <a:spcPts val="2760"/>
              </a:lnSpc>
            </a:pPr>
            <a:r>
              <a:rPr lang="en-CA" sz="1439">
                <a:solidFill>
                  <a:srgbClr val="990033"/>
                </a:solidFill>
                <a:latin typeface="Arial Unicode MS"/>
                <a:cs typeface="Arial Unicode MS"/>
              </a:rPr>
              <a:t></a:t>
            </a:r>
            <a:r>
              <a:rPr lang="en-CA" sz="2400">
                <a:solidFill>
                  <a:srgbClr val="333399"/>
                </a:solidFill>
                <a:latin typeface="Arial"/>
                <a:cs typeface="Arial"/>
              </a:rPr>
              <a:t>  Object-oriented and emerging applications:</a:t>
            </a:r>
          </a:p>
          <a:p>
            <a:pPr>
              <a:lnSpc>
                <a:spcPts val="2760"/>
              </a:lnSpc>
            </a:pPr>
            <a:endParaRPr lang="en-CA" sz="2378">
              <a:solidFill>
                <a:srgbClr val="000000"/>
              </a:solidFill>
            </a:endParaRPr>
          </a:p>
        </p:txBody>
      </p:sp>
      <p:sp>
        <p:nvSpPr>
          <p:cNvPr id="5" name="TextBox 5"/>
          <p:cNvSpPr txBox="1"/>
          <p:nvPr/>
        </p:nvSpPr>
        <p:spPr>
          <a:xfrm>
            <a:off x="787400" y="2082800"/>
            <a:ext cx="8356600" cy="393700"/>
          </a:xfrm>
          <a:prstGeom prst="rect">
            <a:avLst/>
          </a:prstGeom>
          <a:noFill/>
        </p:spPr>
        <p:txBody>
          <a:bodyPr vert="horz" wrap="none" lIns="0" tIns="0" rIns="0" bIns="0" rtlCol="0">
            <a:spAutoFit/>
          </a:bodyPr>
          <a:lstStyle/>
          <a:p>
            <a:pPr>
              <a:lnSpc>
                <a:spcPts val="2530"/>
              </a:lnSpc>
            </a:pPr>
            <a:r>
              <a:rPr lang="en-CA" sz="1211">
                <a:solidFill>
                  <a:srgbClr val="333399"/>
                </a:solidFill>
                <a:latin typeface="Arial Unicode MS"/>
                <a:cs typeface="Arial Unicode MS"/>
              </a:rPr>
              <a:t></a:t>
            </a:r>
            <a:r>
              <a:rPr lang="en-CA" sz="2195">
                <a:solidFill>
                  <a:srgbClr val="800000"/>
                </a:solidFill>
                <a:latin typeface="Arial"/>
                <a:cs typeface="Arial"/>
              </a:rPr>
              <a:t>  Object-Oriented Database Management Systems</a:t>
            </a:r>
          </a:p>
          <a:p>
            <a:pPr>
              <a:lnSpc>
                <a:spcPts val="2530"/>
              </a:lnSpc>
            </a:pPr>
            <a:endParaRPr lang="en-CA" sz="2174">
              <a:solidFill>
                <a:srgbClr val="000000"/>
              </a:solidFill>
            </a:endParaRPr>
          </a:p>
        </p:txBody>
      </p:sp>
      <p:sp>
        <p:nvSpPr>
          <p:cNvPr id="6" name="TextBox 6"/>
          <p:cNvSpPr txBox="1"/>
          <p:nvPr/>
        </p:nvSpPr>
        <p:spPr>
          <a:xfrm>
            <a:off x="1066800" y="2400300"/>
            <a:ext cx="8077200" cy="1104900"/>
          </a:xfrm>
          <a:prstGeom prst="rect">
            <a:avLst/>
          </a:prstGeom>
          <a:noFill/>
        </p:spPr>
        <p:txBody>
          <a:bodyPr vert="horz" wrap="none" lIns="0" tIns="0" rIns="0" bIns="0" rtlCol="0">
            <a:spAutoFit/>
          </a:bodyPr>
          <a:lstStyle/>
          <a:p>
            <a:pPr>
              <a:lnSpc>
                <a:spcPts val="2650"/>
              </a:lnSpc>
            </a:pPr>
            <a:r>
              <a:rPr lang="en-CA" sz="2195">
                <a:solidFill>
                  <a:srgbClr val="800000"/>
                </a:solidFill>
                <a:latin typeface="Arial"/>
                <a:cs typeface="Arial"/>
              </a:rPr>
              <a:t>(OODBMSs) were introduced in late 1980s and early 1990s</a:t>
            </a:r>
            <a:r>
              <a:rPr lang="en-CA" sz="2195">
                <a:solidFill>
                  <a:srgbClr val="000000"/>
                </a:solidFill>
                <a:latin typeface="Times New Roman"/>
              </a:rPr>
              <a:t/>
            </a:r>
            <a:br>
              <a:rPr lang="en-CA" sz="2195">
                <a:solidFill>
                  <a:srgbClr val="000000"/>
                </a:solidFill>
                <a:latin typeface="Times New Roman"/>
              </a:rPr>
            </a:br>
            <a:r>
              <a:rPr lang="en-CA" sz="2195">
                <a:solidFill>
                  <a:srgbClr val="800000"/>
                </a:solidFill>
                <a:latin typeface="Arial"/>
                <a:cs typeface="Arial"/>
              </a:rPr>
              <a:t>to cater to the need of complex data processing in CAD and</a:t>
            </a:r>
            <a:r>
              <a:rPr lang="en-CA" sz="2195">
                <a:solidFill>
                  <a:srgbClr val="000000"/>
                </a:solidFill>
                <a:latin typeface="Times New Roman"/>
              </a:rPr>
              <a:t/>
            </a:r>
            <a:br>
              <a:rPr lang="en-CA" sz="2195">
                <a:solidFill>
                  <a:srgbClr val="000000"/>
                </a:solidFill>
                <a:latin typeface="Times New Roman"/>
              </a:rPr>
            </a:br>
            <a:r>
              <a:rPr lang="en-CA" sz="2195">
                <a:solidFill>
                  <a:srgbClr val="800000"/>
                </a:solidFill>
                <a:latin typeface="Arial"/>
                <a:cs typeface="Arial"/>
              </a:rPr>
              <a:t>other applications.</a:t>
            </a:r>
          </a:p>
          <a:p>
            <a:pPr>
              <a:lnSpc>
                <a:spcPts val="2650"/>
              </a:lnSpc>
            </a:pPr>
            <a:endParaRPr lang="en-CA" sz="2195">
              <a:solidFill>
                <a:srgbClr val="000000"/>
              </a:solidFill>
            </a:endParaRPr>
          </a:p>
        </p:txBody>
      </p:sp>
      <p:sp>
        <p:nvSpPr>
          <p:cNvPr id="7" name="TextBox 7"/>
          <p:cNvSpPr txBox="1"/>
          <p:nvPr/>
        </p:nvSpPr>
        <p:spPr>
          <a:xfrm>
            <a:off x="1244600" y="3479800"/>
            <a:ext cx="7899400" cy="381000"/>
          </a:xfrm>
          <a:prstGeom prst="rect">
            <a:avLst/>
          </a:prstGeom>
          <a:noFill/>
        </p:spPr>
        <p:txBody>
          <a:bodyPr vert="horz" wrap="none" lIns="0" tIns="0" rIns="0" bIns="0" rtlCol="0">
            <a:spAutoFit/>
          </a:bodyPr>
          <a:lstStyle/>
          <a:p>
            <a:pPr>
              <a:lnSpc>
                <a:spcPts val="2300"/>
              </a:lnSpc>
            </a:pPr>
            <a:r>
              <a:rPr lang="en-CA" sz="996">
                <a:solidFill>
                  <a:srgbClr val="990033"/>
                </a:solidFill>
                <a:latin typeface="Arial Unicode MS"/>
                <a:cs typeface="Arial Unicode MS"/>
              </a:rPr>
              <a:t></a:t>
            </a:r>
            <a:r>
              <a:rPr lang="en-CA" sz="2006">
                <a:solidFill>
                  <a:srgbClr val="333399"/>
                </a:solidFill>
                <a:latin typeface="Arial"/>
                <a:cs typeface="Arial"/>
              </a:rPr>
              <a:t>  Their use has not taken off much.</a:t>
            </a:r>
          </a:p>
          <a:p>
            <a:pPr>
              <a:lnSpc>
                <a:spcPts val="2300"/>
              </a:lnSpc>
            </a:pPr>
            <a:endParaRPr lang="en-CA" sz="1978">
              <a:solidFill>
                <a:srgbClr val="000000"/>
              </a:solidFill>
            </a:endParaRPr>
          </a:p>
        </p:txBody>
      </p:sp>
      <p:sp>
        <p:nvSpPr>
          <p:cNvPr id="8" name="TextBox 8"/>
          <p:cNvSpPr txBox="1"/>
          <p:nvPr/>
        </p:nvSpPr>
        <p:spPr>
          <a:xfrm>
            <a:off x="787400" y="3835400"/>
            <a:ext cx="8356600" cy="1104900"/>
          </a:xfrm>
          <a:prstGeom prst="rect">
            <a:avLst/>
          </a:prstGeom>
          <a:noFill/>
        </p:spPr>
        <p:txBody>
          <a:bodyPr vert="horz" wrap="none" lIns="0" tIns="0" rIns="0" bIns="0" rtlCol="0">
            <a:spAutoFit/>
          </a:bodyPr>
          <a:lstStyle/>
          <a:p>
            <a:pPr>
              <a:lnSpc>
                <a:spcPts val="2650"/>
              </a:lnSpc>
              <a:tabLst>
                <a:tab pos="279400" algn="l"/>
                <a:tab pos="279400" algn="l"/>
              </a:tabLst>
            </a:pPr>
            <a:r>
              <a:rPr lang="en-CA" sz="1211" dirty="0">
                <a:solidFill>
                  <a:srgbClr val="333399"/>
                </a:solidFill>
                <a:latin typeface="Arial Unicode MS"/>
                <a:cs typeface="Arial Unicode MS"/>
              </a:rPr>
              <a:t></a:t>
            </a:r>
            <a:r>
              <a:rPr lang="en-CA" sz="2195" dirty="0">
                <a:solidFill>
                  <a:srgbClr val="800000"/>
                </a:solidFill>
                <a:latin typeface="Arial"/>
                <a:cs typeface="Arial"/>
              </a:rPr>
              <a:t>  Many relational DBMSs have incorporated object database</a:t>
            </a:r>
            <a:r>
              <a:rPr lang="en-CA" sz="2195" dirty="0">
                <a:solidFill>
                  <a:srgbClr val="000000"/>
                </a:solidFill>
                <a:latin typeface="Times New Roman"/>
              </a:rPr>
              <a:t/>
            </a:r>
            <a:br>
              <a:rPr lang="en-CA" sz="2195" dirty="0">
                <a:solidFill>
                  <a:srgbClr val="000000"/>
                </a:solidFill>
                <a:latin typeface="Times New Roman"/>
              </a:rPr>
            </a:br>
            <a:r>
              <a:rPr lang="en-CA" sz="2195" dirty="0">
                <a:solidFill>
                  <a:srgbClr val="800000"/>
                </a:solidFill>
                <a:latin typeface="Arial"/>
                <a:cs typeface="Arial"/>
              </a:rPr>
              <a:t>	concepts, leading to a new category called </a:t>
            </a:r>
            <a:r>
              <a:rPr lang="en-CA" sz="2195" dirty="0">
                <a:solidFill>
                  <a:srgbClr val="800000"/>
                </a:solidFill>
                <a:latin typeface="Arial Italic"/>
                <a:cs typeface="Arial Italic"/>
              </a:rPr>
              <a:t>object-relationa</a:t>
            </a:r>
            <a:r>
              <a:rPr lang="en-CA" sz="2195" dirty="0">
                <a:solidFill>
                  <a:srgbClr val="800000"/>
                </a:solidFill>
                <a:latin typeface="Arial"/>
                <a:cs typeface="Arial"/>
              </a:rPr>
              <a:t>l</a:t>
            </a:r>
            <a:r>
              <a:rPr lang="en-CA" sz="2195" dirty="0">
                <a:solidFill>
                  <a:srgbClr val="000000"/>
                </a:solidFill>
                <a:latin typeface="Times New Roman"/>
              </a:rPr>
              <a:t/>
            </a:r>
            <a:br>
              <a:rPr lang="en-CA" sz="2195" dirty="0">
                <a:solidFill>
                  <a:srgbClr val="000000"/>
                </a:solidFill>
                <a:latin typeface="Times New Roman"/>
              </a:rPr>
            </a:br>
            <a:r>
              <a:rPr lang="en-CA" sz="2195" dirty="0">
                <a:solidFill>
                  <a:srgbClr val="800000"/>
                </a:solidFill>
                <a:latin typeface="Arial"/>
                <a:cs typeface="Arial"/>
              </a:rPr>
              <a:t>	DBMSs (ORDBMSs)</a:t>
            </a:r>
          </a:p>
          <a:p>
            <a:pPr>
              <a:lnSpc>
                <a:spcPts val="2650"/>
              </a:lnSpc>
            </a:pPr>
            <a:endParaRPr lang="en-CA" sz="2195" dirty="0">
              <a:solidFill>
                <a:srgbClr val="000000"/>
              </a:solidFill>
            </a:endParaRPr>
          </a:p>
        </p:txBody>
      </p:sp>
      <p:sp>
        <p:nvSpPr>
          <p:cNvPr id="10" name="TextBox 10"/>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1" name="TextBox 11"/>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1- 31</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2" name="TextBox 2"/>
          <p:cNvSpPr txBox="1"/>
          <p:nvPr/>
        </p:nvSpPr>
        <p:spPr>
          <a:xfrm>
            <a:off x="444500" y="711200"/>
            <a:ext cx="8699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When not to use a DBMS</a:t>
            </a:r>
          </a:p>
          <a:p>
            <a:pPr>
              <a:lnSpc>
                <a:spcPts val="4140"/>
              </a:lnSpc>
            </a:pPr>
            <a:endParaRPr lang="en-CA" sz="3600">
              <a:solidFill>
                <a:srgbClr val="000000"/>
              </a:solidFill>
            </a:endParaRPr>
          </a:p>
        </p:txBody>
      </p:sp>
      <p:sp>
        <p:nvSpPr>
          <p:cNvPr id="3" name="TextBox 3"/>
          <p:cNvSpPr txBox="1"/>
          <p:nvPr/>
        </p:nvSpPr>
        <p:spPr>
          <a:xfrm>
            <a:off x="330200" y="1651000"/>
            <a:ext cx="4049185" cy="718145"/>
          </a:xfrm>
          <a:prstGeom prst="rect">
            <a:avLst/>
          </a:prstGeom>
          <a:noFill/>
        </p:spPr>
        <p:txBody>
          <a:bodyPr vert="horz" wrap="none" lIns="0" tIns="0" rIns="0" bIns="0" rtlCol="0">
            <a:spAutoFit/>
          </a:bodyPr>
          <a:lstStyle/>
          <a:p>
            <a:pPr>
              <a:lnSpc>
                <a:spcPts val="2760"/>
              </a:lnSpc>
            </a:pPr>
            <a:r>
              <a:rPr lang="en-CA" sz="1439" dirty="0">
                <a:solidFill>
                  <a:srgbClr val="990033"/>
                </a:solidFill>
                <a:latin typeface="Arial Unicode MS"/>
                <a:cs typeface="Arial Unicode MS"/>
              </a:rPr>
              <a:t></a:t>
            </a:r>
            <a:r>
              <a:rPr lang="en-CA" sz="2400" dirty="0">
                <a:solidFill>
                  <a:srgbClr val="333399"/>
                </a:solidFill>
                <a:latin typeface="Arial"/>
                <a:cs typeface="Arial"/>
              </a:rPr>
              <a:t>  </a:t>
            </a:r>
            <a:r>
              <a:rPr lang="en-CA" sz="2400" dirty="0" smtClean="0">
                <a:solidFill>
                  <a:srgbClr val="333399"/>
                </a:solidFill>
                <a:latin typeface="Arial"/>
                <a:cs typeface="Arial"/>
              </a:rPr>
              <a:t> costs</a:t>
            </a:r>
            <a:r>
              <a:rPr lang="en-US" sz="2400" dirty="0" err="1" smtClean="0">
                <a:solidFill>
                  <a:srgbClr val="333399"/>
                </a:solidFill>
                <a:latin typeface="Arial"/>
                <a:cs typeface="Arial"/>
              </a:rPr>
              <a:t>ing</a:t>
            </a:r>
            <a:r>
              <a:rPr lang="en-CA" sz="2400" dirty="0" smtClean="0">
                <a:solidFill>
                  <a:srgbClr val="333399"/>
                </a:solidFill>
                <a:latin typeface="Arial"/>
                <a:cs typeface="Arial"/>
              </a:rPr>
              <a:t> </a:t>
            </a:r>
            <a:r>
              <a:rPr lang="en-CA" sz="2400" dirty="0">
                <a:solidFill>
                  <a:srgbClr val="333399"/>
                </a:solidFill>
                <a:latin typeface="Arial"/>
                <a:cs typeface="Arial"/>
              </a:rPr>
              <a:t>of using a DBMS:</a:t>
            </a:r>
          </a:p>
          <a:p>
            <a:pPr>
              <a:lnSpc>
                <a:spcPts val="2760"/>
              </a:lnSpc>
            </a:pPr>
            <a:endParaRPr lang="en-CA" sz="2377" dirty="0">
              <a:solidFill>
                <a:srgbClr val="000000"/>
              </a:solidFill>
            </a:endParaRPr>
          </a:p>
        </p:txBody>
      </p:sp>
      <p:sp>
        <p:nvSpPr>
          <p:cNvPr id="4" name="TextBox 4"/>
          <p:cNvSpPr txBox="1"/>
          <p:nvPr/>
        </p:nvSpPr>
        <p:spPr>
          <a:xfrm>
            <a:off x="787400" y="2070100"/>
            <a:ext cx="8356600" cy="774700"/>
          </a:xfrm>
          <a:prstGeom prst="rect">
            <a:avLst/>
          </a:prstGeom>
          <a:noFill/>
        </p:spPr>
        <p:txBody>
          <a:bodyPr vert="horz" wrap="none" lIns="0" tIns="0" rIns="0" bIns="0" rtlCol="0">
            <a:spAutoFit/>
          </a:bodyPr>
          <a:lstStyle/>
          <a:p>
            <a:pPr>
              <a:lnSpc>
                <a:spcPts val="2600"/>
              </a:lnSpc>
              <a:tabLst>
                <a:tab pos="279400" algn="l"/>
              </a:tabLst>
            </a:pPr>
            <a:r>
              <a:rPr lang="en-CA" sz="1211">
                <a:solidFill>
                  <a:srgbClr val="333399"/>
                </a:solidFill>
                <a:latin typeface="Arial Unicode MS"/>
                <a:cs typeface="Arial Unicode MS"/>
              </a:rPr>
              <a:t></a:t>
            </a:r>
            <a:r>
              <a:rPr lang="en-CA" sz="2195">
                <a:solidFill>
                  <a:srgbClr val="800000"/>
                </a:solidFill>
                <a:latin typeface="Arial"/>
                <a:cs typeface="Arial"/>
              </a:rPr>
              <a:t>  High initial investment and possible need for additional</a:t>
            </a:r>
            <a:r>
              <a:rPr lang="en-CA" sz="2195">
                <a:solidFill>
                  <a:srgbClr val="000000"/>
                </a:solidFill>
                <a:latin typeface="Times New Roman"/>
              </a:rPr>
              <a:t/>
            </a:r>
            <a:br>
              <a:rPr lang="en-CA" sz="2195">
                <a:solidFill>
                  <a:srgbClr val="000000"/>
                </a:solidFill>
                <a:latin typeface="Times New Roman"/>
              </a:rPr>
            </a:br>
            <a:r>
              <a:rPr lang="en-CA" sz="2195">
                <a:solidFill>
                  <a:srgbClr val="800000"/>
                </a:solidFill>
                <a:latin typeface="Arial"/>
                <a:cs typeface="Arial"/>
              </a:rPr>
              <a:t>	hardware.</a:t>
            </a:r>
          </a:p>
          <a:p>
            <a:pPr>
              <a:lnSpc>
                <a:spcPts val="2600"/>
              </a:lnSpc>
            </a:pPr>
            <a:endParaRPr lang="en-CA" sz="2195">
              <a:solidFill>
                <a:srgbClr val="000000"/>
              </a:solidFill>
            </a:endParaRPr>
          </a:p>
        </p:txBody>
      </p:sp>
      <p:sp>
        <p:nvSpPr>
          <p:cNvPr id="5" name="TextBox 5"/>
          <p:cNvSpPr txBox="1"/>
          <p:nvPr/>
        </p:nvSpPr>
        <p:spPr>
          <a:xfrm>
            <a:off x="787400" y="2806700"/>
            <a:ext cx="8356600" cy="774700"/>
          </a:xfrm>
          <a:prstGeom prst="rect">
            <a:avLst/>
          </a:prstGeom>
          <a:noFill/>
        </p:spPr>
        <p:txBody>
          <a:bodyPr vert="horz" wrap="none" lIns="0" tIns="0" rIns="0" bIns="0" rtlCol="0">
            <a:spAutoFit/>
          </a:bodyPr>
          <a:lstStyle/>
          <a:p>
            <a:pPr>
              <a:lnSpc>
                <a:spcPts val="2600"/>
              </a:lnSpc>
              <a:tabLst>
                <a:tab pos="279400" algn="l"/>
              </a:tabLst>
            </a:pPr>
            <a:r>
              <a:rPr lang="en-CA" sz="1211" dirty="0">
                <a:solidFill>
                  <a:srgbClr val="333399"/>
                </a:solidFill>
                <a:latin typeface="Arial Unicode MS"/>
                <a:cs typeface="Arial Unicode MS"/>
              </a:rPr>
              <a:t></a:t>
            </a:r>
            <a:r>
              <a:rPr lang="en-CA" sz="2195" dirty="0">
                <a:solidFill>
                  <a:srgbClr val="800000"/>
                </a:solidFill>
                <a:latin typeface="Arial"/>
                <a:cs typeface="Arial"/>
              </a:rPr>
              <a:t>  Overhead for providing generality, security, concurrency</a:t>
            </a:r>
            <a:r>
              <a:rPr lang="en-CA" sz="2195" dirty="0">
                <a:solidFill>
                  <a:srgbClr val="000000"/>
                </a:solidFill>
                <a:latin typeface="Times New Roman"/>
              </a:rPr>
              <a:t/>
            </a:r>
            <a:br>
              <a:rPr lang="en-CA" sz="2195" dirty="0">
                <a:solidFill>
                  <a:srgbClr val="000000"/>
                </a:solidFill>
                <a:latin typeface="Times New Roman"/>
              </a:rPr>
            </a:br>
            <a:r>
              <a:rPr lang="en-CA" sz="2195" dirty="0">
                <a:solidFill>
                  <a:srgbClr val="800000"/>
                </a:solidFill>
                <a:latin typeface="Arial"/>
                <a:cs typeface="Arial"/>
              </a:rPr>
              <a:t>	control, recovery, and  integrity functions.</a:t>
            </a:r>
          </a:p>
          <a:p>
            <a:pPr>
              <a:lnSpc>
                <a:spcPts val="2600"/>
              </a:lnSpc>
            </a:pPr>
            <a:endParaRPr lang="en-CA" sz="2195" dirty="0">
              <a:solidFill>
                <a:srgbClr val="000000"/>
              </a:solidFill>
            </a:endParaRPr>
          </a:p>
        </p:txBody>
      </p:sp>
      <p:sp>
        <p:nvSpPr>
          <p:cNvPr id="6" name="TextBox 6"/>
          <p:cNvSpPr txBox="1"/>
          <p:nvPr/>
        </p:nvSpPr>
        <p:spPr>
          <a:xfrm>
            <a:off x="330200" y="3556000"/>
            <a:ext cx="8813800" cy="457200"/>
          </a:xfrm>
          <a:prstGeom prst="rect">
            <a:avLst/>
          </a:prstGeom>
          <a:noFill/>
        </p:spPr>
        <p:txBody>
          <a:bodyPr vert="horz" wrap="none" lIns="0" tIns="0" rIns="0" bIns="0" rtlCol="0">
            <a:spAutoFit/>
          </a:bodyPr>
          <a:lstStyle/>
          <a:p>
            <a:pPr>
              <a:lnSpc>
                <a:spcPts val="2760"/>
              </a:lnSpc>
            </a:pPr>
            <a:r>
              <a:rPr lang="en-CA" sz="1439">
                <a:solidFill>
                  <a:srgbClr val="990033"/>
                </a:solidFill>
                <a:latin typeface="Arial Unicode MS"/>
                <a:cs typeface="Arial Unicode MS"/>
              </a:rPr>
              <a:t></a:t>
            </a:r>
            <a:r>
              <a:rPr lang="en-CA" sz="2400">
                <a:solidFill>
                  <a:srgbClr val="333399"/>
                </a:solidFill>
                <a:latin typeface="Arial"/>
                <a:cs typeface="Arial"/>
              </a:rPr>
              <a:t>  When a DBMS may be unnecessary:</a:t>
            </a:r>
          </a:p>
          <a:p>
            <a:pPr>
              <a:lnSpc>
                <a:spcPts val="2760"/>
              </a:lnSpc>
            </a:pPr>
            <a:endParaRPr lang="en-CA" sz="2371">
              <a:solidFill>
                <a:srgbClr val="000000"/>
              </a:solidFill>
            </a:endParaRPr>
          </a:p>
        </p:txBody>
      </p:sp>
      <p:sp>
        <p:nvSpPr>
          <p:cNvPr id="7" name="TextBox 7"/>
          <p:cNvSpPr txBox="1"/>
          <p:nvPr/>
        </p:nvSpPr>
        <p:spPr>
          <a:xfrm>
            <a:off x="787400" y="3975100"/>
            <a:ext cx="8356600" cy="774700"/>
          </a:xfrm>
          <a:prstGeom prst="rect">
            <a:avLst/>
          </a:prstGeom>
          <a:noFill/>
        </p:spPr>
        <p:txBody>
          <a:bodyPr vert="horz" wrap="none" lIns="0" tIns="0" rIns="0" bIns="0" rtlCol="0">
            <a:spAutoFit/>
          </a:bodyPr>
          <a:lstStyle/>
          <a:p>
            <a:pPr>
              <a:lnSpc>
                <a:spcPts val="2700"/>
              </a:lnSpc>
              <a:tabLst>
                <a:tab pos="279400" algn="l"/>
              </a:tabLst>
            </a:pPr>
            <a:r>
              <a:rPr lang="en-CA" sz="1211">
                <a:solidFill>
                  <a:srgbClr val="333399"/>
                </a:solidFill>
                <a:latin typeface="Arial Unicode MS"/>
                <a:cs typeface="Arial Unicode MS"/>
              </a:rPr>
              <a:t></a:t>
            </a:r>
            <a:r>
              <a:rPr lang="en-CA" sz="2195">
                <a:solidFill>
                  <a:srgbClr val="800000"/>
                </a:solidFill>
                <a:latin typeface="Arial"/>
                <a:cs typeface="Arial"/>
              </a:rPr>
              <a:t>  If the database and applications are simple, well defined,</a:t>
            </a:r>
            <a:r>
              <a:rPr lang="en-CA" sz="2195">
                <a:solidFill>
                  <a:srgbClr val="000000"/>
                </a:solidFill>
                <a:latin typeface="Times New Roman"/>
              </a:rPr>
              <a:t/>
            </a:r>
            <a:br>
              <a:rPr lang="en-CA" sz="2195">
                <a:solidFill>
                  <a:srgbClr val="000000"/>
                </a:solidFill>
                <a:latin typeface="Times New Roman"/>
              </a:rPr>
            </a:br>
            <a:r>
              <a:rPr lang="en-CA" sz="2195">
                <a:solidFill>
                  <a:srgbClr val="800000"/>
                </a:solidFill>
                <a:latin typeface="Arial"/>
                <a:cs typeface="Arial"/>
              </a:rPr>
              <a:t>	and not expected to change.</a:t>
            </a:r>
          </a:p>
          <a:p>
            <a:pPr>
              <a:lnSpc>
                <a:spcPts val="2700"/>
              </a:lnSpc>
            </a:pPr>
            <a:endParaRPr lang="en-CA" sz="2195">
              <a:solidFill>
                <a:srgbClr val="000000"/>
              </a:solidFill>
            </a:endParaRPr>
          </a:p>
        </p:txBody>
      </p:sp>
      <p:sp>
        <p:nvSpPr>
          <p:cNvPr id="8" name="TextBox 8"/>
          <p:cNvSpPr txBox="1"/>
          <p:nvPr/>
        </p:nvSpPr>
        <p:spPr>
          <a:xfrm>
            <a:off x="330200" y="4622800"/>
            <a:ext cx="8813800" cy="927100"/>
          </a:xfrm>
          <a:prstGeom prst="rect">
            <a:avLst/>
          </a:prstGeom>
          <a:noFill/>
        </p:spPr>
        <p:txBody>
          <a:bodyPr vert="horz" wrap="none" lIns="0" tIns="0" rIns="0" bIns="0" rtlCol="0">
            <a:spAutoFit/>
          </a:bodyPr>
          <a:lstStyle/>
          <a:p>
            <a:pPr indent="457200">
              <a:lnSpc>
                <a:spcPts val="3500"/>
              </a:lnSpc>
            </a:pPr>
            <a:r>
              <a:rPr lang="en-CA" sz="1211">
                <a:solidFill>
                  <a:srgbClr val="333399"/>
                </a:solidFill>
                <a:latin typeface="Arial Unicode MS"/>
                <a:cs typeface="Arial Unicode MS"/>
              </a:rPr>
              <a:t></a:t>
            </a:r>
            <a:r>
              <a:rPr lang="en-CA" sz="2195">
                <a:solidFill>
                  <a:srgbClr val="800000"/>
                </a:solidFill>
                <a:latin typeface="Arial"/>
                <a:cs typeface="Arial"/>
              </a:rPr>
              <a:t>  If access to data by multiple users is not required.</a:t>
            </a:r>
            <a:r>
              <a:rPr lang="en-CA" sz="2370">
                <a:solidFill>
                  <a:srgbClr val="000000"/>
                </a:solidFill>
                <a:latin typeface="Times New Roman"/>
              </a:rPr>
              <a:t/>
            </a:r>
            <a:br>
              <a:rPr lang="en-CA" sz="2370">
                <a:solidFill>
                  <a:srgbClr val="000000"/>
                </a:solidFill>
                <a:latin typeface="Times New Roman"/>
              </a:rPr>
            </a:br>
            <a:r>
              <a:rPr lang="en-CA" sz="1439">
                <a:solidFill>
                  <a:srgbClr val="990033"/>
                </a:solidFill>
                <a:latin typeface="Arial Unicode MS"/>
                <a:cs typeface="Arial Unicode MS"/>
              </a:rPr>
              <a:t></a:t>
            </a:r>
            <a:r>
              <a:rPr lang="en-CA" sz="2400">
                <a:solidFill>
                  <a:srgbClr val="333399"/>
                </a:solidFill>
                <a:latin typeface="Arial"/>
                <a:cs typeface="Arial"/>
              </a:rPr>
              <a:t>  When a DBMS may be infeasible:</a:t>
            </a:r>
          </a:p>
          <a:p>
            <a:pPr>
              <a:lnSpc>
                <a:spcPts val="3500"/>
              </a:lnSpc>
            </a:pPr>
            <a:endParaRPr lang="en-CA" sz="2370">
              <a:solidFill>
                <a:srgbClr val="000000"/>
              </a:solidFill>
            </a:endParaRPr>
          </a:p>
        </p:txBody>
      </p:sp>
      <p:sp>
        <p:nvSpPr>
          <p:cNvPr id="9" name="TextBox 9"/>
          <p:cNvSpPr txBox="1"/>
          <p:nvPr/>
        </p:nvSpPr>
        <p:spPr>
          <a:xfrm>
            <a:off x="787400" y="5562600"/>
            <a:ext cx="8356600" cy="774700"/>
          </a:xfrm>
          <a:prstGeom prst="rect">
            <a:avLst/>
          </a:prstGeom>
          <a:noFill/>
        </p:spPr>
        <p:txBody>
          <a:bodyPr vert="horz" wrap="none" lIns="0" tIns="0" rIns="0" bIns="0" rtlCol="0">
            <a:spAutoFit/>
          </a:bodyPr>
          <a:lstStyle/>
          <a:p>
            <a:pPr>
              <a:lnSpc>
                <a:spcPts val="2600"/>
              </a:lnSpc>
              <a:tabLst>
                <a:tab pos="279400" algn="l"/>
              </a:tabLst>
            </a:pPr>
            <a:r>
              <a:rPr lang="en-CA" sz="1211">
                <a:solidFill>
                  <a:srgbClr val="333399"/>
                </a:solidFill>
                <a:latin typeface="Arial Unicode MS"/>
                <a:cs typeface="Arial Unicode MS"/>
              </a:rPr>
              <a:t></a:t>
            </a:r>
            <a:r>
              <a:rPr lang="en-CA" sz="2195">
                <a:solidFill>
                  <a:srgbClr val="800000"/>
                </a:solidFill>
                <a:latin typeface="Arial"/>
                <a:cs typeface="Arial"/>
              </a:rPr>
              <a:t>  In embedded systems where a general purpose DBMS may</a:t>
            </a:r>
            <a:r>
              <a:rPr lang="en-CA" sz="2195">
                <a:solidFill>
                  <a:srgbClr val="000000"/>
                </a:solidFill>
                <a:latin typeface="Times New Roman"/>
              </a:rPr>
              <a:t/>
            </a:r>
            <a:br>
              <a:rPr lang="en-CA" sz="2195">
                <a:solidFill>
                  <a:srgbClr val="000000"/>
                </a:solidFill>
                <a:latin typeface="Times New Roman"/>
              </a:rPr>
            </a:br>
            <a:r>
              <a:rPr lang="en-CA" sz="2195">
                <a:solidFill>
                  <a:srgbClr val="800000"/>
                </a:solidFill>
                <a:latin typeface="Arial"/>
                <a:cs typeface="Arial"/>
              </a:rPr>
              <a:t>	not fit in available storage</a:t>
            </a:r>
          </a:p>
          <a:p>
            <a:pPr>
              <a:lnSpc>
                <a:spcPts val="2600"/>
              </a:lnSpc>
            </a:pPr>
            <a:endParaRPr lang="en-CA" sz="2195">
              <a:solidFill>
                <a:srgbClr val="000000"/>
              </a:solidFill>
            </a:endParaRPr>
          </a:p>
        </p:txBody>
      </p:sp>
      <p:sp>
        <p:nvSpPr>
          <p:cNvPr id="10" name="TextBox 10"/>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1" name="TextBox 11"/>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1- 36</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2"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Chapter Summary</a:t>
            </a:r>
          </a:p>
          <a:p>
            <a:pPr>
              <a:lnSpc>
                <a:spcPts val="4140"/>
              </a:lnSpc>
            </a:pPr>
            <a:endParaRPr lang="en-CA" sz="3600">
              <a:solidFill>
                <a:srgbClr val="000000"/>
              </a:solidFill>
            </a:endParaRPr>
          </a:p>
        </p:txBody>
      </p:sp>
      <p:sp>
        <p:nvSpPr>
          <p:cNvPr id="3" name="TextBox 3"/>
          <p:cNvSpPr txBox="1"/>
          <p:nvPr/>
        </p:nvSpPr>
        <p:spPr>
          <a:xfrm>
            <a:off x="330200" y="1549400"/>
            <a:ext cx="8813800" cy="1117600"/>
          </a:xfrm>
          <a:prstGeom prst="rect">
            <a:avLst/>
          </a:prstGeom>
          <a:noFill/>
        </p:spPr>
        <p:txBody>
          <a:bodyPr vert="horz" wrap="none" lIns="0" tIns="0" rIns="0" bIns="0" rtlCol="0">
            <a:spAutoFit/>
          </a:bodyPr>
          <a:lstStyle/>
          <a:p>
            <a:pPr>
              <a:lnSpc>
                <a:spcPts val="4100"/>
              </a:lnSpc>
            </a:pPr>
            <a:r>
              <a:rPr lang="en-CA" sz="1679">
                <a:solidFill>
                  <a:srgbClr val="990033"/>
                </a:solidFill>
                <a:latin typeface="Arial Unicode MS"/>
                <a:cs typeface="Arial Unicode MS"/>
              </a:rPr>
              <a:t></a:t>
            </a:r>
            <a:r>
              <a:rPr lang="en-CA" sz="2798">
                <a:solidFill>
                  <a:srgbClr val="333399"/>
                </a:solidFill>
                <a:latin typeface="Arial"/>
                <a:cs typeface="Arial"/>
              </a:rPr>
              <a:t>  Types of Databases and Database Applications</a:t>
            </a:r>
            <a:r>
              <a:rPr lang="en-CA" sz="2740">
                <a:solidFill>
                  <a:srgbClr val="000000"/>
                </a:solidFill>
                <a:latin typeface="Times New Roman"/>
              </a:rPr>
              <a:t/>
            </a:r>
            <a:br>
              <a:rPr lang="en-CA" sz="2740">
                <a:solidFill>
                  <a:srgbClr val="000000"/>
                </a:solidFill>
                <a:latin typeface="Times New Roman"/>
              </a:rPr>
            </a:br>
            <a:r>
              <a:rPr lang="en-CA" sz="1679">
                <a:solidFill>
                  <a:srgbClr val="990033"/>
                </a:solidFill>
                <a:latin typeface="Arial Unicode MS"/>
                <a:cs typeface="Arial Unicode MS"/>
              </a:rPr>
              <a:t></a:t>
            </a:r>
            <a:r>
              <a:rPr lang="en-CA" sz="2795">
                <a:solidFill>
                  <a:srgbClr val="333399"/>
                </a:solidFill>
                <a:latin typeface="Arial"/>
                <a:cs typeface="Arial"/>
              </a:rPr>
              <a:t>  Basic Definitions</a:t>
            </a:r>
          </a:p>
          <a:p>
            <a:pPr>
              <a:lnSpc>
                <a:spcPts val="4100"/>
              </a:lnSpc>
            </a:pPr>
            <a:endParaRPr lang="en-CA" sz="2740">
              <a:solidFill>
                <a:srgbClr val="000000"/>
              </a:solidFill>
            </a:endParaRPr>
          </a:p>
        </p:txBody>
      </p:sp>
      <p:sp>
        <p:nvSpPr>
          <p:cNvPr id="4" name="TextBox 4"/>
          <p:cNvSpPr txBox="1"/>
          <p:nvPr/>
        </p:nvSpPr>
        <p:spPr>
          <a:xfrm>
            <a:off x="330200" y="2667000"/>
            <a:ext cx="8813800" cy="508000"/>
          </a:xfrm>
          <a:prstGeom prst="rect">
            <a:avLst/>
          </a:prstGeom>
          <a:noFill/>
        </p:spPr>
        <p:txBody>
          <a:bodyPr vert="horz" wrap="none" lIns="0" tIns="0" rIns="0" bIns="0" rtlCol="0">
            <a:spAutoFit/>
          </a:bodyPr>
          <a:lstStyle/>
          <a:p>
            <a:pPr>
              <a:lnSpc>
                <a:spcPts val="3220"/>
              </a:lnSpc>
            </a:pPr>
            <a:r>
              <a:rPr lang="en-CA" sz="1679">
                <a:solidFill>
                  <a:srgbClr val="990033"/>
                </a:solidFill>
                <a:latin typeface="Arial Unicode MS"/>
                <a:cs typeface="Arial Unicode MS"/>
              </a:rPr>
              <a:t></a:t>
            </a:r>
            <a:r>
              <a:rPr lang="en-CA" sz="2795">
                <a:solidFill>
                  <a:srgbClr val="333399"/>
                </a:solidFill>
                <a:latin typeface="Arial"/>
                <a:cs typeface="Arial"/>
              </a:rPr>
              <a:t>  Typical DBMS Functionality</a:t>
            </a:r>
          </a:p>
          <a:p>
            <a:pPr>
              <a:lnSpc>
                <a:spcPts val="3220"/>
              </a:lnSpc>
            </a:pPr>
            <a:endParaRPr lang="en-CA" sz="2757">
              <a:solidFill>
                <a:srgbClr val="000000"/>
              </a:solidFill>
            </a:endParaRPr>
          </a:p>
        </p:txBody>
      </p:sp>
      <p:sp>
        <p:nvSpPr>
          <p:cNvPr id="5" name="TextBox 5"/>
          <p:cNvSpPr txBox="1"/>
          <p:nvPr/>
        </p:nvSpPr>
        <p:spPr>
          <a:xfrm>
            <a:off x="330200" y="3187700"/>
            <a:ext cx="8813800" cy="508000"/>
          </a:xfrm>
          <a:prstGeom prst="rect">
            <a:avLst/>
          </a:prstGeom>
          <a:noFill/>
        </p:spPr>
        <p:txBody>
          <a:bodyPr vert="horz" wrap="none" lIns="0" tIns="0" rIns="0" bIns="0" rtlCol="0">
            <a:spAutoFit/>
          </a:bodyPr>
          <a:lstStyle/>
          <a:p>
            <a:pPr>
              <a:lnSpc>
                <a:spcPts val="3220"/>
              </a:lnSpc>
            </a:pPr>
            <a:r>
              <a:rPr lang="en-CA" sz="1679">
                <a:solidFill>
                  <a:srgbClr val="990033"/>
                </a:solidFill>
                <a:latin typeface="Arial Unicode MS"/>
                <a:cs typeface="Arial Unicode MS"/>
              </a:rPr>
              <a:t></a:t>
            </a:r>
            <a:r>
              <a:rPr lang="en-CA" sz="2798">
                <a:solidFill>
                  <a:srgbClr val="333399"/>
                </a:solidFill>
                <a:latin typeface="Arial"/>
                <a:cs typeface="Arial"/>
              </a:rPr>
              <a:t>  Example of a Database (UNIVERSITY)</a:t>
            </a:r>
          </a:p>
          <a:p>
            <a:pPr>
              <a:lnSpc>
                <a:spcPts val="3220"/>
              </a:lnSpc>
            </a:pPr>
            <a:endParaRPr lang="en-CA" sz="2768">
              <a:solidFill>
                <a:srgbClr val="000000"/>
              </a:solidFill>
            </a:endParaRPr>
          </a:p>
        </p:txBody>
      </p:sp>
      <p:sp>
        <p:nvSpPr>
          <p:cNvPr id="6" name="TextBox 6"/>
          <p:cNvSpPr txBox="1"/>
          <p:nvPr/>
        </p:nvSpPr>
        <p:spPr>
          <a:xfrm>
            <a:off x="330200" y="3619500"/>
            <a:ext cx="8813800" cy="1117600"/>
          </a:xfrm>
          <a:prstGeom prst="rect">
            <a:avLst/>
          </a:prstGeom>
          <a:noFill/>
        </p:spPr>
        <p:txBody>
          <a:bodyPr vert="horz" wrap="none" lIns="0" tIns="0" rIns="0" bIns="0" rtlCol="0">
            <a:spAutoFit/>
          </a:bodyPr>
          <a:lstStyle/>
          <a:p>
            <a:pPr>
              <a:lnSpc>
                <a:spcPts val="4000"/>
              </a:lnSpc>
            </a:pPr>
            <a:r>
              <a:rPr lang="en-CA" sz="1679" dirty="0">
                <a:solidFill>
                  <a:srgbClr val="990033"/>
                </a:solidFill>
                <a:latin typeface="Arial Unicode MS"/>
                <a:cs typeface="Arial Unicode MS"/>
              </a:rPr>
              <a:t></a:t>
            </a:r>
            <a:r>
              <a:rPr lang="en-CA" sz="2795" dirty="0">
                <a:solidFill>
                  <a:srgbClr val="333399"/>
                </a:solidFill>
                <a:latin typeface="Arial"/>
                <a:cs typeface="Arial"/>
              </a:rPr>
              <a:t>  Main Characteristics of the Database Approach</a:t>
            </a:r>
            <a:r>
              <a:rPr lang="en-CA" sz="2753" dirty="0">
                <a:solidFill>
                  <a:srgbClr val="000000"/>
                </a:solidFill>
                <a:latin typeface="Times New Roman"/>
              </a:rPr>
              <a:t/>
            </a:r>
            <a:br>
              <a:rPr lang="en-CA" sz="2753" dirty="0">
                <a:solidFill>
                  <a:srgbClr val="000000"/>
                </a:solidFill>
                <a:latin typeface="Times New Roman"/>
              </a:rPr>
            </a:br>
            <a:r>
              <a:rPr lang="en-CA" sz="1679" dirty="0">
                <a:solidFill>
                  <a:srgbClr val="990033"/>
                </a:solidFill>
                <a:latin typeface="Arial Unicode MS"/>
                <a:cs typeface="Arial Unicode MS"/>
              </a:rPr>
              <a:t></a:t>
            </a:r>
            <a:r>
              <a:rPr lang="en-CA" sz="2795" dirty="0">
                <a:solidFill>
                  <a:srgbClr val="333399"/>
                </a:solidFill>
                <a:latin typeface="Arial"/>
                <a:cs typeface="Arial"/>
              </a:rPr>
              <a:t>  Types of Database Users</a:t>
            </a:r>
          </a:p>
          <a:p>
            <a:pPr>
              <a:lnSpc>
                <a:spcPts val="4000"/>
              </a:lnSpc>
            </a:pPr>
            <a:endParaRPr lang="en-CA" sz="2753" dirty="0">
              <a:solidFill>
                <a:srgbClr val="000000"/>
              </a:solidFill>
            </a:endParaRPr>
          </a:p>
        </p:txBody>
      </p:sp>
      <p:sp>
        <p:nvSpPr>
          <p:cNvPr id="7" name="TextBox 7"/>
          <p:cNvSpPr txBox="1"/>
          <p:nvPr/>
        </p:nvSpPr>
        <p:spPr>
          <a:xfrm>
            <a:off x="330200" y="4724400"/>
            <a:ext cx="8813800" cy="508000"/>
          </a:xfrm>
          <a:prstGeom prst="rect">
            <a:avLst/>
          </a:prstGeom>
          <a:noFill/>
        </p:spPr>
        <p:txBody>
          <a:bodyPr vert="horz" wrap="none" lIns="0" tIns="0" rIns="0" bIns="0" rtlCol="0">
            <a:spAutoFit/>
          </a:bodyPr>
          <a:lstStyle/>
          <a:p>
            <a:pPr>
              <a:lnSpc>
                <a:spcPts val="3220"/>
              </a:lnSpc>
            </a:pPr>
            <a:r>
              <a:rPr lang="en-CA" sz="1679" dirty="0">
                <a:solidFill>
                  <a:srgbClr val="990033"/>
                </a:solidFill>
                <a:latin typeface="Arial Unicode MS"/>
                <a:cs typeface="Arial Unicode MS"/>
              </a:rPr>
              <a:t></a:t>
            </a:r>
            <a:r>
              <a:rPr lang="en-CA" sz="2798" dirty="0">
                <a:solidFill>
                  <a:srgbClr val="333399"/>
                </a:solidFill>
                <a:latin typeface="Arial"/>
                <a:cs typeface="Arial"/>
              </a:rPr>
              <a:t>  Advantages of Using the Database Approach</a:t>
            </a:r>
          </a:p>
          <a:p>
            <a:pPr>
              <a:lnSpc>
                <a:spcPts val="3220"/>
              </a:lnSpc>
            </a:pPr>
            <a:endParaRPr lang="en-CA" sz="2772" dirty="0">
              <a:solidFill>
                <a:srgbClr val="000000"/>
              </a:solidFill>
            </a:endParaRPr>
          </a:p>
        </p:txBody>
      </p:sp>
      <p:sp>
        <p:nvSpPr>
          <p:cNvPr id="8" name="TextBox 8"/>
          <p:cNvSpPr txBox="1"/>
          <p:nvPr/>
        </p:nvSpPr>
        <p:spPr>
          <a:xfrm>
            <a:off x="330200" y="5156200"/>
            <a:ext cx="8813800" cy="1117600"/>
          </a:xfrm>
          <a:prstGeom prst="rect">
            <a:avLst/>
          </a:prstGeom>
          <a:noFill/>
        </p:spPr>
        <p:txBody>
          <a:bodyPr vert="horz" wrap="none" lIns="0" tIns="0" rIns="0" bIns="0" rtlCol="0">
            <a:spAutoFit/>
          </a:bodyPr>
          <a:lstStyle/>
          <a:p>
            <a:pPr>
              <a:lnSpc>
                <a:spcPts val="4000"/>
              </a:lnSpc>
            </a:pPr>
            <a:r>
              <a:rPr lang="en-CA" sz="1679">
                <a:solidFill>
                  <a:srgbClr val="990033"/>
                </a:solidFill>
                <a:latin typeface="Arial Unicode MS"/>
                <a:cs typeface="Arial Unicode MS"/>
              </a:rPr>
              <a:t></a:t>
            </a:r>
            <a:r>
              <a:rPr lang="en-CA" sz="2795">
                <a:solidFill>
                  <a:srgbClr val="333399"/>
                </a:solidFill>
                <a:latin typeface="Arial"/>
                <a:cs typeface="Arial"/>
              </a:rPr>
              <a:t>  Historical Development of Database Technology</a:t>
            </a:r>
            <a:r>
              <a:rPr lang="en-CA" sz="2763">
                <a:solidFill>
                  <a:srgbClr val="000000"/>
                </a:solidFill>
                <a:latin typeface="Times New Roman"/>
              </a:rPr>
              <a:t/>
            </a:r>
            <a:br>
              <a:rPr lang="en-CA" sz="2763">
                <a:solidFill>
                  <a:srgbClr val="000000"/>
                </a:solidFill>
                <a:latin typeface="Times New Roman"/>
              </a:rPr>
            </a:br>
            <a:r>
              <a:rPr lang="en-CA" sz="1679">
                <a:solidFill>
                  <a:srgbClr val="990033"/>
                </a:solidFill>
                <a:latin typeface="Arial Unicode MS"/>
                <a:cs typeface="Arial Unicode MS"/>
              </a:rPr>
              <a:t></a:t>
            </a:r>
            <a:r>
              <a:rPr lang="en-CA" sz="2795">
                <a:solidFill>
                  <a:srgbClr val="333399"/>
                </a:solidFill>
                <a:latin typeface="Arial"/>
                <a:cs typeface="Arial"/>
              </a:rPr>
              <a:t>  Extending Database Capabilities</a:t>
            </a:r>
          </a:p>
          <a:p>
            <a:pPr>
              <a:lnSpc>
                <a:spcPts val="4000"/>
              </a:lnSpc>
            </a:pPr>
            <a:endParaRPr lang="en-CA" sz="2763">
              <a:solidFill>
                <a:srgbClr val="000000"/>
              </a:solidFill>
            </a:endParaRPr>
          </a:p>
        </p:txBody>
      </p:sp>
      <p:sp>
        <p:nvSpPr>
          <p:cNvPr id="9" name="TextBox 9"/>
          <p:cNvSpPr txBox="1"/>
          <p:nvPr/>
        </p:nvSpPr>
        <p:spPr>
          <a:xfrm>
            <a:off x="330200" y="6261100"/>
            <a:ext cx="8813800" cy="508000"/>
          </a:xfrm>
          <a:prstGeom prst="rect">
            <a:avLst/>
          </a:prstGeom>
          <a:noFill/>
        </p:spPr>
        <p:txBody>
          <a:bodyPr vert="horz" wrap="none" lIns="0" tIns="0" rIns="0" bIns="0" rtlCol="0">
            <a:spAutoFit/>
          </a:bodyPr>
          <a:lstStyle/>
          <a:p>
            <a:pPr>
              <a:lnSpc>
                <a:spcPts val="3220"/>
              </a:lnSpc>
            </a:pPr>
            <a:r>
              <a:rPr lang="en-CA" sz="1679">
                <a:solidFill>
                  <a:srgbClr val="990033"/>
                </a:solidFill>
                <a:latin typeface="Arial Unicode MS"/>
                <a:cs typeface="Arial Unicode MS"/>
              </a:rPr>
              <a:t></a:t>
            </a:r>
            <a:r>
              <a:rPr lang="en-CA" sz="2798">
                <a:solidFill>
                  <a:srgbClr val="333399"/>
                </a:solidFill>
                <a:latin typeface="Arial"/>
                <a:cs typeface="Arial"/>
              </a:rPr>
              <a:t>  When Not to Use Databases</a:t>
            </a:r>
          </a:p>
          <a:p>
            <a:pPr>
              <a:lnSpc>
                <a:spcPts val="3220"/>
              </a:lnSpc>
            </a:pPr>
            <a:endParaRPr lang="en-CA" sz="2758">
              <a:solidFill>
                <a:srgbClr val="000000"/>
              </a:solidFill>
            </a:endParaRPr>
          </a:p>
        </p:txBody>
      </p:sp>
      <p:sp>
        <p:nvSpPr>
          <p:cNvPr id="10" name="TextBox 10"/>
          <p:cNvSpPr txBox="1"/>
          <p:nvPr/>
        </p:nvSpPr>
        <p:spPr>
          <a:xfrm>
            <a:off x="927100" y="6667500"/>
            <a:ext cx="3225800" cy="165100"/>
          </a:xfrm>
          <a:prstGeom prst="rect">
            <a:avLst/>
          </a:prstGeom>
          <a:noFill/>
        </p:spPr>
        <p:txBody>
          <a:bodyPr vert="horz" wrap="none" lIns="0" tIns="0" rIns="0" bIns="0" rtlCol="0">
            <a:spAutoFit/>
          </a:bodyPr>
          <a:lstStyle/>
          <a:p>
            <a:pPr>
              <a:lnSpc>
                <a:spcPts val="1260"/>
              </a:lnSpc>
            </a:pPr>
            <a:r>
              <a:rPr lang="en-CA" sz="900">
                <a:solidFill>
                  <a:srgbClr val="000000"/>
                </a:solidFill>
                <a:latin typeface="Arial"/>
                <a:cs typeface="Arial"/>
              </a:rPr>
              <a:t>Copyright © 2016 Ramez Elmasri and Shamkant B. Navathe</a:t>
            </a:r>
          </a:p>
          <a:p>
            <a:pPr>
              <a:lnSpc>
                <a:spcPts val="1260"/>
              </a:lnSpc>
            </a:pPr>
            <a:endParaRPr lang="en-CA" sz="900">
              <a:solidFill>
                <a:srgbClr val="000000"/>
              </a:solidFill>
              <a:latin typeface="Arial"/>
              <a:cs typeface="Arial"/>
            </a:endParaRPr>
          </a:p>
        </p:txBody>
      </p:sp>
      <p:sp>
        <p:nvSpPr>
          <p:cNvPr id="11" name="TextBox 11"/>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1- 38</a:t>
            </a:r>
          </a:p>
          <a:p>
            <a:pPr>
              <a:lnSpc>
                <a:spcPts val="1610"/>
              </a:lnSpc>
            </a:pPr>
            <a:endParaRPr lang="en-CA" sz="1416" b="1">
              <a:solidFill>
                <a:srgbClr val="990033"/>
              </a:solidFill>
              <a:latin typeface="Arial Bold"/>
              <a:cs typeface="Arial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3" cstate="print"/>
          <a:stretch>
            <a:fillRect/>
          </a:stretch>
        </p:blipFill>
        <p:spPr>
          <a:xfrm>
            <a:off x="0" y="332656"/>
            <a:ext cx="9144000" cy="6845300"/>
          </a:xfrm>
          <a:prstGeom prst="rect">
            <a:avLst/>
          </a:prstGeom>
        </p:spPr>
      </p:pic>
      <p:sp>
        <p:nvSpPr>
          <p:cNvPr id="14" name="TextBox 2"/>
          <p:cNvSpPr txBox="1"/>
          <p:nvPr/>
        </p:nvSpPr>
        <p:spPr>
          <a:xfrm>
            <a:off x="317500" y="152400"/>
            <a:ext cx="8826500" cy="685800"/>
          </a:xfrm>
          <a:prstGeom prst="rect">
            <a:avLst/>
          </a:prstGeom>
          <a:noFill/>
        </p:spPr>
        <p:txBody>
          <a:bodyPr vert="horz" wrap="none" lIns="0" tIns="0" rIns="0" bIns="0" rtlCol="0">
            <a:spAutoFit/>
          </a:bodyPr>
          <a:lstStyle/>
          <a:p>
            <a:pPr>
              <a:lnSpc>
                <a:spcPts val="4140"/>
              </a:lnSpc>
            </a:pPr>
            <a:r>
              <a:rPr lang="en-CA" sz="3602">
                <a:solidFill>
                  <a:srgbClr val="800000"/>
                </a:solidFill>
                <a:latin typeface="Arial"/>
                <a:cs typeface="Arial"/>
              </a:rPr>
              <a:t>Types of Databases and Database</a:t>
            </a:r>
          </a:p>
          <a:p>
            <a:pPr>
              <a:lnSpc>
                <a:spcPts val="4140"/>
              </a:lnSpc>
            </a:pPr>
            <a:endParaRPr lang="en-CA" sz="3602">
              <a:solidFill>
                <a:srgbClr val="000000"/>
              </a:solidFill>
            </a:endParaRPr>
          </a:p>
        </p:txBody>
      </p:sp>
      <p:sp>
        <p:nvSpPr>
          <p:cNvPr id="3" name="TextBox 3"/>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Applications</a:t>
            </a:r>
          </a:p>
          <a:p>
            <a:pPr>
              <a:lnSpc>
                <a:spcPts val="4140"/>
              </a:lnSpc>
            </a:pPr>
            <a:endParaRPr lang="en-CA" sz="3600">
              <a:solidFill>
                <a:srgbClr val="000000"/>
              </a:solidFill>
            </a:endParaRPr>
          </a:p>
        </p:txBody>
      </p:sp>
      <p:sp>
        <p:nvSpPr>
          <p:cNvPr id="4" name="TextBox 4"/>
          <p:cNvSpPr txBox="1"/>
          <p:nvPr/>
        </p:nvSpPr>
        <p:spPr>
          <a:xfrm>
            <a:off x="330200" y="1651000"/>
            <a:ext cx="8813800" cy="457200"/>
          </a:xfrm>
          <a:prstGeom prst="rect">
            <a:avLst/>
          </a:prstGeom>
          <a:noFill/>
        </p:spPr>
        <p:txBody>
          <a:bodyPr vert="horz" wrap="none" lIns="0" tIns="0" rIns="0" bIns="0" rtlCol="0">
            <a:spAutoFit/>
          </a:bodyPr>
          <a:lstStyle/>
          <a:p>
            <a:pPr>
              <a:lnSpc>
                <a:spcPts val="2760"/>
              </a:lnSpc>
            </a:pPr>
            <a:r>
              <a:rPr lang="en-CA" sz="1439">
                <a:solidFill>
                  <a:srgbClr val="990033"/>
                </a:solidFill>
                <a:latin typeface="Arial Unicode MS"/>
                <a:cs typeface="Arial Unicode MS"/>
              </a:rPr>
              <a:t></a:t>
            </a:r>
            <a:r>
              <a:rPr lang="en-CA" sz="2400">
                <a:solidFill>
                  <a:srgbClr val="333399"/>
                </a:solidFill>
                <a:latin typeface="Arial"/>
                <a:cs typeface="Arial"/>
              </a:rPr>
              <a:t>  Traditional Applications:</a:t>
            </a:r>
          </a:p>
          <a:p>
            <a:pPr>
              <a:lnSpc>
                <a:spcPts val="2760"/>
              </a:lnSpc>
            </a:pPr>
            <a:endParaRPr lang="en-CA" sz="2365">
              <a:solidFill>
                <a:srgbClr val="000000"/>
              </a:solidFill>
            </a:endParaRPr>
          </a:p>
        </p:txBody>
      </p:sp>
      <p:sp>
        <p:nvSpPr>
          <p:cNvPr id="5" name="TextBox 5"/>
          <p:cNvSpPr txBox="1"/>
          <p:nvPr/>
        </p:nvSpPr>
        <p:spPr>
          <a:xfrm>
            <a:off x="330200" y="1993900"/>
            <a:ext cx="25188562" cy="1308050"/>
          </a:xfrm>
          <a:prstGeom prst="rect">
            <a:avLst/>
          </a:prstGeom>
          <a:noFill/>
        </p:spPr>
        <p:txBody>
          <a:bodyPr vert="horz" wrap="none" lIns="0" tIns="0" rIns="0" bIns="0" rtlCol="0">
            <a:spAutoFit/>
          </a:bodyPr>
          <a:lstStyle/>
          <a:p>
            <a:pPr indent="457200">
              <a:lnSpc>
                <a:spcPts val="3400"/>
              </a:lnSpc>
            </a:pPr>
            <a:r>
              <a:rPr lang="en-CA" sz="1211" dirty="0">
                <a:solidFill>
                  <a:srgbClr val="333399"/>
                </a:solidFill>
                <a:latin typeface="Arial Unicode MS"/>
                <a:cs typeface="Arial Unicode MS"/>
              </a:rPr>
              <a:t></a:t>
            </a:r>
            <a:r>
              <a:rPr lang="en-CA" sz="2195" dirty="0">
                <a:solidFill>
                  <a:srgbClr val="800000"/>
                </a:solidFill>
                <a:latin typeface="Arial"/>
                <a:cs typeface="Arial"/>
              </a:rPr>
              <a:t>  Numeric and Textual </a:t>
            </a:r>
            <a:r>
              <a:rPr lang="en-CA" sz="2195" dirty="0" smtClean="0">
                <a:solidFill>
                  <a:srgbClr val="800000"/>
                </a:solidFill>
                <a:latin typeface="Arial"/>
                <a:cs typeface="Arial"/>
              </a:rPr>
              <a:t>Databases(</a:t>
            </a:r>
            <a:r>
              <a:rPr lang="ar-SA" sz="2195" dirty="0" smtClean="0">
                <a:solidFill>
                  <a:srgbClr val="800000"/>
                </a:solidFill>
                <a:latin typeface="Arial"/>
                <a:cs typeface="Arial"/>
              </a:rPr>
              <a:t>زي معلومات الطلاب ببتكون من اسم ورقم هويه وهي اساس الداتا بيس وما يميزها انه يوجد للمعلومات ستركتشر يعني مثلا كل الطلاب بس تفوت ع البورتال بتشوف تقريبا نفس الاشياء يعني معلومات عناصر هاي الداتا بتكون نفسها</a:t>
            </a:r>
            <a:r>
              <a:rPr lang="en-CA" sz="2365" dirty="0">
                <a:solidFill>
                  <a:srgbClr val="000000"/>
                </a:solidFill>
                <a:latin typeface="Times New Roman"/>
              </a:rPr>
              <a:t/>
            </a:r>
            <a:br>
              <a:rPr lang="en-CA" sz="2365" dirty="0">
                <a:solidFill>
                  <a:srgbClr val="000000"/>
                </a:solidFill>
                <a:latin typeface="Times New Roman"/>
              </a:rPr>
            </a:br>
            <a:r>
              <a:rPr lang="en-CA" sz="1439" dirty="0">
                <a:solidFill>
                  <a:srgbClr val="990033"/>
                </a:solidFill>
                <a:latin typeface="Arial Unicode MS"/>
                <a:cs typeface="Arial Unicode MS"/>
              </a:rPr>
              <a:t></a:t>
            </a:r>
            <a:r>
              <a:rPr lang="en-CA" sz="2400" dirty="0">
                <a:solidFill>
                  <a:srgbClr val="333399"/>
                </a:solidFill>
                <a:latin typeface="Arial"/>
                <a:cs typeface="Arial"/>
              </a:rPr>
              <a:t>  More Recent Applications:</a:t>
            </a:r>
          </a:p>
          <a:p>
            <a:pPr>
              <a:lnSpc>
                <a:spcPts val="3400"/>
              </a:lnSpc>
            </a:pPr>
            <a:endParaRPr lang="en-CA" sz="2365" dirty="0">
              <a:solidFill>
                <a:srgbClr val="000000"/>
              </a:solidFill>
            </a:endParaRPr>
          </a:p>
        </p:txBody>
      </p:sp>
      <p:sp>
        <p:nvSpPr>
          <p:cNvPr id="6" name="TextBox 6"/>
          <p:cNvSpPr txBox="1"/>
          <p:nvPr/>
        </p:nvSpPr>
        <p:spPr>
          <a:xfrm>
            <a:off x="787400" y="2921000"/>
            <a:ext cx="8026236" cy="641201"/>
          </a:xfrm>
          <a:prstGeom prst="rect">
            <a:avLst/>
          </a:prstGeom>
          <a:noFill/>
        </p:spPr>
        <p:txBody>
          <a:bodyPr vert="horz" wrap="none" lIns="0" tIns="0" rIns="0" bIns="0" rtlCol="0">
            <a:spAutoFit/>
          </a:bodyPr>
          <a:lstStyle/>
          <a:p>
            <a:pPr>
              <a:lnSpc>
                <a:spcPts val="2530"/>
              </a:lnSpc>
            </a:pPr>
            <a:r>
              <a:rPr lang="en-CA" sz="1211" dirty="0">
                <a:solidFill>
                  <a:srgbClr val="333399"/>
                </a:solidFill>
                <a:latin typeface="Arial Unicode MS"/>
                <a:cs typeface="Arial Unicode MS"/>
              </a:rPr>
              <a:t></a:t>
            </a:r>
            <a:r>
              <a:rPr lang="en-CA" sz="2195" dirty="0">
                <a:solidFill>
                  <a:srgbClr val="800000"/>
                </a:solidFill>
                <a:latin typeface="Arial"/>
                <a:cs typeface="Arial"/>
              </a:rPr>
              <a:t>  Multimedia </a:t>
            </a:r>
            <a:r>
              <a:rPr lang="en-CA" sz="2195" dirty="0" smtClean="0">
                <a:solidFill>
                  <a:srgbClr val="800000"/>
                </a:solidFill>
                <a:latin typeface="Arial"/>
                <a:cs typeface="Arial"/>
              </a:rPr>
              <a:t>Databases</a:t>
            </a:r>
            <a:r>
              <a:rPr lang="ar-SA" sz="2195" dirty="0" smtClean="0">
                <a:solidFill>
                  <a:srgbClr val="800000"/>
                </a:solidFill>
                <a:latin typeface="Arial"/>
                <a:cs typeface="Arial"/>
              </a:rPr>
              <a:t> (الداتا الي بنققدر نحط فيها ارقام وصور وفيديو تكست)</a:t>
            </a:r>
            <a:endParaRPr lang="en-CA" sz="2195" dirty="0">
              <a:solidFill>
                <a:srgbClr val="800000"/>
              </a:solidFill>
              <a:latin typeface="Arial"/>
              <a:cs typeface="Arial"/>
            </a:endParaRPr>
          </a:p>
          <a:p>
            <a:pPr>
              <a:lnSpc>
                <a:spcPts val="2530"/>
              </a:lnSpc>
            </a:pPr>
            <a:endParaRPr lang="en-CA" sz="2153" dirty="0">
              <a:solidFill>
                <a:srgbClr val="000000"/>
              </a:solidFill>
            </a:endParaRPr>
          </a:p>
        </p:txBody>
      </p:sp>
      <p:sp>
        <p:nvSpPr>
          <p:cNvPr id="7" name="TextBox 7"/>
          <p:cNvSpPr txBox="1"/>
          <p:nvPr/>
        </p:nvSpPr>
        <p:spPr>
          <a:xfrm>
            <a:off x="787400" y="3251200"/>
            <a:ext cx="22069311" cy="820738"/>
          </a:xfrm>
          <a:prstGeom prst="rect">
            <a:avLst/>
          </a:prstGeom>
          <a:noFill/>
        </p:spPr>
        <p:txBody>
          <a:bodyPr vert="horz" wrap="none" lIns="0" tIns="0" rIns="0" bIns="0" rtlCol="0">
            <a:spAutoFit/>
          </a:bodyPr>
          <a:lstStyle/>
          <a:p>
            <a:pPr>
              <a:lnSpc>
                <a:spcPts val="3150"/>
              </a:lnSpc>
            </a:pPr>
            <a:r>
              <a:rPr lang="en-CA" sz="1211" dirty="0">
                <a:solidFill>
                  <a:srgbClr val="333399"/>
                </a:solidFill>
                <a:latin typeface="Arial Unicode MS"/>
                <a:cs typeface="Arial Unicode MS"/>
              </a:rPr>
              <a:t></a:t>
            </a:r>
            <a:r>
              <a:rPr lang="en-CA" sz="2198" dirty="0">
                <a:solidFill>
                  <a:srgbClr val="800000"/>
                </a:solidFill>
                <a:latin typeface="Arial"/>
                <a:cs typeface="Arial"/>
              </a:rPr>
              <a:t>  Geographic Information Systems (GIS) </a:t>
            </a:r>
            <a:r>
              <a:rPr lang="ar-SA" sz="2198" dirty="0" smtClean="0">
                <a:solidFill>
                  <a:srgbClr val="800000"/>
                </a:solidFill>
                <a:latin typeface="Arial"/>
                <a:cs typeface="Arial"/>
              </a:rPr>
              <a:t>(زي الخرائط وخطوط الطول وصور الاقمار الصناعيه زي نشرات الاخبار واكبر استخدام لها في البلديات مثلا نوع الارض واذا حدا بدو يفتح طريق )</a:t>
            </a:r>
            <a:r>
              <a:rPr lang="en-CA" sz="2141" dirty="0">
                <a:solidFill>
                  <a:srgbClr val="000000"/>
                </a:solidFill>
                <a:latin typeface="Times New Roman"/>
              </a:rPr>
              <a:t/>
            </a:r>
            <a:br>
              <a:rPr lang="en-CA" sz="2141" dirty="0">
                <a:solidFill>
                  <a:srgbClr val="000000"/>
                </a:solidFill>
                <a:latin typeface="Times New Roman"/>
              </a:rPr>
            </a:br>
            <a:r>
              <a:rPr lang="en-CA" sz="1211" dirty="0">
                <a:solidFill>
                  <a:srgbClr val="333399"/>
                </a:solidFill>
                <a:latin typeface="Arial Unicode MS"/>
                <a:cs typeface="Arial Unicode MS"/>
              </a:rPr>
              <a:t></a:t>
            </a:r>
            <a:r>
              <a:rPr lang="en-CA" sz="2195" dirty="0">
                <a:solidFill>
                  <a:srgbClr val="800000"/>
                </a:solidFill>
                <a:latin typeface="Arial"/>
                <a:cs typeface="Arial"/>
              </a:rPr>
              <a:t>  Data </a:t>
            </a:r>
            <a:r>
              <a:rPr lang="en-CA" sz="2195" dirty="0" smtClean="0">
                <a:solidFill>
                  <a:srgbClr val="800000"/>
                </a:solidFill>
                <a:latin typeface="Arial"/>
                <a:cs typeface="Arial"/>
              </a:rPr>
              <a:t>Warehouses</a:t>
            </a:r>
            <a:r>
              <a:rPr lang="ar-SA" sz="2195" dirty="0" smtClean="0">
                <a:solidFill>
                  <a:srgbClr val="800000"/>
                </a:solidFill>
                <a:latin typeface="Arial"/>
                <a:cs typeface="Arial"/>
              </a:rPr>
              <a:t>(زي شركه الاتصالات عندها كم هائل من المعلومات عن مستخدميها وبتقدر تستغل هاي المعلومات بانها تقدم عروض للمشتركين اذن وظيفه الداتا ويرهاوس  انها تجمع هاي البيانات وتعمل لها احصائات مشان تطلع قرارات)</a:t>
            </a:r>
            <a:endParaRPr lang="en-CA" sz="2195" dirty="0">
              <a:solidFill>
                <a:srgbClr val="800000"/>
              </a:solidFill>
              <a:latin typeface="Arial"/>
              <a:cs typeface="Arial"/>
            </a:endParaRPr>
          </a:p>
        </p:txBody>
      </p:sp>
      <p:sp>
        <p:nvSpPr>
          <p:cNvPr id="8" name="TextBox 8"/>
          <p:cNvSpPr txBox="1"/>
          <p:nvPr/>
        </p:nvSpPr>
        <p:spPr>
          <a:xfrm>
            <a:off x="777152" y="4088491"/>
            <a:ext cx="5161669" cy="641201"/>
          </a:xfrm>
          <a:prstGeom prst="rect">
            <a:avLst/>
          </a:prstGeom>
          <a:noFill/>
        </p:spPr>
        <p:txBody>
          <a:bodyPr vert="horz" wrap="none" lIns="0" tIns="0" rIns="0" bIns="0" rtlCol="0">
            <a:spAutoFit/>
          </a:bodyPr>
          <a:lstStyle/>
          <a:p>
            <a:pPr>
              <a:lnSpc>
                <a:spcPts val="2530"/>
              </a:lnSpc>
            </a:pPr>
            <a:r>
              <a:rPr lang="en-CA" sz="1211" dirty="0">
                <a:solidFill>
                  <a:srgbClr val="333399"/>
                </a:solidFill>
                <a:latin typeface="Arial Unicode MS"/>
                <a:cs typeface="Arial Unicode MS"/>
              </a:rPr>
              <a:t></a:t>
            </a:r>
            <a:r>
              <a:rPr lang="en-CA" sz="2195" dirty="0">
                <a:solidFill>
                  <a:srgbClr val="800000"/>
                </a:solidFill>
                <a:latin typeface="Arial"/>
                <a:cs typeface="Arial"/>
              </a:rPr>
              <a:t>  Mobile </a:t>
            </a:r>
            <a:r>
              <a:rPr lang="en-CA" sz="2195" dirty="0" smtClean="0">
                <a:solidFill>
                  <a:srgbClr val="800000"/>
                </a:solidFill>
                <a:latin typeface="Arial"/>
                <a:cs typeface="Arial"/>
              </a:rPr>
              <a:t>databases</a:t>
            </a:r>
            <a:r>
              <a:rPr lang="ar-SA" sz="2195" dirty="0" smtClean="0">
                <a:solidFill>
                  <a:srgbClr val="800000"/>
                </a:solidFill>
                <a:latin typeface="Arial"/>
                <a:cs typeface="Arial"/>
              </a:rPr>
              <a:t>(زي لما نعمل مكتبه موسيقى)</a:t>
            </a:r>
            <a:endParaRPr lang="en-CA" sz="2195" dirty="0">
              <a:solidFill>
                <a:srgbClr val="800000"/>
              </a:solidFill>
              <a:latin typeface="Arial"/>
              <a:cs typeface="Arial"/>
            </a:endParaRPr>
          </a:p>
          <a:p>
            <a:pPr>
              <a:lnSpc>
                <a:spcPts val="2530"/>
              </a:lnSpc>
            </a:pPr>
            <a:endParaRPr lang="en-CA" sz="2144" dirty="0">
              <a:solidFill>
                <a:srgbClr val="000000"/>
              </a:solidFill>
            </a:endParaRPr>
          </a:p>
        </p:txBody>
      </p:sp>
      <p:sp>
        <p:nvSpPr>
          <p:cNvPr id="9" name="TextBox 9"/>
          <p:cNvSpPr txBox="1"/>
          <p:nvPr/>
        </p:nvSpPr>
        <p:spPr>
          <a:xfrm>
            <a:off x="777152" y="4425801"/>
            <a:ext cx="16804729" cy="641201"/>
          </a:xfrm>
          <a:prstGeom prst="rect">
            <a:avLst/>
          </a:prstGeom>
          <a:noFill/>
        </p:spPr>
        <p:txBody>
          <a:bodyPr vert="horz" wrap="none" lIns="0" tIns="0" rIns="0" bIns="0" rtlCol="0">
            <a:spAutoFit/>
          </a:bodyPr>
          <a:lstStyle/>
          <a:p>
            <a:pPr>
              <a:lnSpc>
                <a:spcPts val="2530"/>
              </a:lnSpc>
            </a:pPr>
            <a:r>
              <a:rPr lang="en-CA" sz="1214" dirty="0">
                <a:solidFill>
                  <a:srgbClr val="333399"/>
                </a:solidFill>
                <a:latin typeface="Arial Unicode MS"/>
                <a:cs typeface="Arial Unicode MS"/>
              </a:rPr>
              <a:t></a:t>
            </a:r>
            <a:r>
              <a:rPr lang="en-CA" sz="2198" dirty="0">
                <a:solidFill>
                  <a:srgbClr val="800000"/>
                </a:solidFill>
                <a:latin typeface="Arial"/>
                <a:cs typeface="Arial"/>
              </a:rPr>
              <a:t>  Real-time and Active </a:t>
            </a:r>
            <a:r>
              <a:rPr lang="en-CA" sz="2198" dirty="0" smtClean="0">
                <a:solidFill>
                  <a:srgbClr val="800000"/>
                </a:solidFill>
                <a:latin typeface="Arial"/>
                <a:cs typeface="Arial"/>
              </a:rPr>
              <a:t>Databases</a:t>
            </a:r>
            <a:r>
              <a:rPr lang="ar-SA" sz="2198" dirty="0" smtClean="0">
                <a:solidFill>
                  <a:srgbClr val="800000"/>
                </a:solidFill>
                <a:latin typeface="Arial"/>
                <a:cs typeface="Arial"/>
              </a:rPr>
              <a:t>(زي نظام تسجيل الجداول في الجامعه انو في وقت ضل بالشعبه واحد يجيبلو انو ضل واحد ولما اسجل فيها ع السريع يغيرها بالنظام )</a:t>
            </a:r>
            <a:endParaRPr lang="en-CA" sz="2198" dirty="0">
              <a:solidFill>
                <a:srgbClr val="800000"/>
              </a:solidFill>
              <a:latin typeface="Arial"/>
              <a:cs typeface="Arial"/>
            </a:endParaRPr>
          </a:p>
          <a:p>
            <a:pPr>
              <a:lnSpc>
                <a:spcPts val="2530"/>
              </a:lnSpc>
            </a:pPr>
            <a:endParaRPr lang="en-CA" sz="2168" dirty="0">
              <a:solidFill>
                <a:srgbClr val="000000"/>
              </a:solidFill>
            </a:endParaRPr>
          </a:p>
        </p:txBody>
      </p:sp>
      <p:sp>
        <p:nvSpPr>
          <p:cNvPr id="12" name="TextBox 12"/>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3" name="TextBox 13"/>
          <p:cNvSpPr txBox="1"/>
          <p:nvPr/>
        </p:nvSpPr>
        <p:spPr>
          <a:xfrm>
            <a:off x="7962900" y="6591300"/>
            <a:ext cx="10414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1- 4</a:t>
            </a:r>
          </a:p>
          <a:p>
            <a:pPr>
              <a:lnSpc>
                <a:spcPts val="1610"/>
              </a:lnSpc>
            </a:pPr>
            <a:endParaRPr lang="en-CA" sz="1416" b="1">
              <a:solidFill>
                <a:srgbClr val="990033"/>
              </a:solidFill>
              <a:latin typeface="Arial Bold"/>
              <a:cs typeface="Arial Bold"/>
            </a:endParaRPr>
          </a:p>
        </p:txBody>
      </p:sp>
      <p:sp>
        <p:nvSpPr>
          <p:cNvPr id="10" name="Rectangle 9"/>
          <p:cNvSpPr/>
          <p:nvPr/>
        </p:nvSpPr>
        <p:spPr>
          <a:xfrm>
            <a:off x="330200" y="5604764"/>
            <a:ext cx="11299888" cy="369332"/>
          </a:xfrm>
          <a:prstGeom prst="rect">
            <a:avLst/>
          </a:prstGeom>
        </p:spPr>
        <p:txBody>
          <a:bodyPr wrap="none">
            <a:spAutoFit/>
          </a:bodyPr>
          <a:lstStyle/>
          <a:p>
            <a:r>
              <a:rPr lang="ar-SA" dirty="0" smtClean="0"/>
              <a:t>مثلا الفيس بوك الداتا فيه مش ستركتشر لنو في طلاب بس حاطه صورتها او رقم ومش شرط كل المستخدمين يكونو هيك عاملينن وهذا يسمى نن تردشنال</a:t>
            </a:r>
            <a:endParaRPr lang="ar-SA"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4"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Recent Developments (1)</a:t>
            </a:r>
          </a:p>
          <a:p>
            <a:pPr>
              <a:lnSpc>
                <a:spcPts val="4140"/>
              </a:lnSpc>
            </a:pPr>
            <a:endParaRPr lang="en-CA" sz="3600">
              <a:solidFill>
                <a:srgbClr val="000000"/>
              </a:solidFill>
            </a:endParaRPr>
          </a:p>
        </p:txBody>
      </p:sp>
      <p:sp>
        <p:nvSpPr>
          <p:cNvPr id="3" name="TextBox 3"/>
          <p:cNvSpPr txBox="1"/>
          <p:nvPr/>
        </p:nvSpPr>
        <p:spPr>
          <a:xfrm>
            <a:off x="330200" y="1651000"/>
            <a:ext cx="7442743" cy="820738"/>
          </a:xfrm>
          <a:prstGeom prst="rect">
            <a:avLst/>
          </a:prstGeom>
          <a:noFill/>
        </p:spPr>
        <p:txBody>
          <a:bodyPr vert="horz" wrap="none" lIns="0" tIns="0" rIns="0" bIns="0" rtlCol="0">
            <a:spAutoFit/>
          </a:bodyPr>
          <a:lstStyle/>
          <a:p>
            <a:pPr>
              <a:lnSpc>
                <a:spcPts val="3220"/>
              </a:lnSpc>
            </a:pPr>
            <a:r>
              <a:rPr lang="en-CA" sz="1679" dirty="0">
                <a:solidFill>
                  <a:srgbClr val="990033"/>
                </a:solidFill>
                <a:latin typeface="Arial Unicode MS"/>
                <a:cs typeface="Arial Unicode MS"/>
              </a:rPr>
              <a:t></a:t>
            </a:r>
            <a:r>
              <a:rPr lang="en-CA" sz="2798" dirty="0">
                <a:solidFill>
                  <a:srgbClr val="333399"/>
                </a:solidFill>
                <a:latin typeface="Arial"/>
                <a:cs typeface="Arial"/>
              </a:rPr>
              <a:t>  Social Networks has required the creation of</a:t>
            </a:r>
          </a:p>
          <a:p>
            <a:pPr>
              <a:lnSpc>
                <a:spcPts val="3220"/>
              </a:lnSpc>
            </a:pPr>
            <a:endParaRPr lang="en-CA" sz="2773" dirty="0">
              <a:solidFill>
                <a:srgbClr val="000000"/>
              </a:solidFill>
            </a:endParaRPr>
          </a:p>
        </p:txBody>
      </p:sp>
      <p:sp>
        <p:nvSpPr>
          <p:cNvPr id="4" name="TextBox 4"/>
          <p:cNvSpPr txBox="1"/>
          <p:nvPr/>
        </p:nvSpPr>
        <p:spPr>
          <a:xfrm>
            <a:off x="673100" y="2070100"/>
            <a:ext cx="7336945" cy="820738"/>
          </a:xfrm>
          <a:prstGeom prst="rect">
            <a:avLst/>
          </a:prstGeom>
          <a:noFill/>
        </p:spPr>
        <p:txBody>
          <a:bodyPr vert="horz" wrap="none" lIns="0" tIns="0" rIns="0" bIns="0" rtlCol="0">
            <a:spAutoFit/>
          </a:bodyPr>
          <a:lstStyle/>
          <a:p>
            <a:pPr>
              <a:lnSpc>
                <a:spcPts val="3220"/>
              </a:lnSpc>
            </a:pPr>
            <a:r>
              <a:rPr lang="en-CA" sz="2795" dirty="0">
                <a:solidFill>
                  <a:srgbClr val="333399"/>
                </a:solidFill>
                <a:latin typeface="Arial"/>
                <a:cs typeface="Arial"/>
              </a:rPr>
              <a:t>huge databases that store non traditional data</a:t>
            </a:r>
          </a:p>
          <a:p>
            <a:pPr>
              <a:lnSpc>
                <a:spcPts val="3220"/>
              </a:lnSpc>
            </a:pPr>
            <a:endParaRPr lang="en-CA" sz="2795" dirty="0">
              <a:solidFill>
                <a:srgbClr val="000000"/>
              </a:solidFill>
            </a:endParaRPr>
          </a:p>
        </p:txBody>
      </p:sp>
      <p:sp>
        <p:nvSpPr>
          <p:cNvPr id="5" name="TextBox 5"/>
          <p:cNvSpPr txBox="1"/>
          <p:nvPr/>
        </p:nvSpPr>
        <p:spPr>
          <a:xfrm>
            <a:off x="673100" y="2489200"/>
            <a:ext cx="7979749" cy="1269578"/>
          </a:xfrm>
          <a:prstGeom prst="rect">
            <a:avLst/>
          </a:prstGeom>
          <a:noFill/>
        </p:spPr>
        <p:txBody>
          <a:bodyPr vert="horz" wrap="none" lIns="0" tIns="0" rIns="0" bIns="0" rtlCol="0">
            <a:spAutoFit/>
          </a:bodyPr>
          <a:lstStyle/>
          <a:p>
            <a:pPr>
              <a:lnSpc>
                <a:spcPts val="3300"/>
              </a:lnSpc>
            </a:pPr>
            <a:r>
              <a:rPr lang="en-CA" sz="2795" dirty="0">
                <a:solidFill>
                  <a:srgbClr val="333399"/>
                </a:solidFill>
                <a:latin typeface="Arial"/>
                <a:cs typeface="Arial"/>
              </a:rPr>
              <a:t>Such as-posts, tweets,</a:t>
            </a:r>
            <a:r>
              <a:rPr lang="en-CA" sz="2795" dirty="0">
                <a:solidFill>
                  <a:srgbClr val="000000"/>
                </a:solidFill>
                <a:latin typeface="Times New Roman"/>
                <a:cs typeface="Arial"/>
              </a:rPr>
              <a:t>  </a:t>
            </a:r>
            <a:r>
              <a:rPr lang="en-CA" sz="2795" dirty="0">
                <a:solidFill>
                  <a:srgbClr val="333399"/>
                </a:solidFill>
                <a:latin typeface="Arial"/>
                <a:cs typeface="Arial"/>
              </a:rPr>
              <a:t>photos, videos in systems </a:t>
            </a:r>
          </a:p>
          <a:p>
            <a:pPr>
              <a:lnSpc>
                <a:spcPts val="3300"/>
              </a:lnSpc>
            </a:pPr>
            <a:r>
              <a:rPr lang="en-CA" sz="2795" dirty="0">
                <a:solidFill>
                  <a:srgbClr val="333399"/>
                </a:solidFill>
                <a:latin typeface="Arial"/>
                <a:cs typeface="Arial"/>
              </a:rPr>
              <a:t>such as:</a:t>
            </a:r>
          </a:p>
          <a:p>
            <a:pPr>
              <a:lnSpc>
                <a:spcPts val="3300"/>
              </a:lnSpc>
            </a:pPr>
            <a:endParaRPr lang="en-CA" sz="2795" dirty="0">
              <a:solidFill>
                <a:srgbClr val="000000"/>
              </a:solidFill>
            </a:endParaRPr>
          </a:p>
        </p:txBody>
      </p:sp>
      <p:sp>
        <p:nvSpPr>
          <p:cNvPr id="6" name="TextBox 6"/>
          <p:cNvSpPr txBox="1"/>
          <p:nvPr/>
        </p:nvSpPr>
        <p:spPr>
          <a:xfrm>
            <a:off x="330200" y="3441700"/>
            <a:ext cx="8813800" cy="508000"/>
          </a:xfrm>
          <a:prstGeom prst="rect">
            <a:avLst/>
          </a:prstGeom>
          <a:noFill/>
        </p:spPr>
        <p:txBody>
          <a:bodyPr vert="horz" wrap="none" lIns="0" tIns="0" rIns="0" bIns="0" rtlCol="0">
            <a:spAutoFit/>
          </a:bodyPr>
          <a:lstStyle/>
          <a:p>
            <a:pPr>
              <a:lnSpc>
                <a:spcPts val="3220"/>
              </a:lnSpc>
            </a:pPr>
            <a:r>
              <a:rPr lang="en-CA" sz="2798" dirty="0">
                <a:solidFill>
                  <a:srgbClr val="333399"/>
                </a:solidFill>
                <a:latin typeface="Arial"/>
                <a:cs typeface="Arial"/>
              </a:rPr>
              <a:t>- Facebook</a:t>
            </a:r>
          </a:p>
          <a:p>
            <a:pPr>
              <a:lnSpc>
                <a:spcPts val="3220"/>
              </a:lnSpc>
            </a:pPr>
            <a:endParaRPr lang="en-CA" sz="2798" dirty="0">
              <a:solidFill>
                <a:srgbClr val="000000"/>
              </a:solidFill>
            </a:endParaRPr>
          </a:p>
        </p:txBody>
      </p:sp>
      <p:sp>
        <p:nvSpPr>
          <p:cNvPr id="7" name="TextBox 7"/>
          <p:cNvSpPr txBox="1"/>
          <p:nvPr/>
        </p:nvSpPr>
        <p:spPr>
          <a:xfrm>
            <a:off x="330200" y="3949700"/>
            <a:ext cx="8813800" cy="508000"/>
          </a:xfrm>
          <a:prstGeom prst="rect">
            <a:avLst/>
          </a:prstGeom>
          <a:noFill/>
        </p:spPr>
        <p:txBody>
          <a:bodyPr vert="horz" wrap="none" lIns="0" tIns="0" rIns="0" bIns="0" rtlCol="0">
            <a:spAutoFit/>
          </a:bodyPr>
          <a:lstStyle/>
          <a:p>
            <a:pPr>
              <a:lnSpc>
                <a:spcPts val="3220"/>
              </a:lnSpc>
            </a:pPr>
            <a:r>
              <a:rPr lang="en-CA" sz="2795">
                <a:solidFill>
                  <a:srgbClr val="333399"/>
                </a:solidFill>
                <a:latin typeface="Arial"/>
                <a:cs typeface="Arial"/>
              </a:rPr>
              <a:t>- Twitter</a:t>
            </a:r>
          </a:p>
          <a:p>
            <a:pPr>
              <a:lnSpc>
                <a:spcPts val="3220"/>
              </a:lnSpc>
            </a:pPr>
            <a:endParaRPr lang="en-CA" sz="2795">
              <a:solidFill>
                <a:srgbClr val="000000"/>
              </a:solidFill>
            </a:endParaRPr>
          </a:p>
        </p:txBody>
      </p:sp>
      <p:sp>
        <p:nvSpPr>
          <p:cNvPr id="8" name="TextBox 8"/>
          <p:cNvSpPr txBox="1"/>
          <p:nvPr/>
        </p:nvSpPr>
        <p:spPr>
          <a:xfrm>
            <a:off x="330200" y="4470400"/>
            <a:ext cx="8813800" cy="508000"/>
          </a:xfrm>
          <a:prstGeom prst="rect">
            <a:avLst/>
          </a:prstGeom>
          <a:noFill/>
        </p:spPr>
        <p:txBody>
          <a:bodyPr vert="horz" wrap="none" lIns="0" tIns="0" rIns="0" bIns="0" rtlCol="0">
            <a:spAutoFit/>
          </a:bodyPr>
          <a:lstStyle/>
          <a:p>
            <a:pPr>
              <a:lnSpc>
                <a:spcPts val="3220"/>
              </a:lnSpc>
            </a:pPr>
            <a:r>
              <a:rPr lang="en-CA" sz="2795" dirty="0">
                <a:solidFill>
                  <a:srgbClr val="333399"/>
                </a:solidFill>
                <a:latin typeface="Arial"/>
                <a:cs typeface="Arial"/>
              </a:rPr>
              <a:t>- Linked-In</a:t>
            </a:r>
          </a:p>
          <a:p>
            <a:pPr>
              <a:lnSpc>
                <a:spcPts val="3220"/>
              </a:lnSpc>
            </a:pPr>
            <a:endParaRPr lang="en-CA" sz="2795" dirty="0">
              <a:solidFill>
                <a:srgbClr val="000000"/>
              </a:solidFill>
            </a:endParaRPr>
          </a:p>
        </p:txBody>
      </p:sp>
      <p:sp>
        <p:nvSpPr>
          <p:cNvPr id="9" name="TextBox 9"/>
          <p:cNvSpPr txBox="1"/>
          <p:nvPr/>
        </p:nvSpPr>
        <p:spPr>
          <a:xfrm>
            <a:off x="330200" y="4978400"/>
            <a:ext cx="8813800" cy="508000"/>
          </a:xfrm>
          <a:prstGeom prst="rect">
            <a:avLst/>
          </a:prstGeom>
          <a:noFill/>
        </p:spPr>
        <p:txBody>
          <a:bodyPr vert="horz" wrap="none" lIns="0" tIns="0" rIns="0" bIns="0" rtlCol="0">
            <a:spAutoFit/>
          </a:bodyPr>
          <a:lstStyle/>
          <a:p>
            <a:pPr>
              <a:lnSpc>
                <a:spcPts val="3220"/>
              </a:lnSpc>
            </a:pPr>
            <a:r>
              <a:rPr lang="en-CA" sz="1682" dirty="0">
                <a:solidFill>
                  <a:srgbClr val="990033"/>
                </a:solidFill>
                <a:latin typeface="Arial Unicode MS"/>
                <a:cs typeface="Arial Unicode MS"/>
              </a:rPr>
              <a:t></a:t>
            </a:r>
            <a:r>
              <a:rPr lang="en-CA" sz="2798" dirty="0">
                <a:solidFill>
                  <a:srgbClr val="333399"/>
                </a:solidFill>
                <a:latin typeface="Arial"/>
                <a:cs typeface="Arial"/>
              </a:rPr>
              <a:t>  All of the above constitutes data</a:t>
            </a:r>
          </a:p>
          <a:p>
            <a:pPr>
              <a:lnSpc>
                <a:spcPts val="3220"/>
              </a:lnSpc>
            </a:pPr>
            <a:endParaRPr lang="en-CA" sz="2767" dirty="0">
              <a:solidFill>
                <a:srgbClr val="000000"/>
              </a:solidFill>
            </a:endParaRPr>
          </a:p>
        </p:txBody>
      </p:sp>
      <p:sp>
        <p:nvSpPr>
          <p:cNvPr id="12" name="TextBox 12"/>
          <p:cNvSpPr txBox="1"/>
          <p:nvPr/>
        </p:nvSpPr>
        <p:spPr>
          <a:xfrm>
            <a:off x="927100" y="6667500"/>
            <a:ext cx="3225800" cy="165100"/>
          </a:xfrm>
          <a:prstGeom prst="rect">
            <a:avLst/>
          </a:prstGeom>
          <a:noFill/>
        </p:spPr>
        <p:txBody>
          <a:bodyPr vert="horz" wrap="none" lIns="0" tIns="0" rIns="0" bIns="0" rtlCol="0">
            <a:spAutoFit/>
          </a:bodyPr>
          <a:lstStyle/>
          <a:p>
            <a:pPr>
              <a:lnSpc>
                <a:spcPts val="1260"/>
              </a:lnSpc>
            </a:pPr>
            <a:r>
              <a:rPr lang="en-CA" sz="900">
                <a:solidFill>
                  <a:srgbClr val="000000"/>
                </a:solidFill>
                <a:latin typeface="Arial"/>
                <a:cs typeface="Arial"/>
              </a:rPr>
              <a:t>Copyright © 2016 Ramez Elmasri and Shamkant B. Navathe</a:t>
            </a:r>
          </a:p>
          <a:p>
            <a:pPr>
              <a:lnSpc>
                <a:spcPts val="1260"/>
              </a:lnSpc>
            </a:pPr>
            <a:endParaRPr lang="en-CA" sz="900">
              <a:solidFill>
                <a:srgbClr val="000000"/>
              </a:solidFill>
              <a:latin typeface="Arial"/>
              <a:cs typeface="Arial"/>
            </a:endParaRPr>
          </a:p>
        </p:txBody>
      </p:sp>
      <p:sp>
        <p:nvSpPr>
          <p:cNvPr id="13" name="TextBox 13"/>
          <p:cNvSpPr txBox="1"/>
          <p:nvPr/>
        </p:nvSpPr>
        <p:spPr>
          <a:xfrm>
            <a:off x="7962900" y="6591300"/>
            <a:ext cx="10414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1- 5</a:t>
            </a:r>
          </a:p>
          <a:p>
            <a:pPr>
              <a:lnSpc>
                <a:spcPts val="1610"/>
              </a:lnSpc>
            </a:pPr>
            <a:endParaRPr lang="en-CA" sz="1416" b="1">
              <a:solidFill>
                <a:srgbClr val="990033"/>
              </a:solidFill>
              <a:latin typeface="Arial Bold"/>
              <a:cs typeface="Arial Bo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177800"/>
            <a:ext cx="9144000" cy="6845300"/>
          </a:xfrm>
          <a:prstGeom prst="rect">
            <a:avLst/>
          </a:prstGeom>
        </p:spPr>
      </p:pic>
      <p:sp>
        <p:nvSpPr>
          <p:cNvPr id="9"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Recent Developments (2)</a:t>
            </a:r>
          </a:p>
          <a:p>
            <a:pPr>
              <a:lnSpc>
                <a:spcPts val="4140"/>
              </a:lnSpc>
            </a:pPr>
            <a:endParaRPr lang="en-CA" sz="3600">
              <a:solidFill>
                <a:srgbClr val="000000"/>
              </a:solidFill>
            </a:endParaRPr>
          </a:p>
        </p:txBody>
      </p:sp>
      <p:sp>
        <p:nvSpPr>
          <p:cNvPr id="3" name="TextBox 3"/>
          <p:cNvSpPr txBox="1"/>
          <p:nvPr/>
        </p:nvSpPr>
        <p:spPr>
          <a:xfrm>
            <a:off x="330200" y="1739667"/>
            <a:ext cx="6439520" cy="820738"/>
          </a:xfrm>
          <a:prstGeom prst="rect">
            <a:avLst/>
          </a:prstGeom>
          <a:noFill/>
        </p:spPr>
        <p:txBody>
          <a:bodyPr vert="horz" wrap="none" lIns="0" tIns="0" rIns="0" bIns="0" rtlCol="0">
            <a:spAutoFit/>
          </a:bodyPr>
          <a:lstStyle/>
          <a:p>
            <a:pPr>
              <a:lnSpc>
                <a:spcPts val="3220"/>
              </a:lnSpc>
            </a:pPr>
            <a:r>
              <a:rPr lang="en-CA" sz="1679" dirty="0">
                <a:solidFill>
                  <a:srgbClr val="990033"/>
                </a:solidFill>
                <a:latin typeface="Arial Unicode MS"/>
                <a:cs typeface="Arial Unicode MS"/>
              </a:rPr>
              <a:t></a:t>
            </a:r>
            <a:r>
              <a:rPr lang="en-CA" sz="2798" dirty="0">
                <a:solidFill>
                  <a:srgbClr val="333399"/>
                </a:solidFill>
                <a:latin typeface="Arial"/>
                <a:cs typeface="Arial"/>
              </a:rPr>
              <a:t>  New Technologies are emerging from </a:t>
            </a:r>
          </a:p>
          <a:p>
            <a:pPr>
              <a:lnSpc>
                <a:spcPts val="3220"/>
              </a:lnSpc>
            </a:pPr>
            <a:endParaRPr lang="en-CA" sz="2773" dirty="0">
              <a:solidFill>
                <a:srgbClr val="000000"/>
              </a:solidFill>
            </a:endParaRPr>
          </a:p>
        </p:txBody>
      </p:sp>
      <p:sp>
        <p:nvSpPr>
          <p:cNvPr id="4" name="TextBox 4"/>
          <p:cNvSpPr txBox="1"/>
          <p:nvPr/>
        </p:nvSpPr>
        <p:spPr>
          <a:xfrm>
            <a:off x="663964" y="2171818"/>
            <a:ext cx="6977872" cy="1293624"/>
          </a:xfrm>
          <a:prstGeom prst="rect">
            <a:avLst/>
          </a:prstGeom>
          <a:noFill/>
        </p:spPr>
        <p:txBody>
          <a:bodyPr vert="horz" wrap="none" lIns="0" tIns="0" rIns="0" bIns="0" rtlCol="0">
            <a:spAutoFit/>
          </a:bodyPr>
          <a:lstStyle/>
          <a:p>
            <a:pPr>
              <a:lnSpc>
                <a:spcPts val="3400"/>
              </a:lnSpc>
            </a:pPr>
            <a:r>
              <a:rPr lang="en-CA" sz="2795" dirty="0">
                <a:solidFill>
                  <a:srgbClr val="333399"/>
                </a:solidFill>
                <a:latin typeface="Arial"/>
                <a:cs typeface="Arial"/>
              </a:rPr>
              <a:t>software vendors above  to manage</a:t>
            </a:r>
            <a:r>
              <a:rPr lang="en-CA" sz="2795" dirty="0">
                <a:solidFill>
                  <a:srgbClr val="000000"/>
                </a:solidFill>
                <a:latin typeface="Times New Roman"/>
              </a:rPr>
              <a:t/>
            </a:r>
            <a:br>
              <a:rPr lang="en-CA" sz="2795" dirty="0">
                <a:solidFill>
                  <a:srgbClr val="000000"/>
                </a:solidFill>
                <a:latin typeface="Times New Roman"/>
              </a:rPr>
            </a:br>
            <a:r>
              <a:rPr lang="en-CA" sz="2795" dirty="0">
                <a:solidFill>
                  <a:srgbClr val="333399"/>
                </a:solidFill>
                <a:latin typeface="Arial"/>
                <a:cs typeface="Arial"/>
              </a:rPr>
              <a:t>vast amounts of data generated on the web:</a:t>
            </a:r>
          </a:p>
          <a:p>
            <a:pPr>
              <a:lnSpc>
                <a:spcPts val="3400"/>
              </a:lnSpc>
            </a:pPr>
            <a:endParaRPr lang="en-CA" sz="2795" dirty="0">
              <a:solidFill>
                <a:srgbClr val="000000"/>
              </a:solidFill>
            </a:endParaRPr>
          </a:p>
        </p:txBody>
      </p:sp>
      <p:sp>
        <p:nvSpPr>
          <p:cNvPr id="5" name="TextBox 5"/>
          <p:cNvSpPr txBox="1"/>
          <p:nvPr/>
        </p:nvSpPr>
        <p:spPr>
          <a:xfrm>
            <a:off x="330200" y="3193795"/>
            <a:ext cx="8221803" cy="1269578"/>
          </a:xfrm>
          <a:prstGeom prst="rect">
            <a:avLst/>
          </a:prstGeom>
          <a:noFill/>
        </p:spPr>
        <p:txBody>
          <a:bodyPr vert="horz" wrap="none" lIns="0" tIns="0" rIns="0" bIns="0" rtlCol="0">
            <a:spAutoFit/>
          </a:bodyPr>
          <a:lstStyle/>
          <a:p>
            <a:pPr>
              <a:lnSpc>
                <a:spcPts val="3300"/>
              </a:lnSpc>
            </a:pPr>
            <a:r>
              <a:rPr lang="en-CA" sz="1682" dirty="0">
                <a:solidFill>
                  <a:srgbClr val="990033"/>
                </a:solidFill>
                <a:latin typeface="Arial Unicode MS"/>
                <a:cs typeface="Arial Unicode MS"/>
              </a:rPr>
              <a:t></a:t>
            </a:r>
            <a:r>
              <a:rPr lang="en-CA" sz="2798" dirty="0">
                <a:solidFill>
                  <a:srgbClr val="333399"/>
                </a:solidFill>
                <a:latin typeface="Arial"/>
                <a:cs typeface="Arial"/>
              </a:rPr>
              <a:t>  Big Data storage systems involving large clusters</a:t>
            </a:r>
            <a:r>
              <a:rPr lang="en-CA" sz="2795" dirty="0">
                <a:solidFill>
                  <a:srgbClr val="000000"/>
                </a:solidFill>
                <a:latin typeface="Times New Roman"/>
              </a:rPr>
              <a:t/>
            </a:r>
            <a:br>
              <a:rPr lang="en-CA" sz="2795" dirty="0">
                <a:solidFill>
                  <a:srgbClr val="000000"/>
                </a:solidFill>
                <a:latin typeface="Times New Roman"/>
              </a:rPr>
            </a:br>
            <a:r>
              <a:rPr lang="en-CA" sz="2795" dirty="0">
                <a:solidFill>
                  <a:srgbClr val="333399"/>
                </a:solidFill>
                <a:latin typeface="Arial"/>
                <a:cs typeface="Arial"/>
              </a:rPr>
              <a:t>of distributed computers</a:t>
            </a:r>
          </a:p>
          <a:p>
            <a:pPr>
              <a:lnSpc>
                <a:spcPts val="3300"/>
              </a:lnSpc>
            </a:pPr>
            <a:endParaRPr lang="en-CA" sz="2795" dirty="0">
              <a:solidFill>
                <a:srgbClr val="000000"/>
              </a:solidFill>
            </a:endParaRPr>
          </a:p>
        </p:txBody>
      </p:sp>
      <p:sp>
        <p:nvSpPr>
          <p:cNvPr id="6" name="TextBox 6"/>
          <p:cNvSpPr txBox="1"/>
          <p:nvPr/>
        </p:nvSpPr>
        <p:spPr>
          <a:xfrm>
            <a:off x="330200" y="4122792"/>
            <a:ext cx="5613268" cy="902491"/>
          </a:xfrm>
          <a:prstGeom prst="rect">
            <a:avLst/>
          </a:prstGeom>
          <a:noFill/>
        </p:spPr>
        <p:txBody>
          <a:bodyPr vert="horz" wrap="none" lIns="0" tIns="0" rIns="0" bIns="0" rtlCol="0">
            <a:spAutoFit/>
          </a:bodyPr>
          <a:lstStyle/>
          <a:p>
            <a:pPr>
              <a:lnSpc>
                <a:spcPts val="3600"/>
              </a:lnSpc>
            </a:pPr>
            <a:r>
              <a:rPr lang="en-CA" sz="1679" dirty="0">
                <a:solidFill>
                  <a:srgbClr val="990033"/>
                </a:solidFill>
                <a:latin typeface="Arial Unicode MS"/>
                <a:cs typeface="Arial Unicode MS"/>
              </a:rPr>
              <a:t></a:t>
            </a:r>
            <a:r>
              <a:rPr lang="en-CA" sz="2795" dirty="0">
                <a:solidFill>
                  <a:srgbClr val="333399"/>
                </a:solidFill>
                <a:latin typeface="Arial"/>
                <a:cs typeface="Arial"/>
              </a:rPr>
              <a:t>  NOSQL (Not Only SQL) systems</a:t>
            </a:r>
            <a:r>
              <a:rPr lang="en-CA" sz="2773" dirty="0">
                <a:solidFill>
                  <a:srgbClr val="000000"/>
                </a:solidFill>
                <a:latin typeface="Times New Roman"/>
              </a:rPr>
              <a:t/>
            </a:r>
            <a:br>
              <a:rPr lang="en-CA" sz="2773" dirty="0">
                <a:solidFill>
                  <a:srgbClr val="000000"/>
                </a:solidFill>
                <a:latin typeface="Times New Roman"/>
              </a:rPr>
            </a:br>
            <a:endParaRPr lang="en-CA" sz="2795" dirty="0">
              <a:solidFill>
                <a:srgbClr val="000000"/>
              </a:solidFill>
            </a:endParaRPr>
          </a:p>
        </p:txBody>
      </p:sp>
      <p:sp>
        <p:nvSpPr>
          <p:cNvPr id="7" name="TextBox 7"/>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8" name="TextBox 8"/>
          <p:cNvSpPr txBox="1"/>
          <p:nvPr/>
        </p:nvSpPr>
        <p:spPr>
          <a:xfrm>
            <a:off x="7962900" y="6591300"/>
            <a:ext cx="10414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1- 6</a:t>
            </a:r>
          </a:p>
          <a:p>
            <a:pPr>
              <a:lnSpc>
                <a:spcPts val="1610"/>
              </a:lnSpc>
            </a:pPr>
            <a:endParaRPr lang="en-CA" sz="1416" b="1">
              <a:solidFill>
                <a:srgbClr val="990033"/>
              </a:solidFill>
              <a:latin typeface="Arial Bold"/>
              <a:cs typeface="Arial Bold"/>
            </a:endParaRPr>
          </a:p>
        </p:txBody>
      </p:sp>
      <p:sp>
        <p:nvSpPr>
          <p:cNvPr id="10" name="Rectangle 9"/>
          <p:cNvSpPr/>
          <p:nvPr/>
        </p:nvSpPr>
        <p:spPr>
          <a:xfrm>
            <a:off x="59936" y="5342670"/>
            <a:ext cx="14913057" cy="369332"/>
          </a:xfrm>
          <a:prstGeom prst="rect">
            <a:avLst/>
          </a:prstGeom>
        </p:spPr>
        <p:txBody>
          <a:bodyPr wrap="none">
            <a:spAutoFit/>
          </a:bodyPr>
          <a:lstStyle/>
          <a:p>
            <a:r>
              <a:rPr lang="ar-SA" dirty="0" smtClean="0"/>
              <a:t>الاس كيو ال تستخدم عند التردشنال داتا و النت اونلي اس كيو هاي تستخدم في وسائل التوصال مثل جوجل وفيس لانو بكون فيها كميات كبيرة من التخزين للداتا ومنشان تكون قادر على ادارة هاي البيانات</a:t>
            </a:r>
            <a:endParaRPr lang="ar-SA"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4"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Basic Definitions</a:t>
            </a:r>
          </a:p>
          <a:p>
            <a:pPr>
              <a:lnSpc>
                <a:spcPts val="4140"/>
              </a:lnSpc>
            </a:pPr>
            <a:endParaRPr lang="en-CA" sz="3600">
              <a:solidFill>
                <a:srgbClr val="000000"/>
              </a:solidFill>
            </a:endParaRPr>
          </a:p>
        </p:txBody>
      </p:sp>
      <p:sp>
        <p:nvSpPr>
          <p:cNvPr id="3" name="TextBox 3"/>
          <p:cNvSpPr txBox="1"/>
          <p:nvPr/>
        </p:nvSpPr>
        <p:spPr>
          <a:xfrm>
            <a:off x="330200" y="1612900"/>
            <a:ext cx="8813800" cy="381000"/>
          </a:xfrm>
          <a:prstGeom prst="rect">
            <a:avLst/>
          </a:prstGeom>
          <a:noFill/>
        </p:spPr>
        <p:txBody>
          <a:bodyPr vert="horz" wrap="none" lIns="0" tIns="0" rIns="0" bIns="0" rtlCol="0">
            <a:spAutoFit/>
          </a:bodyPr>
          <a:lstStyle/>
          <a:p>
            <a:pPr>
              <a:lnSpc>
                <a:spcPts val="2300"/>
              </a:lnSpc>
            </a:pPr>
            <a:r>
              <a:rPr lang="en-CA" sz="1200">
                <a:solidFill>
                  <a:srgbClr val="990033"/>
                </a:solidFill>
                <a:latin typeface="Arial Unicode MS"/>
                <a:cs typeface="Arial Unicode MS"/>
              </a:rPr>
              <a:t></a:t>
            </a:r>
            <a:r>
              <a:rPr lang="en-CA" sz="2014" b="1">
                <a:solidFill>
                  <a:srgbClr val="333399"/>
                </a:solidFill>
                <a:latin typeface="Arial Bold"/>
                <a:cs typeface="Arial Bold"/>
              </a:rPr>
              <a:t>   Database:</a:t>
            </a:r>
          </a:p>
          <a:p>
            <a:pPr>
              <a:lnSpc>
                <a:spcPts val="2300"/>
              </a:lnSpc>
            </a:pPr>
            <a:endParaRPr lang="en-CA" sz="1942">
              <a:solidFill>
                <a:srgbClr val="000000"/>
              </a:solidFill>
            </a:endParaRPr>
          </a:p>
        </p:txBody>
      </p:sp>
      <p:sp>
        <p:nvSpPr>
          <p:cNvPr id="4" name="TextBox 4"/>
          <p:cNvSpPr txBox="1"/>
          <p:nvPr/>
        </p:nvSpPr>
        <p:spPr>
          <a:xfrm>
            <a:off x="330200" y="1917700"/>
            <a:ext cx="11566180" cy="1000274"/>
          </a:xfrm>
          <a:prstGeom prst="rect">
            <a:avLst/>
          </a:prstGeom>
          <a:noFill/>
        </p:spPr>
        <p:txBody>
          <a:bodyPr vert="horz" wrap="none" lIns="0" tIns="0" rIns="0" bIns="0" rtlCol="0">
            <a:spAutoFit/>
          </a:bodyPr>
          <a:lstStyle/>
          <a:p>
            <a:pPr indent="457200">
              <a:lnSpc>
                <a:spcPts val="2600"/>
              </a:lnSpc>
            </a:pPr>
            <a:r>
              <a:rPr lang="en-CA" sz="1106" dirty="0">
                <a:solidFill>
                  <a:srgbClr val="333399"/>
                </a:solidFill>
                <a:latin typeface="Arial Unicode MS"/>
                <a:cs typeface="Arial Unicode MS"/>
              </a:rPr>
              <a:t></a:t>
            </a:r>
            <a:r>
              <a:rPr lang="en-CA" sz="2006" dirty="0">
                <a:solidFill>
                  <a:srgbClr val="800000"/>
                </a:solidFill>
                <a:latin typeface="Arial"/>
                <a:cs typeface="Arial"/>
              </a:rPr>
              <a:t>  A collection of related data</a:t>
            </a:r>
            <a:r>
              <a:rPr lang="en-CA" sz="2006" dirty="0" smtClean="0">
                <a:solidFill>
                  <a:srgbClr val="800000"/>
                </a:solidFill>
                <a:latin typeface="Arial"/>
                <a:cs typeface="Arial"/>
              </a:rPr>
              <a:t>.</a:t>
            </a:r>
            <a:r>
              <a:rPr lang="ar-SA" sz="2006" dirty="0" smtClean="0">
                <a:solidFill>
                  <a:srgbClr val="800000"/>
                </a:solidFill>
                <a:latin typeface="Arial"/>
                <a:cs typeface="Arial"/>
              </a:rPr>
              <a:t>(يعني زي داتا الطلاب وبتكون مترابطه مع بعضها اما مش رليتد زي بيانات طلاب مع مهندسين)</a:t>
            </a:r>
            <a:r>
              <a:rPr lang="en-CA" sz="1914" dirty="0">
                <a:solidFill>
                  <a:srgbClr val="000000"/>
                </a:solidFill>
                <a:latin typeface="Times New Roman"/>
              </a:rPr>
              <a:t/>
            </a:r>
            <a:br>
              <a:rPr lang="en-CA" sz="1914" dirty="0">
                <a:solidFill>
                  <a:srgbClr val="000000"/>
                </a:solidFill>
                <a:latin typeface="Times New Roman"/>
              </a:rPr>
            </a:br>
            <a:r>
              <a:rPr lang="en-CA" sz="1200" dirty="0">
                <a:solidFill>
                  <a:srgbClr val="990033"/>
                </a:solidFill>
                <a:latin typeface="Arial Unicode MS"/>
                <a:cs typeface="Arial Unicode MS"/>
              </a:rPr>
              <a:t></a:t>
            </a:r>
            <a:r>
              <a:rPr lang="en-CA" sz="2014" b="1" dirty="0">
                <a:solidFill>
                  <a:srgbClr val="333399"/>
                </a:solidFill>
                <a:latin typeface="Arial Bold"/>
                <a:cs typeface="Arial Bold"/>
              </a:rPr>
              <a:t>   Data:</a:t>
            </a:r>
          </a:p>
          <a:p>
            <a:pPr>
              <a:lnSpc>
                <a:spcPts val="2600"/>
              </a:lnSpc>
            </a:pPr>
            <a:endParaRPr lang="en-CA" sz="1914" dirty="0">
              <a:solidFill>
                <a:srgbClr val="000000"/>
              </a:solidFill>
            </a:endParaRPr>
          </a:p>
        </p:txBody>
      </p:sp>
      <p:sp>
        <p:nvSpPr>
          <p:cNvPr id="5" name="TextBox 5"/>
          <p:cNvSpPr txBox="1"/>
          <p:nvPr/>
        </p:nvSpPr>
        <p:spPr>
          <a:xfrm>
            <a:off x="330200" y="2578100"/>
            <a:ext cx="8125622" cy="1038746"/>
          </a:xfrm>
          <a:prstGeom prst="rect">
            <a:avLst/>
          </a:prstGeom>
          <a:noFill/>
        </p:spPr>
        <p:txBody>
          <a:bodyPr vert="horz" wrap="none" lIns="0" tIns="0" rIns="0" bIns="0" rtlCol="0">
            <a:spAutoFit/>
          </a:bodyPr>
          <a:lstStyle/>
          <a:p>
            <a:pPr indent="457200">
              <a:lnSpc>
                <a:spcPts val="2700"/>
              </a:lnSpc>
            </a:pPr>
            <a:r>
              <a:rPr lang="en-CA" sz="1103" dirty="0">
                <a:solidFill>
                  <a:srgbClr val="333399"/>
                </a:solidFill>
                <a:latin typeface="Arial Unicode MS"/>
                <a:cs typeface="Arial Unicode MS"/>
              </a:rPr>
              <a:t></a:t>
            </a:r>
            <a:r>
              <a:rPr lang="en-CA" sz="2004" dirty="0">
                <a:solidFill>
                  <a:srgbClr val="800000"/>
                </a:solidFill>
                <a:latin typeface="Arial"/>
                <a:cs typeface="Arial"/>
              </a:rPr>
              <a:t>   Known facts that can be recorded and have an implicit meaning.</a:t>
            </a:r>
            <a:r>
              <a:rPr lang="en-CA" sz="1950" dirty="0">
                <a:solidFill>
                  <a:srgbClr val="000000"/>
                </a:solidFill>
                <a:latin typeface="Times New Roman"/>
              </a:rPr>
              <a:t/>
            </a:r>
            <a:br>
              <a:rPr lang="en-CA" sz="1950" dirty="0">
                <a:solidFill>
                  <a:srgbClr val="000000"/>
                </a:solidFill>
                <a:latin typeface="Times New Roman"/>
              </a:rPr>
            </a:br>
            <a:r>
              <a:rPr lang="en-CA" sz="1200" dirty="0">
                <a:solidFill>
                  <a:srgbClr val="990033"/>
                </a:solidFill>
                <a:latin typeface="Arial Unicode MS"/>
                <a:cs typeface="Arial Unicode MS"/>
              </a:rPr>
              <a:t></a:t>
            </a:r>
            <a:r>
              <a:rPr lang="en-CA" sz="2014" b="1" dirty="0">
                <a:solidFill>
                  <a:srgbClr val="333399"/>
                </a:solidFill>
                <a:latin typeface="Arial Bold"/>
                <a:cs typeface="Arial Bold"/>
              </a:rPr>
              <a:t>   </a:t>
            </a:r>
            <a:r>
              <a:rPr lang="en-CA" sz="2014" b="1" dirty="0" smtClean="0">
                <a:solidFill>
                  <a:srgbClr val="333399"/>
                </a:solidFill>
                <a:latin typeface="Arial Bold"/>
                <a:cs typeface="Arial Bold"/>
              </a:rPr>
              <a:t>Mini-world</a:t>
            </a:r>
            <a:r>
              <a:rPr lang="ar-SA" sz="2014" b="1" dirty="0" smtClean="0">
                <a:solidFill>
                  <a:srgbClr val="333399"/>
                </a:solidFill>
                <a:latin typeface="Arial Bold"/>
                <a:cs typeface="Arial Bold"/>
                <a:sym typeface="Wingdings" panose="05000000000000000000" pitchFamily="2" charset="2"/>
              </a:rPr>
              <a:t>(زي الجامعه المستشفى البنك يعني ما منعمل داتا لكل اشي بالحياة)</a:t>
            </a:r>
            <a:endParaRPr lang="en-CA" sz="2014" b="1" dirty="0">
              <a:solidFill>
                <a:srgbClr val="333399"/>
              </a:solidFill>
              <a:latin typeface="Arial Bold"/>
              <a:cs typeface="Arial Bold"/>
            </a:endParaRPr>
          </a:p>
          <a:p>
            <a:pPr>
              <a:lnSpc>
                <a:spcPts val="2700"/>
              </a:lnSpc>
            </a:pPr>
            <a:endParaRPr lang="en-CA" sz="1950" dirty="0">
              <a:solidFill>
                <a:srgbClr val="000000"/>
              </a:solidFill>
            </a:endParaRPr>
          </a:p>
        </p:txBody>
      </p:sp>
      <p:sp>
        <p:nvSpPr>
          <p:cNvPr id="6" name="TextBox 6"/>
          <p:cNvSpPr txBox="1"/>
          <p:nvPr/>
        </p:nvSpPr>
        <p:spPr>
          <a:xfrm>
            <a:off x="787400" y="3302000"/>
            <a:ext cx="8356600" cy="660400"/>
          </a:xfrm>
          <a:prstGeom prst="rect">
            <a:avLst/>
          </a:prstGeom>
          <a:noFill/>
        </p:spPr>
        <p:txBody>
          <a:bodyPr vert="horz" wrap="none" lIns="0" tIns="0" rIns="0" bIns="0" rtlCol="0">
            <a:spAutoFit/>
          </a:bodyPr>
          <a:lstStyle/>
          <a:p>
            <a:pPr>
              <a:lnSpc>
                <a:spcPts val="2200"/>
              </a:lnSpc>
              <a:tabLst>
                <a:tab pos="279400" algn="l"/>
              </a:tabLst>
            </a:pPr>
            <a:r>
              <a:rPr lang="en-CA" sz="1103" dirty="0">
                <a:solidFill>
                  <a:srgbClr val="333399"/>
                </a:solidFill>
                <a:latin typeface="Arial Unicode MS"/>
                <a:cs typeface="Arial Unicode MS"/>
              </a:rPr>
              <a:t></a:t>
            </a:r>
            <a:r>
              <a:rPr lang="en-CA" sz="2004" dirty="0">
                <a:solidFill>
                  <a:srgbClr val="800000"/>
                </a:solidFill>
                <a:latin typeface="Arial"/>
                <a:cs typeface="Arial"/>
              </a:rPr>
              <a:t>   Some part of the real world about which data is stored in a</a:t>
            </a:r>
            <a:r>
              <a:rPr lang="en-CA" sz="2006" dirty="0">
                <a:solidFill>
                  <a:srgbClr val="000000"/>
                </a:solidFill>
                <a:latin typeface="Times New Roman"/>
              </a:rPr>
              <a:t/>
            </a:r>
            <a:br>
              <a:rPr lang="en-CA" sz="2006" dirty="0">
                <a:solidFill>
                  <a:srgbClr val="000000"/>
                </a:solidFill>
                <a:latin typeface="Times New Roman"/>
              </a:rPr>
            </a:br>
            <a:r>
              <a:rPr lang="en-CA" sz="2006" dirty="0">
                <a:solidFill>
                  <a:srgbClr val="800000"/>
                </a:solidFill>
                <a:latin typeface="Arial"/>
                <a:cs typeface="Arial"/>
              </a:rPr>
              <a:t>	database. For example, student grades and transcripts at a</a:t>
            </a:r>
          </a:p>
          <a:p>
            <a:pPr>
              <a:lnSpc>
                <a:spcPts val="2200"/>
              </a:lnSpc>
            </a:pPr>
            <a:endParaRPr lang="en-CA" sz="2006" dirty="0">
              <a:solidFill>
                <a:srgbClr val="000000"/>
              </a:solidFill>
            </a:endParaRPr>
          </a:p>
        </p:txBody>
      </p:sp>
      <p:sp>
        <p:nvSpPr>
          <p:cNvPr id="7" name="TextBox 7"/>
          <p:cNvSpPr txBox="1"/>
          <p:nvPr/>
        </p:nvSpPr>
        <p:spPr>
          <a:xfrm>
            <a:off x="1066800" y="3860800"/>
            <a:ext cx="8077200" cy="381000"/>
          </a:xfrm>
          <a:prstGeom prst="rect">
            <a:avLst/>
          </a:prstGeom>
          <a:noFill/>
        </p:spPr>
        <p:txBody>
          <a:bodyPr vert="horz" wrap="none" lIns="0" tIns="0" rIns="0" bIns="0" rtlCol="0">
            <a:spAutoFit/>
          </a:bodyPr>
          <a:lstStyle/>
          <a:p>
            <a:pPr>
              <a:lnSpc>
                <a:spcPts val="2075"/>
              </a:lnSpc>
            </a:pPr>
            <a:r>
              <a:rPr lang="en-CA" sz="2004">
                <a:solidFill>
                  <a:srgbClr val="800000"/>
                </a:solidFill>
                <a:latin typeface="Arial"/>
                <a:cs typeface="Arial"/>
              </a:rPr>
              <a:t>university.</a:t>
            </a:r>
          </a:p>
          <a:p>
            <a:pPr>
              <a:lnSpc>
                <a:spcPts val="2075"/>
              </a:lnSpc>
            </a:pPr>
            <a:endParaRPr lang="en-CA" sz="2004">
              <a:solidFill>
                <a:srgbClr val="000000"/>
              </a:solidFill>
            </a:endParaRPr>
          </a:p>
        </p:txBody>
      </p:sp>
      <p:sp>
        <p:nvSpPr>
          <p:cNvPr id="8" name="TextBox 8"/>
          <p:cNvSpPr txBox="1"/>
          <p:nvPr/>
        </p:nvSpPr>
        <p:spPr>
          <a:xfrm>
            <a:off x="330200" y="4178300"/>
            <a:ext cx="13415532" cy="589905"/>
          </a:xfrm>
          <a:prstGeom prst="rect">
            <a:avLst/>
          </a:prstGeom>
          <a:noFill/>
        </p:spPr>
        <p:txBody>
          <a:bodyPr vert="horz" wrap="none" lIns="0" tIns="0" rIns="0" bIns="0" rtlCol="0">
            <a:spAutoFit/>
          </a:bodyPr>
          <a:lstStyle/>
          <a:p>
            <a:pPr>
              <a:lnSpc>
                <a:spcPts val="2300"/>
              </a:lnSpc>
            </a:pPr>
            <a:r>
              <a:rPr lang="en-CA" sz="1200" dirty="0">
                <a:solidFill>
                  <a:srgbClr val="990033"/>
                </a:solidFill>
                <a:latin typeface="Arial Unicode MS"/>
                <a:cs typeface="Arial Unicode MS"/>
              </a:rPr>
              <a:t></a:t>
            </a:r>
            <a:r>
              <a:rPr lang="en-CA" sz="2014" b="1" dirty="0">
                <a:solidFill>
                  <a:srgbClr val="333399"/>
                </a:solidFill>
                <a:latin typeface="Arial Bold"/>
                <a:cs typeface="Arial Bold"/>
              </a:rPr>
              <a:t>   Database Management System (DBMS</a:t>
            </a:r>
            <a:r>
              <a:rPr lang="en-CA" sz="2014" b="1" dirty="0" smtClean="0">
                <a:solidFill>
                  <a:srgbClr val="333399"/>
                </a:solidFill>
                <a:latin typeface="Arial Bold"/>
                <a:cs typeface="Arial Bold"/>
              </a:rPr>
              <a:t>)</a:t>
            </a:r>
            <a:r>
              <a:rPr lang="ar-SA" sz="2014" b="1" dirty="0" smtClean="0">
                <a:solidFill>
                  <a:srgbClr val="333399"/>
                </a:solidFill>
                <a:latin typeface="Arial Bold"/>
                <a:cs typeface="Arial Bold"/>
                <a:sym typeface="Wingdings" panose="05000000000000000000" pitchFamily="2" charset="2"/>
              </a:rPr>
              <a:t>(هاد هو الي بخلي الداتا بيس قويه هاد هو الي بسمحلي اصنع الداتا بيس واعملها ادارة مقل اوراكل)</a:t>
            </a:r>
            <a:endParaRPr lang="en-CA" sz="2014" b="1" dirty="0">
              <a:solidFill>
                <a:srgbClr val="333399"/>
              </a:solidFill>
              <a:latin typeface="Arial Bold"/>
              <a:cs typeface="Arial Bold"/>
            </a:endParaRPr>
          </a:p>
          <a:p>
            <a:pPr>
              <a:lnSpc>
                <a:spcPts val="2300"/>
              </a:lnSpc>
            </a:pPr>
            <a:endParaRPr lang="en-CA" sz="1982" dirty="0">
              <a:solidFill>
                <a:srgbClr val="000000"/>
              </a:solidFill>
            </a:endParaRPr>
          </a:p>
        </p:txBody>
      </p:sp>
      <p:sp>
        <p:nvSpPr>
          <p:cNvPr id="9" name="TextBox 9"/>
          <p:cNvSpPr txBox="1"/>
          <p:nvPr/>
        </p:nvSpPr>
        <p:spPr>
          <a:xfrm>
            <a:off x="787400" y="4521200"/>
            <a:ext cx="8456354" cy="846386"/>
          </a:xfrm>
          <a:prstGeom prst="rect">
            <a:avLst/>
          </a:prstGeom>
          <a:noFill/>
        </p:spPr>
        <p:txBody>
          <a:bodyPr vert="horz" wrap="none" lIns="0" tIns="0" rIns="0" bIns="0" rtlCol="0">
            <a:spAutoFit/>
          </a:bodyPr>
          <a:lstStyle/>
          <a:p>
            <a:pPr>
              <a:lnSpc>
                <a:spcPts val="2200"/>
              </a:lnSpc>
              <a:tabLst>
                <a:tab pos="279400" algn="l"/>
              </a:tabLst>
            </a:pPr>
            <a:r>
              <a:rPr lang="en-CA" sz="1103" dirty="0">
                <a:solidFill>
                  <a:srgbClr val="333399"/>
                </a:solidFill>
                <a:latin typeface="Arial Unicode MS"/>
                <a:cs typeface="Arial Unicode MS"/>
              </a:rPr>
              <a:t></a:t>
            </a:r>
            <a:r>
              <a:rPr lang="en-CA" sz="2004" dirty="0">
                <a:solidFill>
                  <a:srgbClr val="800000"/>
                </a:solidFill>
                <a:latin typeface="Arial"/>
                <a:cs typeface="Arial"/>
              </a:rPr>
              <a:t>   A software package/ system to </a:t>
            </a:r>
            <a:r>
              <a:rPr lang="en-CA" sz="2004" dirty="0" smtClean="0">
                <a:solidFill>
                  <a:srgbClr val="800000"/>
                </a:solidFill>
                <a:latin typeface="Arial"/>
                <a:cs typeface="Arial"/>
              </a:rPr>
              <a:t>facilitate</a:t>
            </a:r>
            <a:r>
              <a:rPr lang="ar-SA" sz="2004" dirty="0" smtClean="0">
                <a:solidFill>
                  <a:srgbClr val="800000"/>
                </a:solidFill>
                <a:latin typeface="Arial"/>
                <a:cs typeface="Arial"/>
              </a:rPr>
              <a:t>(يسهل)فاسيليتي</a:t>
            </a:r>
            <a:r>
              <a:rPr lang="en-CA" sz="2004" dirty="0" smtClean="0">
                <a:solidFill>
                  <a:srgbClr val="800000"/>
                </a:solidFill>
                <a:latin typeface="Arial"/>
                <a:cs typeface="Arial"/>
              </a:rPr>
              <a:t> </a:t>
            </a:r>
            <a:r>
              <a:rPr lang="en-CA" sz="2004" dirty="0">
                <a:solidFill>
                  <a:srgbClr val="800000"/>
                </a:solidFill>
                <a:latin typeface="Arial"/>
                <a:cs typeface="Arial"/>
              </a:rPr>
              <a:t>the </a:t>
            </a:r>
            <a:r>
              <a:rPr lang="en-CA" sz="2004" dirty="0" smtClean="0">
                <a:solidFill>
                  <a:srgbClr val="800000"/>
                </a:solidFill>
                <a:latin typeface="Arial"/>
                <a:cs typeface="Arial"/>
              </a:rPr>
              <a:t>creation</a:t>
            </a:r>
            <a:r>
              <a:rPr lang="ar-SA" sz="2004" dirty="0" smtClean="0">
                <a:solidFill>
                  <a:srgbClr val="800000"/>
                </a:solidFill>
                <a:latin typeface="Arial"/>
                <a:cs typeface="Arial"/>
              </a:rPr>
              <a:t>(خلق)</a:t>
            </a:r>
            <a:r>
              <a:rPr lang="en-CA" sz="2004" dirty="0" smtClean="0">
                <a:solidFill>
                  <a:srgbClr val="800000"/>
                </a:solidFill>
                <a:latin typeface="Arial"/>
                <a:cs typeface="Arial"/>
              </a:rPr>
              <a:t> </a:t>
            </a:r>
            <a:r>
              <a:rPr lang="en-CA" sz="2004" dirty="0">
                <a:solidFill>
                  <a:srgbClr val="800000"/>
                </a:solidFill>
                <a:latin typeface="Arial"/>
                <a:cs typeface="Arial"/>
              </a:rPr>
              <a:t>and</a:t>
            </a:r>
            <a:r>
              <a:rPr lang="en-CA" sz="2004" dirty="0">
                <a:solidFill>
                  <a:srgbClr val="000000"/>
                </a:solidFill>
                <a:latin typeface="Times New Roman"/>
              </a:rPr>
              <a:t/>
            </a:r>
            <a:br>
              <a:rPr lang="en-CA" sz="2004" dirty="0">
                <a:solidFill>
                  <a:srgbClr val="000000"/>
                </a:solidFill>
                <a:latin typeface="Times New Roman"/>
              </a:rPr>
            </a:br>
            <a:r>
              <a:rPr lang="en-CA" sz="2004" dirty="0">
                <a:solidFill>
                  <a:srgbClr val="800000"/>
                </a:solidFill>
                <a:latin typeface="Arial"/>
                <a:cs typeface="Arial"/>
              </a:rPr>
              <a:t>	</a:t>
            </a:r>
            <a:r>
              <a:rPr lang="en-CA" sz="2004" dirty="0" smtClean="0">
                <a:solidFill>
                  <a:srgbClr val="800000"/>
                </a:solidFill>
                <a:latin typeface="Arial"/>
                <a:cs typeface="Arial"/>
              </a:rPr>
              <a:t>maintenance</a:t>
            </a:r>
            <a:r>
              <a:rPr lang="ar-SA" sz="2004" dirty="0" smtClean="0">
                <a:solidFill>
                  <a:srgbClr val="800000"/>
                </a:solidFill>
                <a:latin typeface="Arial"/>
                <a:cs typeface="Arial"/>
              </a:rPr>
              <a:t>(اعمال صيانه)ميتننس</a:t>
            </a:r>
            <a:r>
              <a:rPr lang="en-CA" sz="2004" dirty="0" smtClean="0">
                <a:solidFill>
                  <a:srgbClr val="800000"/>
                </a:solidFill>
                <a:latin typeface="Arial"/>
                <a:cs typeface="Arial"/>
              </a:rPr>
              <a:t> </a:t>
            </a:r>
            <a:r>
              <a:rPr lang="en-CA" sz="2004" dirty="0">
                <a:solidFill>
                  <a:srgbClr val="800000"/>
                </a:solidFill>
                <a:latin typeface="Arial"/>
                <a:cs typeface="Arial"/>
              </a:rPr>
              <a:t>of a computerized database.</a:t>
            </a:r>
          </a:p>
          <a:p>
            <a:pPr>
              <a:lnSpc>
                <a:spcPts val="2200"/>
              </a:lnSpc>
            </a:pPr>
            <a:endParaRPr lang="en-CA" sz="2004" dirty="0">
              <a:solidFill>
                <a:srgbClr val="000000"/>
              </a:solidFill>
            </a:endParaRPr>
          </a:p>
        </p:txBody>
      </p:sp>
      <p:sp>
        <p:nvSpPr>
          <p:cNvPr id="10" name="TextBox 10"/>
          <p:cNvSpPr txBox="1"/>
          <p:nvPr/>
        </p:nvSpPr>
        <p:spPr>
          <a:xfrm>
            <a:off x="330200" y="5118100"/>
            <a:ext cx="8813800" cy="381000"/>
          </a:xfrm>
          <a:prstGeom prst="rect">
            <a:avLst/>
          </a:prstGeom>
          <a:noFill/>
        </p:spPr>
        <p:txBody>
          <a:bodyPr vert="horz" wrap="none" lIns="0" tIns="0" rIns="0" bIns="0" rtlCol="0">
            <a:spAutoFit/>
          </a:bodyPr>
          <a:lstStyle/>
          <a:p>
            <a:pPr>
              <a:lnSpc>
                <a:spcPts val="2300"/>
              </a:lnSpc>
            </a:pPr>
            <a:r>
              <a:rPr lang="en-CA" sz="1202">
                <a:solidFill>
                  <a:srgbClr val="990033"/>
                </a:solidFill>
                <a:latin typeface="Arial Unicode MS"/>
                <a:cs typeface="Arial Unicode MS"/>
              </a:rPr>
              <a:t></a:t>
            </a:r>
            <a:r>
              <a:rPr lang="en-CA" sz="2016" b="1">
                <a:solidFill>
                  <a:srgbClr val="333399"/>
                </a:solidFill>
                <a:latin typeface="Arial Bold"/>
                <a:cs typeface="Arial Bold"/>
              </a:rPr>
              <a:t>   Database System:</a:t>
            </a:r>
          </a:p>
          <a:p>
            <a:pPr>
              <a:lnSpc>
                <a:spcPts val="2300"/>
              </a:lnSpc>
            </a:pPr>
            <a:endParaRPr lang="en-CA" sz="1966">
              <a:solidFill>
                <a:srgbClr val="000000"/>
              </a:solidFill>
            </a:endParaRPr>
          </a:p>
        </p:txBody>
      </p:sp>
      <p:sp>
        <p:nvSpPr>
          <p:cNvPr id="11" name="TextBox 11"/>
          <p:cNvSpPr txBox="1"/>
          <p:nvPr/>
        </p:nvSpPr>
        <p:spPr>
          <a:xfrm>
            <a:off x="787400" y="5473700"/>
            <a:ext cx="13029401" cy="807913"/>
          </a:xfrm>
          <a:prstGeom prst="rect">
            <a:avLst/>
          </a:prstGeom>
          <a:noFill/>
        </p:spPr>
        <p:txBody>
          <a:bodyPr vert="horz" wrap="none" lIns="0" tIns="0" rIns="0" bIns="0" rtlCol="0">
            <a:spAutoFit/>
          </a:bodyPr>
          <a:lstStyle/>
          <a:p>
            <a:pPr>
              <a:lnSpc>
                <a:spcPts val="2100"/>
              </a:lnSpc>
              <a:tabLst>
                <a:tab pos="279400" algn="l"/>
              </a:tabLst>
            </a:pPr>
            <a:r>
              <a:rPr lang="en-CA" sz="1103" dirty="0">
                <a:solidFill>
                  <a:srgbClr val="333399"/>
                </a:solidFill>
                <a:latin typeface="Arial Unicode MS"/>
                <a:cs typeface="Arial Unicode MS"/>
              </a:rPr>
              <a:t></a:t>
            </a:r>
            <a:r>
              <a:rPr lang="en-CA" sz="2004" dirty="0">
                <a:solidFill>
                  <a:srgbClr val="800000"/>
                </a:solidFill>
                <a:latin typeface="Arial"/>
                <a:cs typeface="Arial"/>
              </a:rPr>
              <a:t>   The DBMS software together with the data </a:t>
            </a:r>
            <a:r>
              <a:rPr lang="en-CA" sz="2004" dirty="0" smtClean="0">
                <a:solidFill>
                  <a:srgbClr val="800000"/>
                </a:solidFill>
                <a:latin typeface="Arial"/>
                <a:cs typeface="Arial"/>
              </a:rPr>
              <a:t>itself</a:t>
            </a:r>
            <a:r>
              <a:rPr lang="ar-SA" sz="2004" dirty="0" smtClean="0">
                <a:solidFill>
                  <a:srgbClr val="800000"/>
                </a:solidFill>
                <a:latin typeface="Arial"/>
                <a:cs typeface="Arial"/>
              </a:rPr>
              <a:t>(الداتا بيس سستم هو عبارة عن الداتا بيس منجمنت والداتا نفسها)</a:t>
            </a:r>
            <a:r>
              <a:rPr lang="en-CA" sz="2004" dirty="0" smtClean="0">
                <a:solidFill>
                  <a:srgbClr val="800000"/>
                </a:solidFill>
                <a:latin typeface="Arial"/>
                <a:cs typeface="Arial"/>
              </a:rPr>
              <a:t>.  </a:t>
            </a:r>
            <a:r>
              <a:rPr lang="en-CA" sz="2004" dirty="0">
                <a:solidFill>
                  <a:srgbClr val="800000"/>
                </a:solidFill>
                <a:latin typeface="Arial"/>
                <a:cs typeface="Arial"/>
              </a:rPr>
              <a:t>Sometimes, the</a:t>
            </a:r>
            <a:r>
              <a:rPr lang="en-CA" sz="2004" dirty="0">
                <a:solidFill>
                  <a:srgbClr val="000000"/>
                </a:solidFill>
                <a:latin typeface="Times New Roman"/>
              </a:rPr>
              <a:t/>
            </a:r>
            <a:br>
              <a:rPr lang="en-CA" sz="2004" dirty="0">
                <a:solidFill>
                  <a:srgbClr val="000000"/>
                </a:solidFill>
                <a:latin typeface="Times New Roman"/>
              </a:rPr>
            </a:br>
            <a:r>
              <a:rPr lang="en-CA" sz="2004" dirty="0">
                <a:solidFill>
                  <a:srgbClr val="800000"/>
                </a:solidFill>
                <a:latin typeface="Arial"/>
                <a:cs typeface="Arial"/>
              </a:rPr>
              <a:t>	applications are also included.</a:t>
            </a:r>
          </a:p>
          <a:p>
            <a:pPr>
              <a:lnSpc>
                <a:spcPts val="2100"/>
              </a:lnSpc>
            </a:pPr>
            <a:endParaRPr lang="en-CA" sz="2004" dirty="0">
              <a:solidFill>
                <a:srgbClr val="000000"/>
              </a:solidFill>
            </a:endParaRPr>
          </a:p>
        </p:txBody>
      </p:sp>
      <p:sp>
        <p:nvSpPr>
          <p:cNvPr id="12" name="TextBox 12"/>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3" name="TextBox 13"/>
          <p:cNvSpPr txBox="1"/>
          <p:nvPr/>
        </p:nvSpPr>
        <p:spPr>
          <a:xfrm>
            <a:off x="7962900" y="6591300"/>
            <a:ext cx="10414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1- 7</a:t>
            </a:r>
          </a:p>
          <a:p>
            <a:pPr>
              <a:lnSpc>
                <a:spcPts val="1610"/>
              </a:lnSpc>
            </a:pPr>
            <a:endParaRPr lang="en-CA" sz="1416" b="1">
              <a:solidFill>
                <a:srgbClr val="990033"/>
              </a:solidFill>
              <a:latin typeface="Arial Bold"/>
              <a:cs typeface="Arial Bold"/>
            </a:endParaRPr>
          </a:p>
        </p:txBody>
      </p:sp>
      <p:sp>
        <p:nvSpPr>
          <p:cNvPr id="15" name="Rectangle 14"/>
          <p:cNvSpPr/>
          <p:nvPr/>
        </p:nvSpPr>
        <p:spPr>
          <a:xfrm>
            <a:off x="641329" y="6121400"/>
            <a:ext cx="8178842" cy="369332"/>
          </a:xfrm>
          <a:prstGeom prst="rect">
            <a:avLst/>
          </a:prstGeom>
        </p:spPr>
        <p:txBody>
          <a:bodyPr wrap="none">
            <a:spAutoFit/>
          </a:bodyPr>
          <a:lstStyle/>
          <a:p>
            <a:r>
              <a:rPr lang="ar-SA" dirty="0" smtClean="0"/>
              <a:t>الداتا تبعتي محيمه ويمكن الها يوز وباس مشان ندخل عليها ولي بوفر هاي الميزة هو الداتا بيس منجمنت سستم</a:t>
            </a:r>
            <a:endParaRPr lang="ar-SA"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5" name="TextBox 2"/>
          <p:cNvSpPr txBox="1"/>
          <p:nvPr/>
        </p:nvSpPr>
        <p:spPr>
          <a:xfrm>
            <a:off x="317500" y="762000"/>
            <a:ext cx="8826500" cy="609600"/>
          </a:xfrm>
          <a:prstGeom prst="rect">
            <a:avLst/>
          </a:prstGeom>
          <a:noFill/>
        </p:spPr>
        <p:txBody>
          <a:bodyPr vert="horz" wrap="none" lIns="0" tIns="0" rIns="0" bIns="0" rtlCol="0">
            <a:spAutoFit/>
          </a:bodyPr>
          <a:lstStyle/>
          <a:p>
            <a:pPr>
              <a:lnSpc>
                <a:spcPts val="3680"/>
              </a:lnSpc>
            </a:pPr>
            <a:r>
              <a:rPr lang="en-CA" sz="3204">
                <a:solidFill>
                  <a:srgbClr val="800000"/>
                </a:solidFill>
                <a:latin typeface="Arial"/>
                <a:cs typeface="Arial"/>
              </a:rPr>
              <a:t>Simplified database system environment</a:t>
            </a:r>
          </a:p>
          <a:p>
            <a:pPr>
              <a:lnSpc>
                <a:spcPts val="3680"/>
              </a:lnSpc>
            </a:pPr>
            <a:endParaRPr lang="en-CA" sz="3204">
              <a:solidFill>
                <a:srgbClr val="000000"/>
              </a:solidFill>
            </a:endParaRPr>
          </a:p>
        </p:txBody>
      </p:sp>
      <p:sp>
        <p:nvSpPr>
          <p:cNvPr id="3" name="TextBox 3"/>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4" name="TextBox 4"/>
          <p:cNvSpPr txBox="1"/>
          <p:nvPr/>
        </p:nvSpPr>
        <p:spPr>
          <a:xfrm>
            <a:off x="7962900" y="6591300"/>
            <a:ext cx="10414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1- 9</a:t>
            </a:r>
          </a:p>
          <a:p>
            <a:pPr>
              <a:lnSpc>
                <a:spcPts val="1610"/>
              </a:lnSpc>
            </a:pPr>
            <a:endParaRPr lang="en-CA" sz="1416" b="1">
              <a:solidFill>
                <a:srgbClr val="990033"/>
              </a:solidFill>
              <a:latin typeface="Arial Bold"/>
              <a:cs typeface="Arial Bold"/>
            </a:endParaRPr>
          </a:p>
        </p:txBody>
      </p:sp>
      <p:sp>
        <p:nvSpPr>
          <p:cNvPr id="6" name="Rectangle 5"/>
          <p:cNvSpPr/>
          <p:nvPr/>
        </p:nvSpPr>
        <p:spPr>
          <a:xfrm>
            <a:off x="6156176" y="2852936"/>
            <a:ext cx="6452407" cy="369332"/>
          </a:xfrm>
          <a:prstGeom prst="rect">
            <a:avLst/>
          </a:prstGeom>
        </p:spPr>
        <p:txBody>
          <a:bodyPr wrap="none">
            <a:spAutoFit/>
          </a:bodyPr>
          <a:lstStyle/>
          <a:p>
            <a:r>
              <a:rPr lang="ar-SA" dirty="0" smtClean="0"/>
              <a:t>الميتا داتا هي زي دكلريشن للمتغيرات يعني زي كلمه دبل معناها بكون داتا اباوت داتا</a:t>
            </a:r>
            <a:endParaRPr lang="ar-SA" dirty="0"/>
          </a:p>
        </p:txBody>
      </p:sp>
      <p:sp>
        <p:nvSpPr>
          <p:cNvPr id="7" name="Rectangle 6"/>
          <p:cNvSpPr/>
          <p:nvPr/>
        </p:nvSpPr>
        <p:spPr>
          <a:xfrm>
            <a:off x="3745491" y="3244334"/>
            <a:ext cx="9025228" cy="369332"/>
          </a:xfrm>
          <a:prstGeom prst="rect">
            <a:avLst/>
          </a:prstGeom>
        </p:spPr>
        <p:txBody>
          <a:bodyPr wrap="none">
            <a:spAutoFit/>
          </a:bodyPr>
          <a:lstStyle/>
          <a:p>
            <a:r>
              <a:rPr lang="ar-SA" dirty="0" smtClean="0"/>
              <a:t>الابلكيشن برجرام يعني زي برامج بتكون مكتوبه بالويب او السي او أي لغه ومن خلالها بقدر اتصل بالداتا بيس واشغلها</a:t>
            </a:r>
            <a:endParaRPr lang="ar-SA" dirty="0"/>
          </a:p>
        </p:txBody>
      </p:sp>
      <p:sp>
        <p:nvSpPr>
          <p:cNvPr id="8" name="Rectangle 7"/>
          <p:cNvSpPr/>
          <p:nvPr/>
        </p:nvSpPr>
        <p:spPr>
          <a:xfrm>
            <a:off x="6156176" y="4518938"/>
            <a:ext cx="2542684" cy="369332"/>
          </a:xfrm>
          <a:prstGeom prst="rect">
            <a:avLst/>
          </a:prstGeom>
        </p:spPr>
        <p:txBody>
          <a:bodyPr wrap="none">
            <a:spAutoFit/>
          </a:bodyPr>
          <a:lstStyle/>
          <a:p>
            <a:r>
              <a:rPr lang="ar-SA" dirty="0" smtClean="0"/>
              <a:t>الكويرز الا هي الاوامر المباشرة</a:t>
            </a:r>
            <a:endParaRPr lang="ar-SA"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2" name="TextBox 2"/>
          <p:cNvSpPr txBox="1"/>
          <p:nvPr/>
        </p:nvSpPr>
        <p:spPr>
          <a:xfrm>
            <a:off x="317500" y="152400"/>
            <a:ext cx="8826500" cy="685800"/>
          </a:xfrm>
          <a:prstGeom prst="rect">
            <a:avLst/>
          </a:prstGeom>
          <a:noFill/>
        </p:spPr>
        <p:txBody>
          <a:bodyPr vert="horz" wrap="none" lIns="0" tIns="0" rIns="0" bIns="0" rtlCol="0">
            <a:spAutoFit/>
          </a:bodyPr>
          <a:lstStyle/>
          <a:p>
            <a:pPr>
              <a:lnSpc>
                <a:spcPts val="4140"/>
              </a:lnSpc>
            </a:pPr>
            <a:r>
              <a:rPr lang="en-CA" sz="3602">
                <a:solidFill>
                  <a:srgbClr val="800000"/>
                </a:solidFill>
                <a:latin typeface="Arial"/>
                <a:cs typeface="Arial"/>
              </a:rPr>
              <a:t>Impact of Databases and Database</a:t>
            </a:r>
          </a:p>
          <a:p>
            <a:pPr>
              <a:lnSpc>
                <a:spcPts val="4140"/>
              </a:lnSpc>
            </a:pPr>
            <a:endParaRPr lang="en-CA" sz="3602">
              <a:solidFill>
                <a:srgbClr val="000000"/>
              </a:solidFill>
            </a:endParaRPr>
          </a:p>
        </p:txBody>
      </p:sp>
      <p:sp>
        <p:nvSpPr>
          <p:cNvPr id="3" name="TextBox 3"/>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800000"/>
                </a:solidFill>
                <a:latin typeface="Arial"/>
                <a:cs typeface="Arial"/>
              </a:rPr>
              <a:t>Technology</a:t>
            </a:r>
          </a:p>
          <a:p>
            <a:pPr>
              <a:lnSpc>
                <a:spcPts val="4140"/>
              </a:lnSpc>
            </a:pPr>
            <a:endParaRPr lang="en-CA" sz="3600">
              <a:solidFill>
                <a:srgbClr val="000000"/>
              </a:solidFill>
            </a:endParaRPr>
          </a:p>
        </p:txBody>
      </p:sp>
      <p:sp>
        <p:nvSpPr>
          <p:cNvPr id="4" name="TextBox 4"/>
          <p:cNvSpPr txBox="1"/>
          <p:nvPr/>
        </p:nvSpPr>
        <p:spPr>
          <a:xfrm>
            <a:off x="330200" y="1651000"/>
            <a:ext cx="11256287" cy="820738"/>
          </a:xfrm>
          <a:prstGeom prst="rect">
            <a:avLst/>
          </a:prstGeom>
          <a:noFill/>
        </p:spPr>
        <p:txBody>
          <a:bodyPr vert="horz" wrap="none" lIns="0" tIns="0" rIns="0" bIns="0" rtlCol="0">
            <a:spAutoFit/>
          </a:bodyPr>
          <a:lstStyle/>
          <a:p>
            <a:pPr>
              <a:lnSpc>
                <a:spcPts val="3220"/>
              </a:lnSpc>
            </a:pPr>
            <a:r>
              <a:rPr lang="en-CA" sz="1679" dirty="0">
                <a:solidFill>
                  <a:srgbClr val="990033"/>
                </a:solidFill>
                <a:latin typeface="Arial Unicode MS"/>
                <a:cs typeface="Arial Unicode MS"/>
              </a:rPr>
              <a:t></a:t>
            </a:r>
            <a:r>
              <a:rPr lang="en-CA" sz="2798" dirty="0">
                <a:solidFill>
                  <a:srgbClr val="333399"/>
                </a:solidFill>
                <a:latin typeface="Arial"/>
                <a:cs typeface="Arial"/>
              </a:rPr>
              <a:t>  Businesses: </a:t>
            </a:r>
            <a:r>
              <a:rPr lang="en-CA" sz="2798" dirty="0">
                <a:solidFill>
                  <a:srgbClr val="800000"/>
                </a:solidFill>
                <a:latin typeface="Arial"/>
                <a:cs typeface="Arial"/>
              </a:rPr>
              <a:t>Banking, </a:t>
            </a:r>
            <a:r>
              <a:rPr lang="en-CA" sz="2798" dirty="0" smtClean="0">
                <a:solidFill>
                  <a:srgbClr val="800000"/>
                </a:solidFill>
                <a:latin typeface="Arial"/>
                <a:cs typeface="Arial"/>
              </a:rPr>
              <a:t>Insurance</a:t>
            </a:r>
            <a:r>
              <a:rPr lang="ar-SA" sz="2798" dirty="0" smtClean="0">
                <a:solidFill>
                  <a:srgbClr val="800000"/>
                </a:solidFill>
                <a:latin typeface="Arial"/>
                <a:cs typeface="Arial"/>
              </a:rPr>
              <a:t>(التامينات)</a:t>
            </a:r>
            <a:r>
              <a:rPr lang="en-CA" sz="2798" dirty="0" smtClean="0">
                <a:solidFill>
                  <a:srgbClr val="800000"/>
                </a:solidFill>
                <a:latin typeface="Arial"/>
                <a:cs typeface="Arial"/>
              </a:rPr>
              <a:t>, Retail</a:t>
            </a:r>
            <a:r>
              <a:rPr lang="ar-SA" sz="2798" dirty="0" smtClean="0">
                <a:solidFill>
                  <a:srgbClr val="800000"/>
                </a:solidFill>
                <a:latin typeface="Arial"/>
                <a:cs typeface="Arial"/>
              </a:rPr>
              <a:t>(التجزئه زي السوبر ماركت)</a:t>
            </a:r>
            <a:r>
              <a:rPr lang="en-CA" sz="2798" dirty="0" smtClean="0">
                <a:solidFill>
                  <a:srgbClr val="800000"/>
                </a:solidFill>
                <a:latin typeface="Arial"/>
                <a:cs typeface="Arial"/>
              </a:rPr>
              <a:t>,</a:t>
            </a:r>
            <a:endParaRPr lang="en-CA" sz="2798" dirty="0">
              <a:solidFill>
                <a:srgbClr val="800000"/>
              </a:solidFill>
              <a:latin typeface="Arial"/>
              <a:cs typeface="Arial"/>
            </a:endParaRPr>
          </a:p>
          <a:p>
            <a:pPr>
              <a:lnSpc>
                <a:spcPts val="3220"/>
              </a:lnSpc>
            </a:pPr>
            <a:endParaRPr lang="en-CA" sz="2771" dirty="0">
              <a:solidFill>
                <a:srgbClr val="000000"/>
              </a:solidFill>
            </a:endParaRPr>
          </a:p>
        </p:txBody>
      </p:sp>
      <p:sp>
        <p:nvSpPr>
          <p:cNvPr id="5" name="TextBox 5"/>
          <p:cNvSpPr txBox="1"/>
          <p:nvPr/>
        </p:nvSpPr>
        <p:spPr>
          <a:xfrm>
            <a:off x="673100" y="2070100"/>
            <a:ext cx="1729641" cy="820738"/>
          </a:xfrm>
          <a:prstGeom prst="rect">
            <a:avLst/>
          </a:prstGeom>
          <a:noFill/>
        </p:spPr>
        <p:txBody>
          <a:bodyPr vert="horz" wrap="none" lIns="0" tIns="0" rIns="0" bIns="0" rtlCol="0">
            <a:spAutoFit/>
          </a:bodyPr>
          <a:lstStyle/>
          <a:p>
            <a:pPr>
              <a:lnSpc>
                <a:spcPts val="3220"/>
              </a:lnSpc>
            </a:pPr>
            <a:r>
              <a:rPr lang="en-CA" sz="2795" dirty="0">
                <a:solidFill>
                  <a:srgbClr val="800000"/>
                </a:solidFill>
                <a:latin typeface="Arial"/>
                <a:cs typeface="Arial"/>
              </a:rPr>
              <a:t>Healthcare</a:t>
            </a:r>
          </a:p>
          <a:p>
            <a:pPr>
              <a:lnSpc>
                <a:spcPts val="3220"/>
              </a:lnSpc>
            </a:pPr>
            <a:endParaRPr lang="en-CA" sz="2795" dirty="0">
              <a:solidFill>
                <a:srgbClr val="000000"/>
              </a:solidFill>
            </a:endParaRPr>
          </a:p>
        </p:txBody>
      </p:sp>
      <p:sp>
        <p:nvSpPr>
          <p:cNvPr id="6" name="TextBox 6"/>
          <p:cNvSpPr txBox="1"/>
          <p:nvPr/>
        </p:nvSpPr>
        <p:spPr>
          <a:xfrm>
            <a:off x="330200" y="2565400"/>
            <a:ext cx="10632719" cy="1308050"/>
          </a:xfrm>
          <a:prstGeom prst="rect">
            <a:avLst/>
          </a:prstGeom>
          <a:noFill/>
        </p:spPr>
        <p:txBody>
          <a:bodyPr vert="horz" wrap="none" lIns="0" tIns="0" rIns="0" bIns="0" rtlCol="0">
            <a:spAutoFit/>
          </a:bodyPr>
          <a:lstStyle/>
          <a:p>
            <a:pPr>
              <a:lnSpc>
                <a:spcPts val="3400"/>
              </a:lnSpc>
            </a:pPr>
            <a:r>
              <a:rPr lang="en-CA" sz="1679" dirty="0">
                <a:solidFill>
                  <a:srgbClr val="990033"/>
                </a:solidFill>
                <a:latin typeface="Arial Unicode MS"/>
                <a:cs typeface="Arial Unicode MS"/>
              </a:rPr>
              <a:t></a:t>
            </a:r>
            <a:r>
              <a:rPr lang="en-CA" sz="2795" dirty="0">
                <a:solidFill>
                  <a:srgbClr val="333399"/>
                </a:solidFill>
                <a:latin typeface="Arial"/>
                <a:cs typeface="Arial"/>
              </a:rPr>
              <a:t>  Service Industries: </a:t>
            </a:r>
            <a:r>
              <a:rPr lang="en-CA" sz="2795" dirty="0">
                <a:solidFill>
                  <a:srgbClr val="800000"/>
                </a:solidFill>
                <a:latin typeface="Arial"/>
                <a:cs typeface="Arial"/>
              </a:rPr>
              <a:t>Financial, </a:t>
            </a:r>
            <a:r>
              <a:rPr lang="en-CA" sz="2795" dirty="0" smtClean="0">
                <a:solidFill>
                  <a:srgbClr val="800000"/>
                </a:solidFill>
                <a:latin typeface="Arial"/>
                <a:cs typeface="Arial"/>
              </a:rPr>
              <a:t>Real-estate</a:t>
            </a:r>
            <a:r>
              <a:rPr lang="ar-SA" sz="2795" dirty="0" smtClean="0">
                <a:solidFill>
                  <a:srgbClr val="800000"/>
                </a:solidFill>
                <a:latin typeface="Arial"/>
                <a:cs typeface="Arial"/>
              </a:rPr>
              <a:t>(سوق العقار)</a:t>
            </a:r>
            <a:r>
              <a:rPr lang="en-CA" sz="2795" dirty="0" smtClean="0">
                <a:solidFill>
                  <a:srgbClr val="800000"/>
                </a:solidFill>
                <a:latin typeface="Arial"/>
                <a:cs typeface="Arial"/>
              </a:rPr>
              <a:t>, Legal</a:t>
            </a:r>
            <a:r>
              <a:rPr lang="ar-SA" sz="2795" dirty="0" smtClean="0">
                <a:solidFill>
                  <a:srgbClr val="800000"/>
                </a:solidFill>
                <a:latin typeface="Arial"/>
                <a:cs typeface="Arial"/>
              </a:rPr>
              <a:t>(القوانين)</a:t>
            </a:r>
            <a:r>
              <a:rPr lang="en-CA" sz="2795" dirty="0" smtClean="0">
                <a:solidFill>
                  <a:srgbClr val="800000"/>
                </a:solidFill>
                <a:latin typeface="Arial"/>
                <a:cs typeface="Arial"/>
              </a:rPr>
              <a:t>,</a:t>
            </a:r>
            <a:r>
              <a:rPr lang="en-CA" sz="2795" dirty="0">
                <a:solidFill>
                  <a:srgbClr val="000000"/>
                </a:solidFill>
                <a:latin typeface="Times New Roman"/>
              </a:rPr>
              <a:t/>
            </a:r>
            <a:br>
              <a:rPr lang="en-CA" sz="2795" dirty="0">
                <a:solidFill>
                  <a:srgbClr val="000000"/>
                </a:solidFill>
                <a:latin typeface="Times New Roman"/>
              </a:rPr>
            </a:br>
            <a:r>
              <a:rPr lang="en-CA" sz="2795" dirty="0">
                <a:solidFill>
                  <a:srgbClr val="800000"/>
                </a:solidFill>
                <a:latin typeface="Arial"/>
                <a:cs typeface="Arial"/>
              </a:rPr>
              <a:t>Electronic Commerce</a:t>
            </a:r>
          </a:p>
          <a:p>
            <a:pPr>
              <a:lnSpc>
                <a:spcPts val="3400"/>
              </a:lnSpc>
            </a:pPr>
            <a:endParaRPr lang="en-CA" sz="2795" dirty="0">
              <a:solidFill>
                <a:srgbClr val="000000"/>
              </a:solidFill>
            </a:endParaRPr>
          </a:p>
        </p:txBody>
      </p:sp>
      <p:sp>
        <p:nvSpPr>
          <p:cNvPr id="7" name="TextBox 7"/>
          <p:cNvSpPr txBox="1"/>
          <p:nvPr/>
        </p:nvSpPr>
        <p:spPr>
          <a:xfrm>
            <a:off x="330200" y="3479800"/>
            <a:ext cx="7891584" cy="911981"/>
          </a:xfrm>
          <a:prstGeom prst="rect">
            <a:avLst/>
          </a:prstGeom>
          <a:noFill/>
        </p:spPr>
        <p:txBody>
          <a:bodyPr vert="horz" wrap="none" lIns="0" tIns="0" rIns="0" bIns="0" rtlCol="0">
            <a:spAutoFit/>
          </a:bodyPr>
          <a:lstStyle/>
          <a:p>
            <a:pPr>
              <a:lnSpc>
                <a:spcPts val="3700"/>
              </a:lnSpc>
              <a:tabLst>
                <a:tab pos="342900" algn="l"/>
              </a:tabLst>
            </a:pPr>
            <a:r>
              <a:rPr lang="en-CA" sz="1679" dirty="0">
                <a:solidFill>
                  <a:srgbClr val="990033"/>
                </a:solidFill>
                <a:latin typeface="Arial Unicode MS"/>
                <a:cs typeface="Arial Unicode MS"/>
              </a:rPr>
              <a:t></a:t>
            </a:r>
            <a:r>
              <a:rPr lang="en-CA" sz="2795" dirty="0">
                <a:solidFill>
                  <a:srgbClr val="333399"/>
                </a:solidFill>
                <a:latin typeface="Arial"/>
                <a:cs typeface="Arial"/>
              </a:rPr>
              <a:t>  Education : </a:t>
            </a:r>
            <a:r>
              <a:rPr lang="en-CA" sz="2795" dirty="0">
                <a:solidFill>
                  <a:srgbClr val="800000"/>
                </a:solidFill>
                <a:latin typeface="Arial"/>
                <a:cs typeface="Arial"/>
              </a:rPr>
              <a:t>Resources for content and Delivery</a:t>
            </a:r>
            <a:r>
              <a:rPr lang="en-CA" sz="2772" dirty="0">
                <a:solidFill>
                  <a:srgbClr val="000000"/>
                </a:solidFill>
                <a:latin typeface="Times New Roman"/>
              </a:rPr>
              <a:t/>
            </a:r>
            <a:br>
              <a:rPr lang="en-CA" sz="2772" dirty="0">
                <a:solidFill>
                  <a:srgbClr val="000000"/>
                </a:solidFill>
                <a:latin typeface="Times New Roman"/>
              </a:rPr>
            </a:br>
            <a:r>
              <a:rPr lang="en-CA" sz="1679" dirty="0">
                <a:solidFill>
                  <a:srgbClr val="990033"/>
                </a:solidFill>
                <a:latin typeface="Arial Unicode MS"/>
                <a:cs typeface="Arial Unicode MS"/>
              </a:rPr>
              <a:t></a:t>
            </a:r>
            <a:r>
              <a:rPr lang="en-CA" sz="2795" dirty="0">
                <a:solidFill>
                  <a:srgbClr val="333399"/>
                </a:solidFill>
                <a:latin typeface="Arial"/>
                <a:cs typeface="Arial"/>
              </a:rPr>
              <a:t>  More recently: </a:t>
            </a:r>
            <a:r>
              <a:rPr lang="en-CA" sz="2795" dirty="0">
                <a:solidFill>
                  <a:srgbClr val="800000"/>
                </a:solidFill>
                <a:latin typeface="Arial"/>
                <a:cs typeface="Arial"/>
              </a:rPr>
              <a:t>Social Networks, Medicine and</a:t>
            </a:r>
          </a:p>
        </p:txBody>
      </p:sp>
      <p:sp>
        <p:nvSpPr>
          <p:cNvPr id="8" name="TextBox 8"/>
          <p:cNvSpPr txBox="1"/>
          <p:nvPr/>
        </p:nvSpPr>
        <p:spPr>
          <a:xfrm>
            <a:off x="681557" y="4416614"/>
            <a:ext cx="1413849" cy="410369"/>
          </a:xfrm>
          <a:prstGeom prst="rect">
            <a:avLst/>
          </a:prstGeom>
          <a:noFill/>
        </p:spPr>
        <p:txBody>
          <a:bodyPr vert="horz" wrap="none" lIns="0" tIns="0" rIns="0" bIns="0" rtlCol="0">
            <a:spAutoFit/>
          </a:bodyPr>
          <a:lstStyle/>
          <a:p>
            <a:pPr>
              <a:lnSpc>
                <a:spcPts val="3220"/>
              </a:lnSpc>
            </a:pPr>
            <a:r>
              <a:rPr lang="en-CA" sz="2798" dirty="0">
                <a:solidFill>
                  <a:srgbClr val="800000"/>
                </a:solidFill>
                <a:latin typeface="Arial"/>
                <a:cs typeface="Arial"/>
              </a:rPr>
              <a:t>Genetics</a:t>
            </a:r>
          </a:p>
        </p:txBody>
      </p:sp>
      <p:sp>
        <p:nvSpPr>
          <p:cNvPr id="9" name="TextBox 9"/>
          <p:cNvSpPr txBox="1"/>
          <p:nvPr/>
        </p:nvSpPr>
        <p:spPr>
          <a:xfrm>
            <a:off x="317500" y="5034340"/>
            <a:ext cx="8813800" cy="990600"/>
          </a:xfrm>
          <a:prstGeom prst="rect">
            <a:avLst/>
          </a:prstGeom>
          <a:noFill/>
        </p:spPr>
        <p:txBody>
          <a:bodyPr vert="horz" wrap="none" lIns="0" tIns="0" rIns="0" bIns="0" rtlCol="0">
            <a:spAutoFit/>
          </a:bodyPr>
          <a:lstStyle/>
          <a:p>
            <a:pPr>
              <a:lnSpc>
                <a:spcPts val="3400"/>
              </a:lnSpc>
            </a:pPr>
            <a:r>
              <a:rPr lang="en-CA" sz="1679" dirty="0">
                <a:solidFill>
                  <a:srgbClr val="990033"/>
                </a:solidFill>
                <a:latin typeface="Arial Unicode MS"/>
                <a:cs typeface="Arial Unicode MS"/>
              </a:rPr>
              <a:t></a:t>
            </a:r>
            <a:r>
              <a:rPr lang="en-CA" sz="2795" dirty="0">
                <a:solidFill>
                  <a:srgbClr val="333399"/>
                </a:solidFill>
                <a:latin typeface="Arial"/>
                <a:cs typeface="Arial"/>
              </a:rPr>
              <a:t>  Personalized Applications: </a:t>
            </a:r>
            <a:r>
              <a:rPr lang="en-CA" sz="2795" dirty="0">
                <a:solidFill>
                  <a:srgbClr val="800000"/>
                </a:solidFill>
                <a:latin typeface="Arial"/>
                <a:cs typeface="Arial"/>
              </a:rPr>
              <a:t>based on smart</a:t>
            </a:r>
            <a:r>
              <a:rPr lang="en-CA" sz="2795" dirty="0">
                <a:solidFill>
                  <a:srgbClr val="000000"/>
                </a:solidFill>
                <a:latin typeface="Times New Roman"/>
              </a:rPr>
              <a:t/>
            </a:r>
            <a:br>
              <a:rPr lang="en-CA" sz="2795" dirty="0">
                <a:solidFill>
                  <a:srgbClr val="000000"/>
                </a:solidFill>
                <a:latin typeface="Times New Roman"/>
              </a:rPr>
            </a:br>
            <a:r>
              <a:rPr lang="en-CA" sz="2795" dirty="0">
                <a:solidFill>
                  <a:srgbClr val="800000"/>
                </a:solidFill>
                <a:latin typeface="Arial"/>
                <a:cs typeface="Arial"/>
              </a:rPr>
              <a:t>mobile devices</a:t>
            </a:r>
          </a:p>
          <a:p>
            <a:pPr>
              <a:lnSpc>
                <a:spcPts val="3400"/>
              </a:lnSpc>
            </a:pPr>
            <a:endParaRPr lang="en-CA" sz="2795" dirty="0">
              <a:solidFill>
                <a:srgbClr val="000000"/>
              </a:solidFill>
            </a:endParaRPr>
          </a:p>
        </p:txBody>
      </p:sp>
      <p:sp>
        <p:nvSpPr>
          <p:cNvPr id="10" name="TextBox 10"/>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1" name="TextBox 11"/>
          <p:cNvSpPr txBox="1"/>
          <p:nvPr/>
        </p:nvSpPr>
        <p:spPr>
          <a:xfrm>
            <a:off x="7962900" y="6591300"/>
            <a:ext cx="1041400" cy="266700"/>
          </a:xfrm>
          <a:prstGeom prst="rect">
            <a:avLst/>
          </a:prstGeom>
          <a:noFill/>
        </p:spPr>
        <p:txBody>
          <a:bodyPr vert="horz" wrap="none" lIns="0" tIns="0" rIns="0" bIns="0" rtlCol="0">
            <a:spAutoFit/>
          </a:bodyPr>
          <a:lstStyle/>
          <a:p>
            <a:pPr>
              <a:lnSpc>
                <a:spcPts val="1610"/>
              </a:lnSpc>
            </a:pPr>
            <a:r>
              <a:rPr lang="en-CA" sz="1416" b="1">
                <a:solidFill>
                  <a:srgbClr val="990033"/>
                </a:solidFill>
                <a:latin typeface="Arial Bold"/>
                <a:cs typeface="Arial Bold"/>
              </a:rPr>
              <a:t>Slide 1- 8</a:t>
            </a:r>
          </a:p>
          <a:p>
            <a:pPr>
              <a:lnSpc>
                <a:spcPts val="1610"/>
              </a:lnSpc>
            </a:pPr>
            <a:endParaRPr lang="en-CA" sz="1416" b="1">
              <a:solidFill>
                <a:srgbClr val="990033"/>
              </a:solidFill>
              <a:latin typeface="Arial Bold"/>
              <a:cs typeface="Arial 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3398</TotalTime>
  <Words>2382</Words>
  <Application>Microsoft Office PowerPoint</Application>
  <PresentationFormat>On-screen Show (4:3)</PresentationFormat>
  <Paragraphs>307</Paragraphs>
  <Slides>33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 Unicode MS</vt:lpstr>
      <vt:lpstr>Arial</vt:lpstr>
      <vt:lpstr>Arial Bold</vt:lpstr>
      <vt:lpstr>Arial Bold Italic</vt:lpstr>
      <vt:lpstr>Arial Italic</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Investintech.com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A2E_Engine</dc:creator>
  <cp:lastModifiedBy>ZAKARIA WILDALI</cp:lastModifiedBy>
  <cp:revision>40</cp:revision>
  <dcterms:created xsi:type="dcterms:W3CDTF">2020-10-01T14:40:59Z</dcterms:created>
  <dcterms:modified xsi:type="dcterms:W3CDTF">2020-12-18T10:09:02Z</dcterms:modified>
</cp:coreProperties>
</file>