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09" r:id="rId31"/>
    <p:sldId id="286" r:id="rId32"/>
    <p:sldId id="288" r:id="rId33"/>
    <p:sldId id="289" r:id="rId34"/>
    <p:sldId id="290" r:id="rId35"/>
    <p:sldId id="291" r:id="rId36"/>
    <p:sldId id="293" r:id="rId37"/>
    <p:sldId id="294" r:id="rId38"/>
    <p:sldId id="310" r:id="rId39"/>
    <p:sldId id="295" r:id="rId40"/>
    <p:sldId id="297" r:id="rId41"/>
    <p:sldId id="305" r:id="rId42"/>
    <p:sldId id="306" r:id="rId43"/>
    <p:sldId id="307" r:id="rId44"/>
    <p:sldId id="308" r:id="rId45"/>
  </p:sldIdLst>
  <p:sldSz cx="9144000" cy="6858000" type="screen4x3"/>
  <p:notesSz cx="6858000" cy="9144000"/>
  <p:defaultTextStyle>
    <a:defPPr>
      <a:defRPr lang="en-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p:cViewPr>
        <p:scale>
          <a:sx n="83" d="100"/>
          <a:sy n="83" d="100"/>
        </p:scale>
        <p:origin x="1026" y="-246"/>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11/22/2020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11/22/2020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11/22/2020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11/22/2020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8523B-E035-4CAE-A96A-58211FC229D1}" type="datetimeFigureOut">
              <a:rPr lang="en-US" smtClean="0"/>
              <a:t>11/22/2020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988523B-E035-4CAE-A96A-58211FC229D1}" type="datetimeFigureOut">
              <a:rPr lang="en-US" smtClean="0"/>
              <a:t>11/22/2020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988523B-E035-4CAE-A96A-58211FC229D1}" type="datetimeFigureOut">
              <a:rPr lang="en-US" smtClean="0"/>
              <a:t>11/22/2020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988523B-E035-4CAE-A96A-58211FC229D1}" type="datetimeFigureOut">
              <a:rPr lang="en-US" smtClean="0"/>
              <a:t>11/22/2020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8523B-E035-4CAE-A96A-58211FC229D1}" type="datetimeFigureOut">
              <a:rPr lang="en-US" smtClean="0"/>
              <a:t>11/22/2020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11/22/2020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11/22/2020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83477"/>
            <a:ext cx="6629400" cy="159596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368300" y="2234355"/>
            <a:ext cx="6629400" cy="6319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68300" y="8875350"/>
            <a:ext cx="1718733" cy="509823"/>
          </a:xfrm>
          <a:prstGeom prst="rect">
            <a:avLst/>
          </a:prstGeom>
        </p:spPr>
        <p:txBody>
          <a:bodyPr vert="horz" lIns="91440" tIns="45720" rIns="91440" bIns="45720" rtlCol="0" anchor="ctr"/>
          <a:lstStyle>
            <a:lvl1pPr algn="l">
              <a:defRPr sz="1200">
                <a:solidFill>
                  <a:schemeClr val="tx1">
                    <a:tint val="75000"/>
                  </a:schemeClr>
                </a:solidFill>
              </a:defRPr>
            </a:lvl1pPr>
          </a:lstStyle>
          <a:p>
            <a:fld id="{5988523B-E035-4CAE-A96A-58211FC229D1}" type="datetimeFigureOut">
              <a:rPr lang="en-US" smtClean="0"/>
              <a:t>11/22/2020</a:t>
            </a:fld>
            <a:endParaRPr lang="en-CA"/>
          </a:p>
        </p:txBody>
      </p:sp>
      <p:sp>
        <p:nvSpPr>
          <p:cNvPr id="5" name="Footer Placeholder 4"/>
          <p:cNvSpPr>
            <a:spLocks noGrp="1"/>
          </p:cNvSpPr>
          <p:nvPr>
            <p:ph type="ftr" sz="quarter" idx="3"/>
          </p:nvPr>
        </p:nvSpPr>
        <p:spPr>
          <a:xfrm>
            <a:off x="2516717" y="8875350"/>
            <a:ext cx="2332567" cy="5098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278967" y="8875350"/>
            <a:ext cx="1718733" cy="509823"/>
          </a:xfrm>
          <a:prstGeom prst="rect">
            <a:avLst/>
          </a:prstGeom>
        </p:spPr>
        <p:txBody>
          <a:bodyPr vert="horz" lIns="91440" tIns="45720" rIns="91440" bIns="45720" rtlCol="0" anchor="ctr"/>
          <a:lstStyle>
            <a:lvl1pPr algn="r">
              <a:defRPr sz="1200">
                <a:solidFill>
                  <a:schemeClr val="tx1">
                    <a:tint val="75000"/>
                  </a:schemeClr>
                </a:solidFill>
              </a:defRPr>
            </a:lvl1pPr>
          </a:lstStyle>
          <a:p>
            <a:fld id="{2C7DFF54-6BA4-4515-87CA-28703F84499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3" name="TextBox 2"/>
          <p:cNvSpPr txBox="1"/>
          <p:nvPr/>
        </p:nvSpPr>
        <p:spPr>
          <a:xfrm>
            <a:off x="927100" y="6667500"/>
            <a:ext cx="8216900" cy="165100"/>
          </a:xfrm>
          <a:prstGeom prst="rect">
            <a:avLst/>
          </a:prstGeom>
          <a:noFill/>
        </p:spPr>
        <p:txBody>
          <a:bodyPr vert="horz" wrap="none" lIns="0" tIns="0" rIns="0" bIns="0" rtlCol="0">
            <a:spAutoFit/>
          </a:bodyPr>
          <a:lstStyle/>
          <a:p>
            <a:pPr>
              <a:lnSpc>
                <a:spcPts val="1035"/>
              </a:lnSpc>
            </a:pPr>
            <a:r>
              <a:rPr lang="en-CA" sz="900">
                <a:solidFill>
                  <a:srgbClr val="000000"/>
                </a:solidFill>
                <a:latin typeface="Arial"/>
                <a:cs typeface="Arial"/>
              </a:rPr>
              <a:t>Copyright © 2016 Ramez Elmasri and Shamkant B. Navathe</a:t>
            </a:r>
          </a:p>
          <a:p>
            <a:pPr>
              <a:lnSpc>
                <a:spcPts val="1035"/>
              </a:lnSpc>
            </a:pPr>
            <a:endParaRPr lang="en-CA" sz="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Database Schema</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vs. Database State (continued)</a:t>
            </a:r>
          </a:p>
          <a:p>
            <a:pPr>
              <a:lnSpc>
                <a:spcPts val="4140"/>
              </a:lnSpc>
            </a:pPr>
            <a:endParaRPr lang="en-CA" sz="3600">
              <a:solidFill>
                <a:srgbClr val="000000"/>
              </a:solidFill>
            </a:endParaRPr>
          </a:p>
        </p:txBody>
      </p:sp>
      <p:sp>
        <p:nvSpPr>
          <p:cNvPr id="4" name="TextBox 4"/>
          <p:cNvSpPr txBox="1"/>
          <p:nvPr/>
        </p:nvSpPr>
        <p:spPr>
          <a:xfrm>
            <a:off x="330200" y="1651000"/>
            <a:ext cx="3535583" cy="820738"/>
          </a:xfrm>
          <a:prstGeom prst="rect">
            <a:avLst/>
          </a:prstGeom>
          <a:noFill/>
        </p:spPr>
        <p:txBody>
          <a:bodyPr vert="horz" wrap="none" lIns="0" tIns="0" rIns="0" bIns="0" rtlCol="0">
            <a:spAutoFit/>
          </a:bodyPr>
          <a:lstStyle/>
          <a:p>
            <a:pPr>
              <a:lnSpc>
                <a:spcPts val="3220"/>
              </a:lnSpc>
            </a:pPr>
            <a:r>
              <a:rPr lang="en-CA" sz="1595" spc="-10" dirty="0">
                <a:solidFill>
                  <a:srgbClr val="990033"/>
                </a:solidFill>
                <a:latin typeface="Arial Unicode MS"/>
                <a:cs typeface="Arial Unicode MS"/>
              </a:rPr>
              <a:t></a:t>
            </a:r>
            <a:r>
              <a:rPr lang="en-CA" sz="2658" spc="-10" dirty="0">
                <a:solidFill>
                  <a:srgbClr val="333399"/>
                </a:solidFill>
                <a:latin typeface="Arial"/>
                <a:cs typeface="Arial"/>
              </a:rPr>
              <a:t>  </a:t>
            </a:r>
            <a:r>
              <a:rPr lang="en-CA" sz="2658" spc="-10" dirty="0" smtClean="0">
                <a:solidFill>
                  <a:srgbClr val="333399"/>
                </a:solidFill>
                <a:latin typeface="Arial"/>
                <a:cs typeface="Arial"/>
              </a:rPr>
              <a:t>Distinction</a:t>
            </a:r>
            <a:r>
              <a:rPr lang="ar-SA" sz="2658" spc="-10" dirty="0" smtClean="0">
                <a:solidFill>
                  <a:srgbClr val="333399"/>
                </a:solidFill>
                <a:latin typeface="Arial"/>
                <a:cs typeface="Arial"/>
              </a:rPr>
              <a:t>كيف نميز بينها</a:t>
            </a:r>
            <a:endParaRPr lang="en-CA" sz="2658" spc="-10" dirty="0">
              <a:solidFill>
                <a:srgbClr val="333399"/>
              </a:solidFill>
              <a:latin typeface="Arial"/>
              <a:cs typeface="Arial"/>
            </a:endParaRPr>
          </a:p>
          <a:p>
            <a:pPr>
              <a:lnSpc>
                <a:spcPts val="3220"/>
              </a:lnSpc>
            </a:pPr>
            <a:endParaRPr lang="en-CA" sz="2718" dirty="0">
              <a:solidFill>
                <a:srgbClr val="000000"/>
              </a:solidFill>
            </a:endParaRPr>
          </a:p>
        </p:txBody>
      </p:sp>
      <p:sp>
        <p:nvSpPr>
          <p:cNvPr id="5" name="TextBox 5"/>
          <p:cNvSpPr txBox="1"/>
          <p:nvPr/>
        </p:nvSpPr>
        <p:spPr>
          <a:xfrm>
            <a:off x="787400" y="2108200"/>
            <a:ext cx="14699537" cy="2693045"/>
          </a:xfrm>
          <a:prstGeom prst="rect">
            <a:avLst/>
          </a:prstGeom>
          <a:noFill/>
        </p:spPr>
        <p:txBody>
          <a:bodyPr vert="horz" wrap="none" lIns="0" tIns="0" rIns="0" bIns="0" rtlCol="0">
            <a:spAutoFit/>
          </a:bodyPr>
          <a:lstStyle/>
          <a:p>
            <a:pPr>
              <a:lnSpc>
                <a:spcPts val="34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The </a:t>
            </a:r>
            <a:r>
              <a:rPr lang="en-CA" sz="2614" b="1" dirty="0">
                <a:solidFill>
                  <a:srgbClr val="800000"/>
                </a:solidFill>
                <a:latin typeface="Arial Bold Italic"/>
                <a:cs typeface="Arial Bold Italic"/>
              </a:rPr>
              <a:t>database schema</a:t>
            </a:r>
            <a:r>
              <a:rPr lang="en-CA" sz="2604" dirty="0">
                <a:solidFill>
                  <a:srgbClr val="800000"/>
                </a:solidFill>
                <a:latin typeface="Arial"/>
                <a:cs typeface="Arial"/>
              </a:rPr>
              <a:t> changes very </a:t>
            </a:r>
            <a:r>
              <a:rPr lang="en-CA" sz="2604" dirty="0" smtClean="0">
                <a:solidFill>
                  <a:srgbClr val="800000"/>
                </a:solidFill>
                <a:latin typeface="Arial"/>
                <a:cs typeface="Arial"/>
              </a:rPr>
              <a:t>infrequently</a:t>
            </a:r>
            <a:r>
              <a:rPr lang="ar-SA" sz="2604" dirty="0" smtClean="0">
                <a:solidFill>
                  <a:srgbClr val="800000"/>
                </a:solidFill>
                <a:latin typeface="Arial"/>
                <a:cs typeface="Arial"/>
              </a:rPr>
              <a:t>نادرا</a:t>
            </a:r>
            <a:r>
              <a:rPr lang="en-CA" sz="2604" dirty="0" smtClean="0">
                <a:solidFill>
                  <a:srgbClr val="800000"/>
                </a:solidFill>
                <a:latin typeface="Arial"/>
                <a:cs typeface="Arial"/>
              </a:rPr>
              <a:t>.</a:t>
            </a:r>
            <a:r>
              <a:rPr lang="en-CA" sz="2577" dirty="0">
                <a:solidFill>
                  <a:srgbClr val="000000"/>
                </a:solidFill>
                <a:latin typeface="Times New Roman"/>
              </a:rPr>
              <a:t/>
            </a:r>
            <a:br>
              <a:rPr lang="en-CA" sz="2577"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The </a:t>
            </a:r>
            <a:r>
              <a:rPr lang="en-CA" sz="2614" b="1" dirty="0">
                <a:solidFill>
                  <a:srgbClr val="800000"/>
                </a:solidFill>
                <a:latin typeface="Arial Bold Italic"/>
                <a:cs typeface="Arial Bold Italic"/>
              </a:rPr>
              <a:t>database state</a:t>
            </a:r>
            <a:r>
              <a:rPr lang="en-CA" sz="2604" dirty="0">
                <a:solidFill>
                  <a:srgbClr val="800000"/>
                </a:solidFill>
                <a:latin typeface="Arial"/>
                <a:cs typeface="Arial"/>
              </a:rPr>
              <a:t> changes every time the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database is updated</a:t>
            </a:r>
            <a:r>
              <a:rPr lang="en-CA" sz="2604" dirty="0" smtClean="0">
                <a:solidFill>
                  <a:srgbClr val="800000"/>
                </a:solidFill>
                <a:latin typeface="Arial"/>
                <a:cs typeface="Arial"/>
              </a:rPr>
              <a:t>.</a:t>
            </a:r>
            <a:endParaRPr lang="ar-SA" sz="2604" dirty="0" smtClean="0">
              <a:solidFill>
                <a:srgbClr val="800000"/>
              </a:solidFill>
              <a:latin typeface="Arial"/>
              <a:cs typeface="Arial"/>
            </a:endParaRPr>
          </a:p>
          <a:p>
            <a:pPr>
              <a:lnSpc>
                <a:spcPts val="3450"/>
              </a:lnSpc>
            </a:pPr>
            <a:endParaRPr lang="ar-SA" sz="2604" dirty="0">
              <a:solidFill>
                <a:srgbClr val="800000"/>
              </a:solidFill>
              <a:latin typeface="Arial"/>
              <a:cs typeface="Arial"/>
            </a:endParaRPr>
          </a:p>
          <a:p>
            <a:pPr>
              <a:lnSpc>
                <a:spcPts val="3450"/>
              </a:lnSpc>
            </a:pPr>
            <a:r>
              <a:rPr lang="ar-SA" sz="2604" dirty="0" smtClean="0">
                <a:solidFill>
                  <a:srgbClr val="800000"/>
                </a:solidFill>
                <a:latin typeface="Arial"/>
                <a:cs typeface="Arial"/>
              </a:rPr>
              <a:t>يعني الاكثر تغير الستيت لانو لو عنا جدول طلاب كل يوم تقريبا رح تعدل عليه وشيف طلاب بينما مش كل يوم رح تغير الجدول وخصائصه </a:t>
            </a:r>
            <a:endParaRPr lang="en-CA" sz="2604" dirty="0">
              <a:solidFill>
                <a:srgbClr val="800000"/>
              </a:solidFill>
              <a:latin typeface="Arial"/>
              <a:cs typeface="Arial"/>
            </a:endParaRPr>
          </a:p>
          <a:p>
            <a:pPr>
              <a:lnSpc>
                <a:spcPts val="3450"/>
              </a:lnSpc>
            </a:pPr>
            <a:endParaRPr lang="en-CA" sz="2604"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Example of a Database Schema</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74000" y="6591300"/>
            <a:ext cx="11303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Example of a database state</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Three-Schema Architecture</a:t>
            </a:r>
          </a:p>
          <a:p>
            <a:pPr>
              <a:lnSpc>
                <a:spcPts val="4140"/>
              </a:lnSpc>
            </a:pPr>
            <a:endParaRPr lang="en-CA" sz="3600" dirty="0">
              <a:solidFill>
                <a:srgbClr val="000000"/>
              </a:solidFill>
            </a:endParaRPr>
          </a:p>
        </p:txBody>
      </p:sp>
      <p:sp>
        <p:nvSpPr>
          <p:cNvPr id="3" name="TextBox 3"/>
          <p:cNvSpPr txBox="1"/>
          <p:nvPr/>
        </p:nvSpPr>
        <p:spPr>
          <a:xfrm>
            <a:off x="330200" y="1651000"/>
            <a:ext cx="11307583"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Proposed to support DBMS characteristics </a:t>
            </a:r>
            <a:r>
              <a:rPr lang="en-CA" sz="2798" dirty="0" smtClean="0">
                <a:solidFill>
                  <a:srgbClr val="333399"/>
                </a:solidFill>
                <a:latin typeface="Arial"/>
                <a:cs typeface="Arial"/>
              </a:rPr>
              <a:t>of:</a:t>
            </a:r>
            <a:r>
              <a:rPr lang="ar-SA" sz="2798" dirty="0" smtClean="0">
                <a:solidFill>
                  <a:srgbClr val="333399"/>
                </a:solidFill>
                <a:latin typeface="Arial"/>
                <a:cs typeface="Arial"/>
              </a:rPr>
              <a:t>مقترح لدعم خصائص الداتا بيس</a:t>
            </a:r>
            <a:endParaRPr lang="en-CA" sz="2798" dirty="0">
              <a:solidFill>
                <a:srgbClr val="333399"/>
              </a:solidFill>
              <a:latin typeface="Arial"/>
              <a:cs typeface="Arial"/>
            </a:endParaRPr>
          </a:p>
          <a:p>
            <a:pPr>
              <a:lnSpc>
                <a:spcPts val="3220"/>
              </a:lnSpc>
            </a:pPr>
            <a:endParaRPr lang="en-CA" sz="2774" dirty="0">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14" b="1" dirty="0">
                <a:solidFill>
                  <a:srgbClr val="800000"/>
                </a:solidFill>
                <a:latin typeface="Arial Bold"/>
                <a:cs typeface="Arial Bold"/>
              </a:rPr>
              <a:t>  Program-data independence.</a:t>
            </a:r>
          </a:p>
          <a:p>
            <a:pPr>
              <a:lnSpc>
                <a:spcPts val="2990"/>
              </a:lnSpc>
            </a:pPr>
            <a:endParaRPr lang="en-CA" sz="2563" dirty="0">
              <a:solidFill>
                <a:srgbClr val="000000"/>
              </a:solidFill>
            </a:endParaRPr>
          </a:p>
        </p:txBody>
      </p:sp>
      <p:sp>
        <p:nvSpPr>
          <p:cNvPr id="5" name="TextBox 5"/>
          <p:cNvSpPr txBox="1"/>
          <p:nvPr/>
        </p:nvSpPr>
        <p:spPr>
          <a:xfrm>
            <a:off x="787400" y="26289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Support of </a:t>
            </a:r>
            <a:r>
              <a:rPr lang="en-CA" sz="2614" b="1">
                <a:solidFill>
                  <a:srgbClr val="800000"/>
                </a:solidFill>
                <a:latin typeface="Arial Bold"/>
                <a:cs typeface="Arial Bold"/>
              </a:rPr>
              <a:t>multiple views</a:t>
            </a:r>
            <a:r>
              <a:rPr lang="en-CA" sz="2604">
                <a:solidFill>
                  <a:srgbClr val="800000"/>
                </a:solidFill>
                <a:latin typeface="Arial"/>
                <a:cs typeface="Arial"/>
              </a:rPr>
              <a:t> of the data.</a:t>
            </a:r>
          </a:p>
          <a:p>
            <a:pPr>
              <a:lnSpc>
                <a:spcPts val="2990"/>
              </a:lnSpc>
            </a:pPr>
            <a:endParaRPr lang="en-CA" sz="2575">
              <a:solidFill>
                <a:srgbClr val="000000"/>
              </a:solidFill>
            </a:endParaRPr>
          </a:p>
        </p:txBody>
      </p:sp>
      <p:sp>
        <p:nvSpPr>
          <p:cNvPr id="6" name="TextBox 6"/>
          <p:cNvSpPr txBox="1"/>
          <p:nvPr/>
        </p:nvSpPr>
        <p:spPr>
          <a:xfrm>
            <a:off x="330200" y="3098800"/>
            <a:ext cx="7351371" cy="1744067"/>
          </a:xfrm>
          <a:prstGeom prst="rect">
            <a:avLst/>
          </a:prstGeom>
          <a:noFill/>
        </p:spPr>
        <p:txBody>
          <a:bodyPr vert="horz" wrap="none" lIns="0" tIns="0" rIns="0" bIns="0" rtlCol="0">
            <a:spAutoFit/>
          </a:bodyPr>
          <a:lstStyle/>
          <a:p>
            <a:pPr>
              <a:lnSpc>
                <a:spcPts val="3350"/>
              </a:lnSpc>
            </a:pPr>
            <a:r>
              <a:rPr lang="en-CA" sz="1679" dirty="0">
                <a:solidFill>
                  <a:srgbClr val="990033"/>
                </a:solidFill>
                <a:latin typeface="Arial Unicode MS"/>
                <a:cs typeface="Arial Unicode MS"/>
              </a:rPr>
              <a:t></a:t>
            </a:r>
            <a:r>
              <a:rPr lang="en-CA" sz="2798" dirty="0">
                <a:solidFill>
                  <a:srgbClr val="333399"/>
                </a:solidFill>
                <a:latin typeface="Arial"/>
                <a:cs typeface="Arial"/>
              </a:rPr>
              <a:t>  Not </a:t>
            </a:r>
            <a:r>
              <a:rPr lang="en-CA" sz="2798" dirty="0" smtClean="0">
                <a:solidFill>
                  <a:srgbClr val="333399"/>
                </a:solidFill>
                <a:latin typeface="Arial"/>
                <a:cs typeface="Arial"/>
              </a:rPr>
              <a:t>used </a:t>
            </a:r>
            <a:r>
              <a:rPr lang="en-CA" sz="2798" dirty="0">
                <a:solidFill>
                  <a:srgbClr val="333399"/>
                </a:solidFill>
                <a:latin typeface="Arial"/>
                <a:cs typeface="Arial"/>
              </a:rPr>
              <a:t>in commercial DBMS products,</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but has been useful in </a:t>
            </a:r>
            <a:r>
              <a:rPr lang="en-CA" sz="2795" dirty="0" smtClean="0">
                <a:solidFill>
                  <a:srgbClr val="333399"/>
                </a:solidFill>
                <a:latin typeface="Arial"/>
                <a:cs typeface="Arial"/>
              </a:rPr>
              <a:t>explaining</a:t>
            </a:r>
            <a:r>
              <a:rPr lang="ar-SA" sz="2795" dirty="0" smtClean="0">
                <a:solidFill>
                  <a:srgbClr val="333399"/>
                </a:solidFill>
                <a:latin typeface="Arial"/>
                <a:cs typeface="Arial"/>
              </a:rPr>
              <a:t>شرح</a:t>
            </a:r>
            <a:r>
              <a:rPr lang="en-CA" sz="2795" dirty="0" smtClean="0">
                <a:solidFill>
                  <a:srgbClr val="333399"/>
                </a:solidFill>
                <a:latin typeface="Arial"/>
                <a:cs typeface="Arial"/>
              </a:rPr>
              <a:t> </a:t>
            </a:r>
            <a:r>
              <a:rPr lang="en-CA" sz="2795" dirty="0">
                <a:solidFill>
                  <a:srgbClr val="333399"/>
                </a:solidFill>
                <a:latin typeface="Arial"/>
                <a:cs typeface="Arial"/>
              </a:rPr>
              <a:t>database</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system organization</a:t>
            </a:r>
          </a:p>
          <a:p>
            <a:pPr>
              <a:lnSpc>
                <a:spcPts val="3350"/>
              </a:lnSpc>
            </a:pPr>
            <a:endParaRPr lang="en-CA" sz="2795"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Three-Schema Architecture</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Defines DBMS schemas at </a:t>
            </a:r>
            <a:r>
              <a:rPr lang="en-CA" sz="2410" b="1">
                <a:solidFill>
                  <a:srgbClr val="333399"/>
                </a:solidFill>
                <a:latin typeface="Arial Bold Italic"/>
                <a:cs typeface="Arial Bold Italic"/>
              </a:rPr>
              <a:t>three</a:t>
            </a:r>
            <a:r>
              <a:rPr lang="en-CA" sz="2400">
                <a:solidFill>
                  <a:srgbClr val="333399"/>
                </a:solidFill>
                <a:latin typeface="Arial"/>
                <a:cs typeface="Arial"/>
              </a:rPr>
              <a:t> levels:</a:t>
            </a:r>
          </a:p>
          <a:p>
            <a:pPr>
              <a:lnSpc>
                <a:spcPts val="2760"/>
              </a:lnSpc>
            </a:pPr>
            <a:endParaRPr lang="en-CA" sz="2375">
              <a:solidFill>
                <a:srgbClr val="000000"/>
              </a:solidFill>
            </a:endParaRPr>
          </a:p>
        </p:txBody>
      </p:sp>
      <p:sp>
        <p:nvSpPr>
          <p:cNvPr id="4" name="TextBox 4"/>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205" b="1">
                <a:solidFill>
                  <a:srgbClr val="800000"/>
                </a:solidFill>
                <a:latin typeface="Arial Bold"/>
                <a:cs typeface="Arial Bold"/>
              </a:rPr>
              <a:t>  Internal schema</a:t>
            </a:r>
            <a:r>
              <a:rPr lang="en-CA" sz="2195">
                <a:solidFill>
                  <a:srgbClr val="800000"/>
                </a:solidFill>
                <a:latin typeface="Arial"/>
                <a:cs typeface="Arial"/>
              </a:rPr>
              <a:t> at the internal level to describe physical</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storage structures and access paths (e.g indexes).</a:t>
            </a:r>
          </a:p>
          <a:p>
            <a:pPr>
              <a:lnSpc>
                <a:spcPts val="2600"/>
              </a:lnSpc>
            </a:pPr>
            <a:endParaRPr lang="en-CA" sz="2195">
              <a:solidFill>
                <a:srgbClr val="000000"/>
              </a:solidFill>
            </a:endParaRPr>
          </a:p>
        </p:txBody>
      </p:sp>
      <p:sp>
        <p:nvSpPr>
          <p:cNvPr id="5" name="TextBox 5"/>
          <p:cNvSpPr txBox="1"/>
          <p:nvPr/>
        </p:nvSpPr>
        <p:spPr>
          <a:xfrm>
            <a:off x="1244600" y="2806700"/>
            <a:ext cx="7899400" cy="381000"/>
          </a:xfrm>
          <a:prstGeom prst="rect">
            <a:avLst/>
          </a:prstGeom>
          <a:noFill/>
        </p:spPr>
        <p:txBody>
          <a:bodyPr vert="horz" wrap="none" lIns="0" tIns="0" rIns="0" bIns="0" rtlCol="0">
            <a:spAutoFit/>
          </a:bodyPr>
          <a:lstStyle/>
          <a:p>
            <a:pPr>
              <a:lnSpc>
                <a:spcPts val="2300"/>
              </a:lnSpc>
            </a:pPr>
            <a:r>
              <a:rPr lang="en-CA" sz="996">
                <a:solidFill>
                  <a:srgbClr val="990033"/>
                </a:solidFill>
                <a:latin typeface="Arial Unicode MS"/>
                <a:cs typeface="Arial Unicode MS"/>
              </a:rPr>
              <a:t></a:t>
            </a:r>
            <a:r>
              <a:rPr lang="en-CA" sz="2004">
                <a:solidFill>
                  <a:srgbClr val="333399"/>
                </a:solidFill>
                <a:latin typeface="Arial"/>
                <a:cs typeface="Arial"/>
              </a:rPr>
              <a:t>  Typically uses a </a:t>
            </a:r>
            <a:r>
              <a:rPr lang="en-CA" sz="2014" b="1">
                <a:solidFill>
                  <a:srgbClr val="333399"/>
                </a:solidFill>
                <a:latin typeface="Arial Bold"/>
                <a:cs typeface="Arial Bold"/>
              </a:rPr>
              <a:t>physical</a:t>
            </a:r>
            <a:r>
              <a:rPr lang="en-CA" sz="2004">
                <a:solidFill>
                  <a:srgbClr val="333399"/>
                </a:solidFill>
                <a:latin typeface="Arial"/>
                <a:cs typeface="Arial"/>
              </a:rPr>
              <a:t> data model.</a:t>
            </a:r>
          </a:p>
          <a:p>
            <a:pPr>
              <a:lnSpc>
                <a:spcPts val="2300"/>
              </a:lnSpc>
            </a:pPr>
            <a:endParaRPr lang="en-CA" sz="1978">
              <a:solidFill>
                <a:srgbClr val="000000"/>
              </a:solidFill>
            </a:endParaRPr>
          </a:p>
        </p:txBody>
      </p:sp>
      <p:sp>
        <p:nvSpPr>
          <p:cNvPr id="6" name="TextBox 6"/>
          <p:cNvSpPr txBox="1"/>
          <p:nvPr/>
        </p:nvSpPr>
        <p:spPr>
          <a:xfrm>
            <a:off x="787400" y="31623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1">
                <a:solidFill>
                  <a:srgbClr val="333399"/>
                </a:solidFill>
                <a:latin typeface="Arial Unicode MS"/>
                <a:cs typeface="Arial Unicode MS"/>
              </a:rPr>
              <a:t></a:t>
            </a:r>
            <a:r>
              <a:rPr lang="en-CA" sz="2205" b="1">
                <a:solidFill>
                  <a:srgbClr val="800000"/>
                </a:solidFill>
                <a:latin typeface="Arial Bold"/>
                <a:cs typeface="Arial Bold"/>
              </a:rPr>
              <a:t>  Conceptual schema</a:t>
            </a:r>
            <a:r>
              <a:rPr lang="en-CA" sz="2195">
                <a:solidFill>
                  <a:srgbClr val="800000"/>
                </a:solidFill>
                <a:latin typeface="Arial"/>
                <a:cs typeface="Arial"/>
              </a:rPr>
              <a:t> at the conceptual level to describe the</a:t>
            </a:r>
            <a:r>
              <a:rPr lang="en-CA" sz="2198">
                <a:solidFill>
                  <a:srgbClr val="000000"/>
                </a:solidFill>
                <a:latin typeface="Times New Roman"/>
              </a:rPr>
              <a:t/>
            </a:r>
            <a:br>
              <a:rPr lang="en-CA" sz="2198">
                <a:solidFill>
                  <a:srgbClr val="000000"/>
                </a:solidFill>
                <a:latin typeface="Times New Roman"/>
              </a:rPr>
            </a:br>
            <a:r>
              <a:rPr lang="en-CA" sz="2198">
                <a:solidFill>
                  <a:srgbClr val="800000"/>
                </a:solidFill>
                <a:latin typeface="Arial"/>
                <a:cs typeface="Arial"/>
              </a:rPr>
              <a:t>	structure and constraints for the whole database for a</a:t>
            </a:r>
          </a:p>
          <a:p>
            <a:pPr>
              <a:lnSpc>
                <a:spcPts val="2700"/>
              </a:lnSpc>
            </a:pPr>
            <a:endParaRPr lang="en-CA" sz="2198">
              <a:solidFill>
                <a:srgbClr val="000000"/>
              </a:solidFill>
            </a:endParaRPr>
          </a:p>
        </p:txBody>
      </p:sp>
      <p:sp>
        <p:nvSpPr>
          <p:cNvPr id="7" name="TextBox 7"/>
          <p:cNvSpPr txBox="1"/>
          <p:nvPr/>
        </p:nvSpPr>
        <p:spPr>
          <a:xfrm>
            <a:off x="1066800" y="3848100"/>
            <a:ext cx="8077200" cy="393700"/>
          </a:xfrm>
          <a:prstGeom prst="rect">
            <a:avLst/>
          </a:prstGeom>
          <a:noFill/>
        </p:spPr>
        <p:txBody>
          <a:bodyPr vert="horz" wrap="none" lIns="0" tIns="0" rIns="0" bIns="0" rtlCol="0">
            <a:spAutoFit/>
          </a:bodyPr>
          <a:lstStyle/>
          <a:p>
            <a:pPr>
              <a:lnSpc>
                <a:spcPts val="2530"/>
              </a:lnSpc>
            </a:pPr>
            <a:r>
              <a:rPr lang="en-CA" sz="2195">
                <a:solidFill>
                  <a:srgbClr val="800000"/>
                </a:solidFill>
                <a:latin typeface="Arial"/>
                <a:cs typeface="Arial"/>
              </a:rPr>
              <a:t>community of users.</a:t>
            </a:r>
          </a:p>
          <a:p>
            <a:pPr>
              <a:lnSpc>
                <a:spcPts val="2530"/>
              </a:lnSpc>
            </a:pPr>
            <a:endParaRPr lang="en-CA" sz="2195">
              <a:solidFill>
                <a:srgbClr val="000000"/>
              </a:solidFill>
            </a:endParaRPr>
          </a:p>
        </p:txBody>
      </p:sp>
      <p:sp>
        <p:nvSpPr>
          <p:cNvPr id="8" name="TextBox 8"/>
          <p:cNvSpPr txBox="1"/>
          <p:nvPr/>
        </p:nvSpPr>
        <p:spPr>
          <a:xfrm>
            <a:off x="787400" y="4191000"/>
            <a:ext cx="7175041" cy="1487587"/>
          </a:xfrm>
          <a:prstGeom prst="rect">
            <a:avLst/>
          </a:prstGeom>
          <a:noFill/>
        </p:spPr>
        <p:txBody>
          <a:bodyPr vert="horz" wrap="none" lIns="0" tIns="0" rIns="0" bIns="0" rtlCol="0">
            <a:spAutoFit/>
          </a:bodyPr>
          <a:lstStyle/>
          <a:p>
            <a:pPr indent="457199">
              <a:lnSpc>
                <a:spcPts val="2850"/>
              </a:lnSpc>
              <a:tabLst>
                <a:tab pos="279400" algn="l"/>
              </a:tabLst>
            </a:pPr>
            <a:r>
              <a:rPr lang="en-CA" sz="996" dirty="0">
                <a:solidFill>
                  <a:srgbClr val="990033"/>
                </a:solidFill>
                <a:latin typeface="Arial Unicode MS"/>
                <a:cs typeface="Arial Unicode MS"/>
              </a:rPr>
              <a:t></a:t>
            </a:r>
            <a:r>
              <a:rPr lang="en-CA" sz="2004" dirty="0">
                <a:solidFill>
                  <a:srgbClr val="333399"/>
                </a:solidFill>
                <a:latin typeface="Arial"/>
                <a:cs typeface="Arial"/>
              </a:rPr>
              <a:t>  Uses a </a:t>
            </a:r>
            <a:r>
              <a:rPr lang="en-CA" sz="2014" b="1" dirty="0">
                <a:solidFill>
                  <a:srgbClr val="333399"/>
                </a:solidFill>
                <a:latin typeface="Arial Bold"/>
                <a:cs typeface="Arial Bold"/>
              </a:rPr>
              <a:t>conceptual</a:t>
            </a:r>
            <a:r>
              <a:rPr lang="en-CA" sz="2004" dirty="0">
                <a:solidFill>
                  <a:srgbClr val="333399"/>
                </a:solidFill>
                <a:latin typeface="Arial"/>
                <a:cs typeface="Arial"/>
              </a:rPr>
              <a:t> or an </a:t>
            </a:r>
            <a:r>
              <a:rPr lang="en-CA" sz="2014" b="1" dirty="0">
                <a:solidFill>
                  <a:srgbClr val="333399"/>
                </a:solidFill>
                <a:latin typeface="Arial Bold"/>
                <a:cs typeface="Arial Bold"/>
              </a:rPr>
              <a:t>implementation</a:t>
            </a:r>
            <a:r>
              <a:rPr lang="en-CA" sz="2004" dirty="0">
                <a:solidFill>
                  <a:srgbClr val="333399"/>
                </a:solidFill>
                <a:latin typeface="Arial"/>
                <a:cs typeface="Arial"/>
              </a:rPr>
              <a:t> data model.</a:t>
            </a:r>
            <a:r>
              <a:rPr lang="en-CA" sz="2178" dirty="0">
                <a:solidFill>
                  <a:srgbClr val="000000"/>
                </a:solidFill>
                <a:latin typeface="Times New Roman"/>
              </a:rPr>
              <a:t/>
            </a:r>
            <a:br>
              <a:rPr lang="en-CA" sz="2178" dirty="0">
                <a:solidFill>
                  <a:srgbClr val="000000"/>
                </a:solidFill>
                <a:latin typeface="Times New Roman"/>
              </a:rPr>
            </a:br>
            <a:r>
              <a:rPr lang="en-CA" sz="1211" dirty="0">
                <a:solidFill>
                  <a:srgbClr val="333399"/>
                </a:solidFill>
                <a:latin typeface="Arial Unicode MS"/>
                <a:cs typeface="Arial Unicode MS"/>
              </a:rPr>
              <a:t></a:t>
            </a:r>
            <a:r>
              <a:rPr lang="en-CA" sz="2205" b="1" dirty="0">
                <a:solidFill>
                  <a:srgbClr val="800000"/>
                </a:solidFill>
                <a:latin typeface="Arial Bold"/>
                <a:cs typeface="Arial Bold"/>
              </a:rPr>
              <a:t>  External schemas</a:t>
            </a:r>
            <a:r>
              <a:rPr lang="en-CA" sz="2195" dirty="0">
                <a:solidFill>
                  <a:srgbClr val="800000"/>
                </a:solidFill>
                <a:latin typeface="Arial"/>
                <a:cs typeface="Arial"/>
              </a:rPr>
              <a:t> at the external level to describe the</a:t>
            </a:r>
            <a:r>
              <a:rPr lang="en-CA" sz="2198" dirty="0">
                <a:solidFill>
                  <a:srgbClr val="000000"/>
                </a:solidFill>
                <a:latin typeface="Times New Roman"/>
              </a:rPr>
              <a:t/>
            </a:r>
            <a:br>
              <a:rPr lang="en-CA" sz="2198" dirty="0">
                <a:solidFill>
                  <a:srgbClr val="000000"/>
                </a:solidFill>
                <a:latin typeface="Times New Roman"/>
              </a:rPr>
            </a:br>
            <a:r>
              <a:rPr lang="en-CA" sz="2198" dirty="0">
                <a:solidFill>
                  <a:srgbClr val="800000"/>
                </a:solidFill>
                <a:latin typeface="Arial"/>
                <a:cs typeface="Arial"/>
              </a:rPr>
              <a:t>	various user </a:t>
            </a:r>
            <a:r>
              <a:rPr lang="en-CA" sz="2198" dirty="0" smtClean="0">
                <a:solidFill>
                  <a:srgbClr val="800000"/>
                </a:solidFill>
                <a:latin typeface="Arial"/>
                <a:cs typeface="Arial"/>
              </a:rPr>
              <a:t>views.</a:t>
            </a:r>
            <a:r>
              <a:rPr lang="ar-SA" sz="2198" dirty="0" smtClean="0">
                <a:solidFill>
                  <a:srgbClr val="800000"/>
                </a:solidFill>
                <a:latin typeface="Arial"/>
                <a:cs typeface="Arial"/>
              </a:rPr>
              <a:t>يعني الفيو الي عندم مش زي الي عند فئه ثانيه</a:t>
            </a:r>
            <a:endParaRPr lang="en-CA" sz="2198" dirty="0">
              <a:solidFill>
                <a:srgbClr val="800000"/>
              </a:solidFill>
              <a:latin typeface="Arial"/>
              <a:cs typeface="Arial"/>
            </a:endParaRPr>
          </a:p>
          <a:p>
            <a:pPr>
              <a:lnSpc>
                <a:spcPts val="2850"/>
              </a:lnSpc>
            </a:pPr>
            <a:endParaRPr lang="en-CA" sz="2198" dirty="0">
              <a:solidFill>
                <a:srgbClr val="000000"/>
              </a:solidFill>
            </a:endParaRPr>
          </a:p>
        </p:txBody>
      </p:sp>
      <p:sp>
        <p:nvSpPr>
          <p:cNvPr id="9" name="TextBox 9"/>
          <p:cNvSpPr txBox="1"/>
          <p:nvPr/>
        </p:nvSpPr>
        <p:spPr>
          <a:xfrm>
            <a:off x="1244600" y="5346700"/>
            <a:ext cx="7899400" cy="381000"/>
          </a:xfrm>
          <a:prstGeom prst="rect">
            <a:avLst/>
          </a:prstGeom>
          <a:noFill/>
        </p:spPr>
        <p:txBody>
          <a:bodyPr vert="horz" wrap="none" lIns="0" tIns="0" rIns="0" bIns="0" rtlCol="0">
            <a:spAutoFit/>
          </a:bodyPr>
          <a:lstStyle/>
          <a:p>
            <a:pPr>
              <a:lnSpc>
                <a:spcPts val="2300"/>
              </a:lnSpc>
            </a:pPr>
            <a:r>
              <a:rPr lang="en-CA" sz="996">
                <a:solidFill>
                  <a:srgbClr val="990033"/>
                </a:solidFill>
                <a:latin typeface="Arial Unicode MS"/>
                <a:cs typeface="Arial Unicode MS"/>
              </a:rPr>
              <a:t></a:t>
            </a:r>
            <a:r>
              <a:rPr lang="en-CA" sz="2004">
                <a:solidFill>
                  <a:srgbClr val="333399"/>
                </a:solidFill>
                <a:latin typeface="Arial"/>
                <a:cs typeface="Arial"/>
              </a:rPr>
              <a:t>  Usually uses the same data model as the conceptual schema.</a:t>
            </a:r>
          </a:p>
          <a:p>
            <a:pPr>
              <a:lnSpc>
                <a:spcPts val="2300"/>
              </a:lnSpc>
            </a:pPr>
            <a:endParaRPr lang="en-CA" sz="1987">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The three-schema architecture</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Three-Schema Architecture</a:t>
            </a:r>
          </a:p>
          <a:p>
            <a:pPr>
              <a:lnSpc>
                <a:spcPts val="4140"/>
              </a:lnSpc>
            </a:pPr>
            <a:endParaRPr lang="en-CA" sz="3600">
              <a:solidFill>
                <a:srgbClr val="000000"/>
              </a:solidFill>
            </a:endParaRPr>
          </a:p>
        </p:txBody>
      </p:sp>
      <p:sp>
        <p:nvSpPr>
          <p:cNvPr id="3" name="TextBox 3"/>
          <p:cNvSpPr txBox="1"/>
          <p:nvPr/>
        </p:nvSpPr>
        <p:spPr>
          <a:xfrm>
            <a:off x="330200" y="1625600"/>
            <a:ext cx="11270714" cy="130805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8" dirty="0">
                <a:solidFill>
                  <a:srgbClr val="333399"/>
                </a:solidFill>
                <a:latin typeface="Arial"/>
                <a:cs typeface="Arial"/>
              </a:rPr>
              <a:t>  </a:t>
            </a:r>
            <a:r>
              <a:rPr lang="en-CA" sz="2798" dirty="0" smtClean="0">
                <a:solidFill>
                  <a:srgbClr val="333399"/>
                </a:solidFill>
                <a:latin typeface="Arial"/>
                <a:cs typeface="Arial"/>
              </a:rPr>
              <a:t>Mappings</a:t>
            </a:r>
            <a:r>
              <a:rPr lang="ar-SA" sz="2798" dirty="0" smtClean="0">
                <a:solidFill>
                  <a:srgbClr val="333399"/>
                </a:solidFill>
                <a:latin typeface="Arial"/>
                <a:cs typeface="Arial"/>
              </a:rPr>
              <a:t>اتطلع ع الشريحه يلي قبل هاي</a:t>
            </a:r>
            <a:r>
              <a:rPr lang="en-CA" sz="2798" dirty="0" smtClean="0">
                <a:solidFill>
                  <a:srgbClr val="333399"/>
                </a:solidFill>
                <a:latin typeface="Arial"/>
                <a:cs typeface="Arial"/>
              </a:rPr>
              <a:t> </a:t>
            </a:r>
            <a:r>
              <a:rPr lang="en-CA" sz="2798" dirty="0">
                <a:solidFill>
                  <a:srgbClr val="333399"/>
                </a:solidFill>
                <a:latin typeface="Arial"/>
                <a:cs typeface="Arial"/>
              </a:rPr>
              <a:t>among schema levels are needed to</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transform requests and data.</a:t>
            </a:r>
          </a:p>
          <a:p>
            <a:pPr>
              <a:lnSpc>
                <a:spcPts val="3400"/>
              </a:lnSpc>
            </a:pPr>
            <a:endParaRPr lang="en-CA" sz="2795" dirty="0">
              <a:solidFill>
                <a:srgbClr val="000000"/>
              </a:solidFill>
            </a:endParaRPr>
          </a:p>
        </p:txBody>
      </p:sp>
      <p:sp>
        <p:nvSpPr>
          <p:cNvPr id="4" name="TextBox 4"/>
          <p:cNvSpPr txBox="1"/>
          <p:nvPr/>
        </p:nvSpPr>
        <p:spPr>
          <a:xfrm>
            <a:off x="787400" y="2565400"/>
            <a:ext cx="8356600" cy="914400"/>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Programs refer to an external schema, and are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mapped by the DBMS to the internal schema for</a:t>
            </a:r>
          </a:p>
          <a:p>
            <a:pPr>
              <a:lnSpc>
                <a:spcPts val="3100"/>
              </a:lnSpc>
            </a:pPr>
            <a:endParaRPr lang="en-CA" sz="2604" dirty="0">
              <a:solidFill>
                <a:srgbClr val="000000"/>
              </a:solidFill>
            </a:endParaRPr>
          </a:p>
        </p:txBody>
      </p:sp>
      <p:sp>
        <p:nvSpPr>
          <p:cNvPr id="5" name="TextBox 5"/>
          <p:cNvSpPr txBox="1"/>
          <p:nvPr/>
        </p:nvSpPr>
        <p:spPr>
          <a:xfrm>
            <a:off x="1066800" y="3378200"/>
            <a:ext cx="8077200" cy="495300"/>
          </a:xfrm>
          <a:prstGeom prst="rect">
            <a:avLst/>
          </a:prstGeom>
          <a:noFill/>
        </p:spPr>
        <p:txBody>
          <a:bodyPr vert="horz" wrap="none" lIns="0" tIns="0" rIns="0" bIns="0" rtlCol="0">
            <a:spAutoFit/>
          </a:bodyPr>
          <a:lstStyle/>
          <a:p>
            <a:pPr>
              <a:lnSpc>
                <a:spcPts val="2990"/>
              </a:lnSpc>
            </a:pPr>
            <a:r>
              <a:rPr lang="en-CA" sz="2606">
                <a:solidFill>
                  <a:srgbClr val="800000"/>
                </a:solidFill>
                <a:latin typeface="Arial"/>
                <a:cs typeface="Arial"/>
              </a:rPr>
              <a:t>execution.</a:t>
            </a:r>
          </a:p>
          <a:p>
            <a:pPr>
              <a:lnSpc>
                <a:spcPts val="2990"/>
              </a:lnSpc>
            </a:pPr>
            <a:endParaRPr lang="en-CA" sz="2606">
              <a:solidFill>
                <a:srgbClr val="000000"/>
              </a:solidFill>
            </a:endParaRPr>
          </a:p>
        </p:txBody>
      </p:sp>
      <p:sp>
        <p:nvSpPr>
          <p:cNvPr id="6" name="TextBox 6"/>
          <p:cNvSpPr txBox="1"/>
          <p:nvPr/>
        </p:nvSpPr>
        <p:spPr>
          <a:xfrm>
            <a:off x="787400" y="3848100"/>
            <a:ext cx="8356600" cy="495300"/>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Data extracted from the internal DBMS level is</a:t>
            </a:r>
          </a:p>
          <a:p>
            <a:pPr>
              <a:lnSpc>
                <a:spcPts val="2990"/>
              </a:lnSpc>
            </a:pPr>
            <a:endParaRPr lang="en-CA" sz="2580" dirty="0">
              <a:solidFill>
                <a:srgbClr val="000000"/>
              </a:solidFill>
            </a:endParaRPr>
          </a:p>
        </p:txBody>
      </p:sp>
      <p:sp>
        <p:nvSpPr>
          <p:cNvPr id="7" name="TextBox 7"/>
          <p:cNvSpPr txBox="1"/>
          <p:nvPr/>
        </p:nvSpPr>
        <p:spPr>
          <a:xfrm>
            <a:off x="1066800" y="4229100"/>
            <a:ext cx="8077200" cy="914400"/>
          </a:xfrm>
          <a:prstGeom prst="rect">
            <a:avLst/>
          </a:prstGeom>
          <a:noFill/>
        </p:spPr>
        <p:txBody>
          <a:bodyPr vert="horz" wrap="none" lIns="0" tIns="0" rIns="0" bIns="0" rtlCol="0">
            <a:spAutoFit/>
          </a:bodyPr>
          <a:lstStyle/>
          <a:p>
            <a:pPr>
              <a:lnSpc>
                <a:spcPts val="3100"/>
              </a:lnSpc>
            </a:pPr>
            <a:r>
              <a:rPr lang="en-CA" sz="2604" dirty="0">
                <a:solidFill>
                  <a:srgbClr val="800000"/>
                </a:solidFill>
                <a:latin typeface="Arial"/>
                <a:cs typeface="Arial"/>
              </a:rPr>
              <a:t>reformatted to match the user’s external view (e.g.</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formatting the results of an SQL query for display</a:t>
            </a:r>
          </a:p>
          <a:p>
            <a:pPr>
              <a:lnSpc>
                <a:spcPts val="3100"/>
              </a:lnSpc>
            </a:pPr>
            <a:endParaRPr lang="en-CA" sz="2604" dirty="0">
              <a:solidFill>
                <a:srgbClr val="000000"/>
              </a:solidFill>
            </a:endParaRPr>
          </a:p>
        </p:txBody>
      </p:sp>
      <p:sp>
        <p:nvSpPr>
          <p:cNvPr id="8" name="TextBox 8"/>
          <p:cNvSpPr txBox="1"/>
          <p:nvPr/>
        </p:nvSpPr>
        <p:spPr>
          <a:xfrm>
            <a:off x="1066800" y="5041900"/>
            <a:ext cx="8077200" cy="495300"/>
          </a:xfrm>
          <a:prstGeom prst="rect">
            <a:avLst/>
          </a:prstGeom>
          <a:noFill/>
        </p:spPr>
        <p:txBody>
          <a:bodyPr vert="horz" wrap="none" lIns="0" tIns="0" rIns="0" bIns="0" rtlCol="0">
            <a:spAutoFit/>
          </a:bodyPr>
          <a:lstStyle/>
          <a:p>
            <a:pPr>
              <a:lnSpc>
                <a:spcPts val="2990"/>
              </a:lnSpc>
            </a:pPr>
            <a:r>
              <a:rPr lang="en-CA" sz="2606" dirty="0">
                <a:solidFill>
                  <a:srgbClr val="800000"/>
                </a:solidFill>
                <a:latin typeface="Arial"/>
                <a:cs typeface="Arial"/>
              </a:rPr>
              <a:t>in a Web page)</a:t>
            </a:r>
          </a:p>
          <a:p>
            <a:pPr>
              <a:lnSpc>
                <a:spcPts val="2990"/>
              </a:lnSpc>
            </a:pPr>
            <a:endParaRPr lang="en-CA" sz="2606"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 Independence</a:t>
            </a:r>
          </a:p>
          <a:p>
            <a:pPr>
              <a:lnSpc>
                <a:spcPts val="4140"/>
              </a:lnSpc>
            </a:pPr>
            <a:endParaRPr lang="en-CA" sz="3600">
              <a:solidFill>
                <a:srgbClr val="000000"/>
              </a:solidFill>
            </a:endParaRPr>
          </a:p>
        </p:txBody>
      </p:sp>
      <p:sp>
        <p:nvSpPr>
          <p:cNvPr id="3" name="TextBox 3"/>
          <p:cNvSpPr txBox="1"/>
          <p:nvPr/>
        </p:nvSpPr>
        <p:spPr>
          <a:xfrm>
            <a:off x="330200" y="16002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Logical Data Independence:</a:t>
            </a:r>
          </a:p>
          <a:p>
            <a:pPr>
              <a:lnSpc>
                <a:spcPts val="3220"/>
              </a:lnSpc>
            </a:pPr>
            <a:endParaRPr lang="en-CA" sz="2759">
              <a:solidFill>
                <a:srgbClr val="000000"/>
              </a:solidFill>
            </a:endParaRPr>
          </a:p>
        </p:txBody>
      </p:sp>
      <p:sp>
        <p:nvSpPr>
          <p:cNvPr id="4" name="TextBox 4"/>
          <p:cNvSpPr txBox="1"/>
          <p:nvPr/>
        </p:nvSpPr>
        <p:spPr>
          <a:xfrm>
            <a:off x="787400" y="2095500"/>
            <a:ext cx="20393403" cy="1436291"/>
          </a:xfrm>
          <a:prstGeom prst="rect">
            <a:avLst/>
          </a:prstGeom>
          <a:noFill/>
        </p:spPr>
        <p:txBody>
          <a:bodyPr vert="horz" wrap="none" lIns="0" tIns="0" rIns="0" bIns="0" rtlCol="0">
            <a:spAutoFit/>
          </a:bodyPr>
          <a:lstStyle/>
          <a:p>
            <a:pPr>
              <a:lnSpc>
                <a:spcPts val="28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The </a:t>
            </a:r>
            <a:r>
              <a:rPr lang="en-CA" sz="2604" dirty="0" smtClean="0">
                <a:solidFill>
                  <a:srgbClr val="800000"/>
                </a:solidFill>
                <a:latin typeface="Arial"/>
                <a:cs typeface="Arial"/>
              </a:rPr>
              <a:t>capacity</a:t>
            </a:r>
            <a:r>
              <a:rPr lang="ar-SA" sz="2604" dirty="0" smtClean="0">
                <a:solidFill>
                  <a:srgbClr val="800000"/>
                </a:solidFill>
                <a:latin typeface="Arial"/>
                <a:cs typeface="Arial"/>
              </a:rPr>
              <a:t>القدرة</a:t>
            </a:r>
            <a:r>
              <a:rPr lang="en-CA" sz="2604" dirty="0" smtClean="0">
                <a:solidFill>
                  <a:srgbClr val="800000"/>
                </a:solidFill>
                <a:latin typeface="Arial"/>
                <a:cs typeface="Arial"/>
              </a:rPr>
              <a:t> </a:t>
            </a:r>
            <a:r>
              <a:rPr lang="en-CA" sz="2604" dirty="0">
                <a:solidFill>
                  <a:srgbClr val="800000"/>
                </a:solidFill>
                <a:latin typeface="Arial"/>
                <a:cs typeface="Arial"/>
              </a:rPr>
              <a:t>to change the conceptual schema</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without having to change the external schemas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and their </a:t>
            </a:r>
            <a:r>
              <a:rPr lang="en-CA" sz="2604" dirty="0" smtClean="0">
                <a:solidFill>
                  <a:srgbClr val="800000"/>
                </a:solidFill>
                <a:latin typeface="Arial"/>
                <a:cs typeface="Arial"/>
              </a:rPr>
              <a:t>associated</a:t>
            </a:r>
            <a:r>
              <a:rPr lang="ar-SA" sz="2604" dirty="0" smtClean="0">
                <a:solidFill>
                  <a:srgbClr val="800000"/>
                </a:solidFill>
                <a:latin typeface="Arial"/>
                <a:cs typeface="Arial"/>
              </a:rPr>
              <a:t>مرتبطه </a:t>
            </a:r>
            <a:r>
              <a:rPr lang="en-CA" sz="2604" dirty="0" smtClean="0">
                <a:solidFill>
                  <a:srgbClr val="800000"/>
                </a:solidFill>
                <a:latin typeface="Arial"/>
                <a:cs typeface="Arial"/>
              </a:rPr>
              <a:t> </a:t>
            </a:r>
            <a:r>
              <a:rPr lang="en-CA" sz="2604" dirty="0">
                <a:solidFill>
                  <a:srgbClr val="800000"/>
                </a:solidFill>
                <a:latin typeface="Arial"/>
                <a:cs typeface="Arial"/>
              </a:rPr>
              <a:t>application programs</a:t>
            </a:r>
            <a:r>
              <a:rPr lang="en-CA" sz="2604" dirty="0" smtClean="0">
                <a:solidFill>
                  <a:srgbClr val="800000"/>
                </a:solidFill>
                <a:latin typeface="Arial"/>
                <a:cs typeface="Arial"/>
              </a:rPr>
              <a:t>.</a:t>
            </a:r>
            <a:r>
              <a:rPr lang="ar-SA" sz="2604" dirty="0" smtClean="0">
                <a:solidFill>
                  <a:srgbClr val="800000"/>
                </a:solidFill>
                <a:latin typeface="Arial"/>
                <a:cs typeface="Arial"/>
              </a:rPr>
              <a:t> يعني بنقدر نضيف ونوسع الداتا بدون ما ناثر ع الفيو بس مش ممكن احذف من الكونسبشال اشي لانو ح ياثر على الاكستيرنال</a:t>
            </a:r>
            <a:endParaRPr lang="en-CA" sz="2604" dirty="0">
              <a:solidFill>
                <a:srgbClr val="800000"/>
              </a:solidFill>
              <a:latin typeface="Arial"/>
              <a:cs typeface="Arial"/>
            </a:endParaRPr>
          </a:p>
          <a:p>
            <a:pPr>
              <a:lnSpc>
                <a:spcPts val="2800"/>
              </a:lnSpc>
            </a:pPr>
            <a:endParaRPr lang="en-CA" sz="2604" dirty="0">
              <a:solidFill>
                <a:srgbClr val="000000"/>
              </a:solidFill>
            </a:endParaRPr>
          </a:p>
        </p:txBody>
      </p:sp>
      <p:sp>
        <p:nvSpPr>
          <p:cNvPr id="5" name="TextBox 5"/>
          <p:cNvSpPr txBox="1"/>
          <p:nvPr/>
        </p:nvSpPr>
        <p:spPr>
          <a:xfrm>
            <a:off x="330200" y="32258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Physical Data Independence:</a:t>
            </a:r>
          </a:p>
          <a:p>
            <a:pPr>
              <a:lnSpc>
                <a:spcPts val="3220"/>
              </a:lnSpc>
            </a:pPr>
            <a:endParaRPr lang="en-CA" sz="2761">
              <a:solidFill>
                <a:srgbClr val="000000"/>
              </a:solidFill>
            </a:endParaRPr>
          </a:p>
        </p:txBody>
      </p:sp>
      <p:sp>
        <p:nvSpPr>
          <p:cNvPr id="6" name="TextBox 6"/>
          <p:cNvSpPr txBox="1"/>
          <p:nvPr/>
        </p:nvSpPr>
        <p:spPr>
          <a:xfrm>
            <a:off x="787400" y="36957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The capacity to change the internal schema</a:t>
            </a:r>
          </a:p>
          <a:p>
            <a:pPr>
              <a:lnSpc>
                <a:spcPts val="2990"/>
              </a:lnSpc>
            </a:pPr>
            <a:endParaRPr lang="en-CA" sz="2577">
              <a:solidFill>
                <a:srgbClr val="000000"/>
              </a:solidFill>
            </a:endParaRPr>
          </a:p>
        </p:txBody>
      </p:sp>
      <p:sp>
        <p:nvSpPr>
          <p:cNvPr id="7" name="TextBox 7"/>
          <p:cNvSpPr txBox="1"/>
          <p:nvPr/>
        </p:nvSpPr>
        <p:spPr>
          <a:xfrm>
            <a:off x="787400" y="4025900"/>
            <a:ext cx="13200730" cy="1641475"/>
          </a:xfrm>
          <a:prstGeom prst="rect">
            <a:avLst/>
          </a:prstGeom>
          <a:noFill/>
        </p:spPr>
        <p:txBody>
          <a:bodyPr vert="horz" wrap="none" lIns="0" tIns="0" rIns="0" bIns="0" rtlCol="0">
            <a:spAutoFit/>
          </a:bodyPr>
          <a:lstStyle/>
          <a:p>
            <a:pPr indent="286512">
              <a:lnSpc>
                <a:spcPts val="3150"/>
              </a:lnSpc>
            </a:pPr>
            <a:r>
              <a:rPr lang="en-CA" sz="2604" dirty="0">
                <a:solidFill>
                  <a:srgbClr val="800000"/>
                </a:solidFill>
                <a:latin typeface="Arial"/>
                <a:cs typeface="Arial"/>
              </a:rPr>
              <a:t>without having to change the conceptual schema.</a:t>
            </a:r>
            <a:r>
              <a:rPr lang="en-CA" sz="2580" dirty="0">
                <a:solidFill>
                  <a:srgbClr val="000000"/>
                </a:solidFill>
                <a:latin typeface="Times New Roman"/>
              </a:rPr>
              <a:t/>
            </a:r>
            <a:br>
              <a:rPr lang="en-CA" sz="2580"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For example, the internal schema may be changed</a:t>
            </a:r>
            <a:r>
              <a:rPr lang="en-CA" sz="2606" dirty="0">
                <a:solidFill>
                  <a:srgbClr val="000000"/>
                </a:solidFill>
                <a:latin typeface="Times New Roman"/>
              </a:rPr>
              <a:t/>
            </a:r>
            <a:br>
              <a:rPr lang="en-CA" sz="2606" dirty="0">
                <a:solidFill>
                  <a:srgbClr val="000000"/>
                </a:solidFill>
                <a:latin typeface="Times New Roman"/>
              </a:rPr>
            </a:br>
            <a:r>
              <a:rPr lang="en-CA" sz="2606" dirty="0">
                <a:solidFill>
                  <a:srgbClr val="800000"/>
                </a:solidFill>
                <a:latin typeface="Arial"/>
                <a:cs typeface="Arial"/>
              </a:rPr>
              <a:t>when certain file structures are </a:t>
            </a:r>
            <a:r>
              <a:rPr lang="en-CA" sz="2606" dirty="0" smtClean="0">
                <a:solidFill>
                  <a:srgbClr val="800000"/>
                </a:solidFill>
                <a:latin typeface="Arial"/>
                <a:cs typeface="Arial"/>
              </a:rPr>
              <a:t>reorganized</a:t>
            </a:r>
            <a:r>
              <a:rPr lang="ar-SA" sz="2606" dirty="0" smtClean="0">
                <a:solidFill>
                  <a:srgbClr val="800000"/>
                </a:solidFill>
                <a:latin typeface="Arial"/>
                <a:cs typeface="Arial"/>
              </a:rPr>
              <a:t>يعني تحول البيانات من باينري تري لباينري تري بلس</a:t>
            </a:r>
            <a:r>
              <a:rPr lang="en-CA" sz="2606" dirty="0" smtClean="0">
                <a:solidFill>
                  <a:srgbClr val="800000"/>
                </a:solidFill>
                <a:latin typeface="Arial"/>
                <a:cs typeface="Arial"/>
              </a:rPr>
              <a:t> or </a:t>
            </a:r>
            <a:r>
              <a:rPr lang="en-CA" sz="2606" dirty="0">
                <a:solidFill>
                  <a:srgbClr val="800000"/>
                </a:solidFill>
                <a:latin typeface="Arial"/>
                <a:cs typeface="Arial"/>
              </a:rPr>
              <a:t>new</a:t>
            </a:r>
          </a:p>
          <a:p>
            <a:pPr>
              <a:lnSpc>
                <a:spcPts val="3150"/>
              </a:lnSpc>
            </a:pPr>
            <a:endParaRPr lang="en-CA" sz="2606" dirty="0">
              <a:solidFill>
                <a:srgbClr val="000000"/>
              </a:solidFill>
            </a:endParaRPr>
          </a:p>
        </p:txBody>
      </p:sp>
      <p:sp>
        <p:nvSpPr>
          <p:cNvPr id="8" name="TextBox 8"/>
          <p:cNvSpPr txBox="1"/>
          <p:nvPr/>
        </p:nvSpPr>
        <p:spPr>
          <a:xfrm>
            <a:off x="1066800" y="5219700"/>
            <a:ext cx="6054543" cy="1077218"/>
          </a:xfrm>
          <a:prstGeom prst="rect">
            <a:avLst/>
          </a:prstGeom>
          <a:noFill/>
        </p:spPr>
        <p:txBody>
          <a:bodyPr vert="horz" wrap="none" lIns="0" tIns="0" rIns="0" bIns="0" rtlCol="0">
            <a:spAutoFit/>
          </a:bodyPr>
          <a:lstStyle/>
          <a:p>
            <a:pPr>
              <a:lnSpc>
                <a:spcPts val="2800"/>
              </a:lnSpc>
            </a:pPr>
            <a:r>
              <a:rPr lang="en-CA" sz="2604" dirty="0">
                <a:solidFill>
                  <a:srgbClr val="800000"/>
                </a:solidFill>
                <a:latin typeface="Arial"/>
                <a:cs typeface="Arial"/>
              </a:rPr>
              <a:t>indexes are created to improve database</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800000"/>
                </a:solidFill>
                <a:latin typeface="Arial"/>
                <a:cs typeface="Arial"/>
              </a:rPr>
              <a:t>performance</a:t>
            </a:r>
            <a:r>
              <a:rPr lang="ar-SA" sz="2604" dirty="0" smtClean="0">
                <a:solidFill>
                  <a:srgbClr val="800000"/>
                </a:solidFill>
                <a:latin typeface="Arial"/>
                <a:cs typeface="Arial"/>
              </a:rPr>
              <a:t>الفهرس يستخدم لزيادة اداء الداتا بيس</a:t>
            </a:r>
            <a:endParaRPr lang="en-CA" sz="2604" dirty="0">
              <a:solidFill>
                <a:srgbClr val="800000"/>
              </a:solidFill>
              <a:latin typeface="Arial"/>
              <a:cs typeface="Arial"/>
            </a:endParaRPr>
          </a:p>
          <a:p>
            <a:pPr>
              <a:lnSpc>
                <a:spcPts val="2800"/>
              </a:lnSpc>
            </a:pPr>
            <a:endParaRPr lang="en-CA" sz="2604"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2- 17</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DBMS Languages</a:t>
            </a:r>
          </a:p>
          <a:p>
            <a:pPr>
              <a:lnSpc>
                <a:spcPts val="4140"/>
              </a:lnSpc>
            </a:pPr>
            <a:endParaRPr lang="en-CA" sz="3600">
              <a:solidFill>
                <a:srgbClr val="000000"/>
              </a:solidFill>
            </a:endParaRPr>
          </a:p>
        </p:txBody>
      </p:sp>
      <p:sp>
        <p:nvSpPr>
          <p:cNvPr id="3" name="TextBox 3"/>
          <p:cNvSpPr txBox="1"/>
          <p:nvPr/>
        </p:nvSpPr>
        <p:spPr>
          <a:xfrm>
            <a:off x="330200" y="1651000"/>
            <a:ext cx="7242367"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Data Definition Language (</a:t>
            </a:r>
            <a:r>
              <a:rPr lang="en-CA" sz="2798" dirty="0" smtClean="0">
                <a:solidFill>
                  <a:srgbClr val="333399"/>
                </a:solidFill>
                <a:latin typeface="Arial"/>
                <a:cs typeface="Arial"/>
              </a:rPr>
              <a:t>DDL)</a:t>
            </a:r>
            <a:r>
              <a:rPr lang="ar-SA" sz="2798" dirty="0" smtClean="0">
                <a:solidFill>
                  <a:srgbClr val="333399"/>
                </a:solidFill>
                <a:latin typeface="Arial"/>
                <a:cs typeface="Arial"/>
              </a:rPr>
              <a:t>مثل خلق جدول</a:t>
            </a:r>
            <a:endParaRPr lang="en-CA" sz="2798" dirty="0">
              <a:solidFill>
                <a:srgbClr val="333399"/>
              </a:solidFill>
              <a:latin typeface="Arial"/>
              <a:cs typeface="Arial"/>
            </a:endParaRPr>
          </a:p>
          <a:p>
            <a:pPr>
              <a:lnSpc>
                <a:spcPts val="3220"/>
              </a:lnSpc>
            </a:pPr>
            <a:endParaRPr lang="en-CA" sz="2764" dirty="0">
              <a:solidFill>
                <a:srgbClr val="000000"/>
              </a:solidFill>
            </a:endParaRPr>
          </a:p>
        </p:txBody>
      </p:sp>
      <p:sp>
        <p:nvSpPr>
          <p:cNvPr id="4" name="TextBox 4"/>
          <p:cNvSpPr txBox="1"/>
          <p:nvPr/>
        </p:nvSpPr>
        <p:spPr>
          <a:xfrm>
            <a:off x="330200" y="2159000"/>
            <a:ext cx="9164368"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Data Manipulation Language (</a:t>
            </a:r>
            <a:r>
              <a:rPr lang="en-CA" sz="2795" dirty="0" smtClean="0">
                <a:solidFill>
                  <a:srgbClr val="333399"/>
                </a:solidFill>
                <a:latin typeface="Arial"/>
                <a:cs typeface="Arial"/>
              </a:rPr>
              <a:t>DML)</a:t>
            </a:r>
            <a:r>
              <a:rPr lang="ar-SA" sz="2795" dirty="0" smtClean="0">
                <a:solidFill>
                  <a:srgbClr val="333399"/>
                </a:solidFill>
                <a:latin typeface="Arial"/>
                <a:cs typeface="Arial"/>
              </a:rPr>
              <a:t>الابديت والانسيرت والدليت</a:t>
            </a:r>
            <a:endParaRPr lang="en-CA" sz="2795" dirty="0">
              <a:solidFill>
                <a:srgbClr val="333399"/>
              </a:solidFill>
              <a:latin typeface="Arial"/>
              <a:cs typeface="Arial"/>
            </a:endParaRPr>
          </a:p>
          <a:p>
            <a:pPr>
              <a:lnSpc>
                <a:spcPts val="3220"/>
              </a:lnSpc>
            </a:pPr>
            <a:endParaRPr lang="en-CA" sz="2764" dirty="0">
              <a:solidFill>
                <a:srgbClr val="000000"/>
              </a:solidFill>
            </a:endParaRPr>
          </a:p>
        </p:txBody>
      </p:sp>
      <p:sp>
        <p:nvSpPr>
          <p:cNvPr id="5" name="TextBox 5"/>
          <p:cNvSpPr txBox="1"/>
          <p:nvPr/>
        </p:nvSpPr>
        <p:spPr>
          <a:xfrm>
            <a:off x="787400" y="2654300"/>
            <a:ext cx="8664616" cy="1192634"/>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High-Level or </a:t>
            </a:r>
            <a:r>
              <a:rPr lang="en-CA" sz="2604" dirty="0" smtClean="0">
                <a:solidFill>
                  <a:srgbClr val="800000"/>
                </a:solidFill>
                <a:latin typeface="Arial"/>
                <a:cs typeface="Arial"/>
              </a:rPr>
              <a:t>Non-procedural</a:t>
            </a:r>
            <a:r>
              <a:rPr lang="ar-SA" sz="2604" dirty="0" smtClean="0">
                <a:solidFill>
                  <a:srgbClr val="800000"/>
                </a:solidFill>
                <a:latin typeface="Arial"/>
                <a:cs typeface="Arial"/>
              </a:rPr>
              <a:t>برسيجوال</a:t>
            </a:r>
            <a:r>
              <a:rPr lang="en-CA" sz="2604" dirty="0" smtClean="0">
                <a:solidFill>
                  <a:srgbClr val="800000"/>
                </a:solidFill>
                <a:latin typeface="Arial"/>
                <a:cs typeface="Arial"/>
              </a:rPr>
              <a:t> </a:t>
            </a:r>
            <a:r>
              <a:rPr lang="en-CA" sz="2604" dirty="0">
                <a:solidFill>
                  <a:srgbClr val="800000"/>
                </a:solidFill>
                <a:latin typeface="Arial"/>
                <a:cs typeface="Arial"/>
              </a:rPr>
              <a:t>Languages: These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include the relational language SQL</a:t>
            </a:r>
          </a:p>
          <a:p>
            <a:pPr>
              <a:lnSpc>
                <a:spcPts val="3100"/>
              </a:lnSpc>
            </a:pPr>
            <a:endParaRPr lang="en-CA" sz="2604" dirty="0">
              <a:solidFill>
                <a:srgbClr val="000000"/>
              </a:solidFill>
            </a:endParaRPr>
          </a:p>
        </p:txBody>
      </p:sp>
      <p:sp>
        <p:nvSpPr>
          <p:cNvPr id="6" name="TextBox 6"/>
          <p:cNvSpPr txBox="1"/>
          <p:nvPr/>
        </p:nvSpPr>
        <p:spPr>
          <a:xfrm>
            <a:off x="1244600" y="3517900"/>
            <a:ext cx="6264535" cy="1103957"/>
          </a:xfrm>
          <a:prstGeom prst="rect">
            <a:avLst/>
          </a:prstGeom>
          <a:noFill/>
        </p:spPr>
        <p:txBody>
          <a:bodyPr vert="horz" wrap="none" lIns="0" tIns="0" rIns="0" bIns="0" rtlCol="0">
            <a:spAutoFit/>
          </a:bodyPr>
          <a:lstStyle/>
          <a:p>
            <a:pPr>
              <a:lnSpc>
                <a:spcPts val="2900"/>
              </a:lnSpc>
            </a:pPr>
            <a:r>
              <a:rPr lang="en-CA" sz="1202" dirty="0">
                <a:solidFill>
                  <a:srgbClr val="990033"/>
                </a:solidFill>
                <a:latin typeface="Arial Unicode MS"/>
                <a:cs typeface="Arial Unicode MS"/>
              </a:rPr>
              <a:t></a:t>
            </a:r>
            <a:r>
              <a:rPr lang="en-CA" sz="2402" dirty="0">
                <a:solidFill>
                  <a:srgbClr val="333399"/>
                </a:solidFill>
                <a:latin typeface="Arial"/>
                <a:cs typeface="Arial"/>
              </a:rPr>
              <a:t> May be used in a standalone way or may be</a:t>
            </a:r>
            <a:r>
              <a:rPr lang="en-CA" sz="2400" dirty="0">
                <a:solidFill>
                  <a:srgbClr val="000000"/>
                </a:solidFill>
                <a:latin typeface="Times New Roman"/>
              </a:rPr>
              <a:t/>
            </a:r>
            <a:br>
              <a:rPr lang="en-CA" sz="2400" dirty="0">
                <a:solidFill>
                  <a:srgbClr val="000000"/>
                </a:solidFill>
                <a:latin typeface="Times New Roman"/>
              </a:rPr>
            </a:br>
            <a:r>
              <a:rPr lang="en-CA" sz="2400" dirty="0" smtClean="0">
                <a:solidFill>
                  <a:srgbClr val="333399"/>
                </a:solidFill>
                <a:latin typeface="Arial"/>
                <a:cs typeface="Arial"/>
              </a:rPr>
              <a:t>embedded</a:t>
            </a:r>
            <a:r>
              <a:rPr lang="ar-SA" sz="2400" dirty="0" smtClean="0">
                <a:solidFill>
                  <a:srgbClr val="333399"/>
                </a:solidFill>
                <a:latin typeface="Arial"/>
                <a:cs typeface="Arial"/>
              </a:rPr>
              <a:t>مضمن</a:t>
            </a:r>
            <a:r>
              <a:rPr lang="en-CA" sz="2400" dirty="0" smtClean="0">
                <a:solidFill>
                  <a:srgbClr val="333399"/>
                </a:solidFill>
                <a:latin typeface="Arial"/>
                <a:cs typeface="Arial"/>
              </a:rPr>
              <a:t> </a:t>
            </a:r>
            <a:r>
              <a:rPr lang="en-CA" sz="2400" dirty="0">
                <a:solidFill>
                  <a:srgbClr val="333399"/>
                </a:solidFill>
                <a:latin typeface="Arial"/>
                <a:cs typeface="Arial"/>
              </a:rPr>
              <a:t>in a programming language</a:t>
            </a:r>
          </a:p>
          <a:p>
            <a:pPr>
              <a:lnSpc>
                <a:spcPts val="2900"/>
              </a:lnSpc>
            </a:pPr>
            <a:endParaRPr lang="en-CA" sz="2400" dirty="0">
              <a:solidFill>
                <a:srgbClr val="000000"/>
              </a:solidFill>
            </a:endParaRPr>
          </a:p>
        </p:txBody>
      </p:sp>
      <p:sp>
        <p:nvSpPr>
          <p:cNvPr id="7" name="TextBox 7"/>
          <p:cNvSpPr txBox="1"/>
          <p:nvPr/>
        </p:nvSpPr>
        <p:spPr>
          <a:xfrm>
            <a:off x="787400" y="4343400"/>
            <a:ext cx="8356600" cy="495300"/>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Low Level or Procedural Languages:</a:t>
            </a:r>
          </a:p>
          <a:p>
            <a:pPr>
              <a:lnSpc>
                <a:spcPts val="2990"/>
              </a:lnSpc>
            </a:pPr>
            <a:endParaRPr lang="en-CA" sz="2572" dirty="0">
              <a:solidFill>
                <a:srgbClr val="000000"/>
              </a:solidFill>
            </a:endParaRPr>
          </a:p>
        </p:txBody>
      </p:sp>
      <p:sp>
        <p:nvSpPr>
          <p:cNvPr id="8" name="TextBox 8"/>
          <p:cNvSpPr txBox="1"/>
          <p:nvPr/>
        </p:nvSpPr>
        <p:spPr>
          <a:xfrm>
            <a:off x="1244600" y="4895056"/>
            <a:ext cx="7899400" cy="838200"/>
          </a:xfrm>
          <a:prstGeom prst="rect">
            <a:avLst/>
          </a:prstGeom>
          <a:noFill/>
        </p:spPr>
        <p:txBody>
          <a:bodyPr vert="horz" wrap="none" lIns="0" tIns="0" rIns="0" bIns="0" rtlCol="0">
            <a:spAutoFit/>
          </a:bodyPr>
          <a:lstStyle/>
          <a:p>
            <a:pPr>
              <a:lnSpc>
                <a:spcPts val="2900"/>
              </a:lnSpc>
            </a:pPr>
            <a:r>
              <a:rPr lang="en-CA" sz="1200" dirty="0">
                <a:solidFill>
                  <a:srgbClr val="990033"/>
                </a:solidFill>
                <a:latin typeface="Arial Unicode MS"/>
                <a:cs typeface="Arial Unicode MS"/>
              </a:rPr>
              <a:t></a:t>
            </a:r>
            <a:r>
              <a:rPr lang="en-CA" sz="2402" dirty="0">
                <a:solidFill>
                  <a:srgbClr val="333399"/>
                </a:solidFill>
                <a:latin typeface="Arial"/>
                <a:cs typeface="Arial"/>
              </a:rPr>
              <a:t> These must be embedded in a programming</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language</a:t>
            </a:r>
          </a:p>
          <a:p>
            <a:pPr>
              <a:lnSpc>
                <a:spcPts val="2900"/>
              </a:lnSpc>
            </a:pPr>
            <a:endParaRPr lang="en-CA" sz="2400"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2- 19</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DBMS Languages</a:t>
            </a:r>
          </a:p>
          <a:p>
            <a:pPr>
              <a:lnSpc>
                <a:spcPts val="4140"/>
              </a:lnSpc>
            </a:pPr>
            <a:endParaRPr lang="en-CA" sz="3600">
              <a:solidFill>
                <a:srgbClr val="000000"/>
              </a:solidFill>
            </a:endParaRPr>
          </a:p>
        </p:txBody>
      </p:sp>
      <p:sp>
        <p:nvSpPr>
          <p:cNvPr id="3" name="TextBox 3"/>
          <p:cNvSpPr txBox="1"/>
          <p:nvPr/>
        </p:nvSpPr>
        <p:spPr>
          <a:xfrm>
            <a:off x="330200" y="16002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Data Definition Language (DDL):</a:t>
            </a:r>
          </a:p>
          <a:p>
            <a:pPr>
              <a:lnSpc>
                <a:spcPts val="3220"/>
              </a:lnSpc>
            </a:pPr>
            <a:endParaRPr lang="en-CA" sz="2765">
              <a:solidFill>
                <a:srgbClr val="000000"/>
              </a:solidFill>
            </a:endParaRPr>
          </a:p>
        </p:txBody>
      </p:sp>
      <p:sp>
        <p:nvSpPr>
          <p:cNvPr id="4" name="TextBox 4"/>
          <p:cNvSpPr txBox="1"/>
          <p:nvPr/>
        </p:nvSpPr>
        <p:spPr>
          <a:xfrm>
            <a:off x="787400" y="2095500"/>
            <a:ext cx="9489777" cy="1077218"/>
          </a:xfrm>
          <a:prstGeom prst="rect">
            <a:avLst/>
          </a:prstGeom>
          <a:noFill/>
        </p:spPr>
        <p:txBody>
          <a:bodyPr vert="horz" wrap="none" lIns="0" tIns="0" rIns="0" bIns="0" rtlCol="0">
            <a:spAutoFit/>
          </a:bodyPr>
          <a:lstStyle/>
          <a:p>
            <a:pPr>
              <a:lnSpc>
                <a:spcPts val="28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Used by the </a:t>
            </a:r>
            <a:r>
              <a:rPr lang="en-CA" sz="2604" dirty="0" smtClean="0">
                <a:solidFill>
                  <a:srgbClr val="800000"/>
                </a:solidFill>
                <a:latin typeface="Arial"/>
                <a:cs typeface="Arial"/>
              </a:rPr>
              <a:t>DBA</a:t>
            </a:r>
            <a:r>
              <a:rPr lang="ar-SA" sz="2604" dirty="0" smtClean="0">
                <a:solidFill>
                  <a:srgbClr val="800000"/>
                </a:solidFill>
                <a:latin typeface="Arial"/>
                <a:cs typeface="Arial"/>
              </a:rPr>
              <a:t>هاد بعمل كريت لاندكس</a:t>
            </a:r>
            <a:r>
              <a:rPr lang="en-CA" sz="2604" dirty="0" smtClean="0">
                <a:solidFill>
                  <a:srgbClr val="800000"/>
                </a:solidFill>
                <a:latin typeface="Arial"/>
                <a:cs typeface="Arial"/>
              </a:rPr>
              <a:t> </a:t>
            </a:r>
            <a:r>
              <a:rPr lang="en-CA" sz="2604" dirty="0">
                <a:solidFill>
                  <a:srgbClr val="800000"/>
                </a:solidFill>
                <a:latin typeface="Arial"/>
                <a:cs typeface="Arial"/>
              </a:rPr>
              <a:t>and database designers to</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specify the conceptual schema of a database.</a:t>
            </a:r>
          </a:p>
          <a:p>
            <a:pPr>
              <a:lnSpc>
                <a:spcPts val="2800"/>
              </a:lnSpc>
            </a:pPr>
            <a:endParaRPr lang="en-CA" sz="2604" dirty="0">
              <a:solidFill>
                <a:srgbClr val="000000"/>
              </a:solidFill>
            </a:endParaRPr>
          </a:p>
        </p:txBody>
      </p:sp>
      <p:sp>
        <p:nvSpPr>
          <p:cNvPr id="5" name="TextBox 5"/>
          <p:cNvSpPr txBox="1"/>
          <p:nvPr/>
        </p:nvSpPr>
        <p:spPr>
          <a:xfrm>
            <a:off x="787400" y="2882900"/>
            <a:ext cx="8356600" cy="863600"/>
          </a:xfrm>
          <a:prstGeom prst="rect">
            <a:avLst/>
          </a:prstGeom>
          <a:noFill/>
        </p:spPr>
        <p:txBody>
          <a:bodyPr vert="horz" wrap="none" lIns="0" tIns="0" rIns="0" bIns="0" rtlCol="0">
            <a:spAutoFit/>
          </a:bodyPr>
          <a:lstStyle/>
          <a:p>
            <a:pPr>
              <a:lnSpc>
                <a:spcPts val="2800"/>
              </a:lnSpc>
            </a:pPr>
            <a:r>
              <a:rPr lang="en-CA" sz="1427">
                <a:solidFill>
                  <a:srgbClr val="333399"/>
                </a:solidFill>
                <a:latin typeface="Arial Unicode MS"/>
                <a:cs typeface="Arial Unicode MS"/>
              </a:rPr>
              <a:t></a:t>
            </a:r>
            <a:r>
              <a:rPr lang="en-CA" sz="2604">
                <a:solidFill>
                  <a:srgbClr val="800000"/>
                </a:solidFill>
                <a:latin typeface="Arial"/>
                <a:cs typeface="Arial"/>
              </a:rPr>
              <a:t>  In many DBMSs, the DDL is also used to define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internal and external schemas (views).</a:t>
            </a:r>
          </a:p>
          <a:p>
            <a:pPr>
              <a:lnSpc>
                <a:spcPts val="2800"/>
              </a:lnSpc>
            </a:pPr>
            <a:endParaRPr lang="en-CA" sz="2604">
              <a:solidFill>
                <a:srgbClr val="000000"/>
              </a:solidFill>
            </a:endParaRPr>
          </a:p>
        </p:txBody>
      </p:sp>
      <p:sp>
        <p:nvSpPr>
          <p:cNvPr id="7" name="TextBox 7"/>
          <p:cNvSpPr txBox="1"/>
          <p:nvPr/>
        </p:nvSpPr>
        <p:spPr>
          <a:xfrm>
            <a:off x="1244600" y="5181600"/>
            <a:ext cx="153888" cy="290016"/>
          </a:xfrm>
          <a:prstGeom prst="rect">
            <a:avLst/>
          </a:prstGeom>
          <a:noFill/>
        </p:spPr>
        <p:txBody>
          <a:bodyPr vert="horz" wrap="none" lIns="0" tIns="0" rIns="0" bIns="0" rtlCol="0">
            <a:spAutoFit/>
          </a:bodyPr>
          <a:lstStyle/>
          <a:p>
            <a:pPr>
              <a:lnSpc>
                <a:spcPts val="2600"/>
              </a:lnSpc>
            </a:pPr>
            <a:r>
              <a:rPr lang="en-CA" sz="1200" dirty="0">
                <a:solidFill>
                  <a:srgbClr val="990033"/>
                </a:solidFill>
                <a:latin typeface="Arial Unicode MS"/>
                <a:cs typeface="Arial Unicode MS"/>
              </a:rPr>
              <a:t></a:t>
            </a:r>
            <a:endParaRPr lang="en-CA" sz="2400"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7" name="TextBox 2"/>
          <p:cNvSpPr txBox="1"/>
          <p:nvPr/>
        </p:nvSpPr>
        <p:spPr>
          <a:xfrm>
            <a:off x="3276600" y="3200400"/>
            <a:ext cx="5867400" cy="609600"/>
          </a:xfrm>
          <a:prstGeom prst="rect">
            <a:avLst/>
          </a:prstGeom>
          <a:noFill/>
        </p:spPr>
        <p:txBody>
          <a:bodyPr vert="horz" wrap="none" lIns="0" tIns="0" rIns="0" bIns="0" rtlCol="0">
            <a:spAutoFit/>
          </a:bodyPr>
          <a:lstStyle/>
          <a:p>
            <a:pPr>
              <a:lnSpc>
                <a:spcPts val="3680"/>
              </a:lnSpc>
            </a:pPr>
            <a:r>
              <a:rPr lang="en-CA" sz="3216" b="1">
                <a:solidFill>
                  <a:srgbClr val="333399"/>
                </a:solidFill>
                <a:latin typeface="Arial Bold"/>
                <a:cs typeface="Arial Bold"/>
              </a:rPr>
              <a:t>CHAPTER 2</a:t>
            </a:r>
          </a:p>
          <a:p>
            <a:pPr>
              <a:lnSpc>
                <a:spcPts val="3680"/>
              </a:lnSpc>
            </a:pPr>
            <a:endParaRPr lang="en-CA" sz="3206">
              <a:solidFill>
                <a:srgbClr val="000000"/>
              </a:solidFill>
            </a:endParaRPr>
          </a:p>
        </p:txBody>
      </p:sp>
      <p:sp>
        <p:nvSpPr>
          <p:cNvPr id="3" name="TextBox 3"/>
          <p:cNvSpPr txBox="1"/>
          <p:nvPr/>
        </p:nvSpPr>
        <p:spPr>
          <a:xfrm>
            <a:off x="1587500" y="4381500"/>
            <a:ext cx="7556500" cy="685800"/>
          </a:xfrm>
          <a:prstGeom prst="rect">
            <a:avLst/>
          </a:prstGeom>
          <a:noFill/>
        </p:spPr>
        <p:txBody>
          <a:bodyPr vert="horz" wrap="none" lIns="0" tIns="0" rIns="0" bIns="0" rtlCol="0">
            <a:spAutoFit/>
          </a:bodyPr>
          <a:lstStyle/>
          <a:p>
            <a:pPr>
              <a:lnSpc>
                <a:spcPts val="4140"/>
              </a:lnSpc>
            </a:pPr>
            <a:r>
              <a:rPr lang="en-CA" sz="3600">
                <a:solidFill>
                  <a:srgbClr val="333399"/>
                </a:solidFill>
                <a:latin typeface="Arial"/>
                <a:cs typeface="Arial"/>
              </a:rPr>
              <a:t>Database System Concepts</a:t>
            </a:r>
          </a:p>
          <a:p>
            <a:pPr>
              <a:lnSpc>
                <a:spcPts val="4140"/>
              </a:lnSpc>
            </a:pPr>
            <a:endParaRPr lang="en-CA" sz="3600">
              <a:solidFill>
                <a:srgbClr val="000000"/>
              </a:solidFill>
            </a:endParaRPr>
          </a:p>
        </p:txBody>
      </p:sp>
      <p:sp>
        <p:nvSpPr>
          <p:cNvPr id="4" name="TextBox 4"/>
          <p:cNvSpPr txBox="1"/>
          <p:nvPr/>
        </p:nvSpPr>
        <p:spPr>
          <a:xfrm>
            <a:off x="2933700" y="4927600"/>
            <a:ext cx="6210300" cy="685800"/>
          </a:xfrm>
          <a:prstGeom prst="rect">
            <a:avLst/>
          </a:prstGeom>
          <a:noFill/>
        </p:spPr>
        <p:txBody>
          <a:bodyPr vert="horz" wrap="none" lIns="0" tIns="0" rIns="0" bIns="0" rtlCol="0">
            <a:spAutoFit/>
          </a:bodyPr>
          <a:lstStyle/>
          <a:p>
            <a:pPr>
              <a:lnSpc>
                <a:spcPts val="4140"/>
              </a:lnSpc>
            </a:pPr>
            <a:r>
              <a:rPr lang="en-CA" sz="3602">
                <a:solidFill>
                  <a:srgbClr val="333399"/>
                </a:solidFill>
                <a:latin typeface="Arial"/>
                <a:cs typeface="Arial"/>
              </a:rPr>
              <a:t>and Architecture</a:t>
            </a:r>
          </a:p>
          <a:p>
            <a:pPr>
              <a:lnSpc>
                <a:spcPts val="4140"/>
              </a:lnSpc>
            </a:pPr>
            <a:endParaRPr lang="en-CA" sz="3602">
              <a:solidFill>
                <a:srgbClr val="000000"/>
              </a:solidFill>
            </a:endParaRPr>
          </a:p>
        </p:txBody>
      </p:sp>
      <p:sp>
        <p:nvSpPr>
          <p:cNvPr id="5" name="TextBox 5"/>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6" name="TextBox 6"/>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DBMS Languages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Data Manipulation Language (DML):</a:t>
            </a:r>
          </a:p>
          <a:p>
            <a:pPr>
              <a:lnSpc>
                <a:spcPts val="3220"/>
              </a:lnSpc>
            </a:pPr>
            <a:endParaRPr lang="en-CA" sz="2767">
              <a:solidFill>
                <a:srgbClr val="000000"/>
              </a:solidFill>
            </a:endParaRPr>
          </a:p>
        </p:txBody>
      </p:sp>
      <p:sp>
        <p:nvSpPr>
          <p:cNvPr id="4" name="TextBox 4"/>
          <p:cNvSpPr txBox="1"/>
          <p:nvPr/>
        </p:nvSpPr>
        <p:spPr>
          <a:xfrm>
            <a:off x="787400" y="2120900"/>
            <a:ext cx="8356600" cy="1790700"/>
          </a:xfrm>
          <a:prstGeom prst="rect">
            <a:avLst/>
          </a:prstGeom>
          <a:noFill/>
        </p:spPr>
        <p:txBody>
          <a:bodyPr vert="horz" wrap="none" lIns="0" tIns="0" rIns="0" bIns="0" rtlCol="0">
            <a:spAutoFit/>
          </a:bodyPr>
          <a:lstStyle/>
          <a:p>
            <a:pPr>
              <a:lnSpc>
                <a:spcPts val="3330"/>
              </a:lnSpc>
            </a:pPr>
            <a:r>
              <a:rPr lang="en-CA" sz="1427">
                <a:solidFill>
                  <a:srgbClr val="333399"/>
                </a:solidFill>
                <a:latin typeface="Arial Unicode MS"/>
                <a:cs typeface="Arial Unicode MS"/>
              </a:rPr>
              <a:t></a:t>
            </a:r>
            <a:r>
              <a:rPr lang="en-CA" sz="2604">
                <a:solidFill>
                  <a:srgbClr val="800000"/>
                </a:solidFill>
                <a:latin typeface="Arial"/>
                <a:cs typeface="Arial"/>
              </a:rPr>
              <a:t>  Used to specify database retrievals and updates</a:t>
            </a:r>
            <a:r>
              <a:rPr lang="en-CA" sz="2575">
                <a:solidFill>
                  <a:srgbClr val="000000"/>
                </a:solidFill>
                <a:latin typeface="Times New Roman"/>
              </a:rPr>
              <a:t/>
            </a:r>
            <a:br>
              <a:rPr lang="en-CA" sz="2575">
                <a:solidFill>
                  <a:srgbClr val="000000"/>
                </a:solidFill>
                <a:latin typeface="Times New Roman"/>
              </a:rPr>
            </a:br>
            <a:r>
              <a:rPr lang="en-CA" sz="1427">
                <a:solidFill>
                  <a:srgbClr val="333399"/>
                </a:solidFill>
                <a:latin typeface="Arial Unicode MS"/>
                <a:cs typeface="Arial Unicode MS"/>
              </a:rPr>
              <a:t></a:t>
            </a:r>
            <a:r>
              <a:rPr lang="en-CA" sz="2604">
                <a:solidFill>
                  <a:srgbClr val="800000"/>
                </a:solidFill>
                <a:latin typeface="Arial"/>
                <a:cs typeface="Arial"/>
              </a:rPr>
              <a:t>  DML commands (data sublanguage) can be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Italic"/>
                <a:cs typeface="Arial Italic"/>
              </a:rPr>
              <a:t>embedded</a:t>
            </a:r>
            <a:r>
              <a:rPr lang="en-CA" sz="2604">
                <a:solidFill>
                  <a:srgbClr val="800000"/>
                </a:solidFill>
                <a:latin typeface="Arial"/>
                <a:cs typeface="Arial"/>
              </a:rPr>
              <a:t> in a general-purpose programming</a:t>
            </a:r>
            <a:r>
              <a:rPr lang="en-CA" sz="2606">
                <a:solidFill>
                  <a:srgbClr val="000000"/>
                </a:solidFill>
                <a:latin typeface="Times New Roman"/>
              </a:rPr>
              <a:t/>
            </a:r>
            <a:br>
              <a:rPr lang="en-CA" sz="2606">
                <a:solidFill>
                  <a:srgbClr val="000000"/>
                </a:solidFill>
                <a:latin typeface="Times New Roman"/>
              </a:rPr>
            </a:br>
            <a:r>
              <a:rPr lang="en-CA" sz="2606">
                <a:solidFill>
                  <a:srgbClr val="800000"/>
                </a:solidFill>
                <a:latin typeface="Arial"/>
                <a:cs typeface="Arial"/>
              </a:rPr>
              <a:t>language (host language), such as COBOL, C,</a:t>
            </a:r>
          </a:p>
          <a:p>
            <a:pPr>
              <a:lnSpc>
                <a:spcPts val="3330"/>
              </a:lnSpc>
            </a:pPr>
            <a:endParaRPr lang="en-CA" sz="2606">
              <a:solidFill>
                <a:srgbClr val="000000"/>
              </a:solidFill>
            </a:endParaRPr>
          </a:p>
        </p:txBody>
      </p:sp>
      <p:sp>
        <p:nvSpPr>
          <p:cNvPr id="5" name="TextBox 5"/>
          <p:cNvSpPr txBox="1"/>
          <p:nvPr/>
        </p:nvSpPr>
        <p:spPr>
          <a:xfrm>
            <a:off x="1066800" y="3822700"/>
            <a:ext cx="8077200" cy="495300"/>
          </a:xfrm>
          <a:prstGeom prst="rect">
            <a:avLst/>
          </a:prstGeom>
          <a:noFill/>
        </p:spPr>
        <p:txBody>
          <a:bodyPr vert="horz" wrap="none" lIns="0" tIns="0" rIns="0" bIns="0" rtlCol="0">
            <a:spAutoFit/>
          </a:bodyPr>
          <a:lstStyle/>
          <a:p>
            <a:pPr>
              <a:lnSpc>
                <a:spcPts val="2990"/>
              </a:lnSpc>
            </a:pPr>
            <a:r>
              <a:rPr lang="en-CA" sz="2604">
                <a:solidFill>
                  <a:srgbClr val="800000"/>
                </a:solidFill>
                <a:latin typeface="Arial"/>
                <a:cs typeface="Arial"/>
              </a:rPr>
              <a:t>C++, or Java.</a:t>
            </a:r>
          </a:p>
          <a:p>
            <a:pPr>
              <a:lnSpc>
                <a:spcPts val="2990"/>
              </a:lnSpc>
            </a:pPr>
            <a:endParaRPr lang="en-CA" sz="2604">
              <a:solidFill>
                <a:srgbClr val="000000"/>
              </a:solidFill>
            </a:endParaRPr>
          </a:p>
        </p:txBody>
      </p:sp>
      <p:sp>
        <p:nvSpPr>
          <p:cNvPr id="6" name="TextBox 6"/>
          <p:cNvSpPr txBox="1"/>
          <p:nvPr/>
        </p:nvSpPr>
        <p:spPr>
          <a:xfrm>
            <a:off x="1244600" y="4267200"/>
            <a:ext cx="7899400" cy="838200"/>
          </a:xfrm>
          <a:prstGeom prst="rect">
            <a:avLst/>
          </a:prstGeom>
          <a:noFill/>
        </p:spPr>
        <p:txBody>
          <a:bodyPr vert="horz" wrap="none" lIns="0" tIns="0" rIns="0" bIns="0" rtlCol="0">
            <a:spAutoFit/>
          </a:bodyPr>
          <a:lstStyle/>
          <a:p>
            <a:pPr>
              <a:lnSpc>
                <a:spcPts val="2900"/>
              </a:lnSpc>
            </a:pPr>
            <a:r>
              <a:rPr lang="en-CA" sz="1200">
                <a:solidFill>
                  <a:srgbClr val="990033"/>
                </a:solidFill>
                <a:latin typeface="Arial Unicode MS"/>
                <a:cs typeface="Arial Unicode MS"/>
              </a:rPr>
              <a:t></a:t>
            </a:r>
            <a:r>
              <a:rPr lang="en-CA" sz="2400">
                <a:solidFill>
                  <a:srgbClr val="333399"/>
                </a:solidFill>
                <a:latin typeface="Arial"/>
                <a:cs typeface="Arial"/>
              </a:rPr>
              <a:t> A library of functions can also be provided to access</a:t>
            </a:r>
            <a:r>
              <a:rPr lang="en-CA" sz="2400">
                <a:solidFill>
                  <a:srgbClr val="000000"/>
                </a:solidFill>
                <a:latin typeface="Times New Roman"/>
              </a:rPr>
              <a:t/>
            </a:r>
            <a:br>
              <a:rPr lang="en-CA" sz="2400">
                <a:solidFill>
                  <a:srgbClr val="000000"/>
                </a:solidFill>
                <a:latin typeface="Times New Roman"/>
              </a:rPr>
            </a:br>
            <a:r>
              <a:rPr lang="en-CA" sz="2400">
                <a:solidFill>
                  <a:srgbClr val="333399"/>
                </a:solidFill>
                <a:latin typeface="Arial"/>
                <a:cs typeface="Arial"/>
              </a:rPr>
              <a:t>the DBMS from a programming language</a:t>
            </a:r>
          </a:p>
          <a:p>
            <a:pPr>
              <a:lnSpc>
                <a:spcPts val="2900"/>
              </a:lnSpc>
            </a:pPr>
            <a:endParaRPr lang="en-CA" sz="2400">
              <a:solidFill>
                <a:srgbClr val="000000"/>
              </a:solidFill>
            </a:endParaRPr>
          </a:p>
        </p:txBody>
      </p:sp>
      <p:sp>
        <p:nvSpPr>
          <p:cNvPr id="7" name="TextBox 7"/>
          <p:cNvSpPr txBox="1"/>
          <p:nvPr/>
        </p:nvSpPr>
        <p:spPr>
          <a:xfrm>
            <a:off x="787400" y="5092700"/>
            <a:ext cx="6181179" cy="1192634"/>
          </a:xfrm>
          <a:prstGeom prst="rect">
            <a:avLst/>
          </a:prstGeom>
          <a:noFill/>
        </p:spPr>
        <p:txBody>
          <a:bodyPr vert="horz" wrap="none" lIns="0" tIns="0" rIns="0" bIns="0" rtlCol="0">
            <a:spAutoFit/>
          </a:bodyPr>
          <a:lstStyle/>
          <a:p>
            <a:pPr>
              <a:lnSpc>
                <a:spcPts val="3100"/>
              </a:lnSpc>
            </a:pPr>
            <a:r>
              <a:rPr lang="en-CA" sz="1427" dirty="0" smtClean="0">
                <a:solidFill>
                  <a:srgbClr val="333399"/>
                </a:solidFill>
                <a:latin typeface="Arial Unicode MS"/>
                <a:cs typeface="Arial Unicode MS"/>
              </a:rPr>
              <a:t></a:t>
            </a:r>
            <a:r>
              <a:rPr lang="en-CA" sz="2604" dirty="0" smtClean="0">
                <a:solidFill>
                  <a:srgbClr val="800000"/>
                </a:solidFill>
                <a:latin typeface="Arial"/>
                <a:cs typeface="Arial"/>
              </a:rPr>
              <a:t>, </a:t>
            </a:r>
            <a:r>
              <a:rPr lang="en-CA" sz="2604" dirty="0">
                <a:solidFill>
                  <a:srgbClr val="800000"/>
                </a:solidFill>
                <a:latin typeface="Arial"/>
                <a:cs typeface="Arial"/>
              </a:rPr>
              <a:t>stand-alone DML commands can be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applied directly (called a </a:t>
            </a:r>
            <a:r>
              <a:rPr lang="en-CA" sz="2604" dirty="0">
                <a:solidFill>
                  <a:srgbClr val="800000"/>
                </a:solidFill>
                <a:latin typeface="Arial Italic"/>
                <a:cs typeface="Arial Italic"/>
              </a:rPr>
              <a:t>query language</a:t>
            </a:r>
            <a:r>
              <a:rPr lang="en-CA" sz="2604" dirty="0">
                <a:solidFill>
                  <a:srgbClr val="800000"/>
                </a:solidFill>
                <a:latin typeface="Arial"/>
                <a:cs typeface="Arial"/>
              </a:rPr>
              <a:t>).</a:t>
            </a:r>
          </a:p>
          <a:p>
            <a:pPr>
              <a:lnSpc>
                <a:spcPts val="3100"/>
              </a:lnSpc>
            </a:pPr>
            <a:endParaRPr lang="en-CA" sz="2604"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Types of DML</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High Level or Non-procedural Language:</a:t>
            </a:r>
          </a:p>
          <a:p>
            <a:pPr>
              <a:lnSpc>
                <a:spcPts val="3220"/>
              </a:lnSpc>
            </a:pPr>
            <a:endParaRPr lang="en-CA" sz="2771">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For example, the SQL relational language</a:t>
            </a:r>
          </a:p>
          <a:p>
            <a:pPr>
              <a:lnSpc>
                <a:spcPts val="2990"/>
              </a:lnSpc>
            </a:pPr>
            <a:endParaRPr lang="en-CA" sz="2576">
              <a:solidFill>
                <a:srgbClr val="000000"/>
              </a:solidFill>
            </a:endParaRPr>
          </a:p>
        </p:txBody>
      </p:sp>
      <p:sp>
        <p:nvSpPr>
          <p:cNvPr id="5" name="TextBox 5"/>
          <p:cNvSpPr txBox="1"/>
          <p:nvPr/>
        </p:nvSpPr>
        <p:spPr>
          <a:xfrm>
            <a:off x="787400" y="2616200"/>
            <a:ext cx="8992077" cy="1192634"/>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a:t>
            </a:r>
            <a:r>
              <a:rPr lang="en-US" sz="2604" dirty="0" smtClean="0">
                <a:solidFill>
                  <a:srgbClr val="800000"/>
                </a:solidFill>
                <a:latin typeface="Arial"/>
                <a:cs typeface="Arial"/>
              </a:rPr>
              <a:t>the </a:t>
            </a:r>
            <a:r>
              <a:rPr lang="en-US" sz="2604" dirty="0" err="1" smtClean="0">
                <a:solidFill>
                  <a:srgbClr val="800000"/>
                </a:solidFill>
                <a:latin typeface="Arial"/>
                <a:cs typeface="Arial"/>
              </a:rPr>
              <a:t>sql</a:t>
            </a:r>
            <a:r>
              <a:rPr lang="en-US" sz="2604" dirty="0" smtClean="0">
                <a:solidFill>
                  <a:srgbClr val="800000"/>
                </a:solidFill>
                <a:latin typeface="Arial"/>
                <a:cs typeface="Arial"/>
              </a:rPr>
              <a:t> </a:t>
            </a:r>
            <a:r>
              <a:rPr lang="en-CA" sz="2604" dirty="0" smtClean="0">
                <a:solidFill>
                  <a:srgbClr val="800000"/>
                </a:solidFill>
                <a:latin typeface="Arial"/>
                <a:cs typeface="Arial"/>
              </a:rPr>
              <a:t> </a:t>
            </a:r>
            <a:r>
              <a:rPr lang="en-CA" sz="2604" dirty="0">
                <a:solidFill>
                  <a:srgbClr val="800000"/>
                </a:solidFill>
                <a:latin typeface="Arial"/>
                <a:cs typeface="Arial"/>
              </a:rPr>
              <a:t>Are </a:t>
            </a:r>
            <a:r>
              <a:rPr lang="en-CA" sz="2604" dirty="0" smtClean="0">
                <a:solidFill>
                  <a:srgbClr val="800000"/>
                </a:solidFill>
                <a:latin typeface="Arial"/>
                <a:cs typeface="Arial"/>
              </a:rPr>
              <a:t>oriented</a:t>
            </a:r>
            <a:r>
              <a:rPr lang="ar-SA" sz="2604" dirty="0" smtClean="0">
                <a:solidFill>
                  <a:srgbClr val="800000"/>
                </a:solidFill>
                <a:latin typeface="Arial"/>
                <a:cs typeface="Arial"/>
              </a:rPr>
              <a:t>توجيهها</a:t>
            </a:r>
            <a:r>
              <a:rPr lang="en-CA" sz="2604" dirty="0" smtClean="0">
                <a:solidFill>
                  <a:srgbClr val="800000"/>
                </a:solidFill>
                <a:latin typeface="Arial"/>
                <a:cs typeface="Arial"/>
              </a:rPr>
              <a:t> </a:t>
            </a:r>
            <a:r>
              <a:rPr lang="en-CA" sz="2604" dirty="0">
                <a:solidFill>
                  <a:srgbClr val="800000"/>
                </a:solidFill>
                <a:latin typeface="Arial"/>
                <a:cs typeface="Arial"/>
              </a:rPr>
              <a:t>and specify what data to retrieve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rather than how to retrieve </a:t>
            </a:r>
            <a:r>
              <a:rPr lang="ar-SA" sz="2604" dirty="0" smtClean="0">
                <a:solidFill>
                  <a:srgbClr val="800000"/>
                </a:solidFill>
                <a:latin typeface="Arial"/>
                <a:cs typeface="Arial"/>
              </a:rPr>
              <a:t>يعني بنفذ مباشرة كيف مكان مش ع شكل متتاليه</a:t>
            </a:r>
            <a:endParaRPr lang="en-CA" sz="2604" dirty="0">
              <a:solidFill>
                <a:srgbClr val="800000"/>
              </a:solidFill>
              <a:latin typeface="Arial"/>
              <a:cs typeface="Arial"/>
            </a:endParaRPr>
          </a:p>
          <a:p>
            <a:pPr>
              <a:lnSpc>
                <a:spcPts val="3100"/>
              </a:lnSpc>
            </a:pPr>
            <a:endParaRPr lang="en-CA" sz="2604" dirty="0">
              <a:solidFill>
                <a:srgbClr val="000000"/>
              </a:solidFill>
            </a:endParaRPr>
          </a:p>
        </p:txBody>
      </p:sp>
      <p:sp>
        <p:nvSpPr>
          <p:cNvPr id="6" name="TextBox 6"/>
          <p:cNvSpPr txBox="1"/>
          <p:nvPr/>
        </p:nvSpPr>
        <p:spPr>
          <a:xfrm>
            <a:off x="787400" y="3505200"/>
            <a:ext cx="8356600" cy="495300"/>
          </a:xfrm>
          <a:prstGeom prst="rect">
            <a:avLst/>
          </a:prstGeom>
          <a:noFill/>
        </p:spPr>
        <p:txBody>
          <a:bodyPr vert="horz" wrap="none" lIns="0" tIns="0" rIns="0" bIns="0" rtlCol="0">
            <a:spAutoFit/>
          </a:bodyPr>
          <a:lstStyle/>
          <a:p>
            <a:pPr>
              <a:lnSpc>
                <a:spcPts val="2990"/>
              </a:lnSpc>
            </a:pPr>
            <a:r>
              <a:rPr lang="en-CA" sz="1430">
                <a:solidFill>
                  <a:srgbClr val="333399"/>
                </a:solidFill>
                <a:latin typeface="Arial Unicode MS"/>
                <a:cs typeface="Arial Unicode MS"/>
              </a:rPr>
              <a:t></a:t>
            </a:r>
            <a:r>
              <a:rPr lang="en-CA" sz="2606">
                <a:solidFill>
                  <a:srgbClr val="800000"/>
                </a:solidFill>
                <a:latin typeface="Arial"/>
                <a:cs typeface="Arial"/>
              </a:rPr>
              <a:t>  Also called </a:t>
            </a:r>
            <a:r>
              <a:rPr lang="en-CA" sz="2616" b="1">
                <a:solidFill>
                  <a:srgbClr val="800000"/>
                </a:solidFill>
                <a:latin typeface="Arial Bold"/>
                <a:cs typeface="Arial Bold"/>
              </a:rPr>
              <a:t>declarative</a:t>
            </a:r>
            <a:r>
              <a:rPr lang="en-CA" sz="2606">
                <a:solidFill>
                  <a:srgbClr val="800000"/>
                </a:solidFill>
                <a:latin typeface="Arial"/>
                <a:cs typeface="Arial"/>
              </a:rPr>
              <a:t> languages.</a:t>
            </a:r>
          </a:p>
          <a:p>
            <a:pPr>
              <a:lnSpc>
                <a:spcPts val="2990"/>
              </a:lnSpc>
            </a:pPr>
            <a:endParaRPr lang="en-CA" sz="2574">
              <a:solidFill>
                <a:srgbClr val="000000"/>
              </a:solidFill>
            </a:endParaRPr>
          </a:p>
        </p:txBody>
      </p:sp>
      <p:sp>
        <p:nvSpPr>
          <p:cNvPr id="7" name="TextBox 7"/>
          <p:cNvSpPr txBox="1"/>
          <p:nvPr/>
        </p:nvSpPr>
        <p:spPr>
          <a:xfrm>
            <a:off x="330200" y="39878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5" b="1">
                <a:solidFill>
                  <a:srgbClr val="333399"/>
                </a:solidFill>
                <a:latin typeface="Arial Bold"/>
                <a:cs typeface="Arial Bold"/>
              </a:rPr>
              <a:t>  Low Level or Procedural Language:</a:t>
            </a:r>
          </a:p>
          <a:p>
            <a:pPr>
              <a:lnSpc>
                <a:spcPts val="3220"/>
              </a:lnSpc>
            </a:pPr>
            <a:endParaRPr lang="en-CA" sz="2764">
              <a:solidFill>
                <a:srgbClr val="000000"/>
              </a:solidFill>
            </a:endParaRPr>
          </a:p>
        </p:txBody>
      </p:sp>
      <p:sp>
        <p:nvSpPr>
          <p:cNvPr id="8" name="TextBox 8"/>
          <p:cNvSpPr txBox="1"/>
          <p:nvPr/>
        </p:nvSpPr>
        <p:spPr>
          <a:xfrm>
            <a:off x="787400" y="4483100"/>
            <a:ext cx="7186263" cy="769441"/>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Retrieve data one </a:t>
            </a:r>
            <a:r>
              <a:rPr lang="en-CA" sz="2604" dirty="0" smtClean="0">
                <a:solidFill>
                  <a:srgbClr val="800000"/>
                </a:solidFill>
                <a:latin typeface="Arial"/>
                <a:cs typeface="Arial"/>
              </a:rPr>
              <a:t>record-at-a-time;</a:t>
            </a:r>
            <a:r>
              <a:rPr lang="ar-SA" sz="2604" dirty="0" smtClean="0">
                <a:solidFill>
                  <a:srgbClr val="800000"/>
                </a:solidFill>
                <a:latin typeface="Arial"/>
                <a:cs typeface="Arial"/>
              </a:rPr>
              <a:t>بنفذ سطر سطر</a:t>
            </a:r>
            <a:endParaRPr lang="en-CA" sz="2604" dirty="0">
              <a:solidFill>
                <a:srgbClr val="800000"/>
              </a:solidFill>
              <a:latin typeface="Arial"/>
              <a:cs typeface="Arial"/>
            </a:endParaRPr>
          </a:p>
          <a:p>
            <a:pPr>
              <a:lnSpc>
                <a:spcPts val="2990"/>
              </a:lnSpc>
            </a:pPr>
            <a:endParaRPr lang="en-CA" sz="2573" dirty="0">
              <a:solidFill>
                <a:srgbClr val="000000"/>
              </a:solidFill>
            </a:endParaRPr>
          </a:p>
        </p:txBody>
      </p:sp>
      <p:sp>
        <p:nvSpPr>
          <p:cNvPr id="9" name="TextBox 9"/>
          <p:cNvSpPr txBox="1"/>
          <p:nvPr/>
        </p:nvSpPr>
        <p:spPr>
          <a:xfrm>
            <a:off x="787400" y="4953000"/>
            <a:ext cx="7740902" cy="1192634"/>
          </a:xfrm>
          <a:prstGeom prst="rect">
            <a:avLst/>
          </a:prstGeom>
          <a:noFill/>
        </p:spPr>
        <p:txBody>
          <a:bodyPr vert="horz" wrap="none" lIns="0" tIns="0" rIns="0" bIns="0" rtlCol="0">
            <a:spAutoFit/>
          </a:bodyPr>
          <a:lstStyle/>
          <a:p>
            <a:pPr>
              <a:lnSpc>
                <a:spcPts val="31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Constructs such as looping are needed to retrieve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multiple records, along with </a:t>
            </a:r>
            <a:r>
              <a:rPr lang="en-CA" sz="2604" dirty="0" smtClean="0">
                <a:solidFill>
                  <a:srgbClr val="800000"/>
                </a:solidFill>
                <a:latin typeface="Arial"/>
                <a:cs typeface="Arial"/>
              </a:rPr>
              <a:t>pointers</a:t>
            </a:r>
            <a:r>
              <a:rPr lang="en-CA" sz="2604" dirty="0">
                <a:solidFill>
                  <a:srgbClr val="800000"/>
                </a:solidFill>
                <a:latin typeface="Arial"/>
                <a:cs typeface="Arial"/>
              </a:rPr>
              <a:t>.</a:t>
            </a:r>
          </a:p>
          <a:p>
            <a:pPr>
              <a:lnSpc>
                <a:spcPts val="3100"/>
              </a:lnSpc>
            </a:pPr>
            <a:endParaRPr lang="en-CA" sz="2604"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DBMS Interfaces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Stand-alone query language interfaces</a:t>
            </a:r>
          </a:p>
          <a:p>
            <a:pPr>
              <a:lnSpc>
                <a:spcPts val="3220"/>
              </a:lnSpc>
            </a:pPr>
            <a:endParaRPr lang="en-CA" sz="2770">
              <a:solidFill>
                <a:srgbClr val="000000"/>
              </a:solidFill>
            </a:endParaRPr>
          </a:p>
        </p:txBody>
      </p:sp>
      <p:sp>
        <p:nvSpPr>
          <p:cNvPr id="4" name="TextBox 4"/>
          <p:cNvSpPr txBox="1"/>
          <p:nvPr/>
        </p:nvSpPr>
        <p:spPr>
          <a:xfrm>
            <a:off x="787400" y="2133600"/>
            <a:ext cx="8356600" cy="1308100"/>
          </a:xfrm>
          <a:prstGeom prst="rect">
            <a:avLst/>
          </a:prstGeom>
          <a:noFill/>
        </p:spPr>
        <p:txBody>
          <a:bodyPr vert="horz" wrap="none" lIns="0" tIns="0" rIns="0" bIns="0" rtlCol="0">
            <a:spAutoFit/>
          </a:bodyPr>
          <a:lstStyle/>
          <a:p>
            <a:pPr>
              <a:lnSpc>
                <a:spcPts val="3150"/>
              </a:lnSpc>
            </a:pPr>
            <a:r>
              <a:rPr lang="en-CA" sz="1427">
                <a:solidFill>
                  <a:srgbClr val="333399"/>
                </a:solidFill>
                <a:latin typeface="Arial Unicode MS"/>
                <a:cs typeface="Arial Unicode MS"/>
              </a:rPr>
              <a:t></a:t>
            </a:r>
            <a:r>
              <a:rPr lang="en-CA" sz="2604">
                <a:solidFill>
                  <a:srgbClr val="800000"/>
                </a:solidFill>
                <a:latin typeface="Arial"/>
                <a:cs typeface="Arial"/>
              </a:rPr>
              <a:t>  Example: Entering SQL queries at the DBMS</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interactive SQL interface (e.g. SQL*Plus in</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ORACLE)</a:t>
            </a:r>
          </a:p>
          <a:p>
            <a:pPr>
              <a:lnSpc>
                <a:spcPts val="3150"/>
              </a:lnSpc>
            </a:pPr>
            <a:endParaRPr lang="en-CA" sz="2604">
              <a:solidFill>
                <a:srgbClr val="000000"/>
              </a:solidFill>
            </a:endParaRPr>
          </a:p>
        </p:txBody>
      </p:sp>
      <p:sp>
        <p:nvSpPr>
          <p:cNvPr id="5" name="TextBox 5"/>
          <p:cNvSpPr txBox="1"/>
          <p:nvPr/>
        </p:nvSpPr>
        <p:spPr>
          <a:xfrm>
            <a:off x="330200" y="3416300"/>
            <a:ext cx="8813800" cy="977900"/>
          </a:xfrm>
          <a:prstGeom prst="rect">
            <a:avLst/>
          </a:prstGeom>
          <a:noFill/>
        </p:spPr>
        <p:txBody>
          <a:bodyPr vert="horz" wrap="none" lIns="0" tIns="0" rIns="0" bIns="0" rtlCol="0">
            <a:spAutoFit/>
          </a:bodyPr>
          <a:lstStyle/>
          <a:p>
            <a:pPr>
              <a:lnSpc>
                <a:spcPts val="3300"/>
              </a:lnSpc>
            </a:pPr>
            <a:r>
              <a:rPr lang="en-CA" sz="1682">
                <a:solidFill>
                  <a:srgbClr val="990033"/>
                </a:solidFill>
                <a:latin typeface="Arial Unicode MS"/>
                <a:cs typeface="Arial Unicode MS"/>
              </a:rPr>
              <a:t></a:t>
            </a:r>
            <a:r>
              <a:rPr lang="en-CA" sz="2798">
                <a:solidFill>
                  <a:srgbClr val="333399"/>
                </a:solidFill>
                <a:latin typeface="Arial"/>
                <a:cs typeface="Arial"/>
              </a:rPr>
              <a:t>  Programmer interfaces for embedding DML in</a:t>
            </a:r>
            <a:r>
              <a:rPr lang="en-CA" sz="2795">
                <a:solidFill>
                  <a:srgbClr val="000000"/>
                </a:solidFill>
                <a:latin typeface="Times New Roman"/>
              </a:rPr>
              <a:t/>
            </a:r>
            <a:br>
              <a:rPr lang="en-CA" sz="2795">
                <a:solidFill>
                  <a:srgbClr val="000000"/>
                </a:solidFill>
                <a:latin typeface="Times New Roman"/>
              </a:rPr>
            </a:br>
            <a:r>
              <a:rPr lang="en-CA" sz="2795">
                <a:solidFill>
                  <a:srgbClr val="333399"/>
                </a:solidFill>
                <a:latin typeface="Arial"/>
                <a:cs typeface="Arial"/>
              </a:rPr>
              <a:t>programming languages</a:t>
            </a:r>
          </a:p>
          <a:p>
            <a:pPr>
              <a:lnSpc>
                <a:spcPts val="3300"/>
              </a:lnSpc>
            </a:pPr>
            <a:endParaRPr lang="en-CA" sz="2795">
              <a:solidFill>
                <a:srgbClr val="000000"/>
              </a:solidFill>
            </a:endParaRPr>
          </a:p>
        </p:txBody>
      </p:sp>
      <p:sp>
        <p:nvSpPr>
          <p:cNvPr id="6" name="TextBox 6"/>
          <p:cNvSpPr txBox="1"/>
          <p:nvPr/>
        </p:nvSpPr>
        <p:spPr>
          <a:xfrm>
            <a:off x="330200" y="43688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User-friendly interfaces</a:t>
            </a:r>
          </a:p>
          <a:p>
            <a:pPr>
              <a:lnSpc>
                <a:spcPts val="3220"/>
              </a:lnSpc>
            </a:pPr>
            <a:endParaRPr lang="en-CA" sz="2754">
              <a:solidFill>
                <a:srgbClr val="000000"/>
              </a:solidFill>
            </a:endParaRPr>
          </a:p>
        </p:txBody>
      </p:sp>
      <p:sp>
        <p:nvSpPr>
          <p:cNvPr id="7" name="TextBox 7"/>
          <p:cNvSpPr txBox="1"/>
          <p:nvPr/>
        </p:nvSpPr>
        <p:spPr>
          <a:xfrm>
            <a:off x="330200" y="4800600"/>
            <a:ext cx="8813800" cy="1485900"/>
          </a:xfrm>
          <a:prstGeom prst="rect">
            <a:avLst/>
          </a:prstGeom>
          <a:noFill/>
        </p:spPr>
        <p:txBody>
          <a:bodyPr vert="horz" wrap="none" lIns="0" tIns="0" rIns="0" bIns="0" rtlCol="0">
            <a:spAutoFit/>
          </a:bodyPr>
          <a:lstStyle/>
          <a:p>
            <a:pPr indent="457200">
              <a:lnSpc>
                <a:spcPts val="3700"/>
              </a:lnSpc>
              <a:tabLst>
                <a:tab pos="342900" algn="l"/>
              </a:tabLst>
            </a:pPr>
            <a:r>
              <a:rPr lang="en-CA" sz="1427">
                <a:solidFill>
                  <a:srgbClr val="333399"/>
                </a:solidFill>
                <a:latin typeface="Arial Unicode MS"/>
                <a:cs typeface="Arial Unicode MS"/>
              </a:rPr>
              <a:t></a:t>
            </a:r>
            <a:r>
              <a:rPr lang="en-CA" sz="2606">
                <a:solidFill>
                  <a:srgbClr val="800000"/>
                </a:solidFill>
                <a:latin typeface="Arial"/>
                <a:cs typeface="Arial"/>
              </a:rPr>
              <a:t>  Menu-based, forms-based, graphics-based, etc.</a:t>
            </a:r>
            <a:r>
              <a:rPr lang="en-CA" sz="2773">
                <a:solidFill>
                  <a:srgbClr val="000000"/>
                </a:solidFill>
                <a:latin typeface="Times New Roman"/>
              </a:rPr>
              <a:t/>
            </a:r>
            <a:br>
              <a:rPr lang="en-CA" sz="2773">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Mobile Interfaces:interfaces allowing users to</a:t>
            </a:r>
            <a:r>
              <a:rPr lang="en-CA" sz="2795">
                <a:solidFill>
                  <a:srgbClr val="000000"/>
                </a:solidFill>
                <a:latin typeface="Times New Roman"/>
              </a:rPr>
              <a:t/>
            </a:r>
            <a:br>
              <a:rPr lang="en-CA" sz="2795">
                <a:solidFill>
                  <a:srgbClr val="000000"/>
                </a:solidFill>
                <a:latin typeface="Times New Roman"/>
              </a:rPr>
            </a:br>
            <a:r>
              <a:rPr lang="en-CA" sz="2795">
                <a:solidFill>
                  <a:srgbClr val="333399"/>
                </a:solidFill>
                <a:latin typeface="Arial"/>
                <a:cs typeface="Arial"/>
              </a:rPr>
              <a:t>	perform transactions using mobile apps</a:t>
            </a:r>
          </a:p>
          <a:p>
            <a:pPr>
              <a:lnSpc>
                <a:spcPts val="3700"/>
              </a:lnSpc>
            </a:pPr>
            <a:endParaRPr lang="en-CA" sz="2795">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62000"/>
            <a:ext cx="8826500" cy="609600"/>
          </a:xfrm>
          <a:prstGeom prst="rect">
            <a:avLst/>
          </a:prstGeom>
          <a:noFill/>
        </p:spPr>
        <p:txBody>
          <a:bodyPr vert="horz" wrap="none" lIns="0" tIns="0" rIns="0" bIns="0" rtlCol="0">
            <a:spAutoFit/>
          </a:bodyPr>
          <a:lstStyle/>
          <a:p>
            <a:pPr>
              <a:lnSpc>
                <a:spcPts val="3680"/>
              </a:lnSpc>
            </a:pPr>
            <a:r>
              <a:rPr lang="en-CA" sz="3204">
                <a:solidFill>
                  <a:srgbClr val="800000"/>
                </a:solidFill>
                <a:latin typeface="Arial"/>
                <a:cs typeface="Arial"/>
              </a:rPr>
              <a:t>DBMS Programming Language Interfaces</a:t>
            </a:r>
          </a:p>
          <a:p>
            <a:pPr>
              <a:lnSpc>
                <a:spcPts val="3680"/>
              </a:lnSpc>
            </a:pPr>
            <a:endParaRPr lang="en-CA" sz="3204">
              <a:solidFill>
                <a:srgbClr val="000000"/>
              </a:solidFill>
            </a:endParaRPr>
          </a:p>
        </p:txBody>
      </p:sp>
      <p:sp>
        <p:nvSpPr>
          <p:cNvPr id="3" name="TextBox 3"/>
          <p:cNvSpPr txBox="1"/>
          <p:nvPr/>
        </p:nvSpPr>
        <p:spPr>
          <a:xfrm>
            <a:off x="330200" y="1625600"/>
            <a:ext cx="8813800" cy="990600"/>
          </a:xfrm>
          <a:prstGeom prst="rect">
            <a:avLst/>
          </a:prstGeom>
          <a:noFill/>
        </p:spPr>
        <p:txBody>
          <a:bodyPr vert="horz" wrap="none" lIns="0" tIns="0" rIns="0" bIns="0" rtlCol="0">
            <a:spAutoFit/>
          </a:bodyPr>
          <a:lstStyle/>
          <a:p>
            <a:pPr>
              <a:lnSpc>
                <a:spcPts val="3400"/>
              </a:lnSpc>
            </a:pPr>
            <a:r>
              <a:rPr lang="en-CA" sz="1679">
                <a:solidFill>
                  <a:srgbClr val="990033"/>
                </a:solidFill>
                <a:latin typeface="Arial Unicode MS"/>
                <a:cs typeface="Arial Unicode MS"/>
              </a:rPr>
              <a:t></a:t>
            </a:r>
            <a:r>
              <a:rPr lang="en-CA" sz="2798">
                <a:solidFill>
                  <a:srgbClr val="333399"/>
                </a:solidFill>
                <a:latin typeface="Arial"/>
                <a:cs typeface="Arial"/>
              </a:rPr>
              <a:t>  Programmer interfaces for embedding DML in a</a:t>
            </a:r>
            <a:r>
              <a:rPr lang="en-CA" sz="2795">
                <a:solidFill>
                  <a:srgbClr val="000000"/>
                </a:solidFill>
                <a:latin typeface="Times New Roman"/>
              </a:rPr>
              <a:t/>
            </a:r>
            <a:br>
              <a:rPr lang="en-CA" sz="2795">
                <a:solidFill>
                  <a:srgbClr val="000000"/>
                </a:solidFill>
                <a:latin typeface="Times New Roman"/>
              </a:rPr>
            </a:br>
            <a:r>
              <a:rPr lang="en-CA" sz="2795">
                <a:solidFill>
                  <a:srgbClr val="333399"/>
                </a:solidFill>
                <a:latin typeface="Arial"/>
                <a:cs typeface="Arial"/>
              </a:rPr>
              <a:t>programming languages:</a:t>
            </a:r>
          </a:p>
          <a:p>
            <a:pPr>
              <a:lnSpc>
                <a:spcPts val="3400"/>
              </a:lnSpc>
            </a:pPr>
            <a:endParaRPr lang="en-CA" sz="2795">
              <a:solidFill>
                <a:srgbClr val="000000"/>
              </a:solidFill>
            </a:endParaRPr>
          </a:p>
        </p:txBody>
      </p:sp>
      <p:sp>
        <p:nvSpPr>
          <p:cNvPr id="4" name="TextBox 4"/>
          <p:cNvSpPr txBox="1"/>
          <p:nvPr/>
        </p:nvSpPr>
        <p:spPr>
          <a:xfrm>
            <a:off x="787400" y="2552700"/>
            <a:ext cx="7369133" cy="923330"/>
          </a:xfrm>
          <a:prstGeom prst="rect">
            <a:avLst/>
          </a:prstGeom>
          <a:noFill/>
        </p:spPr>
        <p:txBody>
          <a:bodyPr vert="horz" wrap="none" lIns="0" tIns="0" rIns="0" bIns="0" rtlCol="0">
            <a:spAutoFit/>
          </a:bodyPr>
          <a:lstStyle/>
          <a:p>
            <a:pPr>
              <a:lnSpc>
                <a:spcPts val="2400"/>
              </a:lnSpc>
              <a:tabLst>
                <a:tab pos="279400" algn="l"/>
              </a:tabLst>
            </a:pPr>
            <a:r>
              <a:rPr lang="en-CA" sz="1103" dirty="0">
                <a:solidFill>
                  <a:srgbClr val="333399"/>
                </a:solidFill>
                <a:latin typeface="Arial Unicode MS"/>
                <a:cs typeface="Arial Unicode MS"/>
              </a:rPr>
              <a:t></a:t>
            </a:r>
            <a:r>
              <a:rPr lang="en-CA" sz="2014" b="1" dirty="0">
                <a:solidFill>
                  <a:srgbClr val="800000"/>
                </a:solidFill>
                <a:latin typeface="Arial Bold"/>
                <a:cs typeface="Arial Bold"/>
              </a:rPr>
              <a:t>   Embedded Approach</a:t>
            </a:r>
            <a:r>
              <a:rPr lang="en-CA" sz="2004" dirty="0">
                <a:solidFill>
                  <a:srgbClr val="800000"/>
                </a:solidFill>
                <a:latin typeface="Arial"/>
                <a:cs typeface="Arial"/>
              </a:rPr>
              <a:t>: </a:t>
            </a:r>
            <a:r>
              <a:rPr lang="en-CA" sz="2004" dirty="0" err="1">
                <a:solidFill>
                  <a:srgbClr val="800000"/>
                </a:solidFill>
                <a:latin typeface="Arial"/>
                <a:cs typeface="Arial"/>
              </a:rPr>
              <a:t>e.g</a:t>
            </a:r>
            <a:r>
              <a:rPr lang="en-CA" sz="2004" dirty="0">
                <a:solidFill>
                  <a:srgbClr val="800000"/>
                </a:solidFill>
                <a:latin typeface="Arial"/>
                <a:cs typeface="Arial"/>
              </a:rPr>
              <a:t> embedded SQL (for C, C++, etc.),</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	SQLJ (for </a:t>
            </a:r>
            <a:r>
              <a:rPr lang="en-CA" sz="2004" dirty="0" smtClean="0">
                <a:solidFill>
                  <a:srgbClr val="800000"/>
                </a:solidFill>
                <a:latin typeface="Arial"/>
                <a:cs typeface="Arial"/>
              </a:rPr>
              <a:t>Java)</a:t>
            </a:r>
            <a:r>
              <a:rPr lang="ar-SA" sz="2004" dirty="0" smtClean="0">
                <a:solidFill>
                  <a:srgbClr val="800000"/>
                </a:solidFill>
                <a:latin typeface="Arial"/>
                <a:cs typeface="Arial"/>
              </a:rPr>
              <a:t>هاد ستاتيك فش فيه ايروربتكون قليله من الي تحت</a:t>
            </a:r>
            <a:endParaRPr lang="en-CA" sz="2004" dirty="0">
              <a:solidFill>
                <a:srgbClr val="800000"/>
              </a:solidFill>
              <a:latin typeface="Arial"/>
              <a:cs typeface="Arial"/>
            </a:endParaRPr>
          </a:p>
          <a:p>
            <a:pPr>
              <a:lnSpc>
                <a:spcPts val="2400"/>
              </a:lnSpc>
            </a:pPr>
            <a:endParaRPr lang="en-CA" sz="2004" dirty="0">
              <a:solidFill>
                <a:srgbClr val="000000"/>
              </a:solidFill>
            </a:endParaRPr>
          </a:p>
        </p:txBody>
      </p:sp>
      <p:sp>
        <p:nvSpPr>
          <p:cNvPr id="5" name="TextBox 5"/>
          <p:cNvSpPr txBox="1"/>
          <p:nvPr/>
        </p:nvSpPr>
        <p:spPr>
          <a:xfrm>
            <a:off x="787400" y="3225800"/>
            <a:ext cx="8356600" cy="381000"/>
          </a:xfrm>
          <a:prstGeom prst="rect">
            <a:avLst/>
          </a:prstGeom>
          <a:noFill/>
        </p:spPr>
        <p:txBody>
          <a:bodyPr vert="horz" wrap="none" lIns="0" tIns="0" rIns="0" bIns="0" rtlCol="0">
            <a:spAutoFit/>
          </a:bodyPr>
          <a:lstStyle/>
          <a:p>
            <a:pPr>
              <a:lnSpc>
                <a:spcPts val="2300"/>
              </a:lnSpc>
            </a:pPr>
            <a:r>
              <a:rPr lang="en-CA" sz="1103">
                <a:solidFill>
                  <a:srgbClr val="333399"/>
                </a:solidFill>
                <a:latin typeface="Arial Unicode MS"/>
                <a:cs typeface="Arial Unicode MS"/>
              </a:rPr>
              <a:t></a:t>
            </a:r>
            <a:r>
              <a:rPr lang="en-CA" sz="2014" b="1">
                <a:solidFill>
                  <a:srgbClr val="800000"/>
                </a:solidFill>
                <a:latin typeface="Arial Bold"/>
                <a:cs typeface="Arial Bold"/>
              </a:rPr>
              <a:t>   Procedure Call Approach</a:t>
            </a:r>
            <a:r>
              <a:rPr lang="en-CA" sz="2004">
                <a:solidFill>
                  <a:srgbClr val="800000"/>
                </a:solidFill>
                <a:latin typeface="Arial"/>
                <a:cs typeface="Arial"/>
              </a:rPr>
              <a:t>: e.g. JDBC for Java, ODBC (Open</a:t>
            </a:r>
          </a:p>
          <a:p>
            <a:pPr>
              <a:lnSpc>
                <a:spcPts val="2300"/>
              </a:lnSpc>
            </a:pPr>
            <a:endParaRPr lang="en-CA" sz="1988">
              <a:solidFill>
                <a:srgbClr val="000000"/>
              </a:solidFill>
            </a:endParaRPr>
          </a:p>
        </p:txBody>
      </p:sp>
      <p:sp>
        <p:nvSpPr>
          <p:cNvPr id="6" name="TextBox 6"/>
          <p:cNvSpPr txBox="1"/>
          <p:nvPr/>
        </p:nvSpPr>
        <p:spPr>
          <a:xfrm>
            <a:off x="1066800" y="3530600"/>
            <a:ext cx="8077200" cy="381000"/>
          </a:xfrm>
          <a:prstGeom prst="rect">
            <a:avLst/>
          </a:prstGeom>
          <a:noFill/>
        </p:spPr>
        <p:txBody>
          <a:bodyPr vert="horz" wrap="none" lIns="0" tIns="0" rIns="0" bIns="0" rtlCol="0">
            <a:spAutoFit/>
          </a:bodyPr>
          <a:lstStyle/>
          <a:p>
            <a:pPr>
              <a:lnSpc>
                <a:spcPts val="2300"/>
              </a:lnSpc>
            </a:pPr>
            <a:r>
              <a:rPr lang="en-CA" sz="2006">
                <a:solidFill>
                  <a:srgbClr val="800000"/>
                </a:solidFill>
                <a:latin typeface="Arial"/>
                <a:cs typeface="Arial"/>
              </a:rPr>
              <a:t>Databse Connectivity) for other programming languages as API’s</a:t>
            </a:r>
          </a:p>
          <a:p>
            <a:pPr>
              <a:lnSpc>
                <a:spcPts val="2300"/>
              </a:lnSpc>
            </a:pPr>
            <a:endParaRPr lang="en-CA" sz="2006">
              <a:solidFill>
                <a:srgbClr val="000000"/>
              </a:solidFill>
            </a:endParaRPr>
          </a:p>
        </p:txBody>
      </p:sp>
      <p:sp>
        <p:nvSpPr>
          <p:cNvPr id="7" name="TextBox 7"/>
          <p:cNvSpPr txBox="1"/>
          <p:nvPr/>
        </p:nvSpPr>
        <p:spPr>
          <a:xfrm>
            <a:off x="1066800" y="3835400"/>
            <a:ext cx="6589946" cy="589905"/>
          </a:xfrm>
          <a:prstGeom prst="rect">
            <a:avLst/>
          </a:prstGeom>
          <a:noFill/>
        </p:spPr>
        <p:txBody>
          <a:bodyPr vert="horz" wrap="none" lIns="0" tIns="0" rIns="0" bIns="0" rtlCol="0">
            <a:spAutoFit/>
          </a:bodyPr>
          <a:lstStyle/>
          <a:p>
            <a:pPr>
              <a:lnSpc>
                <a:spcPts val="2300"/>
              </a:lnSpc>
            </a:pPr>
            <a:r>
              <a:rPr lang="en-CA" sz="2004" dirty="0">
                <a:solidFill>
                  <a:srgbClr val="800000"/>
                </a:solidFill>
                <a:latin typeface="Arial"/>
                <a:cs typeface="Arial"/>
              </a:rPr>
              <a:t>(application programming </a:t>
            </a:r>
            <a:r>
              <a:rPr lang="en-CA" sz="2004" dirty="0" smtClean="0">
                <a:solidFill>
                  <a:srgbClr val="800000"/>
                </a:solidFill>
                <a:latin typeface="Arial"/>
                <a:cs typeface="Arial"/>
              </a:rPr>
              <a:t>interfaces)</a:t>
            </a:r>
            <a:r>
              <a:rPr lang="ar-SA" sz="2004" dirty="0" smtClean="0">
                <a:solidFill>
                  <a:srgbClr val="800000"/>
                </a:solidFill>
                <a:latin typeface="Arial"/>
                <a:cs typeface="Arial"/>
              </a:rPr>
              <a:t>هون داينمك وبكون فيه اخطاء</a:t>
            </a:r>
            <a:endParaRPr lang="en-CA" sz="2004" dirty="0">
              <a:solidFill>
                <a:srgbClr val="800000"/>
              </a:solidFill>
              <a:latin typeface="Arial"/>
              <a:cs typeface="Arial"/>
            </a:endParaRPr>
          </a:p>
          <a:p>
            <a:pPr>
              <a:lnSpc>
                <a:spcPts val="2300"/>
              </a:lnSpc>
            </a:pPr>
            <a:endParaRPr lang="en-CA" sz="2004" dirty="0">
              <a:solidFill>
                <a:srgbClr val="000000"/>
              </a:solidFill>
            </a:endParaRPr>
          </a:p>
        </p:txBody>
      </p:sp>
      <p:sp>
        <p:nvSpPr>
          <p:cNvPr id="8" name="TextBox 8"/>
          <p:cNvSpPr txBox="1"/>
          <p:nvPr/>
        </p:nvSpPr>
        <p:spPr>
          <a:xfrm>
            <a:off x="787400" y="4191000"/>
            <a:ext cx="8356600" cy="1016000"/>
          </a:xfrm>
          <a:prstGeom prst="rect">
            <a:avLst/>
          </a:prstGeom>
          <a:noFill/>
        </p:spPr>
        <p:txBody>
          <a:bodyPr vert="horz" wrap="none" lIns="0" tIns="0" rIns="0" bIns="0" rtlCol="0">
            <a:spAutoFit/>
          </a:bodyPr>
          <a:lstStyle/>
          <a:p>
            <a:pPr>
              <a:lnSpc>
                <a:spcPts val="2400"/>
              </a:lnSpc>
              <a:tabLst>
                <a:tab pos="279400" algn="l"/>
                <a:tab pos="279400" algn="l"/>
              </a:tabLst>
            </a:pPr>
            <a:r>
              <a:rPr lang="en-CA" sz="1103">
                <a:solidFill>
                  <a:srgbClr val="333399"/>
                </a:solidFill>
                <a:latin typeface="Arial Unicode MS"/>
                <a:cs typeface="Arial Unicode MS"/>
              </a:rPr>
              <a:t></a:t>
            </a:r>
            <a:r>
              <a:rPr lang="en-CA" sz="2014" b="1">
                <a:solidFill>
                  <a:srgbClr val="800000"/>
                </a:solidFill>
                <a:latin typeface="Arial Bold"/>
                <a:cs typeface="Arial Bold"/>
              </a:rPr>
              <a:t>   Database Programming Language Approach</a:t>
            </a:r>
            <a:r>
              <a:rPr lang="en-CA" sz="2004">
                <a:solidFill>
                  <a:srgbClr val="800000"/>
                </a:solidFill>
                <a:latin typeface="Arial"/>
                <a:cs typeface="Arial"/>
              </a:rPr>
              <a:t>: e.g. ORACLE</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	has PL/SQL, a programming language based on SQL; language</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	incorporates SQL and its data types as integral components</a:t>
            </a:r>
          </a:p>
          <a:p>
            <a:pPr>
              <a:lnSpc>
                <a:spcPts val="2400"/>
              </a:lnSpc>
            </a:pPr>
            <a:endParaRPr lang="en-CA" sz="2004">
              <a:solidFill>
                <a:srgbClr val="000000"/>
              </a:solidFill>
            </a:endParaRPr>
          </a:p>
        </p:txBody>
      </p:sp>
      <p:sp>
        <p:nvSpPr>
          <p:cNvPr id="9" name="TextBox 9"/>
          <p:cNvSpPr txBox="1"/>
          <p:nvPr/>
        </p:nvSpPr>
        <p:spPr>
          <a:xfrm>
            <a:off x="787400" y="5168900"/>
            <a:ext cx="8356600" cy="711200"/>
          </a:xfrm>
          <a:prstGeom prst="rect">
            <a:avLst/>
          </a:prstGeom>
          <a:noFill/>
        </p:spPr>
        <p:txBody>
          <a:bodyPr vert="horz" wrap="none" lIns="0" tIns="0" rIns="0" bIns="0" rtlCol="0">
            <a:spAutoFit/>
          </a:bodyPr>
          <a:lstStyle/>
          <a:p>
            <a:pPr>
              <a:lnSpc>
                <a:spcPts val="2400"/>
              </a:lnSpc>
              <a:tabLst>
                <a:tab pos="279400" algn="l"/>
              </a:tabLst>
            </a:pPr>
            <a:r>
              <a:rPr lang="en-CA" sz="1103">
                <a:solidFill>
                  <a:srgbClr val="333399"/>
                </a:solidFill>
                <a:latin typeface="Arial Unicode MS"/>
                <a:cs typeface="Arial Unicode MS"/>
              </a:rPr>
              <a:t></a:t>
            </a:r>
            <a:r>
              <a:rPr lang="en-CA" sz="2014" b="1">
                <a:solidFill>
                  <a:srgbClr val="800000"/>
                </a:solidFill>
                <a:latin typeface="Arial Bold"/>
                <a:cs typeface="Arial Bold"/>
              </a:rPr>
              <a:t>   Scripting Languages: </a:t>
            </a:r>
            <a:r>
              <a:rPr lang="en-CA" sz="2004">
                <a:solidFill>
                  <a:srgbClr val="800000"/>
                </a:solidFill>
                <a:latin typeface="Arial"/>
                <a:cs typeface="Arial"/>
              </a:rPr>
              <a:t>PHP (client-side scripting) and Python</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	(server-side scripting) are used to write database programs.</a:t>
            </a:r>
          </a:p>
          <a:p>
            <a:pPr>
              <a:lnSpc>
                <a:spcPts val="2400"/>
              </a:lnSpc>
            </a:pPr>
            <a:endParaRPr lang="en-CA" sz="2004">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User-Friendly DBMS Interfaces</a:t>
            </a:r>
          </a:p>
          <a:p>
            <a:pPr>
              <a:lnSpc>
                <a:spcPts val="4140"/>
              </a:lnSpc>
            </a:pPr>
            <a:endParaRPr lang="en-CA" sz="3600">
              <a:solidFill>
                <a:srgbClr val="000000"/>
              </a:solidFill>
            </a:endParaRPr>
          </a:p>
        </p:txBody>
      </p:sp>
      <p:sp>
        <p:nvSpPr>
          <p:cNvPr id="3" name="TextBox 3"/>
          <p:cNvSpPr txBox="1"/>
          <p:nvPr/>
        </p:nvSpPr>
        <p:spPr>
          <a:xfrm>
            <a:off x="787400" y="1828800"/>
            <a:ext cx="7455952" cy="1231106"/>
          </a:xfrm>
          <a:prstGeom prst="rect">
            <a:avLst/>
          </a:prstGeom>
          <a:noFill/>
        </p:spPr>
        <p:txBody>
          <a:bodyPr vert="horz" wrap="none" lIns="0" tIns="0" rIns="0" bIns="0" rtlCol="0">
            <a:spAutoFit/>
          </a:bodyPr>
          <a:lstStyle/>
          <a:p>
            <a:pPr>
              <a:lnSpc>
                <a:spcPts val="32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Menu-based (Web-based</a:t>
            </a:r>
            <a:r>
              <a:rPr lang="en-CA" sz="2606" dirty="0" smtClean="0">
                <a:solidFill>
                  <a:srgbClr val="800000"/>
                </a:solidFill>
                <a:latin typeface="Arial"/>
                <a:cs typeface="Arial"/>
              </a:rPr>
              <a:t>)</a:t>
            </a:r>
            <a:r>
              <a:rPr lang="ar-SA" sz="2606" dirty="0" smtClean="0">
                <a:solidFill>
                  <a:srgbClr val="800000"/>
                </a:solidFill>
                <a:latin typeface="Arial"/>
                <a:cs typeface="Arial"/>
              </a:rPr>
              <a:t>:</a:t>
            </a:r>
            <a:r>
              <a:rPr lang="en-CA" sz="2606" dirty="0" smtClean="0">
                <a:solidFill>
                  <a:srgbClr val="800000"/>
                </a:solidFill>
                <a:latin typeface="Arial"/>
                <a:cs typeface="Arial"/>
              </a:rPr>
              <a:t> </a:t>
            </a:r>
            <a:r>
              <a:rPr lang="en-CA" sz="2606" dirty="0">
                <a:solidFill>
                  <a:srgbClr val="800000"/>
                </a:solidFill>
                <a:latin typeface="Arial"/>
                <a:cs typeface="Arial"/>
              </a:rPr>
              <a:t>popular for browsing</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on the web</a:t>
            </a:r>
          </a:p>
          <a:p>
            <a:pPr>
              <a:lnSpc>
                <a:spcPts val="3200"/>
              </a:lnSpc>
            </a:pPr>
            <a:endParaRPr lang="en-CA" sz="2604" dirty="0">
              <a:solidFill>
                <a:srgbClr val="000000"/>
              </a:solidFill>
            </a:endParaRPr>
          </a:p>
        </p:txBody>
      </p:sp>
      <p:sp>
        <p:nvSpPr>
          <p:cNvPr id="4" name="TextBox 4"/>
          <p:cNvSpPr txBox="1"/>
          <p:nvPr/>
        </p:nvSpPr>
        <p:spPr>
          <a:xfrm>
            <a:off x="787400" y="2705100"/>
            <a:ext cx="7369005" cy="1192634"/>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a:t>
            </a:r>
            <a:r>
              <a:rPr lang="en-CA" sz="2604" dirty="0" smtClean="0">
                <a:solidFill>
                  <a:srgbClr val="800000"/>
                </a:solidFill>
                <a:latin typeface="Arial"/>
                <a:cs typeface="Arial"/>
              </a:rPr>
              <a:t>Forms-based</a:t>
            </a:r>
            <a:r>
              <a:rPr lang="ar-SA" sz="2604" dirty="0" smtClean="0">
                <a:solidFill>
                  <a:srgbClr val="800000"/>
                </a:solidFill>
                <a:latin typeface="Arial"/>
                <a:cs typeface="Arial"/>
              </a:rPr>
              <a:t>:</a:t>
            </a:r>
            <a:r>
              <a:rPr lang="en-CA" sz="2604" dirty="0" smtClean="0">
                <a:solidFill>
                  <a:srgbClr val="800000"/>
                </a:solidFill>
                <a:latin typeface="Arial"/>
                <a:cs typeface="Arial"/>
              </a:rPr>
              <a:t> </a:t>
            </a:r>
            <a:r>
              <a:rPr lang="en-CA" sz="2604" dirty="0">
                <a:solidFill>
                  <a:srgbClr val="800000"/>
                </a:solidFill>
                <a:latin typeface="Arial"/>
                <a:cs typeface="Arial"/>
              </a:rPr>
              <a:t>designed for naïve users used to</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filling in entries on a form</a:t>
            </a:r>
          </a:p>
          <a:p>
            <a:pPr>
              <a:lnSpc>
                <a:spcPts val="3100"/>
              </a:lnSpc>
            </a:pPr>
            <a:endParaRPr lang="en-CA" sz="2604" dirty="0">
              <a:solidFill>
                <a:srgbClr val="000000"/>
              </a:solidFill>
            </a:endParaRPr>
          </a:p>
        </p:txBody>
      </p:sp>
      <p:sp>
        <p:nvSpPr>
          <p:cNvPr id="5" name="TextBox 5"/>
          <p:cNvSpPr txBox="1"/>
          <p:nvPr/>
        </p:nvSpPr>
        <p:spPr>
          <a:xfrm>
            <a:off x="787400" y="365378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Graphics-based</a:t>
            </a:r>
          </a:p>
          <a:p>
            <a:pPr>
              <a:lnSpc>
                <a:spcPts val="2990"/>
              </a:lnSpc>
            </a:pPr>
            <a:endParaRPr lang="en-CA" sz="2534">
              <a:solidFill>
                <a:srgbClr val="000000"/>
              </a:solidFill>
            </a:endParaRPr>
          </a:p>
        </p:txBody>
      </p:sp>
      <p:sp>
        <p:nvSpPr>
          <p:cNvPr id="6" name="TextBox 6"/>
          <p:cNvSpPr txBox="1"/>
          <p:nvPr/>
        </p:nvSpPr>
        <p:spPr>
          <a:xfrm>
            <a:off x="1244600" y="4064000"/>
            <a:ext cx="78994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00">
                <a:solidFill>
                  <a:srgbClr val="333399"/>
                </a:solidFill>
                <a:latin typeface="Arial"/>
                <a:cs typeface="Arial"/>
              </a:rPr>
              <a:t> Point and Click, Drag and Drop, etc.</a:t>
            </a:r>
          </a:p>
          <a:p>
            <a:pPr>
              <a:lnSpc>
                <a:spcPts val="2760"/>
              </a:lnSpc>
            </a:pPr>
            <a:endParaRPr lang="en-CA" sz="2368">
              <a:solidFill>
                <a:srgbClr val="000000"/>
              </a:solidFill>
            </a:endParaRPr>
          </a:p>
        </p:txBody>
      </p:sp>
      <p:sp>
        <p:nvSpPr>
          <p:cNvPr id="7" name="TextBox 7"/>
          <p:cNvSpPr txBox="1"/>
          <p:nvPr/>
        </p:nvSpPr>
        <p:spPr>
          <a:xfrm>
            <a:off x="1244600" y="4495800"/>
            <a:ext cx="78994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00">
                <a:solidFill>
                  <a:srgbClr val="333399"/>
                </a:solidFill>
                <a:latin typeface="Arial"/>
                <a:cs typeface="Arial"/>
              </a:rPr>
              <a:t> Specifying a query on a schema diagram</a:t>
            </a:r>
          </a:p>
          <a:p>
            <a:pPr>
              <a:lnSpc>
                <a:spcPts val="2760"/>
              </a:lnSpc>
            </a:pPr>
            <a:endParaRPr lang="en-CA" sz="2370">
              <a:solidFill>
                <a:srgbClr val="000000"/>
              </a:solidFill>
            </a:endParaRPr>
          </a:p>
        </p:txBody>
      </p:sp>
      <p:sp>
        <p:nvSpPr>
          <p:cNvPr id="8" name="TextBox 8"/>
          <p:cNvSpPr txBox="1"/>
          <p:nvPr/>
        </p:nvSpPr>
        <p:spPr>
          <a:xfrm>
            <a:off x="787400" y="4864100"/>
            <a:ext cx="8356600" cy="1041400"/>
          </a:xfrm>
          <a:prstGeom prst="rect">
            <a:avLst/>
          </a:prstGeom>
          <a:noFill/>
        </p:spPr>
        <p:txBody>
          <a:bodyPr vert="horz" wrap="none" lIns="0" tIns="0" rIns="0" bIns="0" rtlCol="0">
            <a:spAutoFit/>
          </a:bodyPr>
          <a:lstStyle/>
          <a:p>
            <a:pPr>
              <a:lnSpc>
                <a:spcPts val="38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Natural language: requests in written English</a:t>
            </a:r>
            <a:r>
              <a:rPr lang="en-CA" sz="2563" dirty="0">
                <a:solidFill>
                  <a:srgbClr val="000000"/>
                </a:solidFill>
                <a:latin typeface="Times New Roman"/>
              </a:rPr>
              <a:t/>
            </a:r>
            <a:br>
              <a:rPr lang="en-CA" sz="2563"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Combinations of the above:</a:t>
            </a:r>
          </a:p>
          <a:p>
            <a:pPr>
              <a:lnSpc>
                <a:spcPts val="3800"/>
              </a:lnSpc>
            </a:pPr>
            <a:endParaRPr lang="en-CA" sz="2563" dirty="0">
              <a:solidFill>
                <a:srgbClr val="000000"/>
              </a:solidFill>
            </a:endParaRPr>
          </a:p>
        </p:txBody>
      </p:sp>
      <p:sp>
        <p:nvSpPr>
          <p:cNvPr id="9" name="TextBox 9"/>
          <p:cNvSpPr txBox="1"/>
          <p:nvPr/>
        </p:nvSpPr>
        <p:spPr>
          <a:xfrm>
            <a:off x="1244600" y="5892800"/>
            <a:ext cx="78994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00">
                <a:solidFill>
                  <a:srgbClr val="333399"/>
                </a:solidFill>
                <a:latin typeface="Arial"/>
                <a:cs typeface="Arial"/>
              </a:rPr>
              <a:t> For example, both menus and forms used</a:t>
            </a:r>
          </a:p>
          <a:p>
            <a:pPr>
              <a:lnSpc>
                <a:spcPts val="2760"/>
              </a:lnSpc>
            </a:pPr>
            <a:endParaRPr lang="en-CA" sz="2370">
              <a:solidFill>
                <a:srgbClr val="000000"/>
              </a:solidFill>
            </a:endParaRPr>
          </a:p>
        </p:txBody>
      </p:sp>
      <p:sp>
        <p:nvSpPr>
          <p:cNvPr id="10" name="TextBox 10"/>
          <p:cNvSpPr txBox="1"/>
          <p:nvPr/>
        </p:nvSpPr>
        <p:spPr>
          <a:xfrm>
            <a:off x="1473200" y="6261100"/>
            <a:ext cx="3726213" cy="718145"/>
          </a:xfrm>
          <a:prstGeom prst="rect">
            <a:avLst/>
          </a:prstGeom>
          <a:noFill/>
        </p:spPr>
        <p:txBody>
          <a:bodyPr vert="horz" wrap="none" lIns="0" tIns="0" rIns="0" bIns="0" rtlCol="0">
            <a:spAutoFit/>
          </a:bodyPr>
          <a:lstStyle/>
          <a:p>
            <a:pPr>
              <a:lnSpc>
                <a:spcPts val="2760"/>
              </a:lnSpc>
            </a:pPr>
            <a:r>
              <a:rPr lang="en-CA" sz="2400" dirty="0" smtClean="0">
                <a:solidFill>
                  <a:srgbClr val="333399"/>
                </a:solidFill>
                <a:latin typeface="Arial"/>
                <a:cs typeface="Arial"/>
              </a:rPr>
              <a:t>in </a:t>
            </a:r>
            <a:r>
              <a:rPr lang="en-CA" sz="2400" dirty="0">
                <a:solidFill>
                  <a:srgbClr val="333399"/>
                </a:solidFill>
                <a:latin typeface="Arial"/>
                <a:cs typeface="Arial"/>
              </a:rPr>
              <a:t>Web database interfaces</a:t>
            </a:r>
          </a:p>
          <a:p>
            <a:pPr>
              <a:lnSpc>
                <a:spcPts val="2760"/>
              </a:lnSpc>
            </a:pPr>
            <a:endParaRPr lang="en-CA" sz="2400"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Other DBMS Interfaces</a:t>
            </a:r>
          </a:p>
          <a:p>
            <a:pPr>
              <a:lnSpc>
                <a:spcPts val="4140"/>
              </a:lnSpc>
            </a:pPr>
            <a:endParaRPr lang="en-CA" sz="3600">
              <a:solidFill>
                <a:srgbClr val="000000"/>
              </a:solidFill>
            </a:endParaRPr>
          </a:p>
        </p:txBody>
      </p:sp>
      <p:sp>
        <p:nvSpPr>
          <p:cNvPr id="3" name="TextBox 3"/>
          <p:cNvSpPr txBox="1"/>
          <p:nvPr/>
        </p:nvSpPr>
        <p:spPr>
          <a:xfrm>
            <a:off x="787400" y="16510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Natural language: free text as a query</a:t>
            </a:r>
          </a:p>
          <a:p>
            <a:pPr>
              <a:lnSpc>
                <a:spcPts val="2990"/>
              </a:lnSpc>
            </a:pPr>
            <a:endParaRPr lang="en-CA" sz="2575">
              <a:solidFill>
                <a:srgbClr val="000000"/>
              </a:solidFill>
            </a:endParaRPr>
          </a:p>
        </p:txBody>
      </p:sp>
      <p:sp>
        <p:nvSpPr>
          <p:cNvPr id="4" name="TextBox 4"/>
          <p:cNvSpPr txBox="1"/>
          <p:nvPr/>
        </p:nvSpPr>
        <p:spPr>
          <a:xfrm>
            <a:off x="787400" y="2070100"/>
            <a:ext cx="8356600" cy="1892300"/>
          </a:xfrm>
          <a:prstGeom prst="rect">
            <a:avLst/>
          </a:prstGeom>
          <a:noFill/>
        </p:spPr>
        <p:txBody>
          <a:bodyPr vert="horz" wrap="none" lIns="0" tIns="0" rIns="0" bIns="0" rtlCol="0">
            <a:spAutoFit/>
          </a:bodyPr>
          <a:lstStyle/>
          <a:p>
            <a:pPr>
              <a:lnSpc>
                <a:spcPts val="3530"/>
              </a:lnSpc>
            </a:pPr>
            <a:r>
              <a:rPr lang="en-CA" sz="1427">
                <a:solidFill>
                  <a:srgbClr val="333399"/>
                </a:solidFill>
                <a:latin typeface="Arial Unicode MS"/>
                <a:cs typeface="Arial Unicode MS"/>
              </a:rPr>
              <a:t></a:t>
            </a:r>
            <a:r>
              <a:rPr lang="en-CA" sz="2604">
                <a:solidFill>
                  <a:srgbClr val="800000"/>
                </a:solidFill>
                <a:latin typeface="Arial"/>
                <a:cs typeface="Arial"/>
              </a:rPr>
              <a:t>  Speech : Input query and Output response</a:t>
            </a:r>
            <a:r>
              <a:rPr lang="en-CA" sz="2569">
                <a:solidFill>
                  <a:srgbClr val="000000"/>
                </a:solidFill>
                <a:latin typeface="Times New Roman"/>
              </a:rPr>
              <a:t/>
            </a:r>
            <a:br>
              <a:rPr lang="en-CA" sz="2569">
                <a:solidFill>
                  <a:srgbClr val="000000"/>
                </a:solidFill>
                <a:latin typeface="Times New Roman"/>
              </a:rPr>
            </a:br>
            <a:r>
              <a:rPr lang="en-CA" sz="1427">
                <a:solidFill>
                  <a:srgbClr val="333399"/>
                </a:solidFill>
                <a:latin typeface="Arial Unicode MS"/>
                <a:cs typeface="Arial Unicode MS"/>
              </a:rPr>
              <a:t></a:t>
            </a:r>
            <a:r>
              <a:rPr lang="en-CA" sz="2604">
                <a:solidFill>
                  <a:srgbClr val="800000"/>
                </a:solidFill>
                <a:latin typeface="Arial"/>
                <a:cs typeface="Arial"/>
              </a:rPr>
              <a:t>  Web Browser with keyword search</a:t>
            </a:r>
            <a:r>
              <a:rPr lang="en-CA" sz="2580">
                <a:solidFill>
                  <a:srgbClr val="000000"/>
                </a:solidFill>
                <a:latin typeface="Times New Roman"/>
              </a:rPr>
              <a:t/>
            </a:r>
            <a:br>
              <a:rPr lang="en-CA" sz="2580">
                <a:solidFill>
                  <a:srgbClr val="000000"/>
                </a:solidFill>
                <a:latin typeface="Times New Roman"/>
              </a:rPr>
            </a:br>
            <a:r>
              <a:rPr lang="en-CA" sz="1427">
                <a:solidFill>
                  <a:srgbClr val="333399"/>
                </a:solidFill>
                <a:latin typeface="Arial Unicode MS"/>
                <a:cs typeface="Arial Unicode MS"/>
              </a:rPr>
              <a:t></a:t>
            </a:r>
            <a:r>
              <a:rPr lang="en-CA" sz="2604">
                <a:solidFill>
                  <a:srgbClr val="800000"/>
                </a:solidFill>
                <a:latin typeface="Arial"/>
                <a:cs typeface="Arial"/>
              </a:rPr>
              <a:t>  Parametric interfaces, e.g., bank tellers using</a:t>
            </a:r>
            <a:r>
              <a:rPr lang="en-CA" sz="2606">
                <a:solidFill>
                  <a:srgbClr val="000000"/>
                </a:solidFill>
                <a:latin typeface="Times New Roman"/>
              </a:rPr>
              <a:t/>
            </a:r>
            <a:br>
              <a:rPr lang="en-CA" sz="2606">
                <a:solidFill>
                  <a:srgbClr val="000000"/>
                </a:solidFill>
                <a:latin typeface="Times New Roman"/>
              </a:rPr>
            </a:br>
            <a:r>
              <a:rPr lang="en-CA" sz="2606">
                <a:solidFill>
                  <a:srgbClr val="800000"/>
                </a:solidFill>
                <a:latin typeface="Arial"/>
                <a:cs typeface="Arial"/>
              </a:rPr>
              <a:t>function keys.</a:t>
            </a:r>
          </a:p>
          <a:p>
            <a:pPr>
              <a:lnSpc>
                <a:spcPts val="3530"/>
              </a:lnSpc>
            </a:pPr>
            <a:endParaRPr lang="en-CA" sz="2606">
              <a:solidFill>
                <a:srgbClr val="000000"/>
              </a:solidFill>
            </a:endParaRPr>
          </a:p>
        </p:txBody>
      </p:sp>
      <p:sp>
        <p:nvSpPr>
          <p:cNvPr id="5" name="TextBox 5"/>
          <p:cNvSpPr txBox="1"/>
          <p:nvPr/>
        </p:nvSpPr>
        <p:spPr>
          <a:xfrm>
            <a:off x="787400" y="3949700"/>
            <a:ext cx="7425110" cy="769441"/>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Interfaces for the </a:t>
            </a:r>
            <a:r>
              <a:rPr lang="en-CA" sz="2604" dirty="0" smtClean="0">
                <a:solidFill>
                  <a:srgbClr val="800000"/>
                </a:solidFill>
                <a:latin typeface="Arial"/>
                <a:cs typeface="Arial"/>
              </a:rPr>
              <a:t>DBA:</a:t>
            </a:r>
            <a:r>
              <a:rPr lang="ar-SA" sz="2604" dirty="0" smtClean="0">
                <a:solidFill>
                  <a:srgbClr val="800000"/>
                </a:solidFill>
                <a:latin typeface="Arial"/>
                <a:cs typeface="Arial"/>
              </a:rPr>
              <a:t>هاد غاليا بشتغل ع الشاشه السودا</a:t>
            </a:r>
            <a:endParaRPr lang="en-CA" sz="2604" dirty="0">
              <a:solidFill>
                <a:srgbClr val="800000"/>
              </a:solidFill>
              <a:latin typeface="Arial"/>
              <a:cs typeface="Arial"/>
            </a:endParaRPr>
          </a:p>
          <a:p>
            <a:pPr>
              <a:lnSpc>
                <a:spcPts val="2990"/>
              </a:lnSpc>
            </a:pPr>
            <a:endParaRPr lang="en-CA" sz="2558" dirty="0">
              <a:solidFill>
                <a:srgbClr val="000000"/>
              </a:solidFill>
            </a:endParaRPr>
          </a:p>
        </p:txBody>
      </p:sp>
      <p:sp>
        <p:nvSpPr>
          <p:cNvPr id="6" name="TextBox 6"/>
          <p:cNvSpPr txBox="1"/>
          <p:nvPr/>
        </p:nvSpPr>
        <p:spPr>
          <a:xfrm>
            <a:off x="1244600" y="4343400"/>
            <a:ext cx="7899400" cy="952500"/>
          </a:xfrm>
          <a:prstGeom prst="rect">
            <a:avLst/>
          </a:prstGeom>
          <a:noFill/>
        </p:spPr>
        <p:txBody>
          <a:bodyPr vert="horz" wrap="none" lIns="0" tIns="0" rIns="0" bIns="0" rtlCol="0">
            <a:spAutoFit/>
          </a:bodyPr>
          <a:lstStyle/>
          <a:p>
            <a:pPr>
              <a:lnSpc>
                <a:spcPts val="3500"/>
              </a:lnSpc>
            </a:pPr>
            <a:r>
              <a:rPr lang="en-CA" sz="1200">
                <a:solidFill>
                  <a:srgbClr val="990033"/>
                </a:solidFill>
                <a:latin typeface="Arial Unicode MS"/>
                <a:cs typeface="Arial Unicode MS"/>
              </a:rPr>
              <a:t></a:t>
            </a:r>
            <a:r>
              <a:rPr lang="en-CA" sz="2400">
                <a:solidFill>
                  <a:srgbClr val="333399"/>
                </a:solidFill>
                <a:latin typeface="Arial"/>
                <a:cs typeface="Arial"/>
              </a:rPr>
              <a:t> Creating user accounts, granting authorizations</a:t>
            </a:r>
            <a:r>
              <a:rPr lang="en-CA" sz="2357">
                <a:solidFill>
                  <a:srgbClr val="000000"/>
                </a:solidFill>
                <a:latin typeface="Times New Roman"/>
              </a:rPr>
              <a:t/>
            </a:r>
            <a:br>
              <a:rPr lang="en-CA" sz="2357">
                <a:solidFill>
                  <a:srgbClr val="000000"/>
                </a:solidFill>
                <a:latin typeface="Times New Roman"/>
              </a:rPr>
            </a:br>
            <a:r>
              <a:rPr lang="en-CA" sz="1200">
                <a:solidFill>
                  <a:srgbClr val="990033"/>
                </a:solidFill>
                <a:latin typeface="Arial Unicode MS"/>
                <a:cs typeface="Arial Unicode MS"/>
              </a:rPr>
              <a:t></a:t>
            </a:r>
            <a:r>
              <a:rPr lang="en-CA" sz="2402">
                <a:solidFill>
                  <a:srgbClr val="333399"/>
                </a:solidFill>
                <a:latin typeface="Arial"/>
                <a:cs typeface="Arial"/>
              </a:rPr>
              <a:t> Setting system parameters</a:t>
            </a:r>
          </a:p>
          <a:p>
            <a:pPr>
              <a:lnSpc>
                <a:spcPts val="3500"/>
              </a:lnSpc>
            </a:pPr>
            <a:endParaRPr lang="en-CA" sz="2357">
              <a:solidFill>
                <a:srgbClr val="000000"/>
              </a:solidFill>
            </a:endParaRPr>
          </a:p>
        </p:txBody>
      </p:sp>
      <p:sp>
        <p:nvSpPr>
          <p:cNvPr id="7" name="TextBox 7"/>
          <p:cNvSpPr txBox="1"/>
          <p:nvPr/>
        </p:nvSpPr>
        <p:spPr>
          <a:xfrm>
            <a:off x="1244600" y="5295900"/>
            <a:ext cx="78994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00">
                <a:solidFill>
                  <a:srgbClr val="333399"/>
                </a:solidFill>
                <a:latin typeface="Arial"/>
                <a:cs typeface="Arial"/>
              </a:rPr>
              <a:t> Changing schemas or access paths</a:t>
            </a:r>
          </a:p>
          <a:p>
            <a:pPr>
              <a:lnSpc>
                <a:spcPts val="2760"/>
              </a:lnSpc>
            </a:pPr>
            <a:endParaRPr lang="en-CA" sz="2364">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711200"/>
            <a:ext cx="10637527" cy="105157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Database System </a:t>
            </a:r>
            <a:r>
              <a:rPr lang="en-CA" sz="3600" dirty="0" smtClean="0">
                <a:solidFill>
                  <a:srgbClr val="800000"/>
                </a:solidFill>
                <a:latin typeface="Arial"/>
                <a:cs typeface="Arial"/>
              </a:rPr>
              <a:t>Utilities</a:t>
            </a:r>
            <a:r>
              <a:rPr lang="ar-SA" sz="3600" dirty="0" smtClean="0">
                <a:solidFill>
                  <a:srgbClr val="800000"/>
                </a:solidFill>
                <a:latin typeface="Arial"/>
                <a:cs typeface="Arial"/>
              </a:rPr>
              <a:t>قدرات الداتا بيس شو بتسمحلي اسوي</a:t>
            </a:r>
            <a:endParaRPr lang="en-CA" sz="3600" dirty="0">
              <a:solidFill>
                <a:srgbClr val="80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To perform certain functions such as:</a:t>
            </a:r>
          </a:p>
          <a:p>
            <a:pPr>
              <a:lnSpc>
                <a:spcPts val="3220"/>
              </a:lnSpc>
            </a:pPr>
            <a:endParaRPr lang="en-CA" sz="2770">
              <a:solidFill>
                <a:srgbClr val="000000"/>
              </a:solidFill>
            </a:endParaRPr>
          </a:p>
        </p:txBody>
      </p:sp>
      <p:sp>
        <p:nvSpPr>
          <p:cNvPr id="4" name="TextBox 4"/>
          <p:cNvSpPr txBox="1"/>
          <p:nvPr/>
        </p:nvSpPr>
        <p:spPr>
          <a:xfrm>
            <a:off x="787400" y="2133600"/>
            <a:ext cx="8356600" cy="927100"/>
          </a:xfrm>
          <a:prstGeom prst="rect">
            <a:avLst/>
          </a:prstGeom>
          <a:noFill/>
        </p:spPr>
        <p:txBody>
          <a:bodyPr vert="horz" wrap="none" lIns="0" tIns="0" rIns="0" bIns="0" rtlCol="0">
            <a:spAutoFit/>
          </a:bodyPr>
          <a:lstStyle/>
          <a:p>
            <a:pPr>
              <a:lnSpc>
                <a:spcPts val="3200"/>
              </a:lnSpc>
            </a:pPr>
            <a:r>
              <a:rPr lang="en-CA" sz="1427">
                <a:solidFill>
                  <a:srgbClr val="333399"/>
                </a:solidFill>
                <a:latin typeface="Arial Unicode MS"/>
                <a:cs typeface="Arial Unicode MS"/>
              </a:rPr>
              <a:t></a:t>
            </a:r>
            <a:r>
              <a:rPr lang="en-CA" sz="2604">
                <a:solidFill>
                  <a:srgbClr val="800000"/>
                </a:solidFill>
                <a:latin typeface="Arial"/>
                <a:cs typeface="Arial"/>
              </a:rPr>
              <a:t>  Loading data stored in files into a database.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Includes data conversion tools.</a:t>
            </a:r>
          </a:p>
          <a:p>
            <a:pPr>
              <a:lnSpc>
                <a:spcPts val="3200"/>
              </a:lnSpc>
            </a:pPr>
            <a:endParaRPr lang="en-CA" sz="2604">
              <a:solidFill>
                <a:srgbClr val="000000"/>
              </a:solidFill>
            </a:endParaRPr>
          </a:p>
        </p:txBody>
      </p:sp>
      <p:sp>
        <p:nvSpPr>
          <p:cNvPr id="5" name="TextBox 5"/>
          <p:cNvSpPr txBox="1"/>
          <p:nvPr/>
        </p:nvSpPr>
        <p:spPr>
          <a:xfrm>
            <a:off x="787400" y="2946400"/>
            <a:ext cx="8396529" cy="2372444"/>
          </a:xfrm>
          <a:prstGeom prst="rect">
            <a:avLst/>
          </a:prstGeom>
          <a:noFill/>
        </p:spPr>
        <p:txBody>
          <a:bodyPr vert="horz" wrap="none" lIns="0" tIns="0" rIns="0" bIns="0" rtlCol="0">
            <a:spAutoFit/>
          </a:bodyPr>
          <a:lstStyle/>
          <a:p>
            <a:pPr>
              <a:lnSpc>
                <a:spcPts val="3730"/>
              </a:lnSpc>
            </a:pPr>
            <a:r>
              <a:rPr lang="en-CA" sz="1427" dirty="0">
                <a:solidFill>
                  <a:srgbClr val="333399"/>
                </a:solidFill>
                <a:latin typeface="Arial Unicode MS"/>
                <a:cs typeface="Arial Unicode MS"/>
              </a:rPr>
              <a:t></a:t>
            </a:r>
            <a:r>
              <a:rPr lang="en-CA" sz="2604" dirty="0">
                <a:solidFill>
                  <a:srgbClr val="800000"/>
                </a:solidFill>
                <a:latin typeface="Arial"/>
                <a:cs typeface="Arial"/>
              </a:rPr>
              <a:t>  Backing up the database </a:t>
            </a:r>
            <a:r>
              <a:rPr lang="en-CA" sz="2604" dirty="0" smtClean="0">
                <a:solidFill>
                  <a:srgbClr val="800000"/>
                </a:solidFill>
                <a:latin typeface="Arial"/>
                <a:cs typeface="Arial"/>
              </a:rPr>
              <a:t>periodically</a:t>
            </a:r>
            <a:r>
              <a:rPr lang="ar-SA" sz="2604" dirty="0" smtClean="0">
                <a:solidFill>
                  <a:srgbClr val="800000"/>
                </a:solidFill>
                <a:latin typeface="Arial"/>
                <a:cs typeface="Arial"/>
              </a:rPr>
              <a:t>بشكل دروي</a:t>
            </a:r>
            <a:r>
              <a:rPr lang="en-CA" sz="2604" dirty="0" smtClean="0">
                <a:solidFill>
                  <a:srgbClr val="800000"/>
                </a:solidFill>
                <a:latin typeface="Arial"/>
                <a:cs typeface="Arial"/>
              </a:rPr>
              <a:t> </a:t>
            </a:r>
            <a:r>
              <a:rPr lang="en-CA" sz="2604" dirty="0">
                <a:solidFill>
                  <a:srgbClr val="800000"/>
                </a:solidFill>
                <a:latin typeface="Arial"/>
                <a:cs typeface="Arial"/>
              </a:rPr>
              <a:t>on tape.</a:t>
            </a:r>
            <a:r>
              <a:rPr lang="en-CA" sz="2577" dirty="0">
                <a:solidFill>
                  <a:srgbClr val="000000"/>
                </a:solidFill>
                <a:latin typeface="Times New Roman"/>
              </a:rPr>
              <a:t/>
            </a:r>
            <a:br>
              <a:rPr lang="en-CA" sz="2577" dirty="0">
                <a:solidFill>
                  <a:srgbClr val="000000"/>
                </a:solidFill>
                <a:latin typeface="Times New Roman"/>
              </a:rPr>
            </a:br>
            <a:r>
              <a:rPr lang="en-CA" sz="1430" dirty="0">
                <a:solidFill>
                  <a:srgbClr val="333399"/>
                </a:solidFill>
                <a:latin typeface="Arial Unicode MS"/>
                <a:cs typeface="Arial Unicode MS"/>
              </a:rPr>
              <a:t></a:t>
            </a:r>
            <a:r>
              <a:rPr lang="en-CA" sz="2606" dirty="0">
                <a:solidFill>
                  <a:srgbClr val="800000"/>
                </a:solidFill>
                <a:latin typeface="Arial"/>
                <a:cs typeface="Arial"/>
              </a:rPr>
              <a:t>  Reorganizing database file structures.</a:t>
            </a:r>
            <a:r>
              <a:rPr lang="en-CA" sz="2571" dirty="0">
                <a:solidFill>
                  <a:srgbClr val="000000"/>
                </a:solidFill>
                <a:latin typeface="Times New Roman"/>
              </a:rPr>
              <a:t/>
            </a:r>
            <a:br>
              <a:rPr lang="en-CA" sz="2571"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Performance monitoring </a:t>
            </a:r>
            <a:r>
              <a:rPr lang="en-CA" sz="2604" dirty="0" smtClean="0">
                <a:solidFill>
                  <a:srgbClr val="800000"/>
                </a:solidFill>
                <a:latin typeface="Arial"/>
                <a:cs typeface="Arial"/>
              </a:rPr>
              <a:t>utilities.</a:t>
            </a:r>
            <a:r>
              <a:rPr lang="ar-SA" sz="2604" dirty="0" smtClean="0">
                <a:solidFill>
                  <a:srgbClr val="800000"/>
                </a:solidFill>
                <a:latin typeface="Arial"/>
                <a:cs typeface="Arial"/>
              </a:rPr>
              <a:t>بشوف الداتا سريعه او لا</a:t>
            </a:r>
            <a:r>
              <a:rPr lang="en-CA" sz="2566" dirty="0">
                <a:solidFill>
                  <a:srgbClr val="000000"/>
                </a:solidFill>
                <a:latin typeface="Times New Roman"/>
              </a:rPr>
              <a:t/>
            </a:r>
            <a:br>
              <a:rPr lang="en-CA" sz="2566"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Report generation utilities.</a:t>
            </a:r>
          </a:p>
          <a:p>
            <a:pPr>
              <a:lnSpc>
                <a:spcPts val="3730"/>
              </a:lnSpc>
            </a:pPr>
            <a:endParaRPr lang="en-CA" sz="2566" dirty="0">
              <a:solidFill>
                <a:srgbClr val="000000"/>
              </a:solidFill>
            </a:endParaRPr>
          </a:p>
        </p:txBody>
      </p:sp>
      <p:sp>
        <p:nvSpPr>
          <p:cNvPr id="6" name="TextBox 6"/>
          <p:cNvSpPr txBox="1"/>
          <p:nvPr/>
        </p:nvSpPr>
        <p:spPr>
          <a:xfrm>
            <a:off x="787400" y="4914900"/>
            <a:ext cx="8356600" cy="914400"/>
          </a:xfrm>
          <a:prstGeom prst="rect">
            <a:avLst/>
          </a:prstGeom>
          <a:noFill/>
        </p:spPr>
        <p:txBody>
          <a:bodyPr vert="horz" wrap="none" lIns="0" tIns="0" rIns="0" bIns="0" rtlCol="0">
            <a:spAutoFit/>
          </a:bodyPr>
          <a:lstStyle/>
          <a:p>
            <a:pPr>
              <a:lnSpc>
                <a:spcPts val="3100"/>
              </a:lnSpc>
            </a:pPr>
            <a:r>
              <a:rPr lang="en-CA" sz="1430">
                <a:solidFill>
                  <a:srgbClr val="333399"/>
                </a:solidFill>
                <a:latin typeface="Arial Unicode MS"/>
                <a:cs typeface="Arial Unicode MS"/>
              </a:rPr>
              <a:t></a:t>
            </a:r>
            <a:r>
              <a:rPr lang="en-CA" sz="2606">
                <a:solidFill>
                  <a:srgbClr val="800000"/>
                </a:solidFill>
                <a:latin typeface="Arial"/>
                <a:cs typeface="Arial"/>
              </a:rPr>
              <a:t>  Other functions, such as sorting, user monitoring,</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data compression, etc.</a:t>
            </a:r>
          </a:p>
          <a:p>
            <a:pPr>
              <a:lnSpc>
                <a:spcPts val="3100"/>
              </a:lnSpc>
            </a:pPr>
            <a:endParaRPr lang="en-CA" sz="2604">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2- 27</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Other Tools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Data dictionary / repository:</a:t>
            </a:r>
          </a:p>
          <a:p>
            <a:pPr>
              <a:lnSpc>
                <a:spcPts val="3220"/>
              </a:lnSpc>
            </a:pPr>
            <a:endParaRPr lang="en-CA" sz="2763">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Used to store schema descriptions and other</a:t>
            </a:r>
          </a:p>
          <a:p>
            <a:pPr>
              <a:lnSpc>
                <a:spcPts val="2990"/>
              </a:lnSpc>
            </a:pPr>
            <a:endParaRPr lang="en-CA" sz="2578">
              <a:solidFill>
                <a:srgbClr val="000000"/>
              </a:solidFill>
            </a:endParaRPr>
          </a:p>
        </p:txBody>
      </p:sp>
      <p:sp>
        <p:nvSpPr>
          <p:cNvPr id="5" name="TextBox 5"/>
          <p:cNvSpPr txBox="1"/>
          <p:nvPr/>
        </p:nvSpPr>
        <p:spPr>
          <a:xfrm>
            <a:off x="1066800" y="2540000"/>
            <a:ext cx="8077200" cy="914400"/>
          </a:xfrm>
          <a:prstGeom prst="rect">
            <a:avLst/>
          </a:prstGeom>
          <a:noFill/>
        </p:spPr>
        <p:txBody>
          <a:bodyPr vert="horz" wrap="none" lIns="0" tIns="0" rIns="0" bIns="0" rtlCol="0">
            <a:spAutoFit/>
          </a:bodyPr>
          <a:lstStyle/>
          <a:p>
            <a:pPr>
              <a:lnSpc>
                <a:spcPts val="3100"/>
              </a:lnSpc>
            </a:pPr>
            <a:r>
              <a:rPr lang="en-CA" sz="2604" dirty="0">
                <a:solidFill>
                  <a:srgbClr val="800000"/>
                </a:solidFill>
                <a:latin typeface="Arial"/>
                <a:cs typeface="Arial"/>
              </a:rPr>
              <a:t>information such as design decisions, application</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program descriptions, user information, usage</a:t>
            </a:r>
          </a:p>
          <a:p>
            <a:pPr>
              <a:lnSpc>
                <a:spcPts val="3100"/>
              </a:lnSpc>
            </a:pPr>
            <a:endParaRPr lang="en-CA" sz="2604" dirty="0">
              <a:solidFill>
                <a:srgbClr val="000000"/>
              </a:solidFill>
            </a:endParaRPr>
          </a:p>
        </p:txBody>
      </p:sp>
      <p:sp>
        <p:nvSpPr>
          <p:cNvPr id="6" name="TextBox 6"/>
          <p:cNvSpPr txBox="1"/>
          <p:nvPr/>
        </p:nvSpPr>
        <p:spPr>
          <a:xfrm>
            <a:off x="1066800" y="3340100"/>
            <a:ext cx="8077200" cy="495300"/>
          </a:xfrm>
          <a:prstGeom prst="rect">
            <a:avLst/>
          </a:prstGeom>
          <a:noFill/>
        </p:spPr>
        <p:txBody>
          <a:bodyPr vert="horz" wrap="none" lIns="0" tIns="0" rIns="0" bIns="0" rtlCol="0">
            <a:spAutoFit/>
          </a:bodyPr>
          <a:lstStyle/>
          <a:p>
            <a:pPr>
              <a:lnSpc>
                <a:spcPts val="2990"/>
              </a:lnSpc>
            </a:pPr>
            <a:r>
              <a:rPr lang="en-CA" sz="2606">
                <a:solidFill>
                  <a:srgbClr val="800000"/>
                </a:solidFill>
                <a:latin typeface="Arial"/>
                <a:cs typeface="Arial"/>
              </a:rPr>
              <a:t>standards, etc.</a:t>
            </a:r>
          </a:p>
          <a:p>
            <a:pPr>
              <a:lnSpc>
                <a:spcPts val="2990"/>
              </a:lnSpc>
            </a:pPr>
            <a:endParaRPr lang="en-CA" sz="2606">
              <a:solidFill>
                <a:srgbClr val="000000"/>
              </a:solidFill>
            </a:endParaRPr>
          </a:p>
        </p:txBody>
      </p:sp>
      <p:sp>
        <p:nvSpPr>
          <p:cNvPr id="7" name="TextBox 7"/>
          <p:cNvSpPr txBox="1"/>
          <p:nvPr/>
        </p:nvSpPr>
        <p:spPr>
          <a:xfrm>
            <a:off x="787400" y="3797300"/>
            <a:ext cx="7178632" cy="1231106"/>
          </a:xfrm>
          <a:prstGeom prst="rect">
            <a:avLst/>
          </a:prstGeom>
          <a:noFill/>
        </p:spPr>
        <p:txBody>
          <a:bodyPr vert="horz" wrap="none" lIns="0" tIns="0" rIns="0" bIns="0" rtlCol="0">
            <a:spAutoFit/>
          </a:bodyPr>
          <a:lstStyle/>
          <a:p>
            <a:pPr>
              <a:lnSpc>
                <a:spcPts val="3200"/>
              </a:lnSpc>
            </a:pPr>
            <a:r>
              <a:rPr lang="en-CA" sz="1427" dirty="0">
                <a:solidFill>
                  <a:srgbClr val="333399"/>
                </a:solidFill>
                <a:latin typeface="Arial Unicode MS"/>
                <a:cs typeface="Arial Unicode MS"/>
              </a:rPr>
              <a:t></a:t>
            </a:r>
            <a:r>
              <a:rPr lang="en-CA" sz="2614" b="1" dirty="0">
                <a:solidFill>
                  <a:srgbClr val="800000"/>
                </a:solidFill>
                <a:latin typeface="Arial Bold"/>
                <a:cs typeface="Arial Bold"/>
              </a:rPr>
              <a:t>  Active data dictionary</a:t>
            </a:r>
            <a:r>
              <a:rPr lang="en-CA" sz="2604" dirty="0">
                <a:solidFill>
                  <a:srgbClr val="800000"/>
                </a:solidFill>
                <a:latin typeface="Arial"/>
                <a:cs typeface="Arial"/>
              </a:rPr>
              <a:t> is accessed by DBMS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software and </a:t>
            </a:r>
            <a:r>
              <a:rPr lang="en-CA" sz="2604" dirty="0" smtClean="0">
                <a:solidFill>
                  <a:srgbClr val="800000"/>
                </a:solidFill>
                <a:latin typeface="Arial"/>
                <a:cs typeface="Arial"/>
              </a:rPr>
              <a:t>users/DBA.</a:t>
            </a:r>
            <a:r>
              <a:rPr lang="ar-SA" sz="2604" dirty="0" smtClean="0">
                <a:solidFill>
                  <a:srgbClr val="800000"/>
                </a:solidFill>
                <a:latin typeface="Arial"/>
                <a:cs typeface="Arial"/>
              </a:rPr>
              <a:t>الدزاينر هو الي بستخدمه</a:t>
            </a:r>
            <a:endParaRPr lang="en-CA" sz="2604" dirty="0">
              <a:solidFill>
                <a:srgbClr val="800000"/>
              </a:solidFill>
              <a:latin typeface="Arial"/>
              <a:cs typeface="Arial"/>
            </a:endParaRPr>
          </a:p>
          <a:p>
            <a:pPr>
              <a:lnSpc>
                <a:spcPts val="3200"/>
              </a:lnSpc>
            </a:pPr>
            <a:endParaRPr lang="en-CA" sz="2604" dirty="0">
              <a:solidFill>
                <a:srgbClr val="000000"/>
              </a:solidFill>
            </a:endParaRPr>
          </a:p>
        </p:txBody>
      </p:sp>
      <p:sp>
        <p:nvSpPr>
          <p:cNvPr id="8" name="TextBox 8"/>
          <p:cNvSpPr txBox="1"/>
          <p:nvPr/>
        </p:nvSpPr>
        <p:spPr>
          <a:xfrm>
            <a:off x="787400" y="4673600"/>
            <a:ext cx="9672584" cy="1192634"/>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14" b="1" dirty="0">
                <a:solidFill>
                  <a:srgbClr val="800000"/>
                </a:solidFill>
                <a:latin typeface="Arial Bold"/>
                <a:cs typeface="Arial Bold"/>
              </a:rPr>
              <a:t>  Passive data dictionary</a:t>
            </a:r>
            <a:r>
              <a:rPr lang="en-CA" sz="2604" dirty="0">
                <a:solidFill>
                  <a:srgbClr val="800000"/>
                </a:solidFill>
                <a:latin typeface="Arial"/>
                <a:cs typeface="Arial"/>
              </a:rPr>
              <a:t> is accessed by</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users/DBA </a:t>
            </a:r>
            <a:r>
              <a:rPr lang="en-CA" sz="2604" dirty="0" smtClean="0">
                <a:solidFill>
                  <a:srgbClr val="800000"/>
                </a:solidFill>
                <a:latin typeface="Arial"/>
                <a:cs typeface="Arial"/>
              </a:rPr>
              <a:t>only.</a:t>
            </a:r>
            <a:r>
              <a:rPr lang="ar-SA" sz="2604" dirty="0" smtClean="0">
                <a:solidFill>
                  <a:srgbClr val="800000"/>
                </a:solidFill>
                <a:latin typeface="Arial"/>
                <a:cs typeface="Arial"/>
              </a:rPr>
              <a:t>هاد يستخدم مشان اطول معلومات من داتا بيز موجودة ع داتا بيز ثانيه</a:t>
            </a:r>
            <a:endParaRPr lang="en-CA" sz="2604" dirty="0">
              <a:solidFill>
                <a:srgbClr val="800000"/>
              </a:solidFill>
              <a:latin typeface="Arial"/>
              <a:cs typeface="Arial"/>
            </a:endParaRPr>
          </a:p>
          <a:p>
            <a:pPr>
              <a:lnSpc>
                <a:spcPts val="3100"/>
              </a:lnSpc>
            </a:pPr>
            <a:endParaRPr lang="en-CA" sz="2604"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Other Tools</a:t>
            </a:r>
          </a:p>
          <a:p>
            <a:pPr>
              <a:lnSpc>
                <a:spcPts val="4140"/>
              </a:lnSpc>
            </a:pPr>
            <a:endParaRPr lang="en-CA" sz="3600">
              <a:solidFill>
                <a:srgbClr val="000000"/>
              </a:solidFill>
            </a:endParaRPr>
          </a:p>
        </p:txBody>
      </p:sp>
      <p:sp>
        <p:nvSpPr>
          <p:cNvPr id="3" name="TextBox 3"/>
          <p:cNvSpPr txBox="1"/>
          <p:nvPr/>
        </p:nvSpPr>
        <p:spPr>
          <a:xfrm>
            <a:off x="330200" y="1625600"/>
            <a:ext cx="8813800" cy="1422400"/>
          </a:xfrm>
          <a:prstGeom prst="rect">
            <a:avLst/>
          </a:prstGeom>
          <a:noFill/>
        </p:spPr>
        <p:txBody>
          <a:bodyPr vert="horz" wrap="none" lIns="0" tIns="0" rIns="0" bIns="0" rtlCol="0">
            <a:spAutoFit/>
          </a:bodyPr>
          <a:lstStyle/>
          <a:p>
            <a:pPr>
              <a:lnSpc>
                <a:spcPts val="3400"/>
              </a:lnSpc>
            </a:pPr>
            <a:r>
              <a:rPr lang="en-CA" sz="1595" spc="-10">
                <a:solidFill>
                  <a:srgbClr val="990033"/>
                </a:solidFill>
                <a:latin typeface="Arial Unicode MS"/>
                <a:cs typeface="Arial Unicode MS"/>
              </a:rPr>
              <a:t></a:t>
            </a:r>
            <a:r>
              <a:rPr lang="en-CA" sz="2658" spc="-10">
                <a:solidFill>
                  <a:srgbClr val="333399"/>
                </a:solidFill>
                <a:latin typeface="Arial"/>
                <a:cs typeface="Arial"/>
              </a:rPr>
              <a:t>  Application Development Environments and</a:t>
            </a:r>
            <a:r>
              <a:rPr lang="en-CA" sz="2795">
                <a:solidFill>
                  <a:srgbClr val="000000"/>
                </a:solidFill>
                <a:latin typeface="Times New Roman"/>
              </a:rPr>
              <a:t/>
            </a:r>
            <a:br>
              <a:rPr lang="en-CA" sz="2795">
                <a:solidFill>
                  <a:srgbClr val="000000"/>
                </a:solidFill>
                <a:latin typeface="Times New Roman"/>
              </a:rPr>
            </a:br>
            <a:r>
              <a:rPr lang="en-CA" sz="2656">
                <a:solidFill>
                  <a:srgbClr val="333399"/>
                </a:solidFill>
                <a:latin typeface="Arial"/>
                <a:cs typeface="Arial"/>
              </a:rPr>
              <a:t>CASE (computer-aided software engineering)</a:t>
            </a:r>
            <a:r>
              <a:rPr lang="en-CA" sz="2795">
                <a:solidFill>
                  <a:srgbClr val="000000"/>
                </a:solidFill>
                <a:latin typeface="Times New Roman"/>
              </a:rPr>
              <a:t/>
            </a:r>
            <a:br>
              <a:rPr lang="en-CA" sz="2795">
                <a:solidFill>
                  <a:srgbClr val="000000"/>
                </a:solidFill>
                <a:latin typeface="Times New Roman"/>
              </a:rPr>
            </a:br>
            <a:r>
              <a:rPr lang="en-CA" sz="2656">
                <a:solidFill>
                  <a:srgbClr val="333399"/>
                </a:solidFill>
                <a:latin typeface="Arial"/>
                <a:cs typeface="Arial"/>
              </a:rPr>
              <a:t>tools:</a:t>
            </a:r>
          </a:p>
          <a:p>
            <a:pPr>
              <a:lnSpc>
                <a:spcPts val="3400"/>
              </a:lnSpc>
            </a:pPr>
            <a:endParaRPr lang="en-CA" sz="2795">
              <a:solidFill>
                <a:srgbClr val="000000"/>
              </a:solidFill>
            </a:endParaRPr>
          </a:p>
        </p:txBody>
      </p:sp>
      <p:sp>
        <p:nvSpPr>
          <p:cNvPr id="4" name="TextBox 4"/>
          <p:cNvSpPr txBox="1"/>
          <p:nvPr/>
        </p:nvSpPr>
        <p:spPr>
          <a:xfrm>
            <a:off x="330200" y="3009900"/>
            <a:ext cx="8813800" cy="508000"/>
          </a:xfrm>
          <a:prstGeom prst="rect">
            <a:avLst/>
          </a:prstGeom>
          <a:noFill/>
        </p:spPr>
        <p:txBody>
          <a:bodyPr vert="horz" wrap="none" lIns="0" tIns="0" rIns="0" bIns="0" rtlCol="0">
            <a:spAutoFit/>
          </a:bodyPr>
          <a:lstStyle/>
          <a:p>
            <a:pPr>
              <a:lnSpc>
                <a:spcPts val="3220"/>
              </a:lnSpc>
            </a:pPr>
            <a:r>
              <a:rPr lang="en-CA" sz="1595" spc="-10">
                <a:solidFill>
                  <a:srgbClr val="990033"/>
                </a:solidFill>
                <a:latin typeface="Arial Unicode MS"/>
                <a:cs typeface="Arial Unicode MS"/>
              </a:rPr>
              <a:t></a:t>
            </a:r>
            <a:r>
              <a:rPr lang="en-CA" sz="2656" spc="-10">
                <a:solidFill>
                  <a:srgbClr val="333399"/>
                </a:solidFill>
                <a:latin typeface="Arial"/>
                <a:cs typeface="Arial"/>
              </a:rPr>
              <a:t>  Examples:</a:t>
            </a:r>
          </a:p>
          <a:p>
            <a:pPr>
              <a:lnSpc>
                <a:spcPts val="3220"/>
              </a:lnSpc>
            </a:pPr>
            <a:endParaRPr lang="en-CA" sz="2702">
              <a:solidFill>
                <a:srgbClr val="000000"/>
              </a:solidFill>
            </a:endParaRPr>
          </a:p>
        </p:txBody>
      </p:sp>
      <p:sp>
        <p:nvSpPr>
          <p:cNvPr id="5" name="TextBox 5"/>
          <p:cNvSpPr txBox="1"/>
          <p:nvPr/>
        </p:nvSpPr>
        <p:spPr>
          <a:xfrm>
            <a:off x="787400" y="3441700"/>
            <a:ext cx="5030223" cy="1423467"/>
          </a:xfrm>
          <a:prstGeom prst="rect">
            <a:avLst/>
          </a:prstGeom>
          <a:noFill/>
        </p:spPr>
        <p:txBody>
          <a:bodyPr vert="horz" wrap="none" lIns="0" tIns="0" rIns="0" bIns="0" rtlCol="0">
            <a:spAutoFit/>
          </a:bodyPr>
          <a:lstStyle/>
          <a:p>
            <a:pPr>
              <a:lnSpc>
                <a:spcPts val="37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PowerBuilder </a:t>
            </a:r>
            <a:r>
              <a:rPr lang="ar-SA" sz="2606" dirty="0" smtClean="0">
                <a:solidFill>
                  <a:srgbClr val="800000"/>
                </a:solidFill>
                <a:latin typeface="Arial"/>
                <a:cs typeface="Arial"/>
              </a:rPr>
              <a:t>يستعمل في </a:t>
            </a:r>
            <a:r>
              <a:rPr lang="en-CA" sz="2606" dirty="0" smtClean="0">
                <a:solidFill>
                  <a:srgbClr val="800000"/>
                </a:solidFill>
                <a:latin typeface="Arial"/>
                <a:cs typeface="Arial"/>
              </a:rPr>
              <a:t>(Sybase</a:t>
            </a:r>
            <a:r>
              <a:rPr lang="en-CA" sz="2606" dirty="0">
                <a:solidFill>
                  <a:srgbClr val="800000"/>
                </a:solidFill>
                <a:latin typeface="Arial"/>
                <a:cs typeface="Arial"/>
              </a:rPr>
              <a:t>)</a:t>
            </a:r>
            <a:r>
              <a:rPr lang="en-CA" sz="2548" dirty="0">
                <a:solidFill>
                  <a:srgbClr val="000000"/>
                </a:solidFill>
                <a:latin typeface="Times New Roman"/>
              </a:rPr>
              <a:t/>
            </a:r>
            <a:br>
              <a:rPr lang="en-CA" sz="2548"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a:t>
            </a:r>
            <a:r>
              <a:rPr lang="en-CA" sz="2604" dirty="0" err="1">
                <a:solidFill>
                  <a:srgbClr val="800000"/>
                </a:solidFill>
                <a:latin typeface="Arial"/>
                <a:cs typeface="Arial"/>
              </a:rPr>
              <a:t>JBuilder</a:t>
            </a:r>
            <a:r>
              <a:rPr lang="en-CA" sz="2604" dirty="0">
                <a:solidFill>
                  <a:srgbClr val="800000"/>
                </a:solidFill>
                <a:latin typeface="Arial"/>
                <a:cs typeface="Arial"/>
              </a:rPr>
              <a:t> (Borland)</a:t>
            </a:r>
          </a:p>
          <a:p>
            <a:pPr>
              <a:lnSpc>
                <a:spcPts val="3700"/>
              </a:lnSpc>
            </a:pPr>
            <a:endParaRPr lang="en-CA" sz="2548" dirty="0">
              <a:solidFill>
                <a:srgbClr val="000000"/>
              </a:solidFill>
            </a:endParaRPr>
          </a:p>
        </p:txBody>
      </p:sp>
      <p:sp>
        <p:nvSpPr>
          <p:cNvPr id="6" name="TextBox 6"/>
          <p:cNvSpPr txBox="1"/>
          <p:nvPr/>
        </p:nvSpPr>
        <p:spPr>
          <a:xfrm>
            <a:off x="787400" y="44704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JDeveloper 10G (Oracle)</a:t>
            </a:r>
          </a:p>
          <a:p>
            <a:pPr>
              <a:lnSpc>
                <a:spcPts val="2990"/>
              </a:lnSpc>
            </a:pPr>
            <a:endParaRPr lang="en-CA" sz="2558">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2- 29</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419100" y="-77030"/>
            <a:ext cx="9144000" cy="6845300"/>
          </a:xfrm>
          <a:prstGeom prst="rect">
            <a:avLst/>
          </a:prstGeom>
        </p:spPr>
      </p:pic>
      <p:sp>
        <p:nvSpPr>
          <p:cNvPr id="5" name="TextBox 2"/>
          <p:cNvSpPr txBox="1"/>
          <p:nvPr/>
        </p:nvSpPr>
        <p:spPr>
          <a:xfrm>
            <a:off x="317500" y="711200"/>
            <a:ext cx="9507603" cy="105157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Typical DBMS Component </a:t>
            </a:r>
            <a:r>
              <a:rPr lang="en-CA" sz="3600" dirty="0" smtClean="0">
                <a:solidFill>
                  <a:srgbClr val="800000"/>
                </a:solidFill>
                <a:latin typeface="Arial"/>
                <a:cs typeface="Arial"/>
              </a:rPr>
              <a:t>Modules</a:t>
            </a:r>
            <a:r>
              <a:rPr lang="ar-SA" sz="3600" dirty="0" smtClean="0">
                <a:solidFill>
                  <a:srgbClr val="800000"/>
                </a:solidFill>
                <a:latin typeface="Arial"/>
                <a:cs typeface="Arial"/>
              </a:rPr>
              <a:t>{سمه مهمه جدا</a:t>
            </a:r>
            <a:endParaRPr lang="en-CA" sz="3600" dirty="0">
              <a:solidFill>
                <a:srgbClr val="80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Outline</a:t>
            </a:r>
          </a:p>
          <a:p>
            <a:pPr>
              <a:lnSpc>
                <a:spcPts val="4140"/>
              </a:lnSpc>
            </a:pPr>
            <a:endParaRPr lang="en-CA" sz="3600">
              <a:solidFill>
                <a:srgbClr val="000000"/>
              </a:solidFill>
            </a:endParaRPr>
          </a:p>
        </p:txBody>
      </p:sp>
      <p:sp>
        <p:nvSpPr>
          <p:cNvPr id="3" name="TextBox 3"/>
          <p:cNvSpPr txBox="1"/>
          <p:nvPr/>
        </p:nvSpPr>
        <p:spPr>
          <a:xfrm>
            <a:off x="330200" y="1549400"/>
            <a:ext cx="8813800" cy="1041400"/>
          </a:xfrm>
          <a:prstGeom prst="rect">
            <a:avLst/>
          </a:prstGeom>
          <a:noFill/>
        </p:spPr>
        <p:txBody>
          <a:bodyPr vert="horz" wrap="none" lIns="0" tIns="0" rIns="0" bIns="0" rtlCol="0">
            <a:spAutoFit/>
          </a:bodyPr>
          <a:lstStyle/>
          <a:p>
            <a:pPr>
              <a:lnSpc>
                <a:spcPts val="3700"/>
              </a:lnSpc>
            </a:pPr>
            <a:r>
              <a:rPr lang="en-CA" sz="1679">
                <a:solidFill>
                  <a:srgbClr val="990033"/>
                </a:solidFill>
                <a:latin typeface="Arial Unicode MS"/>
                <a:cs typeface="Arial Unicode MS"/>
              </a:rPr>
              <a:t></a:t>
            </a:r>
            <a:r>
              <a:rPr lang="en-CA" sz="2798">
                <a:solidFill>
                  <a:srgbClr val="333399"/>
                </a:solidFill>
                <a:latin typeface="Arial"/>
                <a:cs typeface="Arial"/>
              </a:rPr>
              <a:t>  Data Models and Their Categories</a:t>
            </a:r>
            <a:r>
              <a:rPr lang="en-CA" sz="2751">
                <a:solidFill>
                  <a:srgbClr val="000000"/>
                </a:solidFill>
                <a:latin typeface="Times New Roman"/>
              </a:rPr>
              <a:t/>
            </a:r>
            <a:br>
              <a:rPr lang="en-CA" sz="2751">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History of Data Models</a:t>
            </a:r>
          </a:p>
          <a:p>
            <a:pPr>
              <a:lnSpc>
                <a:spcPts val="3700"/>
              </a:lnSpc>
            </a:pPr>
            <a:endParaRPr lang="en-CA" sz="2751">
              <a:solidFill>
                <a:srgbClr val="000000"/>
              </a:solidFill>
            </a:endParaRPr>
          </a:p>
        </p:txBody>
      </p:sp>
      <p:sp>
        <p:nvSpPr>
          <p:cNvPr id="4" name="TextBox 4"/>
          <p:cNvSpPr txBox="1"/>
          <p:nvPr/>
        </p:nvSpPr>
        <p:spPr>
          <a:xfrm>
            <a:off x="330200" y="2489200"/>
            <a:ext cx="8813800" cy="1511300"/>
          </a:xfrm>
          <a:prstGeom prst="rect">
            <a:avLst/>
          </a:prstGeom>
          <a:noFill/>
        </p:spPr>
        <p:txBody>
          <a:bodyPr vert="horz" wrap="none" lIns="0" tIns="0" rIns="0" bIns="0" rtlCol="0">
            <a:spAutoFit/>
          </a:bodyPr>
          <a:lstStyle/>
          <a:p>
            <a:pPr>
              <a:lnSpc>
                <a:spcPts val="3700"/>
              </a:lnSpc>
            </a:pPr>
            <a:r>
              <a:rPr lang="en-CA" sz="1679">
                <a:solidFill>
                  <a:srgbClr val="990033"/>
                </a:solidFill>
                <a:latin typeface="Arial Unicode MS"/>
                <a:cs typeface="Arial Unicode MS"/>
              </a:rPr>
              <a:t></a:t>
            </a:r>
            <a:r>
              <a:rPr lang="en-CA" sz="2795">
                <a:solidFill>
                  <a:srgbClr val="333399"/>
                </a:solidFill>
                <a:latin typeface="Arial"/>
                <a:cs typeface="Arial"/>
              </a:rPr>
              <a:t>  Schemas, Instances, and States</a:t>
            </a:r>
            <a:r>
              <a:rPr lang="en-CA" sz="2756">
                <a:solidFill>
                  <a:srgbClr val="000000"/>
                </a:solidFill>
                <a:latin typeface="Times New Roman"/>
              </a:rPr>
              <a:t/>
            </a:r>
            <a:br>
              <a:rPr lang="en-CA" sz="2756">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Three-Schema Architecture</a:t>
            </a:r>
            <a:r>
              <a:rPr lang="en-CA" sz="2742">
                <a:solidFill>
                  <a:srgbClr val="000000"/>
                </a:solidFill>
                <a:latin typeface="Times New Roman"/>
              </a:rPr>
              <a:t/>
            </a:r>
            <a:br>
              <a:rPr lang="en-CA" sz="2742">
                <a:solidFill>
                  <a:srgbClr val="000000"/>
                </a:solidFill>
                <a:latin typeface="Times New Roman"/>
              </a:rPr>
            </a:br>
            <a:r>
              <a:rPr lang="en-CA" sz="1682">
                <a:solidFill>
                  <a:srgbClr val="990033"/>
                </a:solidFill>
                <a:latin typeface="Arial Unicode MS"/>
                <a:cs typeface="Arial Unicode MS"/>
              </a:rPr>
              <a:t></a:t>
            </a:r>
            <a:r>
              <a:rPr lang="en-CA" sz="2798">
                <a:solidFill>
                  <a:srgbClr val="333399"/>
                </a:solidFill>
                <a:latin typeface="Arial"/>
                <a:cs typeface="Arial"/>
              </a:rPr>
              <a:t>  Data Independence</a:t>
            </a:r>
          </a:p>
          <a:p>
            <a:pPr>
              <a:lnSpc>
                <a:spcPts val="3700"/>
              </a:lnSpc>
            </a:pPr>
            <a:endParaRPr lang="en-CA" sz="2742">
              <a:solidFill>
                <a:srgbClr val="000000"/>
              </a:solidFill>
            </a:endParaRPr>
          </a:p>
        </p:txBody>
      </p:sp>
      <p:sp>
        <p:nvSpPr>
          <p:cNvPr id="5" name="TextBox 5"/>
          <p:cNvSpPr txBox="1"/>
          <p:nvPr/>
        </p:nvSpPr>
        <p:spPr>
          <a:xfrm>
            <a:off x="330200" y="39497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DBMS Languages and Interfaces</a:t>
            </a:r>
          </a:p>
          <a:p>
            <a:pPr>
              <a:lnSpc>
                <a:spcPts val="3220"/>
              </a:lnSpc>
            </a:pPr>
            <a:endParaRPr lang="en-CA" sz="2761">
              <a:solidFill>
                <a:srgbClr val="000000"/>
              </a:solidFill>
            </a:endParaRPr>
          </a:p>
        </p:txBody>
      </p:sp>
      <p:sp>
        <p:nvSpPr>
          <p:cNvPr id="6" name="TextBox 6"/>
          <p:cNvSpPr txBox="1"/>
          <p:nvPr/>
        </p:nvSpPr>
        <p:spPr>
          <a:xfrm>
            <a:off x="330200" y="44196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Database System Utilities and Tools</a:t>
            </a:r>
          </a:p>
          <a:p>
            <a:pPr>
              <a:lnSpc>
                <a:spcPts val="3220"/>
              </a:lnSpc>
            </a:pPr>
            <a:endParaRPr lang="en-CA" sz="2766">
              <a:solidFill>
                <a:srgbClr val="000000"/>
              </a:solidFill>
            </a:endParaRPr>
          </a:p>
        </p:txBody>
      </p:sp>
      <p:sp>
        <p:nvSpPr>
          <p:cNvPr id="7" name="TextBox 7"/>
          <p:cNvSpPr txBox="1"/>
          <p:nvPr/>
        </p:nvSpPr>
        <p:spPr>
          <a:xfrm>
            <a:off x="330200" y="4838700"/>
            <a:ext cx="8813800" cy="1041400"/>
          </a:xfrm>
          <a:prstGeom prst="rect">
            <a:avLst/>
          </a:prstGeom>
          <a:noFill/>
        </p:spPr>
        <p:txBody>
          <a:bodyPr vert="horz" wrap="none" lIns="0" tIns="0" rIns="0" bIns="0" rtlCol="0">
            <a:spAutoFit/>
          </a:bodyPr>
          <a:lstStyle/>
          <a:p>
            <a:pPr>
              <a:lnSpc>
                <a:spcPts val="3700"/>
              </a:lnSpc>
            </a:pPr>
            <a:r>
              <a:rPr lang="en-CA" sz="1682">
                <a:solidFill>
                  <a:srgbClr val="990033"/>
                </a:solidFill>
                <a:latin typeface="Arial Unicode MS"/>
                <a:cs typeface="Arial Unicode MS"/>
              </a:rPr>
              <a:t></a:t>
            </a:r>
            <a:r>
              <a:rPr lang="en-CA" sz="2798">
                <a:solidFill>
                  <a:srgbClr val="333399"/>
                </a:solidFill>
                <a:latin typeface="Arial"/>
                <a:cs typeface="Arial"/>
              </a:rPr>
              <a:t>  Centralized and Client-Server Architectures</a:t>
            </a:r>
            <a:r>
              <a:rPr lang="en-CA" sz="2753">
                <a:solidFill>
                  <a:srgbClr val="000000"/>
                </a:solidFill>
                <a:latin typeface="Times New Roman"/>
              </a:rPr>
              <a:t/>
            </a:r>
            <a:br>
              <a:rPr lang="en-CA" sz="2753">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Classification of DBMSs</a:t>
            </a:r>
          </a:p>
          <a:p>
            <a:pPr>
              <a:lnSpc>
                <a:spcPts val="3700"/>
              </a:lnSpc>
            </a:pPr>
            <a:endParaRPr lang="en-CA" sz="2753">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20" y="476672"/>
            <a:ext cx="4572000" cy="7294305"/>
          </a:xfrm>
          <a:prstGeom prst="rect">
            <a:avLst/>
          </a:prstGeom>
        </p:spPr>
        <p:txBody>
          <a:bodyPr>
            <a:spAutoFit/>
          </a:bodyPr>
          <a:lstStyle/>
          <a:p>
            <a:r>
              <a:rPr lang="ar-SA" dirty="0" smtClean="0"/>
              <a:t>ملاحظات ع الرسمه:</a:t>
            </a:r>
          </a:p>
          <a:p>
            <a:r>
              <a:rPr lang="en-US" dirty="0" smtClean="0"/>
              <a:t>Privileged commands</a:t>
            </a:r>
            <a:r>
              <a:rPr lang="ar-SA" dirty="0" smtClean="0"/>
              <a:t> هاي بس الي بعملها ال داتا بيس ادمن </a:t>
            </a:r>
            <a:r>
              <a:rPr lang="ar-SA" dirty="0" smtClean="0"/>
              <a:t>ستريتر</a:t>
            </a:r>
            <a:r>
              <a:rPr lang="en-US" dirty="0" smtClean="0"/>
              <a:t> </a:t>
            </a:r>
            <a:endParaRPr lang="en-US" dirty="0"/>
          </a:p>
          <a:p>
            <a:r>
              <a:rPr lang="ar-SA" dirty="0" smtClean="0"/>
              <a:t>الا هن الصلاحيات الي بعطيها الداتا ادمن زي يخلق حساب للمستخدمين وكلمه سر والفيوز </a:t>
            </a:r>
            <a:r>
              <a:rPr lang="ar-SA" dirty="0" smtClean="0"/>
              <a:t>وهيك</a:t>
            </a:r>
          </a:p>
          <a:p>
            <a:endParaRPr lang="ar-SA" dirty="0" smtClean="0"/>
          </a:p>
          <a:p>
            <a:r>
              <a:rPr lang="en-US" dirty="0" err="1" smtClean="0"/>
              <a:t>Caucal</a:t>
            </a:r>
            <a:r>
              <a:rPr lang="en-US" dirty="0" smtClean="0"/>
              <a:t> user </a:t>
            </a:r>
            <a:r>
              <a:rPr lang="ar-SA" dirty="0" smtClean="0"/>
              <a:t>الي </a:t>
            </a:r>
            <a:r>
              <a:rPr lang="ar-SA" dirty="0" smtClean="0"/>
              <a:t>هو احنا المستخدمين العاديين</a:t>
            </a:r>
          </a:p>
          <a:p>
            <a:r>
              <a:rPr lang="en-US" dirty="0" err="1" smtClean="0"/>
              <a:t>qureu</a:t>
            </a:r>
            <a:r>
              <a:rPr lang="en-US" dirty="0" smtClean="0"/>
              <a:t> </a:t>
            </a:r>
            <a:r>
              <a:rPr lang="en-US" dirty="0" smtClean="0"/>
              <a:t>compiler </a:t>
            </a:r>
            <a:r>
              <a:rPr lang="ar-SA" dirty="0" smtClean="0"/>
              <a:t>وهاد يعني انو بعمل تست للامر الي كتبنها هل فيه اخطاء املائيه هل فيه كلمات محجوز وزي </a:t>
            </a:r>
            <a:r>
              <a:rPr lang="ar-SA" dirty="0" smtClean="0"/>
              <a:t>هيك</a:t>
            </a:r>
          </a:p>
          <a:p>
            <a:endParaRPr lang="ar-SA" dirty="0"/>
          </a:p>
          <a:p>
            <a:endParaRPr lang="ar-SA" dirty="0" smtClean="0"/>
          </a:p>
          <a:p>
            <a:r>
              <a:rPr lang="en-US" dirty="0" err="1" smtClean="0"/>
              <a:t>Qureu</a:t>
            </a:r>
            <a:r>
              <a:rPr lang="en-US" dirty="0" smtClean="0"/>
              <a:t> </a:t>
            </a:r>
            <a:r>
              <a:rPr lang="en-US" dirty="0" err="1" smtClean="0"/>
              <a:t>optimaize</a:t>
            </a:r>
            <a:r>
              <a:rPr lang="ar-SA" dirty="0" smtClean="0"/>
              <a:t> هاد الو دور كبير لما مثلا دشوف كثير جداول فهاد بساعد على سرعه واداء البرنامج </a:t>
            </a:r>
          </a:p>
          <a:p>
            <a:r>
              <a:rPr lang="ar-SA" dirty="0" smtClean="0"/>
              <a:t>ف الابلكيشن برجرام ف عمليه بري كومبايليشن وهاي وظيفتها تفصل اوامر الجافا مثلا عن اوامر الاس كيو ال وتحت هاد المربع بتم عمليه كمبايلنغ لاوامر الاس كيو وقبالها كمبايل اوامر الجافا وبعديها يتم دمجهن ثم ع الكمبايل ترانز اكشن يعني يتم تفيذها كلها مرة وحدة </a:t>
            </a:r>
          </a:p>
          <a:p>
            <a:r>
              <a:rPr lang="ar-SA" dirty="0" smtClean="0"/>
              <a:t>الرن تايم داتا بيس برسسر هوالي بنفذ االاوامر بس هاد بقدرش يروح يتعامل مع الهاردسك الي تحته ففيعنده جزء الي هو ستورد داتا منجر هو بتعمال مع الاوبريتنغ سستم وبعطي التعليمات للتخزين</a:t>
            </a:r>
          </a:p>
          <a:p>
            <a:r>
              <a:rPr lang="ar-SA" dirty="0" smtClean="0"/>
              <a:t>مربع الباك اب والسب سستم هاد بكون جوا الرن تايم  </a:t>
            </a:r>
          </a:p>
          <a:p>
            <a:endParaRPr lang="ar-SA" dirty="0" smtClean="0"/>
          </a:p>
          <a:p>
            <a:endParaRPr lang="ar-SA" dirty="0"/>
          </a:p>
        </p:txBody>
      </p:sp>
    </p:spTree>
    <p:extLst>
      <p:ext uri="{BB962C8B-B14F-4D97-AF65-F5344CB8AC3E}">
        <p14:creationId xmlns:p14="http://schemas.microsoft.com/office/powerpoint/2010/main" val="3897781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Centralized and</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Client-Server DBMS Architectures</a:t>
            </a:r>
          </a:p>
          <a:p>
            <a:pPr>
              <a:lnSpc>
                <a:spcPts val="4140"/>
              </a:lnSpc>
            </a:pPr>
            <a:endParaRPr lang="en-CA" sz="3600">
              <a:solidFill>
                <a:srgbClr val="000000"/>
              </a:solidFill>
            </a:endParaRPr>
          </a:p>
        </p:txBody>
      </p:sp>
      <p:sp>
        <p:nvSpPr>
          <p:cNvPr id="4" name="TextBox 4"/>
          <p:cNvSpPr txBox="1"/>
          <p:nvPr/>
        </p:nvSpPr>
        <p:spPr>
          <a:xfrm>
            <a:off x="330200" y="1651000"/>
            <a:ext cx="22066938"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Centralized </a:t>
            </a:r>
            <a:r>
              <a:rPr lang="en-CA" sz="2798" dirty="0" smtClean="0">
                <a:solidFill>
                  <a:srgbClr val="333399"/>
                </a:solidFill>
                <a:latin typeface="Arial"/>
                <a:cs typeface="Arial"/>
              </a:rPr>
              <a:t>DBMS:</a:t>
            </a:r>
            <a:r>
              <a:rPr lang="ar-SA" sz="2798" dirty="0" smtClean="0">
                <a:solidFill>
                  <a:srgbClr val="333399"/>
                </a:solidFill>
                <a:latin typeface="Arial"/>
                <a:cs typeface="Arial"/>
              </a:rPr>
              <a:t>هاد يعني انو انا بكون عندي التحكم وبصدر امر هاد الامر بروح لمنطقه ثانيه ع سيرفرات اقوى من الي عندي واحسن سوفتوير وبتنفذ هناك وبرجعلي الجواب بعد فترة</a:t>
            </a:r>
            <a:endParaRPr lang="en-CA" sz="2798" dirty="0">
              <a:solidFill>
                <a:srgbClr val="333399"/>
              </a:solidFill>
              <a:latin typeface="Arial"/>
              <a:cs typeface="Arial"/>
            </a:endParaRPr>
          </a:p>
          <a:p>
            <a:pPr>
              <a:lnSpc>
                <a:spcPts val="3220"/>
              </a:lnSpc>
            </a:pPr>
            <a:endParaRPr lang="en-CA" sz="2742" dirty="0">
              <a:solidFill>
                <a:srgbClr val="000000"/>
              </a:solidFill>
            </a:endParaRPr>
          </a:p>
        </p:txBody>
      </p:sp>
      <p:sp>
        <p:nvSpPr>
          <p:cNvPr id="5" name="TextBox 5"/>
          <p:cNvSpPr txBox="1"/>
          <p:nvPr/>
        </p:nvSpPr>
        <p:spPr>
          <a:xfrm>
            <a:off x="787400" y="2133600"/>
            <a:ext cx="8314777" cy="1641475"/>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a:t>
            </a:r>
            <a:r>
              <a:rPr lang="en-CA" sz="2604" dirty="0" smtClean="0">
                <a:solidFill>
                  <a:srgbClr val="800000"/>
                </a:solidFill>
                <a:latin typeface="Arial"/>
                <a:cs typeface="Arial"/>
              </a:rPr>
              <a:t>Combines</a:t>
            </a:r>
            <a:r>
              <a:rPr lang="ar-SA" sz="2604" dirty="0" smtClean="0">
                <a:solidFill>
                  <a:srgbClr val="800000"/>
                </a:solidFill>
                <a:latin typeface="Arial"/>
                <a:cs typeface="Arial"/>
              </a:rPr>
              <a:t>يجمع</a:t>
            </a:r>
            <a:r>
              <a:rPr lang="en-CA" sz="2604" dirty="0" smtClean="0">
                <a:solidFill>
                  <a:srgbClr val="800000"/>
                </a:solidFill>
                <a:latin typeface="Arial"/>
                <a:cs typeface="Arial"/>
              </a:rPr>
              <a:t> </a:t>
            </a:r>
            <a:r>
              <a:rPr lang="en-CA" sz="2604" dirty="0">
                <a:solidFill>
                  <a:srgbClr val="800000"/>
                </a:solidFill>
                <a:latin typeface="Arial"/>
                <a:cs typeface="Arial"/>
              </a:rPr>
              <a:t>everything into single system including-</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DBMS software, hardware, application programs,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and user interface processing software.</a:t>
            </a:r>
          </a:p>
          <a:p>
            <a:pPr>
              <a:lnSpc>
                <a:spcPts val="3150"/>
              </a:lnSpc>
            </a:pPr>
            <a:endParaRPr lang="en-CA" sz="2604" dirty="0">
              <a:solidFill>
                <a:srgbClr val="000000"/>
              </a:solidFill>
            </a:endParaRPr>
          </a:p>
        </p:txBody>
      </p:sp>
      <p:sp>
        <p:nvSpPr>
          <p:cNvPr id="6" name="TextBox 6"/>
          <p:cNvSpPr txBox="1"/>
          <p:nvPr/>
        </p:nvSpPr>
        <p:spPr>
          <a:xfrm>
            <a:off x="787400" y="3416300"/>
            <a:ext cx="9132308" cy="1192634"/>
          </a:xfrm>
          <a:prstGeom prst="rect">
            <a:avLst/>
          </a:prstGeom>
          <a:noFill/>
        </p:spPr>
        <p:txBody>
          <a:bodyPr vert="horz" wrap="none" lIns="0" tIns="0" rIns="0" bIns="0" rtlCol="0">
            <a:spAutoFit/>
          </a:bodyPr>
          <a:lstStyle/>
          <a:p>
            <a:pPr>
              <a:lnSpc>
                <a:spcPts val="31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User can still connect through a remote </a:t>
            </a:r>
            <a:r>
              <a:rPr lang="en-CA" sz="2606" dirty="0" smtClean="0">
                <a:solidFill>
                  <a:srgbClr val="800000"/>
                </a:solidFill>
                <a:latin typeface="Arial"/>
                <a:cs typeface="Arial"/>
              </a:rPr>
              <a:t>terminal</a:t>
            </a:r>
            <a:r>
              <a:rPr lang="ar-SA" sz="2606" dirty="0" smtClean="0">
                <a:solidFill>
                  <a:srgbClr val="800000"/>
                </a:solidFill>
                <a:latin typeface="Arial"/>
                <a:cs typeface="Arial"/>
              </a:rPr>
              <a:t>محطه طرفيه </a:t>
            </a:r>
            <a:r>
              <a:rPr lang="en-CA" sz="2606" dirty="0" smtClean="0">
                <a:solidFill>
                  <a:srgbClr val="800000"/>
                </a:solidFill>
                <a:latin typeface="Arial"/>
                <a:cs typeface="Arial"/>
              </a:rPr>
              <a:t> </a:t>
            </a:r>
            <a:r>
              <a:rPr lang="en-CA" sz="2606" dirty="0">
                <a:solidFill>
                  <a:srgbClr val="800000"/>
                </a:solidFill>
                <a:latin typeface="Arial"/>
                <a:cs typeface="Arial"/>
              </a:rPr>
              <a:t>-</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800000"/>
                </a:solidFill>
                <a:latin typeface="Arial"/>
                <a:cs typeface="Arial"/>
              </a:rPr>
              <a:t>but , </a:t>
            </a:r>
            <a:r>
              <a:rPr lang="en-CA" sz="2604" dirty="0">
                <a:solidFill>
                  <a:srgbClr val="800000"/>
                </a:solidFill>
                <a:latin typeface="Arial"/>
                <a:cs typeface="Arial"/>
              </a:rPr>
              <a:t>all processing is done at centralized site.</a:t>
            </a:r>
          </a:p>
          <a:p>
            <a:pPr>
              <a:lnSpc>
                <a:spcPts val="3100"/>
              </a:lnSpc>
            </a:pPr>
            <a:endParaRPr lang="en-CA" sz="2604"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62000"/>
            <a:ext cx="11142217" cy="948978"/>
          </a:xfrm>
          <a:prstGeom prst="rect">
            <a:avLst/>
          </a:prstGeom>
          <a:noFill/>
        </p:spPr>
        <p:txBody>
          <a:bodyPr vert="horz" wrap="none" lIns="0" tIns="0" rIns="0" bIns="0" rtlCol="0">
            <a:spAutoFit/>
          </a:bodyPr>
          <a:lstStyle/>
          <a:p>
            <a:pPr>
              <a:lnSpc>
                <a:spcPts val="3680"/>
              </a:lnSpc>
            </a:pPr>
            <a:r>
              <a:rPr lang="en-CA" sz="3204" dirty="0">
                <a:solidFill>
                  <a:srgbClr val="800000"/>
                </a:solidFill>
                <a:latin typeface="Arial"/>
                <a:cs typeface="Arial"/>
              </a:rPr>
              <a:t>Basic 2-tier Client-Server </a:t>
            </a:r>
            <a:r>
              <a:rPr lang="en-CA" sz="3204" dirty="0" smtClean="0">
                <a:solidFill>
                  <a:srgbClr val="800000"/>
                </a:solidFill>
                <a:latin typeface="Arial"/>
                <a:cs typeface="Arial"/>
              </a:rPr>
              <a:t>Architectures</a:t>
            </a:r>
            <a:r>
              <a:rPr lang="ar-SA" sz="3204" dirty="0" smtClean="0">
                <a:solidFill>
                  <a:srgbClr val="800000"/>
                </a:solidFill>
                <a:latin typeface="Arial"/>
                <a:cs typeface="Arial"/>
              </a:rPr>
              <a:t>هس في جهازين كلينت وسيرفر</a:t>
            </a:r>
            <a:endParaRPr lang="en-CA" sz="3204" dirty="0">
              <a:solidFill>
                <a:srgbClr val="800000"/>
              </a:solidFill>
              <a:latin typeface="Arial"/>
              <a:cs typeface="Arial"/>
            </a:endParaRPr>
          </a:p>
          <a:p>
            <a:pPr>
              <a:lnSpc>
                <a:spcPts val="3680"/>
              </a:lnSpc>
            </a:pPr>
            <a:endParaRPr lang="en-CA" sz="3204" dirty="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Specialized Servers with Specialized functions</a:t>
            </a:r>
          </a:p>
          <a:p>
            <a:pPr>
              <a:lnSpc>
                <a:spcPts val="3220"/>
              </a:lnSpc>
            </a:pPr>
            <a:endParaRPr lang="en-CA" sz="2775">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356" spc="-10">
                <a:solidFill>
                  <a:srgbClr val="333399"/>
                </a:solidFill>
                <a:latin typeface="Arial Unicode MS"/>
                <a:cs typeface="Arial Unicode MS"/>
              </a:rPr>
              <a:t></a:t>
            </a:r>
            <a:r>
              <a:rPr lang="en-CA" sz="2473" spc="-10">
                <a:solidFill>
                  <a:srgbClr val="800000"/>
                </a:solidFill>
                <a:latin typeface="Arial"/>
                <a:cs typeface="Arial"/>
              </a:rPr>
              <a:t>  Print server</a:t>
            </a:r>
          </a:p>
          <a:p>
            <a:pPr>
              <a:lnSpc>
                <a:spcPts val="2990"/>
              </a:lnSpc>
            </a:pPr>
            <a:endParaRPr lang="en-CA" sz="2525">
              <a:solidFill>
                <a:srgbClr val="000000"/>
              </a:solidFill>
            </a:endParaRPr>
          </a:p>
        </p:txBody>
      </p:sp>
      <p:sp>
        <p:nvSpPr>
          <p:cNvPr id="5" name="TextBox 5"/>
          <p:cNvSpPr txBox="1"/>
          <p:nvPr/>
        </p:nvSpPr>
        <p:spPr>
          <a:xfrm>
            <a:off x="787400" y="2628900"/>
            <a:ext cx="8356600" cy="495300"/>
          </a:xfrm>
          <a:prstGeom prst="rect">
            <a:avLst/>
          </a:prstGeom>
          <a:noFill/>
        </p:spPr>
        <p:txBody>
          <a:bodyPr vert="horz" wrap="none" lIns="0" tIns="0" rIns="0" bIns="0" rtlCol="0">
            <a:spAutoFit/>
          </a:bodyPr>
          <a:lstStyle/>
          <a:p>
            <a:pPr>
              <a:lnSpc>
                <a:spcPts val="2990"/>
              </a:lnSpc>
            </a:pPr>
            <a:r>
              <a:rPr lang="en-CA" sz="1356" spc="-10">
                <a:solidFill>
                  <a:srgbClr val="333399"/>
                </a:solidFill>
                <a:latin typeface="Arial Unicode MS"/>
                <a:cs typeface="Arial Unicode MS"/>
              </a:rPr>
              <a:t></a:t>
            </a:r>
            <a:r>
              <a:rPr lang="en-CA" sz="2473" spc="-10">
                <a:solidFill>
                  <a:srgbClr val="800000"/>
                </a:solidFill>
                <a:latin typeface="Arial"/>
                <a:cs typeface="Arial"/>
              </a:rPr>
              <a:t>  File server</a:t>
            </a:r>
          </a:p>
          <a:p>
            <a:pPr>
              <a:lnSpc>
                <a:spcPts val="2990"/>
              </a:lnSpc>
            </a:pPr>
            <a:endParaRPr lang="en-CA" sz="2520">
              <a:solidFill>
                <a:srgbClr val="000000"/>
              </a:solidFill>
            </a:endParaRPr>
          </a:p>
        </p:txBody>
      </p:sp>
      <p:sp>
        <p:nvSpPr>
          <p:cNvPr id="6" name="TextBox 6"/>
          <p:cNvSpPr txBox="1"/>
          <p:nvPr/>
        </p:nvSpPr>
        <p:spPr>
          <a:xfrm>
            <a:off x="787400" y="3022600"/>
            <a:ext cx="8356600" cy="1498600"/>
          </a:xfrm>
          <a:prstGeom prst="rect">
            <a:avLst/>
          </a:prstGeom>
          <a:noFill/>
        </p:spPr>
        <p:txBody>
          <a:bodyPr vert="horz" wrap="none" lIns="0" tIns="0" rIns="0" bIns="0" rtlCol="0">
            <a:spAutoFit/>
          </a:bodyPr>
          <a:lstStyle/>
          <a:p>
            <a:pPr>
              <a:lnSpc>
                <a:spcPts val="3750"/>
              </a:lnSpc>
            </a:pPr>
            <a:r>
              <a:rPr lang="en-CA" sz="1356" spc="-10">
                <a:solidFill>
                  <a:srgbClr val="333399"/>
                </a:solidFill>
                <a:latin typeface="Arial Unicode MS"/>
                <a:cs typeface="Arial Unicode MS"/>
              </a:rPr>
              <a:t></a:t>
            </a:r>
            <a:r>
              <a:rPr lang="en-CA" sz="2473" spc="-10">
                <a:solidFill>
                  <a:srgbClr val="800000"/>
                </a:solidFill>
                <a:latin typeface="Arial"/>
                <a:cs typeface="Arial"/>
              </a:rPr>
              <a:t>  DBMS server</a:t>
            </a:r>
            <a:r>
              <a:rPr lang="en-CA" sz="2513">
                <a:solidFill>
                  <a:srgbClr val="000000"/>
                </a:solidFill>
                <a:latin typeface="Times New Roman"/>
              </a:rPr>
              <a:t/>
            </a:r>
            <a:br>
              <a:rPr lang="en-CA" sz="2513">
                <a:solidFill>
                  <a:srgbClr val="000000"/>
                </a:solidFill>
                <a:latin typeface="Times New Roman"/>
              </a:rPr>
            </a:br>
            <a:r>
              <a:rPr lang="en-CA" sz="1356" spc="-10">
                <a:solidFill>
                  <a:srgbClr val="333399"/>
                </a:solidFill>
                <a:latin typeface="Arial Unicode MS"/>
                <a:cs typeface="Arial Unicode MS"/>
              </a:rPr>
              <a:t></a:t>
            </a:r>
            <a:r>
              <a:rPr lang="en-CA" sz="2473" spc="-10">
                <a:solidFill>
                  <a:srgbClr val="800000"/>
                </a:solidFill>
                <a:latin typeface="Arial"/>
                <a:cs typeface="Arial"/>
              </a:rPr>
              <a:t>  Web server</a:t>
            </a:r>
            <a:r>
              <a:rPr lang="en-CA" sz="2525">
                <a:solidFill>
                  <a:srgbClr val="000000"/>
                </a:solidFill>
                <a:latin typeface="Times New Roman"/>
              </a:rPr>
              <a:t/>
            </a:r>
            <a:br>
              <a:rPr lang="en-CA" sz="2525">
                <a:solidFill>
                  <a:srgbClr val="000000"/>
                </a:solidFill>
                <a:latin typeface="Times New Roman"/>
              </a:rPr>
            </a:br>
            <a:r>
              <a:rPr lang="en-CA" sz="1356" spc="-10">
                <a:solidFill>
                  <a:srgbClr val="333399"/>
                </a:solidFill>
                <a:latin typeface="Arial Unicode MS"/>
                <a:cs typeface="Arial Unicode MS"/>
              </a:rPr>
              <a:t></a:t>
            </a:r>
            <a:r>
              <a:rPr lang="en-CA" sz="2473" spc="-10">
                <a:solidFill>
                  <a:srgbClr val="800000"/>
                </a:solidFill>
                <a:latin typeface="Arial"/>
                <a:cs typeface="Arial"/>
              </a:rPr>
              <a:t>  Email server</a:t>
            </a:r>
          </a:p>
          <a:p>
            <a:pPr>
              <a:lnSpc>
                <a:spcPts val="3750"/>
              </a:lnSpc>
            </a:pPr>
            <a:endParaRPr lang="en-CA" sz="2525">
              <a:solidFill>
                <a:srgbClr val="000000"/>
              </a:solidFill>
            </a:endParaRPr>
          </a:p>
        </p:txBody>
      </p:sp>
      <p:sp>
        <p:nvSpPr>
          <p:cNvPr id="7" name="TextBox 7"/>
          <p:cNvSpPr txBox="1"/>
          <p:nvPr/>
        </p:nvSpPr>
        <p:spPr>
          <a:xfrm>
            <a:off x="330200" y="4521200"/>
            <a:ext cx="8813800" cy="990600"/>
          </a:xfrm>
          <a:prstGeom prst="rect">
            <a:avLst/>
          </a:prstGeom>
          <a:noFill/>
        </p:spPr>
        <p:txBody>
          <a:bodyPr vert="horz" wrap="none" lIns="0" tIns="0" rIns="0" bIns="0" rtlCol="0">
            <a:spAutoFit/>
          </a:bodyPr>
          <a:lstStyle/>
          <a:p>
            <a:pPr>
              <a:lnSpc>
                <a:spcPts val="3400"/>
              </a:lnSpc>
            </a:pPr>
            <a:r>
              <a:rPr lang="en-CA" sz="1679">
                <a:solidFill>
                  <a:srgbClr val="990033"/>
                </a:solidFill>
                <a:latin typeface="Arial Unicode MS"/>
                <a:cs typeface="Arial Unicode MS"/>
              </a:rPr>
              <a:t></a:t>
            </a:r>
            <a:r>
              <a:rPr lang="en-CA" sz="2795">
                <a:solidFill>
                  <a:srgbClr val="333399"/>
                </a:solidFill>
                <a:latin typeface="Arial"/>
                <a:cs typeface="Arial"/>
              </a:rPr>
              <a:t>  Clients can access the specialized servers as</a:t>
            </a:r>
            <a:r>
              <a:rPr lang="en-CA" sz="2798">
                <a:solidFill>
                  <a:srgbClr val="000000"/>
                </a:solidFill>
                <a:latin typeface="Times New Roman"/>
              </a:rPr>
              <a:t/>
            </a:r>
            <a:br>
              <a:rPr lang="en-CA" sz="2798">
                <a:solidFill>
                  <a:srgbClr val="000000"/>
                </a:solidFill>
                <a:latin typeface="Times New Roman"/>
              </a:rPr>
            </a:br>
            <a:r>
              <a:rPr lang="en-CA" sz="2798">
                <a:solidFill>
                  <a:srgbClr val="333399"/>
                </a:solidFill>
                <a:latin typeface="Arial"/>
                <a:cs typeface="Arial"/>
              </a:rPr>
              <a:t>needed</a:t>
            </a:r>
          </a:p>
          <a:p>
            <a:pPr>
              <a:lnSpc>
                <a:spcPts val="3400"/>
              </a:lnSpc>
            </a:pPr>
            <a:endParaRPr lang="en-CA" sz="2798">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62000"/>
            <a:ext cx="8826500" cy="609600"/>
          </a:xfrm>
          <a:prstGeom prst="rect">
            <a:avLst/>
          </a:prstGeom>
          <a:noFill/>
        </p:spPr>
        <p:txBody>
          <a:bodyPr vert="horz" wrap="none" lIns="0" tIns="0" rIns="0" bIns="0" rtlCol="0">
            <a:spAutoFit/>
          </a:bodyPr>
          <a:lstStyle/>
          <a:p>
            <a:pPr>
              <a:lnSpc>
                <a:spcPts val="3680"/>
              </a:lnSpc>
            </a:pPr>
            <a:r>
              <a:rPr lang="en-CA" sz="3204">
                <a:solidFill>
                  <a:srgbClr val="800000"/>
                </a:solidFill>
                <a:latin typeface="Arial"/>
                <a:cs typeface="Arial"/>
              </a:rPr>
              <a:t>Logical two-tier client server architecture</a:t>
            </a:r>
          </a:p>
          <a:p>
            <a:pPr>
              <a:lnSpc>
                <a:spcPts val="3680"/>
              </a:lnSpc>
            </a:pPr>
            <a:endParaRPr lang="en-CA" sz="3204">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Clients</a:t>
            </a:r>
          </a:p>
          <a:p>
            <a:pPr>
              <a:lnSpc>
                <a:spcPts val="4140"/>
              </a:lnSpc>
            </a:pPr>
            <a:endParaRPr lang="en-CA" sz="3600">
              <a:solidFill>
                <a:srgbClr val="000000"/>
              </a:solidFill>
            </a:endParaRPr>
          </a:p>
        </p:txBody>
      </p:sp>
      <p:sp>
        <p:nvSpPr>
          <p:cNvPr id="3" name="TextBox 3"/>
          <p:cNvSpPr txBox="1"/>
          <p:nvPr/>
        </p:nvSpPr>
        <p:spPr>
          <a:xfrm>
            <a:off x="330200" y="1651000"/>
            <a:ext cx="7162217"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Provide </a:t>
            </a:r>
            <a:r>
              <a:rPr lang="en-CA" sz="2798" dirty="0" smtClean="0">
                <a:solidFill>
                  <a:srgbClr val="333399"/>
                </a:solidFill>
                <a:latin typeface="Arial"/>
                <a:cs typeface="Arial"/>
              </a:rPr>
              <a:t>suitable </a:t>
            </a:r>
            <a:r>
              <a:rPr lang="en-CA" sz="2798" dirty="0" smtClean="0">
                <a:solidFill>
                  <a:srgbClr val="333399"/>
                </a:solidFill>
                <a:latin typeface="Arial"/>
                <a:cs typeface="Arial"/>
              </a:rPr>
              <a:t>interfaces </a:t>
            </a:r>
            <a:r>
              <a:rPr lang="en-CA" sz="2798" dirty="0">
                <a:solidFill>
                  <a:srgbClr val="333399"/>
                </a:solidFill>
                <a:latin typeface="Arial"/>
                <a:cs typeface="Arial"/>
              </a:rPr>
              <a:t>through a client</a:t>
            </a:r>
          </a:p>
          <a:p>
            <a:pPr>
              <a:lnSpc>
                <a:spcPts val="3220"/>
              </a:lnSpc>
            </a:pPr>
            <a:endParaRPr lang="en-CA" sz="2776" dirty="0">
              <a:solidFill>
                <a:srgbClr val="000000"/>
              </a:solidFill>
            </a:endParaRPr>
          </a:p>
        </p:txBody>
      </p:sp>
      <p:sp>
        <p:nvSpPr>
          <p:cNvPr id="4" name="TextBox 4"/>
          <p:cNvSpPr txBox="1"/>
          <p:nvPr/>
        </p:nvSpPr>
        <p:spPr>
          <a:xfrm>
            <a:off x="673100" y="2057400"/>
            <a:ext cx="9589164" cy="1308050"/>
          </a:xfrm>
          <a:prstGeom prst="rect">
            <a:avLst/>
          </a:prstGeom>
          <a:noFill/>
        </p:spPr>
        <p:txBody>
          <a:bodyPr vert="horz" wrap="none" lIns="0" tIns="0" rIns="0" bIns="0" rtlCol="0">
            <a:spAutoFit/>
          </a:bodyPr>
          <a:lstStyle/>
          <a:p>
            <a:pPr>
              <a:lnSpc>
                <a:spcPts val="3400"/>
              </a:lnSpc>
            </a:pPr>
            <a:r>
              <a:rPr lang="en-CA" sz="2795" dirty="0">
                <a:solidFill>
                  <a:srgbClr val="333399"/>
                </a:solidFill>
                <a:latin typeface="Arial"/>
                <a:cs typeface="Arial"/>
              </a:rPr>
              <a:t>software module to access and </a:t>
            </a:r>
            <a:r>
              <a:rPr lang="ar-SA" sz="2795" dirty="0" smtClean="0">
                <a:solidFill>
                  <a:srgbClr val="333399"/>
                </a:solidFill>
                <a:latin typeface="Arial"/>
                <a:cs typeface="Arial"/>
              </a:rPr>
              <a:t>يوتالايز</a:t>
            </a:r>
            <a:r>
              <a:rPr lang="en-CA" sz="2795" dirty="0" smtClean="0">
                <a:solidFill>
                  <a:srgbClr val="333399"/>
                </a:solidFill>
                <a:latin typeface="Arial"/>
                <a:cs typeface="Arial"/>
              </a:rPr>
              <a:t>utilize</a:t>
            </a:r>
            <a:r>
              <a:rPr lang="ar-SA" sz="2795" dirty="0" smtClean="0">
                <a:solidFill>
                  <a:srgbClr val="333399"/>
                </a:solidFill>
                <a:latin typeface="Arial"/>
                <a:cs typeface="Arial"/>
              </a:rPr>
              <a:t>يستخددم</a:t>
            </a:r>
            <a:r>
              <a:rPr lang="en-CA" sz="2795" dirty="0" smtClean="0">
                <a:solidFill>
                  <a:srgbClr val="333399"/>
                </a:solidFill>
                <a:latin typeface="Arial"/>
                <a:cs typeface="Arial"/>
              </a:rPr>
              <a:t> </a:t>
            </a:r>
            <a:r>
              <a:rPr lang="en-CA" sz="2795" dirty="0">
                <a:solidFill>
                  <a:srgbClr val="333399"/>
                </a:solidFill>
                <a:latin typeface="Arial"/>
                <a:cs typeface="Arial"/>
              </a:rPr>
              <a:t>the various</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server resources.</a:t>
            </a:r>
          </a:p>
          <a:p>
            <a:pPr>
              <a:lnSpc>
                <a:spcPts val="3400"/>
              </a:lnSpc>
            </a:pPr>
            <a:endParaRPr lang="en-CA" sz="2795" dirty="0">
              <a:solidFill>
                <a:srgbClr val="000000"/>
              </a:solidFill>
            </a:endParaRPr>
          </a:p>
        </p:txBody>
      </p:sp>
      <p:sp>
        <p:nvSpPr>
          <p:cNvPr id="5" name="TextBox 5"/>
          <p:cNvSpPr txBox="1"/>
          <p:nvPr/>
        </p:nvSpPr>
        <p:spPr>
          <a:xfrm>
            <a:off x="330200" y="2997200"/>
            <a:ext cx="11422999" cy="130805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Clients may be </a:t>
            </a:r>
            <a:r>
              <a:rPr lang="en-CA" sz="2795" dirty="0" smtClean="0">
                <a:solidFill>
                  <a:srgbClr val="333399"/>
                </a:solidFill>
                <a:latin typeface="Arial"/>
                <a:cs typeface="Arial"/>
              </a:rPr>
              <a:t>diskless</a:t>
            </a:r>
            <a:r>
              <a:rPr lang="ar-SA" sz="2795" dirty="0" smtClean="0">
                <a:solidFill>
                  <a:srgbClr val="333399"/>
                </a:solidFill>
                <a:latin typeface="Arial"/>
                <a:cs typeface="Arial"/>
              </a:rPr>
              <a:t> يعني جهاز الكلينت بددون هاردسك</a:t>
            </a:r>
            <a:r>
              <a:rPr lang="en-CA" sz="2795" dirty="0" smtClean="0">
                <a:solidFill>
                  <a:srgbClr val="333399"/>
                </a:solidFill>
                <a:latin typeface="Arial"/>
                <a:cs typeface="Arial"/>
              </a:rPr>
              <a:t> </a:t>
            </a:r>
            <a:r>
              <a:rPr lang="en-CA" sz="2795" dirty="0">
                <a:solidFill>
                  <a:srgbClr val="333399"/>
                </a:solidFill>
                <a:latin typeface="Arial"/>
                <a:cs typeface="Arial"/>
              </a:rPr>
              <a:t>machines or PCs or</a:t>
            </a:r>
            <a:r>
              <a:rPr lang="en-CA" sz="2798" dirty="0">
                <a:solidFill>
                  <a:srgbClr val="000000"/>
                </a:solidFill>
                <a:latin typeface="Times New Roman"/>
              </a:rPr>
              <a:t/>
            </a:r>
            <a:br>
              <a:rPr lang="en-CA" sz="2798" dirty="0">
                <a:solidFill>
                  <a:srgbClr val="000000"/>
                </a:solidFill>
                <a:latin typeface="Times New Roman"/>
              </a:rPr>
            </a:br>
            <a:r>
              <a:rPr lang="en-CA" sz="2798" dirty="0">
                <a:solidFill>
                  <a:srgbClr val="333399"/>
                </a:solidFill>
                <a:latin typeface="Arial"/>
                <a:cs typeface="Arial"/>
              </a:rPr>
              <a:t>Workstations with disks with only the client</a:t>
            </a:r>
          </a:p>
          <a:p>
            <a:pPr>
              <a:lnSpc>
                <a:spcPts val="3400"/>
              </a:lnSpc>
            </a:pPr>
            <a:endParaRPr lang="en-CA" sz="2798" dirty="0">
              <a:solidFill>
                <a:srgbClr val="000000"/>
              </a:solidFill>
            </a:endParaRPr>
          </a:p>
        </p:txBody>
      </p:sp>
      <p:sp>
        <p:nvSpPr>
          <p:cNvPr id="6" name="TextBox 6"/>
          <p:cNvSpPr txBox="1"/>
          <p:nvPr/>
        </p:nvSpPr>
        <p:spPr>
          <a:xfrm>
            <a:off x="673100" y="3873500"/>
            <a:ext cx="8470900" cy="508000"/>
          </a:xfrm>
          <a:prstGeom prst="rect">
            <a:avLst/>
          </a:prstGeom>
          <a:noFill/>
        </p:spPr>
        <p:txBody>
          <a:bodyPr vert="horz" wrap="none" lIns="0" tIns="0" rIns="0" bIns="0" rtlCol="0">
            <a:spAutoFit/>
          </a:bodyPr>
          <a:lstStyle/>
          <a:p>
            <a:pPr>
              <a:lnSpc>
                <a:spcPts val="3220"/>
              </a:lnSpc>
            </a:pPr>
            <a:r>
              <a:rPr lang="en-CA" sz="2795">
                <a:solidFill>
                  <a:srgbClr val="333399"/>
                </a:solidFill>
                <a:latin typeface="Arial"/>
                <a:cs typeface="Arial"/>
              </a:rPr>
              <a:t>software installed.</a:t>
            </a:r>
          </a:p>
          <a:p>
            <a:pPr>
              <a:lnSpc>
                <a:spcPts val="3220"/>
              </a:lnSpc>
            </a:pPr>
            <a:endParaRPr lang="en-CA" sz="2795">
              <a:solidFill>
                <a:srgbClr val="000000"/>
              </a:solidFill>
            </a:endParaRPr>
          </a:p>
        </p:txBody>
      </p:sp>
      <p:sp>
        <p:nvSpPr>
          <p:cNvPr id="7" name="TextBox 7"/>
          <p:cNvSpPr txBox="1"/>
          <p:nvPr/>
        </p:nvSpPr>
        <p:spPr>
          <a:xfrm>
            <a:off x="330200" y="4356100"/>
            <a:ext cx="8813800" cy="99060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Connected to the servers via some form of a</a:t>
            </a:r>
            <a:r>
              <a:rPr lang="en-CA" sz="2798" dirty="0">
                <a:solidFill>
                  <a:srgbClr val="000000"/>
                </a:solidFill>
                <a:latin typeface="Times New Roman"/>
              </a:rPr>
              <a:t/>
            </a:r>
            <a:br>
              <a:rPr lang="en-CA" sz="2798" dirty="0">
                <a:solidFill>
                  <a:srgbClr val="000000"/>
                </a:solidFill>
                <a:latin typeface="Times New Roman"/>
              </a:rPr>
            </a:br>
            <a:r>
              <a:rPr lang="en-CA" sz="2798" dirty="0">
                <a:solidFill>
                  <a:srgbClr val="333399"/>
                </a:solidFill>
                <a:latin typeface="Arial"/>
                <a:cs typeface="Arial"/>
              </a:rPr>
              <a:t>network.</a:t>
            </a:r>
          </a:p>
          <a:p>
            <a:pPr>
              <a:lnSpc>
                <a:spcPts val="3400"/>
              </a:lnSpc>
            </a:pPr>
            <a:endParaRPr lang="en-CA" sz="2798" dirty="0">
              <a:solidFill>
                <a:srgbClr val="000000"/>
              </a:solidFill>
            </a:endParaRPr>
          </a:p>
        </p:txBody>
      </p:sp>
      <p:sp>
        <p:nvSpPr>
          <p:cNvPr id="8" name="TextBox 8"/>
          <p:cNvSpPr txBox="1"/>
          <p:nvPr/>
        </p:nvSpPr>
        <p:spPr>
          <a:xfrm>
            <a:off x="787400" y="53086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(LAN: local area network, wireless network, etc.)</a:t>
            </a:r>
          </a:p>
          <a:p>
            <a:pPr>
              <a:lnSpc>
                <a:spcPts val="2990"/>
              </a:lnSpc>
            </a:pPr>
            <a:endParaRPr lang="en-CA" sz="2581">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DBMS Server</a:t>
            </a:r>
          </a:p>
          <a:p>
            <a:pPr>
              <a:lnSpc>
                <a:spcPts val="4140"/>
              </a:lnSpc>
            </a:pPr>
            <a:endParaRPr lang="en-CA" sz="3600">
              <a:solidFill>
                <a:srgbClr val="000000"/>
              </a:solidFill>
            </a:endParaRPr>
          </a:p>
        </p:txBody>
      </p:sp>
      <p:sp>
        <p:nvSpPr>
          <p:cNvPr id="3" name="TextBox 3"/>
          <p:cNvSpPr txBox="1"/>
          <p:nvPr/>
        </p:nvSpPr>
        <p:spPr>
          <a:xfrm>
            <a:off x="330200" y="16256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Provides database query and transaction services to the</a:t>
            </a:r>
            <a:r>
              <a:rPr lang="en-CA" sz="2402">
                <a:solidFill>
                  <a:srgbClr val="000000"/>
                </a:solidFill>
                <a:latin typeface="Times New Roman"/>
              </a:rPr>
              <a:t/>
            </a:r>
            <a:br>
              <a:rPr lang="en-CA" sz="2402">
                <a:solidFill>
                  <a:srgbClr val="000000"/>
                </a:solidFill>
                <a:latin typeface="Times New Roman"/>
              </a:rPr>
            </a:br>
            <a:r>
              <a:rPr lang="en-CA" sz="2402">
                <a:solidFill>
                  <a:srgbClr val="333399"/>
                </a:solidFill>
                <a:latin typeface="Arial"/>
                <a:cs typeface="Arial"/>
              </a:rPr>
              <a:t>	clients</a:t>
            </a:r>
          </a:p>
          <a:p>
            <a:pPr>
              <a:lnSpc>
                <a:spcPts val="2600"/>
              </a:lnSpc>
            </a:pPr>
            <a:endParaRPr lang="en-CA" sz="2402">
              <a:solidFill>
                <a:srgbClr val="000000"/>
              </a:solidFill>
            </a:endParaRPr>
          </a:p>
        </p:txBody>
      </p:sp>
      <p:sp>
        <p:nvSpPr>
          <p:cNvPr id="4" name="TextBox 4"/>
          <p:cNvSpPr txBox="1"/>
          <p:nvPr/>
        </p:nvSpPr>
        <p:spPr>
          <a:xfrm>
            <a:off x="330200" y="23622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Relational DBMS servers are often called SQL servers,</a:t>
            </a:r>
            <a:r>
              <a:rPr lang="en-CA" sz="2400">
                <a:solidFill>
                  <a:srgbClr val="000000"/>
                </a:solidFill>
                <a:latin typeface="Times New Roman"/>
              </a:rPr>
              <a:t/>
            </a:r>
            <a:br>
              <a:rPr lang="en-CA" sz="2400">
                <a:solidFill>
                  <a:srgbClr val="000000"/>
                </a:solidFill>
                <a:latin typeface="Times New Roman"/>
              </a:rPr>
            </a:br>
            <a:r>
              <a:rPr lang="en-CA" sz="2400">
                <a:solidFill>
                  <a:srgbClr val="333399"/>
                </a:solidFill>
                <a:latin typeface="Arial"/>
                <a:cs typeface="Arial"/>
              </a:rPr>
              <a:t>	query servers, or transaction servers</a:t>
            </a:r>
          </a:p>
          <a:p>
            <a:pPr>
              <a:lnSpc>
                <a:spcPts val="2600"/>
              </a:lnSpc>
            </a:pPr>
            <a:endParaRPr lang="en-CA" sz="2400">
              <a:solidFill>
                <a:srgbClr val="000000"/>
              </a:solidFill>
            </a:endParaRPr>
          </a:p>
        </p:txBody>
      </p:sp>
      <p:sp>
        <p:nvSpPr>
          <p:cNvPr id="5" name="TextBox 5"/>
          <p:cNvSpPr txBox="1"/>
          <p:nvPr/>
        </p:nvSpPr>
        <p:spPr>
          <a:xfrm>
            <a:off x="330200" y="30734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Applications running on clients utilize an Application</a:t>
            </a:r>
          </a:p>
          <a:p>
            <a:pPr>
              <a:lnSpc>
                <a:spcPts val="2760"/>
              </a:lnSpc>
            </a:pPr>
            <a:endParaRPr lang="en-CA" sz="2383">
              <a:solidFill>
                <a:srgbClr val="000000"/>
              </a:solidFill>
            </a:endParaRPr>
          </a:p>
        </p:txBody>
      </p:sp>
      <p:sp>
        <p:nvSpPr>
          <p:cNvPr id="6" name="TextBox 6"/>
          <p:cNvSpPr txBox="1"/>
          <p:nvPr/>
        </p:nvSpPr>
        <p:spPr>
          <a:xfrm>
            <a:off x="673100" y="3416300"/>
            <a:ext cx="8470900" cy="787400"/>
          </a:xfrm>
          <a:prstGeom prst="rect">
            <a:avLst/>
          </a:prstGeom>
          <a:noFill/>
        </p:spPr>
        <p:txBody>
          <a:bodyPr vert="horz" wrap="none" lIns="0" tIns="0" rIns="0" bIns="0" rtlCol="0">
            <a:spAutoFit/>
          </a:bodyPr>
          <a:lstStyle/>
          <a:p>
            <a:pPr>
              <a:lnSpc>
                <a:spcPts val="2600"/>
              </a:lnSpc>
            </a:pPr>
            <a:r>
              <a:rPr lang="en-CA" sz="2402">
                <a:solidFill>
                  <a:srgbClr val="333399"/>
                </a:solidFill>
                <a:latin typeface="Arial"/>
                <a:cs typeface="Arial"/>
              </a:rPr>
              <a:t>Program Interface (</a:t>
            </a:r>
            <a:r>
              <a:rPr lang="en-CA" sz="2412" b="1">
                <a:solidFill>
                  <a:srgbClr val="333399"/>
                </a:solidFill>
                <a:latin typeface="Arial Bold"/>
                <a:cs typeface="Arial Bold"/>
              </a:rPr>
              <a:t>API</a:t>
            </a:r>
            <a:r>
              <a:rPr lang="en-CA" sz="2402">
                <a:solidFill>
                  <a:srgbClr val="333399"/>
                </a:solidFill>
                <a:latin typeface="Arial"/>
                <a:cs typeface="Arial"/>
              </a:rPr>
              <a:t>) to access server databases via</a:t>
            </a:r>
            <a:r>
              <a:rPr lang="en-CA" sz="2400">
                <a:solidFill>
                  <a:srgbClr val="000000"/>
                </a:solidFill>
                <a:latin typeface="Times New Roman"/>
              </a:rPr>
              <a:t/>
            </a:r>
            <a:br>
              <a:rPr lang="en-CA" sz="2400">
                <a:solidFill>
                  <a:srgbClr val="000000"/>
                </a:solidFill>
                <a:latin typeface="Times New Roman"/>
              </a:rPr>
            </a:br>
            <a:r>
              <a:rPr lang="en-CA" sz="2400">
                <a:solidFill>
                  <a:srgbClr val="333399"/>
                </a:solidFill>
                <a:latin typeface="Arial"/>
                <a:cs typeface="Arial"/>
              </a:rPr>
              <a:t>standard interface such as:</a:t>
            </a:r>
          </a:p>
          <a:p>
            <a:pPr>
              <a:lnSpc>
                <a:spcPts val="2600"/>
              </a:lnSpc>
            </a:pPr>
            <a:endParaRPr lang="en-CA" sz="2400">
              <a:solidFill>
                <a:srgbClr val="000000"/>
              </a:solidFill>
            </a:endParaRPr>
          </a:p>
        </p:txBody>
      </p:sp>
      <p:sp>
        <p:nvSpPr>
          <p:cNvPr id="7" name="TextBox 7"/>
          <p:cNvSpPr txBox="1"/>
          <p:nvPr/>
        </p:nvSpPr>
        <p:spPr>
          <a:xfrm>
            <a:off x="787400" y="4089400"/>
            <a:ext cx="8920712" cy="1115690"/>
          </a:xfrm>
          <a:prstGeom prst="rect">
            <a:avLst/>
          </a:prstGeom>
          <a:noFill/>
        </p:spPr>
        <p:txBody>
          <a:bodyPr vert="horz" wrap="none" lIns="0" tIns="0" rIns="0" bIns="0" rtlCol="0">
            <a:spAutoFit/>
          </a:bodyPr>
          <a:lstStyle/>
          <a:p>
            <a:pPr>
              <a:lnSpc>
                <a:spcPts val="2900"/>
              </a:lnSpc>
            </a:pPr>
            <a:r>
              <a:rPr lang="en-CA" sz="1211" dirty="0">
                <a:solidFill>
                  <a:srgbClr val="333399"/>
                </a:solidFill>
                <a:latin typeface="Arial Unicode MS"/>
                <a:cs typeface="Arial Unicode MS"/>
              </a:rPr>
              <a:t></a:t>
            </a:r>
            <a:r>
              <a:rPr lang="en-CA" sz="2195" dirty="0">
                <a:solidFill>
                  <a:srgbClr val="800000"/>
                </a:solidFill>
                <a:latin typeface="Arial"/>
                <a:cs typeface="Arial"/>
              </a:rPr>
              <a:t>  ODBC: Open Database Connectivity </a:t>
            </a:r>
            <a:r>
              <a:rPr lang="en-CA" sz="2195" dirty="0" smtClean="0">
                <a:solidFill>
                  <a:srgbClr val="800000"/>
                </a:solidFill>
                <a:latin typeface="Arial"/>
                <a:cs typeface="Arial"/>
              </a:rPr>
              <a:t>standard</a:t>
            </a:r>
            <a:r>
              <a:rPr lang="ar-SA" sz="2195" dirty="0" smtClean="0">
                <a:solidFill>
                  <a:srgbClr val="800000"/>
                </a:solidFill>
                <a:latin typeface="Arial"/>
                <a:cs typeface="Arial"/>
              </a:rPr>
              <a:t>مشان يشبك الكلينت ع الداتا بيس</a:t>
            </a:r>
            <a:r>
              <a:rPr lang="en-CA" sz="2168" dirty="0">
                <a:solidFill>
                  <a:srgbClr val="000000"/>
                </a:solidFill>
                <a:latin typeface="Times New Roman"/>
              </a:rPr>
              <a:t/>
            </a:r>
            <a:br>
              <a:rPr lang="en-CA" sz="2168" dirty="0">
                <a:solidFill>
                  <a:srgbClr val="000000"/>
                </a:solidFill>
                <a:latin typeface="Times New Roman"/>
              </a:rPr>
            </a:br>
            <a:r>
              <a:rPr lang="en-CA" sz="1211" dirty="0">
                <a:solidFill>
                  <a:srgbClr val="333399"/>
                </a:solidFill>
                <a:latin typeface="Arial Unicode MS"/>
                <a:cs typeface="Arial Unicode MS"/>
              </a:rPr>
              <a:t></a:t>
            </a:r>
            <a:r>
              <a:rPr lang="en-CA" sz="2195" dirty="0">
                <a:solidFill>
                  <a:srgbClr val="800000"/>
                </a:solidFill>
                <a:latin typeface="Arial"/>
                <a:cs typeface="Arial"/>
              </a:rPr>
              <a:t>  JDBC: for Java programming </a:t>
            </a:r>
            <a:r>
              <a:rPr lang="en-CA" sz="2195" dirty="0" smtClean="0">
                <a:solidFill>
                  <a:srgbClr val="800000"/>
                </a:solidFill>
                <a:latin typeface="Arial"/>
                <a:cs typeface="Arial"/>
              </a:rPr>
              <a:t>access</a:t>
            </a:r>
            <a:r>
              <a:rPr lang="ar-SA" sz="2195" dirty="0" smtClean="0">
                <a:solidFill>
                  <a:srgbClr val="800000"/>
                </a:solidFill>
                <a:latin typeface="Arial"/>
                <a:cs typeface="Arial"/>
              </a:rPr>
              <a:t>هون الجافا تشبك ع الداتا</a:t>
            </a:r>
            <a:endParaRPr lang="en-CA" sz="2195" dirty="0">
              <a:solidFill>
                <a:srgbClr val="800000"/>
              </a:solidFill>
              <a:latin typeface="Arial"/>
              <a:cs typeface="Arial"/>
            </a:endParaRPr>
          </a:p>
          <a:p>
            <a:pPr>
              <a:lnSpc>
                <a:spcPts val="2900"/>
              </a:lnSpc>
            </a:pPr>
            <a:endParaRPr lang="en-CA" sz="2168"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Three Tier Client-Server Architecture</a:t>
            </a:r>
          </a:p>
          <a:p>
            <a:pPr>
              <a:lnSpc>
                <a:spcPts val="4140"/>
              </a:lnSpc>
            </a:pPr>
            <a:endParaRPr lang="en-CA" sz="3600" dirty="0">
              <a:solidFill>
                <a:srgbClr val="000000"/>
              </a:solidFill>
            </a:endParaRPr>
          </a:p>
        </p:txBody>
      </p:sp>
      <p:sp>
        <p:nvSpPr>
          <p:cNvPr id="3" name="TextBox 3"/>
          <p:cNvSpPr txBox="1"/>
          <p:nvPr/>
        </p:nvSpPr>
        <p:spPr>
          <a:xfrm>
            <a:off x="330200" y="13462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Common for Web applications</a:t>
            </a:r>
          </a:p>
          <a:p>
            <a:pPr>
              <a:lnSpc>
                <a:spcPts val="2760"/>
              </a:lnSpc>
            </a:pPr>
            <a:endParaRPr lang="en-CA" sz="2367">
              <a:solidFill>
                <a:srgbClr val="000000"/>
              </a:solidFill>
            </a:endParaRPr>
          </a:p>
        </p:txBody>
      </p:sp>
      <p:sp>
        <p:nvSpPr>
          <p:cNvPr id="4" name="TextBox 4"/>
          <p:cNvSpPr txBox="1"/>
          <p:nvPr/>
        </p:nvSpPr>
        <p:spPr>
          <a:xfrm>
            <a:off x="330200" y="1765300"/>
            <a:ext cx="9034396" cy="1115690"/>
          </a:xfrm>
          <a:prstGeom prst="rect">
            <a:avLst/>
          </a:prstGeom>
          <a:noFill/>
        </p:spPr>
        <p:txBody>
          <a:bodyPr vert="horz" wrap="none" lIns="0" tIns="0" rIns="0" bIns="0" rtlCol="0">
            <a:spAutoFit/>
          </a:bodyPr>
          <a:lstStyle/>
          <a:p>
            <a:pPr>
              <a:lnSpc>
                <a:spcPts val="2900"/>
              </a:lnSpc>
              <a:tabLst>
                <a:tab pos="342900" algn="l"/>
              </a:tabLst>
            </a:pPr>
            <a:r>
              <a:rPr lang="en-CA" sz="1439" dirty="0">
                <a:solidFill>
                  <a:srgbClr val="990033"/>
                </a:solidFill>
                <a:latin typeface="Arial Unicode MS"/>
                <a:cs typeface="Arial Unicode MS"/>
              </a:rPr>
              <a:t></a:t>
            </a:r>
            <a:r>
              <a:rPr lang="en-CA" sz="2402" dirty="0">
                <a:solidFill>
                  <a:srgbClr val="333399"/>
                </a:solidFill>
                <a:latin typeface="Arial"/>
                <a:cs typeface="Arial"/>
              </a:rPr>
              <a:t>  Intermediate </a:t>
            </a:r>
            <a:r>
              <a:rPr lang="en-CA" sz="2402" dirty="0" smtClean="0">
                <a:solidFill>
                  <a:srgbClr val="333399"/>
                </a:solidFill>
                <a:latin typeface="Arial"/>
                <a:cs typeface="Arial"/>
              </a:rPr>
              <a:t>Layer</a:t>
            </a:r>
            <a:r>
              <a:rPr lang="ar-SA" sz="2402" dirty="0" smtClean="0">
                <a:solidFill>
                  <a:srgbClr val="333399"/>
                </a:solidFill>
                <a:latin typeface="Arial"/>
                <a:cs typeface="Arial"/>
              </a:rPr>
              <a:t>الطبقه المتوسطه</a:t>
            </a:r>
            <a:r>
              <a:rPr lang="en-CA" sz="2402" dirty="0" smtClean="0">
                <a:solidFill>
                  <a:srgbClr val="333399"/>
                </a:solidFill>
                <a:latin typeface="Arial"/>
                <a:cs typeface="Arial"/>
              </a:rPr>
              <a:t> </a:t>
            </a:r>
            <a:r>
              <a:rPr lang="en-CA" sz="2402" dirty="0">
                <a:solidFill>
                  <a:srgbClr val="333399"/>
                </a:solidFill>
                <a:latin typeface="Arial"/>
                <a:cs typeface="Arial"/>
              </a:rPr>
              <a:t>called Application Server or Web</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Server:</a:t>
            </a:r>
          </a:p>
          <a:p>
            <a:pPr>
              <a:lnSpc>
                <a:spcPts val="2900"/>
              </a:lnSpc>
            </a:pPr>
            <a:endParaRPr lang="en-CA" sz="2400" dirty="0">
              <a:solidFill>
                <a:srgbClr val="000000"/>
              </a:solidFill>
            </a:endParaRPr>
          </a:p>
        </p:txBody>
      </p:sp>
      <p:sp>
        <p:nvSpPr>
          <p:cNvPr id="5" name="TextBox 5"/>
          <p:cNvSpPr txBox="1"/>
          <p:nvPr/>
        </p:nvSpPr>
        <p:spPr>
          <a:xfrm>
            <a:off x="787400" y="2565400"/>
            <a:ext cx="7764946" cy="1384995"/>
          </a:xfrm>
          <a:prstGeom prst="rect">
            <a:avLst/>
          </a:prstGeom>
          <a:noFill/>
        </p:spPr>
        <p:txBody>
          <a:bodyPr vert="horz" wrap="none" lIns="0" tIns="0" rIns="0" bIns="0" rtlCol="0">
            <a:spAutoFit/>
          </a:bodyPr>
          <a:lstStyle/>
          <a:p>
            <a:pPr>
              <a:lnSpc>
                <a:spcPts val="2650"/>
              </a:lnSpc>
              <a:tabLst>
                <a:tab pos="279400" algn="l"/>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Stores the web connectivity software and the business logic</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part of the application used to access the </a:t>
            </a:r>
            <a:r>
              <a:rPr lang="en-US" sz="2195" dirty="0" smtClean="0">
                <a:solidFill>
                  <a:srgbClr val="800000"/>
                </a:solidFill>
                <a:latin typeface="Arial"/>
                <a:cs typeface="Arial"/>
              </a:rPr>
              <a:t>opposite</a:t>
            </a:r>
            <a:r>
              <a:rPr lang="ar-SA" sz="2195" dirty="0" smtClean="0">
                <a:solidFill>
                  <a:srgbClr val="800000"/>
                </a:solidFill>
                <a:latin typeface="Arial"/>
                <a:cs typeface="Arial"/>
              </a:rPr>
              <a:t> المقابله</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data from the database server</a:t>
            </a:r>
          </a:p>
          <a:p>
            <a:pPr>
              <a:lnSpc>
                <a:spcPts val="2650"/>
              </a:lnSpc>
            </a:pPr>
            <a:endParaRPr lang="en-CA" sz="2195" dirty="0">
              <a:solidFill>
                <a:srgbClr val="000000"/>
              </a:solidFill>
            </a:endParaRPr>
          </a:p>
        </p:txBody>
      </p:sp>
      <p:sp>
        <p:nvSpPr>
          <p:cNvPr id="6" name="TextBox 6"/>
          <p:cNvSpPr txBox="1"/>
          <p:nvPr/>
        </p:nvSpPr>
        <p:spPr>
          <a:xfrm>
            <a:off x="787400" y="3632200"/>
            <a:ext cx="7471597" cy="1038746"/>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a:t>
            </a:r>
            <a:r>
              <a:rPr lang="en-US" sz="2195" dirty="0" smtClean="0">
                <a:solidFill>
                  <a:srgbClr val="800000"/>
                </a:solidFill>
                <a:latin typeface="Arial"/>
                <a:cs typeface="Arial"/>
              </a:rPr>
              <a:t>work</a:t>
            </a:r>
            <a:r>
              <a:rPr lang="en-CA" sz="2195" dirty="0" smtClean="0">
                <a:solidFill>
                  <a:srgbClr val="800000"/>
                </a:solidFill>
                <a:latin typeface="Arial"/>
                <a:cs typeface="Arial"/>
              </a:rPr>
              <a:t> </a:t>
            </a:r>
            <a:r>
              <a:rPr lang="en-CA" sz="2195" dirty="0">
                <a:solidFill>
                  <a:srgbClr val="800000"/>
                </a:solidFill>
                <a:latin typeface="Arial"/>
                <a:cs typeface="Arial"/>
              </a:rPr>
              <a:t>like a </a:t>
            </a:r>
            <a:r>
              <a:rPr lang="en-CA" sz="2195" dirty="0" err="1" smtClean="0">
                <a:solidFill>
                  <a:srgbClr val="800000"/>
                </a:solidFill>
                <a:latin typeface="Arial"/>
                <a:cs typeface="Arial"/>
              </a:rPr>
              <a:t>tubeing</a:t>
            </a:r>
            <a:r>
              <a:rPr lang="ar-SA" sz="2195" dirty="0" smtClean="0">
                <a:solidFill>
                  <a:srgbClr val="800000"/>
                </a:solidFill>
                <a:latin typeface="Arial"/>
                <a:cs typeface="Arial"/>
              </a:rPr>
              <a:t>قناه</a:t>
            </a:r>
            <a:r>
              <a:rPr lang="en-CA" sz="2195" dirty="0" smtClean="0">
                <a:solidFill>
                  <a:srgbClr val="800000"/>
                </a:solidFill>
                <a:latin typeface="Arial"/>
                <a:cs typeface="Arial"/>
              </a:rPr>
              <a:t> </a:t>
            </a:r>
            <a:r>
              <a:rPr lang="en-CA" sz="2195" dirty="0">
                <a:solidFill>
                  <a:srgbClr val="800000"/>
                </a:solidFill>
                <a:latin typeface="Arial"/>
                <a:cs typeface="Arial"/>
              </a:rPr>
              <a:t>for sending partially processed data</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between the database server and the client.</a:t>
            </a:r>
          </a:p>
          <a:p>
            <a:pPr>
              <a:lnSpc>
                <a:spcPts val="2700"/>
              </a:lnSpc>
            </a:pPr>
            <a:endParaRPr lang="en-CA" sz="2195" dirty="0">
              <a:solidFill>
                <a:srgbClr val="000000"/>
              </a:solidFill>
            </a:endParaRPr>
          </a:p>
        </p:txBody>
      </p:sp>
      <p:sp>
        <p:nvSpPr>
          <p:cNvPr id="7" name="TextBox 7"/>
          <p:cNvSpPr txBox="1"/>
          <p:nvPr/>
        </p:nvSpPr>
        <p:spPr>
          <a:xfrm>
            <a:off x="330200" y="4394200"/>
            <a:ext cx="7354449" cy="718145"/>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00" dirty="0">
                <a:solidFill>
                  <a:srgbClr val="333399"/>
                </a:solidFill>
                <a:latin typeface="Arial"/>
                <a:cs typeface="Arial"/>
              </a:rPr>
              <a:t>  Three-tier Architecture Can </a:t>
            </a:r>
            <a:r>
              <a:rPr lang="en-CA" sz="2400" dirty="0" smtClean="0">
                <a:solidFill>
                  <a:srgbClr val="333399"/>
                </a:solidFill>
                <a:latin typeface="Arial"/>
                <a:cs typeface="Arial"/>
              </a:rPr>
              <a:t>Enhance</a:t>
            </a:r>
            <a:r>
              <a:rPr lang="ar-SA" sz="2400" dirty="0" smtClean="0">
                <a:solidFill>
                  <a:srgbClr val="333399"/>
                </a:solidFill>
                <a:latin typeface="Arial"/>
                <a:cs typeface="Arial"/>
              </a:rPr>
              <a:t>تحسين </a:t>
            </a:r>
            <a:r>
              <a:rPr lang="en-CA" sz="2400" dirty="0" smtClean="0">
                <a:solidFill>
                  <a:srgbClr val="333399"/>
                </a:solidFill>
                <a:latin typeface="Arial"/>
                <a:cs typeface="Arial"/>
              </a:rPr>
              <a:t> </a:t>
            </a:r>
            <a:r>
              <a:rPr lang="en-CA" sz="2400" dirty="0">
                <a:solidFill>
                  <a:srgbClr val="333399"/>
                </a:solidFill>
                <a:latin typeface="Arial"/>
                <a:cs typeface="Arial"/>
              </a:rPr>
              <a:t>Security:</a:t>
            </a:r>
          </a:p>
          <a:p>
            <a:pPr>
              <a:lnSpc>
                <a:spcPts val="2760"/>
              </a:lnSpc>
            </a:pPr>
            <a:endParaRPr lang="en-CA" sz="2379" dirty="0">
              <a:solidFill>
                <a:srgbClr val="000000"/>
              </a:solidFill>
            </a:endParaRPr>
          </a:p>
        </p:txBody>
      </p:sp>
      <p:sp>
        <p:nvSpPr>
          <p:cNvPr id="8" name="TextBox 8"/>
          <p:cNvSpPr txBox="1"/>
          <p:nvPr/>
        </p:nvSpPr>
        <p:spPr>
          <a:xfrm>
            <a:off x="787400" y="4826000"/>
            <a:ext cx="6761466" cy="641201"/>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Database server only accessible via middle </a:t>
            </a:r>
            <a:r>
              <a:rPr lang="en-CA" sz="2195" dirty="0" smtClean="0">
                <a:solidFill>
                  <a:srgbClr val="800000"/>
                </a:solidFill>
                <a:latin typeface="Arial"/>
                <a:cs typeface="Arial"/>
              </a:rPr>
              <a:t>tier</a:t>
            </a:r>
            <a:r>
              <a:rPr lang="ar-SA" sz="2195" dirty="0" smtClean="0">
                <a:solidFill>
                  <a:srgbClr val="800000"/>
                </a:solidFill>
                <a:latin typeface="Arial"/>
                <a:cs typeface="Arial"/>
              </a:rPr>
              <a:t>الطبقه</a:t>
            </a:r>
            <a:endParaRPr lang="en-CA" sz="2195" dirty="0">
              <a:solidFill>
                <a:srgbClr val="800000"/>
              </a:solidFill>
              <a:latin typeface="Arial"/>
              <a:cs typeface="Arial"/>
            </a:endParaRPr>
          </a:p>
          <a:p>
            <a:pPr>
              <a:lnSpc>
                <a:spcPts val="2530"/>
              </a:lnSpc>
            </a:pPr>
            <a:endParaRPr lang="en-CA" sz="2176" dirty="0">
              <a:solidFill>
                <a:srgbClr val="000000"/>
              </a:solidFill>
            </a:endParaRPr>
          </a:p>
        </p:txBody>
      </p:sp>
      <p:sp>
        <p:nvSpPr>
          <p:cNvPr id="9" name="TextBox 9"/>
          <p:cNvSpPr txBox="1"/>
          <p:nvPr/>
        </p:nvSpPr>
        <p:spPr>
          <a:xfrm>
            <a:off x="787400" y="5232400"/>
            <a:ext cx="8356600" cy="393700"/>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Clients cannot directly access database server</a:t>
            </a:r>
          </a:p>
          <a:p>
            <a:pPr>
              <a:lnSpc>
                <a:spcPts val="2530"/>
              </a:lnSpc>
            </a:pPr>
            <a:endParaRPr lang="en-CA" sz="2175" dirty="0">
              <a:solidFill>
                <a:srgbClr val="000000"/>
              </a:solidFill>
            </a:endParaRPr>
          </a:p>
        </p:txBody>
      </p:sp>
      <p:sp>
        <p:nvSpPr>
          <p:cNvPr id="10" name="TextBox 10"/>
          <p:cNvSpPr txBox="1"/>
          <p:nvPr/>
        </p:nvSpPr>
        <p:spPr>
          <a:xfrm>
            <a:off x="787400" y="5638800"/>
            <a:ext cx="8356600" cy="393700"/>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Clients contain user interfaces and Web browsers</a:t>
            </a:r>
          </a:p>
          <a:p>
            <a:pPr>
              <a:lnSpc>
                <a:spcPts val="2530"/>
              </a:lnSpc>
            </a:pPr>
            <a:endParaRPr lang="en-CA" sz="2176" dirty="0">
              <a:solidFill>
                <a:srgbClr val="000000"/>
              </a:solidFill>
            </a:endParaRPr>
          </a:p>
        </p:txBody>
      </p:sp>
      <p:sp>
        <p:nvSpPr>
          <p:cNvPr id="11" name="TextBox 11"/>
          <p:cNvSpPr txBox="1"/>
          <p:nvPr/>
        </p:nvSpPr>
        <p:spPr>
          <a:xfrm>
            <a:off x="787400" y="6019800"/>
            <a:ext cx="7476149" cy="1038746"/>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The client is </a:t>
            </a:r>
            <a:r>
              <a:rPr lang="en-US" sz="2195" dirty="0" smtClean="0">
                <a:solidFill>
                  <a:srgbClr val="800000"/>
                </a:solidFill>
                <a:latin typeface="Arial"/>
                <a:cs typeface="Arial"/>
              </a:rPr>
              <a:t>usually</a:t>
            </a:r>
            <a:r>
              <a:rPr lang="en-CA" sz="2195" dirty="0" smtClean="0">
                <a:solidFill>
                  <a:srgbClr val="800000"/>
                </a:solidFill>
                <a:latin typeface="Arial"/>
                <a:cs typeface="Arial"/>
              </a:rPr>
              <a:t> </a:t>
            </a:r>
            <a:r>
              <a:rPr lang="en-CA" sz="2195" dirty="0">
                <a:solidFill>
                  <a:srgbClr val="800000"/>
                </a:solidFill>
                <a:latin typeface="Arial"/>
                <a:cs typeface="Arial"/>
              </a:rPr>
              <a:t>a PC or a mobile device connected to</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the Web</a:t>
            </a:r>
          </a:p>
          <a:p>
            <a:pPr>
              <a:lnSpc>
                <a:spcPts val="2700"/>
              </a:lnSpc>
            </a:pPr>
            <a:endParaRPr lang="en-CA" sz="2195"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Three-tier client-server architecture</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2- 39</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7664" y="836712"/>
            <a:ext cx="4572000" cy="1477328"/>
          </a:xfrm>
          <a:prstGeom prst="rect">
            <a:avLst/>
          </a:prstGeom>
        </p:spPr>
        <p:txBody>
          <a:bodyPr>
            <a:spAutoFit/>
          </a:bodyPr>
          <a:lstStyle/>
          <a:p>
            <a:r>
              <a:rPr lang="ar-SA" dirty="0" smtClean="0"/>
              <a:t>البرزنتيشن لير زي صفحه مثلا ع الفيس فيها فورم بتعبيه ومرات بيجيك حقول اجباري تعبيها فلما تخلص الفورم وتحط انتر مرات بيجيك انك مش معبي كل الحقول والمسؤل عن هاد الاشي الي هو البزنس لوجك لير فهو الي بفحص قبل لا يودي للداتا بيس فهاد بخفف الضغط ع الداتا بيس </a:t>
            </a:r>
            <a:endParaRPr lang="ar-SA" dirty="0"/>
          </a:p>
        </p:txBody>
      </p:sp>
    </p:spTree>
    <p:extLst>
      <p:ext uri="{BB962C8B-B14F-4D97-AF65-F5344CB8AC3E}">
        <p14:creationId xmlns:p14="http://schemas.microsoft.com/office/powerpoint/2010/main" val="2472568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Classification of DBMSs</a:t>
            </a:r>
          </a:p>
          <a:p>
            <a:pPr>
              <a:lnSpc>
                <a:spcPts val="4140"/>
              </a:lnSpc>
            </a:pPr>
            <a:endParaRPr lang="en-CA" sz="3600">
              <a:solidFill>
                <a:srgbClr val="000000"/>
              </a:solidFill>
            </a:endParaRPr>
          </a:p>
        </p:txBody>
      </p:sp>
      <p:sp>
        <p:nvSpPr>
          <p:cNvPr id="3" name="TextBox 3"/>
          <p:cNvSpPr txBox="1"/>
          <p:nvPr/>
        </p:nvSpPr>
        <p:spPr>
          <a:xfrm>
            <a:off x="88900" y="1295400"/>
            <a:ext cx="90551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Based on the data model used</a:t>
            </a:r>
          </a:p>
          <a:p>
            <a:pPr>
              <a:lnSpc>
                <a:spcPts val="3220"/>
              </a:lnSpc>
            </a:pPr>
            <a:endParaRPr lang="en-CA" sz="2759">
              <a:solidFill>
                <a:srgbClr val="000000"/>
              </a:solidFill>
            </a:endParaRPr>
          </a:p>
        </p:txBody>
      </p:sp>
      <p:sp>
        <p:nvSpPr>
          <p:cNvPr id="4" name="TextBox 4"/>
          <p:cNvSpPr txBox="1"/>
          <p:nvPr/>
        </p:nvSpPr>
        <p:spPr>
          <a:xfrm>
            <a:off x="546100" y="1765300"/>
            <a:ext cx="85979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6">
                <a:solidFill>
                  <a:srgbClr val="800000"/>
                </a:solidFill>
                <a:latin typeface="Arial"/>
                <a:cs typeface="Arial"/>
              </a:rPr>
              <a:t>  Legacy: Network, Hierarchical.</a:t>
            </a:r>
          </a:p>
          <a:p>
            <a:pPr>
              <a:lnSpc>
                <a:spcPts val="2990"/>
              </a:lnSpc>
            </a:pPr>
            <a:endParaRPr lang="en-CA" sz="2570">
              <a:solidFill>
                <a:srgbClr val="000000"/>
              </a:solidFill>
            </a:endParaRPr>
          </a:p>
        </p:txBody>
      </p:sp>
      <p:sp>
        <p:nvSpPr>
          <p:cNvPr id="5" name="TextBox 5"/>
          <p:cNvSpPr txBox="1"/>
          <p:nvPr/>
        </p:nvSpPr>
        <p:spPr>
          <a:xfrm>
            <a:off x="546100" y="2222500"/>
            <a:ext cx="10690427" cy="1077218"/>
          </a:xfrm>
          <a:prstGeom prst="rect">
            <a:avLst/>
          </a:prstGeom>
          <a:noFill/>
        </p:spPr>
        <p:txBody>
          <a:bodyPr vert="horz" wrap="none" lIns="0" tIns="0" rIns="0" bIns="0" rtlCol="0">
            <a:spAutoFit/>
          </a:bodyPr>
          <a:lstStyle/>
          <a:p>
            <a:pPr>
              <a:lnSpc>
                <a:spcPts val="28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Currently Used: Relational, </a:t>
            </a:r>
            <a:r>
              <a:rPr lang="en-CA" sz="2604" dirty="0" smtClean="0">
                <a:solidFill>
                  <a:srgbClr val="800000"/>
                </a:solidFill>
                <a:latin typeface="Arial"/>
                <a:cs typeface="Arial"/>
              </a:rPr>
              <a:t>Object-oriented</a:t>
            </a:r>
            <a:r>
              <a:rPr lang="ar-SA" sz="2604" dirty="0" smtClean="0">
                <a:solidFill>
                  <a:srgbClr val="800000"/>
                </a:solidFill>
                <a:latin typeface="Arial"/>
                <a:cs typeface="Arial"/>
              </a:rPr>
              <a:t>لما اجا ما اكتسح الرليشنل</a:t>
            </a:r>
            <a:r>
              <a:rPr lang="en-CA" sz="2604" dirty="0" smtClean="0">
                <a:solidFill>
                  <a:srgbClr val="800000"/>
                </a:solidFill>
                <a:latin typeface="Arial"/>
                <a:cs typeface="Arial"/>
              </a:rPr>
              <a:t>, </a:t>
            </a:r>
            <a:r>
              <a:rPr lang="en-CA" sz="2604" dirty="0">
                <a:solidFill>
                  <a:srgbClr val="800000"/>
                </a:solidFill>
                <a:latin typeface="Arial"/>
                <a:cs typeface="Arial"/>
              </a:rPr>
              <a:t>Object-</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800000"/>
                </a:solidFill>
                <a:latin typeface="Arial"/>
                <a:cs typeface="Arial"/>
              </a:rPr>
              <a:t>relational</a:t>
            </a:r>
            <a:r>
              <a:rPr lang="ar-SA" sz="2604" dirty="0" smtClean="0">
                <a:solidFill>
                  <a:srgbClr val="800000"/>
                </a:solidFill>
                <a:latin typeface="Arial"/>
                <a:cs typeface="Arial"/>
              </a:rPr>
              <a:t>هاد زي الاوراكل</a:t>
            </a:r>
            <a:endParaRPr lang="en-CA" sz="2604" dirty="0">
              <a:solidFill>
                <a:srgbClr val="800000"/>
              </a:solidFill>
              <a:latin typeface="Arial"/>
              <a:cs typeface="Arial"/>
            </a:endParaRPr>
          </a:p>
          <a:p>
            <a:pPr>
              <a:lnSpc>
                <a:spcPts val="2800"/>
              </a:lnSpc>
            </a:pPr>
            <a:endParaRPr lang="en-CA" sz="2604" dirty="0">
              <a:solidFill>
                <a:srgbClr val="000000"/>
              </a:solidFill>
            </a:endParaRPr>
          </a:p>
        </p:txBody>
      </p:sp>
      <p:sp>
        <p:nvSpPr>
          <p:cNvPr id="6" name="TextBox 6"/>
          <p:cNvSpPr txBox="1"/>
          <p:nvPr/>
        </p:nvSpPr>
        <p:spPr>
          <a:xfrm>
            <a:off x="546100" y="3009900"/>
            <a:ext cx="8597900" cy="863600"/>
          </a:xfrm>
          <a:prstGeom prst="rect">
            <a:avLst/>
          </a:prstGeom>
          <a:noFill/>
        </p:spPr>
        <p:txBody>
          <a:bodyPr vert="horz" wrap="none" lIns="0" tIns="0" rIns="0" bIns="0" rtlCol="0">
            <a:spAutoFit/>
          </a:bodyPr>
          <a:lstStyle/>
          <a:p>
            <a:pPr>
              <a:lnSpc>
                <a:spcPts val="2800"/>
              </a:lnSpc>
            </a:pPr>
            <a:r>
              <a:rPr lang="en-CA" sz="1427">
                <a:solidFill>
                  <a:srgbClr val="333399"/>
                </a:solidFill>
                <a:latin typeface="Arial Unicode MS"/>
                <a:cs typeface="Arial Unicode MS"/>
              </a:rPr>
              <a:t></a:t>
            </a:r>
            <a:r>
              <a:rPr lang="en-CA" sz="2604">
                <a:solidFill>
                  <a:srgbClr val="800000"/>
                </a:solidFill>
                <a:latin typeface="Arial"/>
                <a:cs typeface="Arial"/>
              </a:rPr>
              <a:t>  Recent Technologies: Key-value storage systems,</a:t>
            </a:r>
            <a:r>
              <a:rPr lang="en-CA" sz="2606">
                <a:solidFill>
                  <a:srgbClr val="000000"/>
                </a:solidFill>
                <a:latin typeface="Times New Roman"/>
              </a:rPr>
              <a:t/>
            </a:r>
            <a:br>
              <a:rPr lang="en-CA" sz="2606">
                <a:solidFill>
                  <a:srgbClr val="000000"/>
                </a:solidFill>
                <a:latin typeface="Times New Roman"/>
              </a:rPr>
            </a:br>
            <a:r>
              <a:rPr lang="en-CA" sz="2606">
                <a:solidFill>
                  <a:srgbClr val="800000"/>
                </a:solidFill>
                <a:latin typeface="Arial"/>
                <a:cs typeface="Arial"/>
              </a:rPr>
              <a:t>NOSQL systems: document based, column-based,</a:t>
            </a:r>
          </a:p>
          <a:p>
            <a:pPr>
              <a:lnSpc>
                <a:spcPts val="2800"/>
              </a:lnSpc>
            </a:pPr>
            <a:endParaRPr lang="en-CA" sz="2606">
              <a:solidFill>
                <a:srgbClr val="000000"/>
              </a:solidFill>
            </a:endParaRPr>
          </a:p>
        </p:txBody>
      </p:sp>
      <p:sp>
        <p:nvSpPr>
          <p:cNvPr id="7" name="TextBox 7"/>
          <p:cNvSpPr txBox="1"/>
          <p:nvPr/>
        </p:nvSpPr>
        <p:spPr>
          <a:xfrm>
            <a:off x="825500" y="3733800"/>
            <a:ext cx="8318500" cy="863600"/>
          </a:xfrm>
          <a:prstGeom prst="rect">
            <a:avLst/>
          </a:prstGeom>
          <a:noFill/>
        </p:spPr>
        <p:txBody>
          <a:bodyPr vert="horz" wrap="none" lIns="0" tIns="0" rIns="0" bIns="0" rtlCol="0">
            <a:spAutoFit/>
          </a:bodyPr>
          <a:lstStyle/>
          <a:p>
            <a:pPr>
              <a:lnSpc>
                <a:spcPts val="2800"/>
              </a:lnSpc>
            </a:pPr>
            <a:r>
              <a:rPr lang="en-CA" sz="2604" dirty="0">
                <a:solidFill>
                  <a:srgbClr val="800000"/>
                </a:solidFill>
                <a:latin typeface="Arial"/>
                <a:cs typeface="Arial"/>
              </a:rPr>
              <a:t>graph-based and key-value based. Native XML</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DBMSs.</a:t>
            </a:r>
          </a:p>
          <a:p>
            <a:pPr>
              <a:lnSpc>
                <a:spcPts val="2800"/>
              </a:lnSpc>
            </a:pPr>
            <a:endParaRPr lang="en-CA" sz="2604" dirty="0">
              <a:solidFill>
                <a:srgbClr val="000000"/>
              </a:solidFill>
            </a:endParaRPr>
          </a:p>
        </p:txBody>
      </p:sp>
      <p:sp>
        <p:nvSpPr>
          <p:cNvPr id="9" name="TextBox 9"/>
          <p:cNvSpPr txBox="1"/>
          <p:nvPr/>
        </p:nvSpPr>
        <p:spPr>
          <a:xfrm>
            <a:off x="546100" y="4991100"/>
            <a:ext cx="65" cy="718145"/>
          </a:xfrm>
          <a:prstGeom prst="rect">
            <a:avLst/>
          </a:prstGeom>
          <a:noFill/>
        </p:spPr>
        <p:txBody>
          <a:bodyPr vert="horz" wrap="none" lIns="0" tIns="0" rIns="0" bIns="0" rtlCol="0">
            <a:spAutoFit/>
          </a:bodyPr>
          <a:lstStyle/>
          <a:p>
            <a:pPr>
              <a:lnSpc>
                <a:spcPts val="2800"/>
              </a:lnSpc>
            </a:pPr>
            <a:endParaRPr lang="en-CA" sz="2604" dirty="0">
              <a:solidFill>
                <a:srgbClr val="800000"/>
              </a:solidFill>
              <a:latin typeface="Arial"/>
              <a:cs typeface="Arial"/>
            </a:endParaRPr>
          </a:p>
          <a:p>
            <a:pPr>
              <a:lnSpc>
                <a:spcPts val="2800"/>
              </a:lnSpc>
            </a:pPr>
            <a:endParaRPr lang="en-CA" sz="2604" dirty="0">
              <a:solidFill>
                <a:srgbClr val="000000"/>
              </a:solidFill>
            </a:endParaRPr>
          </a:p>
        </p:txBody>
      </p:sp>
      <p:sp>
        <p:nvSpPr>
          <p:cNvPr id="10" name="TextBox 10"/>
          <p:cNvSpPr txBox="1"/>
          <p:nvPr/>
        </p:nvSpPr>
        <p:spPr>
          <a:xfrm>
            <a:off x="555936" y="5743852"/>
            <a:ext cx="65" cy="769441"/>
          </a:xfrm>
          <a:prstGeom prst="rect">
            <a:avLst/>
          </a:prstGeom>
          <a:noFill/>
        </p:spPr>
        <p:txBody>
          <a:bodyPr vert="horz" wrap="none" lIns="0" tIns="0" rIns="0" bIns="0" rtlCol="0">
            <a:spAutoFit/>
          </a:bodyPr>
          <a:lstStyle/>
          <a:p>
            <a:pPr>
              <a:lnSpc>
                <a:spcPts val="2990"/>
              </a:lnSpc>
            </a:pPr>
            <a:endParaRPr lang="en-CA" sz="2604" dirty="0">
              <a:solidFill>
                <a:srgbClr val="800000"/>
              </a:solidFill>
              <a:latin typeface="Arial"/>
              <a:cs typeface="Arial"/>
            </a:endParaRPr>
          </a:p>
          <a:p>
            <a:pPr>
              <a:lnSpc>
                <a:spcPts val="2990"/>
              </a:lnSpc>
            </a:pPr>
            <a:endParaRPr lang="en-CA" sz="2578" dirty="0">
              <a:solidFill>
                <a:srgbClr val="000000"/>
              </a:solidFill>
            </a:endParaRPr>
          </a:p>
        </p:txBody>
      </p:sp>
      <p:sp>
        <p:nvSpPr>
          <p:cNvPr id="12" name="TextBox 12"/>
          <p:cNvSpPr txBox="1"/>
          <p:nvPr/>
        </p:nvSpPr>
        <p:spPr>
          <a:xfrm>
            <a:off x="825500" y="6464300"/>
            <a:ext cx="2449388" cy="654603"/>
          </a:xfrm>
          <a:prstGeom prst="rect">
            <a:avLst/>
          </a:prstGeom>
          <a:noFill/>
        </p:spPr>
        <p:txBody>
          <a:bodyPr vert="horz" wrap="none" lIns="0" tIns="0" rIns="0" bIns="0" rtlCol="0">
            <a:spAutoFit/>
          </a:bodyPr>
          <a:lstStyle/>
          <a:p>
            <a:pPr>
              <a:lnSpc>
                <a:spcPts val="2825"/>
              </a:lnSpc>
            </a:pPr>
            <a:r>
              <a:rPr lang="en-CA" sz="900" dirty="0">
                <a:solidFill>
                  <a:srgbClr val="000000"/>
                </a:solidFill>
                <a:latin typeface="Arial"/>
                <a:cs typeface="Arial"/>
              </a:rPr>
              <a:t>2016 </a:t>
            </a:r>
            <a:r>
              <a:rPr lang="en-CA" sz="900" dirty="0" err="1">
                <a:solidFill>
                  <a:srgbClr val="000000"/>
                </a:solidFill>
                <a:latin typeface="Arial"/>
                <a:cs typeface="Arial"/>
              </a:rPr>
              <a:t>Ramez</a:t>
            </a:r>
            <a:r>
              <a:rPr lang="en-CA" sz="900" dirty="0">
                <a:solidFill>
                  <a:srgbClr val="000000"/>
                </a:solidFill>
                <a:latin typeface="Arial"/>
                <a:cs typeface="Arial"/>
              </a:rPr>
              <a:t> </a:t>
            </a:r>
            <a:r>
              <a:rPr lang="en-CA" sz="900" dirty="0" err="1">
                <a:solidFill>
                  <a:srgbClr val="000000"/>
                </a:solidFill>
                <a:latin typeface="Arial"/>
                <a:cs typeface="Arial"/>
              </a:rPr>
              <a:t>Elmasri</a:t>
            </a:r>
            <a:r>
              <a:rPr lang="en-CA" sz="900" dirty="0">
                <a:solidFill>
                  <a:srgbClr val="000000"/>
                </a:solidFill>
                <a:latin typeface="Arial"/>
                <a:cs typeface="Arial"/>
              </a:rPr>
              <a:t> and </a:t>
            </a:r>
            <a:r>
              <a:rPr lang="en-CA" sz="900" dirty="0" err="1">
                <a:solidFill>
                  <a:srgbClr val="000000"/>
                </a:solidFill>
                <a:latin typeface="Arial"/>
                <a:cs typeface="Arial"/>
              </a:rPr>
              <a:t>Shamkant</a:t>
            </a:r>
            <a:r>
              <a:rPr lang="en-CA" sz="900" dirty="0">
                <a:solidFill>
                  <a:srgbClr val="000000"/>
                </a:solidFill>
                <a:latin typeface="Arial"/>
                <a:cs typeface="Arial"/>
              </a:rPr>
              <a:t> B. </a:t>
            </a:r>
            <a:r>
              <a:rPr lang="en-CA" sz="900" dirty="0" err="1">
                <a:solidFill>
                  <a:srgbClr val="000000"/>
                </a:solidFill>
                <a:latin typeface="Arial"/>
                <a:cs typeface="Arial"/>
              </a:rPr>
              <a:t>Navathe</a:t>
            </a:r>
            <a:endParaRPr lang="en-CA" sz="900" dirty="0">
              <a:solidFill>
                <a:srgbClr val="000000"/>
              </a:solidFill>
              <a:latin typeface="Arial"/>
              <a:cs typeface="Arial"/>
            </a:endParaRPr>
          </a:p>
          <a:p>
            <a:pPr>
              <a:lnSpc>
                <a:spcPts val="2825"/>
              </a:lnSpc>
            </a:pPr>
            <a:endParaRPr lang="en-CA" sz="900" dirty="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2- 40</a:t>
            </a:r>
          </a:p>
          <a:p>
            <a:pPr>
              <a:lnSpc>
                <a:spcPts val="1610"/>
              </a:lnSpc>
            </a:pPr>
            <a:endParaRPr lang="en-CA" sz="1416" b="1">
              <a:solidFill>
                <a:srgbClr val="990033"/>
              </a:solidFill>
              <a:latin typeface="Arial Bold"/>
              <a:cs typeface="Arial Bold"/>
            </a:endParaRPr>
          </a:p>
        </p:txBody>
      </p:sp>
      <p:sp>
        <p:nvSpPr>
          <p:cNvPr id="8" name="Rectangle 7"/>
          <p:cNvSpPr/>
          <p:nvPr/>
        </p:nvSpPr>
        <p:spPr>
          <a:xfrm>
            <a:off x="3059832" y="4662150"/>
            <a:ext cx="4572000" cy="369332"/>
          </a:xfrm>
          <a:prstGeom prst="rect">
            <a:avLst/>
          </a:prstGeom>
        </p:spPr>
        <p:txBody>
          <a:bodyPr>
            <a:spAutoFit/>
          </a:bodyPr>
          <a:lstStyle/>
          <a:p>
            <a:r>
              <a:rPr lang="ar-SA" dirty="0" smtClean="0"/>
              <a:t>الصفحه مش مهمه كثير</a:t>
            </a:r>
            <a:endParaRPr lang="ar-S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 Models</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10" b="1">
                <a:solidFill>
                  <a:srgbClr val="333399"/>
                </a:solidFill>
                <a:latin typeface="Arial Bold"/>
                <a:cs typeface="Arial Bold"/>
              </a:rPr>
              <a:t>  Data Model:</a:t>
            </a:r>
          </a:p>
          <a:p>
            <a:pPr>
              <a:lnSpc>
                <a:spcPts val="2760"/>
              </a:lnSpc>
            </a:pPr>
            <a:endParaRPr lang="en-CA" sz="2331">
              <a:solidFill>
                <a:srgbClr val="000000"/>
              </a:solidFill>
            </a:endParaRPr>
          </a:p>
        </p:txBody>
      </p:sp>
      <p:sp>
        <p:nvSpPr>
          <p:cNvPr id="4" name="TextBox 4"/>
          <p:cNvSpPr txBox="1"/>
          <p:nvPr/>
        </p:nvSpPr>
        <p:spPr>
          <a:xfrm>
            <a:off x="787400" y="2070100"/>
            <a:ext cx="8092985" cy="1333698"/>
          </a:xfrm>
          <a:prstGeom prst="rect">
            <a:avLst/>
          </a:prstGeom>
          <a:noFill/>
        </p:spPr>
        <p:txBody>
          <a:bodyPr vert="horz" wrap="none" lIns="0" tIns="0" rIns="0" bIns="0" rtlCol="0">
            <a:spAutoFit/>
          </a:bodyPr>
          <a:lstStyle/>
          <a:p>
            <a:pPr>
              <a:lnSpc>
                <a:spcPts val="2600"/>
              </a:lnSpc>
              <a:tabLst>
                <a:tab pos="279400" algn="l"/>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A set of </a:t>
            </a:r>
            <a:r>
              <a:rPr lang="en-CA" sz="2195" dirty="0" smtClean="0">
                <a:solidFill>
                  <a:srgbClr val="800000"/>
                </a:solidFill>
                <a:latin typeface="Arial"/>
                <a:cs typeface="Arial"/>
              </a:rPr>
              <a:t>concepts</a:t>
            </a:r>
            <a:r>
              <a:rPr lang="ar-SA" sz="2195" dirty="0" smtClean="0">
                <a:solidFill>
                  <a:srgbClr val="800000"/>
                </a:solidFill>
                <a:latin typeface="Arial"/>
                <a:cs typeface="Arial"/>
              </a:rPr>
              <a:t>مفاهيم</a:t>
            </a:r>
            <a:r>
              <a:rPr lang="en-CA" sz="2195" dirty="0" smtClean="0">
                <a:solidFill>
                  <a:srgbClr val="800000"/>
                </a:solidFill>
                <a:latin typeface="Arial"/>
                <a:cs typeface="Arial"/>
              </a:rPr>
              <a:t> </a:t>
            </a:r>
            <a:r>
              <a:rPr lang="en-CA" sz="2195" dirty="0">
                <a:solidFill>
                  <a:srgbClr val="800000"/>
                </a:solidFill>
                <a:latin typeface="Arial"/>
                <a:cs typeface="Arial"/>
              </a:rPr>
              <a:t>to describe the </a:t>
            </a:r>
            <a:r>
              <a:rPr lang="en-CA" sz="2205" b="1" dirty="0">
                <a:solidFill>
                  <a:srgbClr val="800000"/>
                </a:solidFill>
                <a:latin typeface="Arial Bold Italic"/>
                <a:cs typeface="Arial Bold Italic"/>
              </a:rPr>
              <a:t>structure</a:t>
            </a:r>
            <a:r>
              <a:rPr lang="en-CA" sz="2195" dirty="0">
                <a:solidFill>
                  <a:srgbClr val="800000"/>
                </a:solidFill>
                <a:latin typeface="Arial"/>
                <a:cs typeface="Arial"/>
              </a:rPr>
              <a:t> of a database,</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the </a:t>
            </a:r>
            <a:r>
              <a:rPr lang="en-CA" sz="2205" b="1" dirty="0">
                <a:solidFill>
                  <a:srgbClr val="800000"/>
                </a:solidFill>
                <a:latin typeface="Arial Bold Italic"/>
                <a:cs typeface="Arial Bold Italic"/>
              </a:rPr>
              <a:t>operations </a:t>
            </a:r>
            <a:r>
              <a:rPr lang="en-CA" sz="2195" dirty="0">
                <a:solidFill>
                  <a:srgbClr val="800000"/>
                </a:solidFill>
                <a:latin typeface="Arial"/>
                <a:cs typeface="Arial"/>
              </a:rPr>
              <a:t>for </a:t>
            </a:r>
            <a:r>
              <a:rPr lang="en-CA" sz="2195" dirty="0" smtClean="0">
                <a:solidFill>
                  <a:srgbClr val="800000"/>
                </a:solidFill>
                <a:latin typeface="Arial"/>
                <a:cs typeface="Arial"/>
              </a:rPr>
              <a:t>manipulating</a:t>
            </a:r>
            <a:r>
              <a:rPr lang="ar-SA" sz="2195" dirty="0" smtClean="0">
                <a:solidFill>
                  <a:srgbClr val="800000"/>
                </a:solidFill>
                <a:latin typeface="Arial"/>
                <a:cs typeface="Arial"/>
              </a:rPr>
              <a:t>معالجه</a:t>
            </a:r>
            <a:r>
              <a:rPr lang="en-CA" sz="2195" dirty="0" smtClean="0">
                <a:solidFill>
                  <a:srgbClr val="800000"/>
                </a:solidFill>
                <a:latin typeface="Arial"/>
                <a:cs typeface="Arial"/>
              </a:rPr>
              <a:t> </a:t>
            </a:r>
            <a:r>
              <a:rPr lang="en-CA" sz="2195" dirty="0">
                <a:solidFill>
                  <a:srgbClr val="800000"/>
                </a:solidFill>
                <a:latin typeface="Arial"/>
                <a:cs typeface="Arial"/>
              </a:rPr>
              <a:t>these structures, and</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a:t>
            </a:r>
            <a:r>
              <a:rPr lang="en-CA" sz="2205" b="1" dirty="0" smtClean="0">
                <a:solidFill>
                  <a:srgbClr val="800000"/>
                </a:solidFill>
                <a:latin typeface="Arial Bold Italic"/>
                <a:cs typeface="Arial Bold Italic"/>
              </a:rPr>
              <a:t>constraints</a:t>
            </a:r>
            <a:r>
              <a:rPr lang="ar-SA" sz="2205" b="1" dirty="0" smtClean="0">
                <a:solidFill>
                  <a:srgbClr val="800000"/>
                </a:solidFill>
                <a:latin typeface="Arial Bold Italic"/>
                <a:cs typeface="Arial Bold Italic"/>
              </a:rPr>
              <a:t>القيود</a:t>
            </a:r>
            <a:r>
              <a:rPr lang="en-CA" sz="2195" dirty="0" smtClean="0">
                <a:solidFill>
                  <a:srgbClr val="800000"/>
                </a:solidFill>
                <a:latin typeface="Arial"/>
                <a:cs typeface="Arial"/>
              </a:rPr>
              <a:t> </a:t>
            </a:r>
            <a:r>
              <a:rPr lang="en-CA" sz="2195" dirty="0">
                <a:solidFill>
                  <a:srgbClr val="800000"/>
                </a:solidFill>
                <a:latin typeface="Arial"/>
                <a:cs typeface="Arial"/>
              </a:rPr>
              <a:t>that the database should </a:t>
            </a:r>
            <a:r>
              <a:rPr lang="en-CA" sz="2195" dirty="0" smtClean="0">
                <a:solidFill>
                  <a:srgbClr val="800000"/>
                </a:solidFill>
                <a:latin typeface="Arial"/>
                <a:cs typeface="Arial"/>
              </a:rPr>
              <a:t>obey</a:t>
            </a:r>
            <a:r>
              <a:rPr lang="ar-SA" sz="2195" dirty="0" smtClean="0">
                <a:solidFill>
                  <a:srgbClr val="800000"/>
                </a:solidFill>
                <a:latin typeface="Arial"/>
                <a:cs typeface="Arial"/>
              </a:rPr>
              <a:t>يلتزم</a:t>
            </a:r>
            <a:r>
              <a:rPr lang="en-CA" sz="2195" dirty="0" smtClean="0">
                <a:solidFill>
                  <a:srgbClr val="800000"/>
                </a:solidFill>
                <a:latin typeface="Arial"/>
                <a:cs typeface="Arial"/>
              </a:rPr>
              <a:t>.</a:t>
            </a:r>
            <a:endParaRPr lang="en-CA" sz="2195" dirty="0">
              <a:solidFill>
                <a:srgbClr val="800000"/>
              </a:solidFill>
              <a:latin typeface="Arial"/>
              <a:cs typeface="Arial"/>
            </a:endParaRPr>
          </a:p>
          <a:p>
            <a:pPr>
              <a:lnSpc>
                <a:spcPts val="2600"/>
              </a:lnSpc>
            </a:pPr>
            <a:endParaRPr lang="en-CA" sz="2195" dirty="0">
              <a:solidFill>
                <a:srgbClr val="000000"/>
              </a:solidFill>
            </a:endParaRPr>
          </a:p>
        </p:txBody>
      </p:sp>
      <p:sp>
        <p:nvSpPr>
          <p:cNvPr id="5" name="TextBox 5"/>
          <p:cNvSpPr txBox="1"/>
          <p:nvPr/>
        </p:nvSpPr>
        <p:spPr>
          <a:xfrm>
            <a:off x="330200" y="31623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10" b="1">
                <a:solidFill>
                  <a:srgbClr val="333399"/>
                </a:solidFill>
                <a:latin typeface="Arial Bold"/>
                <a:cs typeface="Arial Bold"/>
              </a:rPr>
              <a:t>  Data Model Structure and Constraints:</a:t>
            </a:r>
          </a:p>
          <a:p>
            <a:pPr>
              <a:lnSpc>
                <a:spcPts val="2760"/>
              </a:lnSpc>
            </a:pPr>
            <a:endParaRPr lang="en-CA" sz="2375">
              <a:solidFill>
                <a:srgbClr val="000000"/>
              </a:solidFill>
            </a:endParaRPr>
          </a:p>
        </p:txBody>
      </p:sp>
      <p:sp>
        <p:nvSpPr>
          <p:cNvPr id="6" name="TextBox 6"/>
          <p:cNvSpPr txBox="1"/>
          <p:nvPr/>
        </p:nvSpPr>
        <p:spPr>
          <a:xfrm>
            <a:off x="787400" y="3594100"/>
            <a:ext cx="8356600" cy="393700"/>
          </a:xfrm>
          <a:prstGeom prst="rect">
            <a:avLst/>
          </a:prstGeom>
          <a:noFill/>
        </p:spPr>
        <p:txBody>
          <a:bodyPr vert="horz" wrap="none" lIns="0" tIns="0" rIns="0" bIns="0" rtlCol="0">
            <a:spAutoFit/>
          </a:bodyPr>
          <a:lstStyle/>
          <a:p>
            <a:pPr>
              <a:lnSpc>
                <a:spcPts val="2530"/>
              </a:lnSpc>
            </a:pPr>
            <a:r>
              <a:rPr lang="en-CA" sz="1211">
                <a:solidFill>
                  <a:srgbClr val="333399"/>
                </a:solidFill>
                <a:latin typeface="Arial Unicode MS"/>
                <a:cs typeface="Arial Unicode MS"/>
              </a:rPr>
              <a:t></a:t>
            </a:r>
            <a:r>
              <a:rPr lang="en-CA" sz="2195">
                <a:solidFill>
                  <a:srgbClr val="800000"/>
                </a:solidFill>
                <a:latin typeface="Arial"/>
                <a:cs typeface="Arial"/>
              </a:rPr>
              <a:t>  Constructs are used to define the database structure</a:t>
            </a:r>
          </a:p>
          <a:p>
            <a:pPr>
              <a:lnSpc>
                <a:spcPts val="2530"/>
              </a:lnSpc>
            </a:pPr>
            <a:endParaRPr lang="en-CA" sz="2178">
              <a:solidFill>
                <a:srgbClr val="000000"/>
              </a:solidFill>
            </a:endParaRPr>
          </a:p>
        </p:txBody>
      </p:sp>
      <p:sp>
        <p:nvSpPr>
          <p:cNvPr id="7" name="TextBox 7"/>
          <p:cNvSpPr txBox="1"/>
          <p:nvPr/>
        </p:nvSpPr>
        <p:spPr>
          <a:xfrm>
            <a:off x="787400" y="3987800"/>
            <a:ext cx="8356600" cy="393700"/>
          </a:xfrm>
          <a:prstGeom prst="rect">
            <a:avLst/>
          </a:prstGeom>
          <a:noFill/>
        </p:spPr>
        <p:txBody>
          <a:bodyPr vert="horz" wrap="none" lIns="0" tIns="0" rIns="0" bIns="0" rtlCol="0">
            <a:spAutoFit/>
          </a:bodyPr>
          <a:lstStyle/>
          <a:p>
            <a:pPr>
              <a:lnSpc>
                <a:spcPts val="2530"/>
              </a:lnSpc>
            </a:pPr>
            <a:r>
              <a:rPr lang="en-CA" sz="1211">
                <a:solidFill>
                  <a:srgbClr val="333399"/>
                </a:solidFill>
                <a:latin typeface="Arial Unicode MS"/>
                <a:cs typeface="Arial Unicode MS"/>
              </a:rPr>
              <a:t></a:t>
            </a:r>
            <a:r>
              <a:rPr lang="en-CA" sz="2195">
                <a:solidFill>
                  <a:srgbClr val="800000"/>
                </a:solidFill>
                <a:latin typeface="Arial"/>
                <a:cs typeface="Arial"/>
              </a:rPr>
              <a:t>  Constructs typically include </a:t>
            </a:r>
            <a:r>
              <a:rPr lang="en-CA" sz="2205" b="1">
                <a:solidFill>
                  <a:srgbClr val="800000"/>
                </a:solidFill>
                <a:latin typeface="Arial Bold Italic"/>
                <a:cs typeface="Arial Bold Italic"/>
              </a:rPr>
              <a:t>elements </a:t>
            </a:r>
            <a:r>
              <a:rPr lang="en-CA" sz="2195">
                <a:solidFill>
                  <a:srgbClr val="800000"/>
                </a:solidFill>
                <a:latin typeface="Arial"/>
                <a:cs typeface="Arial"/>
              </a:rPr>
              <a:t>(and their </a:t>
            </a:r>
            <a:r>
              <a:rPr lang="en-CA" sz="2205" b="1">
                <a:solidFill>
                  <a:srgbClr val="800000"/>
                </a:solidFill>
                <a:latin typeface="Arial Bold Italic"/>
                <a:cs typeface="Arial Bold Italic"/>
              </a:rPr>
              <a:t>data</a:t>
            </a:r>
          </a:p>
          <a:p>
            <a:pPr>
              <a:lnSpc>
                <a:spcPts val="2530"/>
              </a:lnSpc>
            </a:pPr>
            <a:endParaRPr lang="en-CA" sz="2178">
              <a:solidFill>
                <a:srgbClr val="000000"/>
              </a:solidFill>
            </a:endParaRPr>
          </a:p>
        </p:txBody>
      </p:sp>
      <p:sp>
        <p:nvSpPr>
          <p:cNvPr id="8" name="TextBox 8"/>
          <p:cNvSpPr txBox="1"/>
          <p:nvPr/>
        </p:nvSpPr>
        <p:spPr>
          <a:xfrm>
            <a:off x="1066800" y="4318000"/>
            <a:ext cx="8077200" cy="774700"/>
          </a:xfrm>
          <a:prstGeom prst="rect">
            <a:avLst/>
          </a:prstGeom>
          <a:noFill/>
        </p:spPr>
        <p:txBody>
          <a:bodyPr vert="horz" wrap="none" lIns="0" tIns="0" rIns="0" bIns="0" rtlCol="0">
            <a:spAutoFit/>
          </a:bodyPr>
          <a:lstStyle/>
          <a:p>
            <a:pPr>
              <a:lnSpc>
                <a:spcPts val="2600"/>
              </a:lnSpc>
            </a:pPr>
            <a:r>
              <a:rPr lang="en-CA" sz="2205" b="1" dirty="0">
                <a:solidFill>
                  <a:srgbClr val="800000"/>
                </a:solidFill>
                <a:latin typeface="Arial Bold Italic"/>
                <a:cs typeface="Arial Bold Italic"/>
              </a:rPr>
              <a:t>types</a:t>
            </a:r>
            <a:r>
              <a:rPr lang="en-CA" sz="2195" dirty="0">
                <a:solidFill>
                  <a:srgbClr val="800000"/>
                </a:solidFill>
                <a:latin typeface="Arial"/>
                <a:cs typeface="Arial"/>
              </a:rPr>
              <a:t>) as well as groups of elements (e.g. </a:t>
            </a:r>
            <a:r>
              <a:rPr lang="en-CA" sz="2205" b="1" dirty="0">
                <a:solidFill>
                  <a:srgbClr val="800000"/>
                </a:solidFill>
                <a:latin typeface="Arial Bold Italic"/>
                <a:cs typeface="Arial Bold Italic"/>
              </a:rPr>
              <a:t>entity, record,</a:t>
            </a:r>
            <a:r>
              <a:rPr lang="en-CA" sz="2195" dirty="0">
                <a:solidFill>
                  <a:srgbClr val="000000"/>
                </a:solidFill>
                <a:latin typeface="Times New Roman"/>
              </a:rPr>
              <a:t/>
            </a:r>
            <a:br>
              <a:rPr lang="en-CA" sz="2195" dirty="0">
                <a:solidFill>
                  <a:srgbClr val="000000"/>
                </a:solidFill>
                <a:latin typeface="Times New Roman"/>
              </a:rPr>
            </a:br>
            <a:r>
              <a:rPr lang="en-CA" sz="2205" b="1" dirty="0">
                <a:solidFill>
                  <a:srgbClr val="800000"/>
                </a:solidFill>
                <a:latin typeface="Arial Bold Italic"/>
                <a:cs typeface="Arial Bold Italic"/>
              </a:rPr>
              <a:t>table</a:t>
            </a:r>
            <a:r>
              <a:rPr lang="en-CA" sz="2195" dirty="0">
                <a:solidFill>
                  <a:srgbClr val="800000"/>
                </a:solidFill>
                <a:latin typeface="Arial"/>
                <a:cs typeface="Arial"/>
              </a:rPr>
              <a:t>), and </a:t>
            </a:r>
            <a:r>
              <a:rPr lang="en-CA" sz="2205" b="1" dirty="0">
                <a:solidFill>
                  <a:srgbClr val="800000"/>
                </a:solidFill>
                <a:latin typeface="Arial Bold Italic"/>
                <a:cs typeface="Arial Bold Italic"/>
              </a:rPr>
              <a:t>relationships</a:t>
            </a:r>
            <a:r>
              <a:rPr lang="en-CA" sz="2195" dirty="0">
                <a:solidFill>
                  <a:srgbClr val="800000"/>
                </a:solidFill>
                <a:latin typeface="Arial"/>
                <a:cs typeface="Arial"/>
              </a:rPr>
              <a:t> among such groups</a:t>
            </a:r>
          </a:p>
          <a:p>
            <a:pPr>
              <a:lnSpc>
                <a:spcPts val="2600"/>
              </a:lnSpc>
            </a:pPr>
            <a:endParaRPr lang="en-CA" sz="2195" dirty="0">
              <a:solidFill>
                <a:srgbClr val="000000"/>
              </a:solidFill>
            </a:endParaRPr>
          </a:p>
        </p:txBody>
      </p:sp>
      <p:sp>
        <p:nvSpPr>
          <p:cNvPr id="9" name="TextBox 9"/>
          <p:cNvSpPr txBox="1"/>
          <p:nvPr/>
        </p:nvSpPr>
        <p:spPr>
          <a:xfrm>
            <a:off x="787400" y="5054600"/>
            <a:ext cx="7845096" cy="1000274"/>
          </a:xfrm>
          <a:prstGeom prst="rect">
            <a:avLst/>
          </a:prstGeom>
          <a:noFill/>
        </p:spPr>
        <p:txBody>
          <a:bodyPr vert="horz" wrap="none" lIns="0" tIns="0" rIns="0" bIns="0" rtlCol="0">
            <a:spAutoFit/>
          </a:bodyPr>
          <a:lstStyle/>
          <a:p>
            <a:pPr>
              <a:lnSpc>
                <a:spcPts val="2600"/>
              </a:lnSpc>
              <a:tabLst>
                <a:tab pos="279400" algn="l"/>
              </a:tabLst>
            </a:pPr>
            <a:r>
              <a:rPr lang="en-CA" sz="1214" dirty="0">
                <a:solidFill>
                  <a:srgbClr val="333399"/>
                </a:solidFill>
                <a:latin typeface="Arial Unicode MS"/>
                <a:cs typeface="Arial Unicode MS"/>
              </a:rPr>
              <a:t></a:t>
            </a:r>
            <a:r>
              <a:rPr lang="en-CA" sz="2198" dirty="0">
                <a:solidFill>
                  <a:srgbClr val="800000"/>
                </a:solidFill>
                <a:latin typeface="Arial"/>
                <a:cs typeface="Arial"/>
              </a:rPr>
              <a:t>  Constraints </a:t>
            </a:r>
            <a:r>
              <a:rPr lang="en-CA" sz="2198" dirty="0" smtClean="0">
                <a:solidFill>
                  <a:srgbClr val="800000"/>
                </a:solidFill>
                <a:latin typeface="Arial"/>
                <a:cs typeface="Arial"/>
              </a:rPr>
              <a:t>specify</a:t>
            </a:r>
            <a:r>
              <a:rPr lang="ar-SA" sz="2198" dirty="0" smtClean="0">
                <a:solidFill>
                  <a:srgbClr val="800000"/>
                </a:solidFill>
                <a:latin typeface="Arial"/>
                <a:cs typeface="Arial"/>
              </a:rPr>
              <a:t>تحدد</a:t>
            </a:r>
            <a:r>
              <a:rPr lang="en-CA" sz="2198" dirty="0" smtClean="0">
                <a:solidFill>
                  <a:srgbClr val="800000"/>
                </a:solidFill>
                <a:latin typeface="Arial"/>
                <a:cs typeface="Arial"/>
              </a:rPr>
              <a:t> </a:t>
            </a:r>
            <a:r>
              <a:rPr lang="en-CA" sz="2198" dirty="0">
                <a:solidFill>
                  <a:srgbClr val="800000"/>
                </a:solidFill>
                <a:latin typeface="Arial"/>
                <a:cs typeface="Arial"/>
              </a:rPr>
              <a:t>some restrictions on valid data; these</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constraints must be enforced at all times</a:t>
            </a:r>
          </a:p>
          <a:p>
            <a:pPr>
              <a:lnSpc>
                <a:spcPts val="2600"/>
              </a:lnSpc>
            </a:pPr>
            <a:endParaRPr lang="en-CA" sz="2195"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Cost considerations for DBMSs</a:t>
            </a:r>
          </a:p>
          <a:p>
            <a:pPr>
              <a:lnSpc>
                <a:spcPts val="4140"/>
              </a:lnSpc>
            </a:pPr>
            <a:endParaRPr lang="en-CA" sz="3600">
              <a:solidFill>
                <a:srgbClr val="000000"/>
              </a:solidFill>
            </a:endParaRPr>
          </a:p>
        </p:txBody>
      </p:sp>
      <p:sp>
        <p:nvSpPr>
          <p:cNvPr id="3" name="TextBox 3"/>
          <p:cNvSpPr txBox="1"/>
          <p:nvPr/>
        </p:nvSpPr>
        <p:spPr>
          <a:xfrm>
            <a:off x="330200" y="16256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Cost Range: from free open-source systems to</a:t>
            </a:r>
            <a:r>
              <a:rPr lang="en-CA" sz="2402">
                <a:solidFill>
                  <a:srgbClr val="000000"/>
                </a:solidFill>
                <a:latin typeface="Times New Roman"/>
              </a:rPr>
              <a:t/>
            </a:r>
            <a:br>
              <a:rPr lang="en-CA" sz="2402">
                <a:solidFill>
                  <a:srgbClr val="000000"/>
                </a:solidFill>
                <a:latin typeface="Times New Roman"/>
              </a:rPr>
            </a:br>
            <a:r>
              <a:rPr lang="en-CA" sz="2402">
                <a:solidFill>
                  <a:srgbClr val="333399"/>
                </a:solidFill>
                <a:latin typeface="Arial"/>
                <a:cs typeface="Arial"/>
              </a:rPr>
              <a:t>	configurations costing millions of dollars</a:t>
            </a:r>
          </a:p>
          <a:p>
            <a:pPr>
              <a:lnSpc>
                <a:spcPts val="2600"/>
              </a:lnSpc>
            </a:pPr>
            <a:endParaRPr lang="en-CA" sz="2402">
              <a:solidFill>
                <a:srgbClr val="000000"/>
              </a:solidFill>
            </a:endParaRPr>
          </a:p>
        </p:txBody>
      </p:sp>
      <p:sp>
        <p:nvSpPr>
          <p:cNvPr id="4" name="TextBox 4"/>
          <p:cNvSpPr txBox="1"/>
          <p:nvPr/>
        </p:nvSpPr>
        <p:spPr>
          <a:xfrm>
            <a:off x="330200" y="23622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Examples of free relational DBMSs: MySQL, PostgreSQL,</a:t>
            </a:r>
            <a:r>
              <a:rPr lang="en-CA" sz="2400">
                <a:solidFill>
                  <a:srgbClr val="000000"/>
                </a:solidFill>
                <a:latin typeface="Times New Roman"/>
              </a:rPr>
              <a:t/>
            </a:r>
            <a:br>
              <a:rPr lang="en-CA" sz="2400">
                <a:solidFill>
                  <a:srgbClr val="000000"/>
                </a:solidFill>
                <a:latin typeface="Times New Roman"/>
              </a:rPr>
            </a:br>
            <a:r>
              <a:rPr lang="en-CA" sz="2400">
                <a:solidFill>
                  <a:srgbClr val="333399"/>
                </a:solidFill>
                <a:latin typeface="Arial"/>
                <a:cs typeface="Arial"/>
              </a:rPr>
              <a:t>	others</a:t>
            </a:r>
          </a:p>
          <a:p>
            <a:pPr>
              <a:lnSpc>
                <a:spcPts val="2600"/>
              </a:lnSpc>
            </a:pPr>
            <a:endParaRPr lang="en-CA" sz="2400">
              <a:solidFill>
                <a:srgbClr val="000000"/>
              </a:solidFill>
            </a:endParaRPr>
          </a:p>
        </p:txBody>
      </p:sp>
      <p:sp>
        <p:nvSpPr>
          <p:cNvPr id="5" name="TextBox 5"/>
          <p:cNvSpPr txBox="1"/>
          <p:nvPr/>
        </p:nvSpPr>
        <p:spPr>
          <a:xfrm>
            <a:off x="330200" y="30861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Commercial DBMS offer additional specialized modules,</a:t>
            </a:r>
            <a:r>
              <a:rPr lang="en-CA" sz="2402">
                <a:solidFill>
                  <a:srgbClr val="000000"/>
                </a:solidFill>
                <a:latin typeface="Times New Roman"/>
              </a:rPr>
              <a:t/>
            </a:r>
            <a:br>
              <a:rPr lang="en-CA" sz="2402">
                <a:solidFill>
                  <a:srgbClr val="000000"/>
                </a:solidFill>
                <a:latin typeface="Times New Roman"/>
              </a:rPr>
            </a:br>
            <a:r>
              <a:rPr lang="en-CA" sz="2402">
                <a:solidFill>
                  <a:srgbClr val="333399"/>
                </a:solidFill>
                <a:latin typeface="Arial"/>
                <a:cs typeface="Arial"/>
              </a:rPr>
              <a:t>	e.g. time-series module, spatial data module, document</a:t>
            </a:r>
          </a:p>
          <a:p>
            <a:pPr>
              <a:lnSpc>
                <a:spcPts val="2600"/>
              </a:lnSpc>
            </a:pPr>
            <a:endParaRPr lang="en-CA" sz="2402">
              <a:solidFill>
                <a:srgbClr val="000000"/>
              </a:solidFill>
            </a:endParaRPr>
          </a:p>
        </p:txBody>
      </p:sp>
      <p:sp>
        <p:nvSpPr>
          <p:cNvPr id="6" name="TextBox 6"/>
          <p:cNvSpPr txBox="1"/>
          <p:nvPr/>
        </p:nvSpPr>
        <p:spPr>
          <a:xfrm>
            <a:off x="673100" y="3746500"/>
            <a:ext cx="8470900" cy="457200"/>
          </a:xfrm>
          <a:prstGeom prst="rect">
            <a:avLst/>
          </a:prstGeom>
          <a:noFill/>
        </p:spPr>
        <p:txBody>
          <a:bodyPr vert="horz" wrap="none" lIns="0" tIns="0" rIns="0" bIns="0" rtlCol="0">
            <a:spAutoFit/>
          </a:bodyPr>
          <a:lstStyle/>
          <a:p>
            <a:pPr>
              <a:lnSpc>
                <a:spcPts val="2600"/>
              </a:lnSpc>
            </a:pPr>
            <a:r>
              <a:rPr lang="en-CA" sz="2400">
                <a:solidFill>
                  <a:srgbClr val="333399"/>
                </a:solidFill>
                <a:latin typeface="Arial"/>
                <a:cs typeface="Arial"/>
              </a:rPr>
              <a:t>module, XML module</a:t>
            </a:r>
          </a:p>
          <a:p>
            <a:pPr>
              <a:lnSpc>
                <a:spcPts val="2600"/>
              </a:lnSpc>
            </a:pPr>
            <a:endParaRPr lang="en-CA" sz="2400">
              <a:solidFill>
                <a:srgbClr val="000000"/>
              </a:solidFill>
            </a:endParaRPr>
          </a:p>
        </p:txBody>
      </p:sp>
      <p:sp>
        <p:nvSpPr>
          <p:cNvPr id="7" name="TextBox 7"/>
          <p:cNvSpPr txBox="1"/>
          <p:nvPr/>
        </p:nvSpPr>
        <p:spPr>
          <a:xfrm>
            <a:off x="787400" y="4140200"/>
            <a:ext cx="8356600" cy="723900"/>
          </a:xfrm>
          <a:prstGeom prst="rect">
            <a:avLst/>
          </a:prstGeom>
          <a:noFill/>
        </p:spPr>
        <p:txBody>
          <a:bodyPr vert="horz" wrap="none" lIns="0" tIns="0" rIns="0" bIns="0" rtlCol="0">
            <a:spAutoFit/>
          </a:bodyPr>
          <a:lstStyle/>
          <a:p>
            <a:pPr>
              <a:lnSpc>
                <a:spcPts val="24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These offer additional specialized functionality when</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purchased separately</a:t>
            </a:r>
          </a:p>
          <a:p>
            <a:pPr>
              <a:lnSpc>
                <a:spcPts val="2400"/>
              </a:lnSpc>
            </a:pPr>
            <a:endParaRPr lang="en-CA" sz="2195" dirty="0">
              <a:solidFill>
                <a:srgbClr val="000000"/>
              </a:solidFill>
            </a:endParaRPr>
          </a:p>
        </p:txBody>
      </p:sp>
      <p:sp>
        <p:nvSpPr>
          <p:cNvPr id="8" name="TextBox 8"/>
          <p:cNvSpPr txBox="1"/>
          <p:nvPr/>
        </p:nvSpPr>
        <p:spPr>
          <a:xfrm>
            <a:off x="787400" y="4800600"/>
            <a:ext cx="7914026" cy="641201"/>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Sometimes called cartridges (e.g., in </a:t>
            </a:r>
            <a:r>
              <a:rPr lang="en-CA" sz="2195" dirty="0" smtClean="0">
                <a:solidFill>
                  <a:srgbClr val="800000"/>
                </a:solidFill>
                <a:latin typeface="Arial"/>
                <a:cs typeface="Arial"/>
              </a:rPr>
              <a:t>Oracle</a:t>
            </a:r>
            <a:r>
              <a:rPr lang="ar-SA" sz="2195" dirty="0" smtClean="0">
                <a:solidFill>
                  <a:srgbClr val="800000"/>
                </a:solidFill>
                <a:latin typeface="Arial"/>
                <a:cs typeface="Arial"/>
              </a:rPr>
              <a:t>بمصاري</a:t>
            </a:r>
            <a:r>
              <a:rPr lang="en-CA" sz="2195" dirty="0" smtClean="0">
                <a:solidFill>
                  <a:srgbClr val="800000"/>
                </a:solidFill>
                <a:latin typeface="Arial"/>
                <a:cs typeface="Arial"/>
              </a:rPr>
              <a:t>) </a:t>
            </a:r>
            <a:r>
              <a:rPr lang="en-CA" sz="2195" dirty="0">
                <a:solidFill>
                  <a:srgbClr val="800000"/>
                </a:solidFill>
                <a:latin typeface="Arial"/>
                <a:cs typeface="Arial"/>
              </a:rPr>
              <a:t>or blades</a:t>
            </a:r>
          </a:p>
          <a:p>
            <a:pPr>
              <a:lnSpc>
                <a:spcPts val="2530"/>
              </a:lnSpc>
            </a:pPr>
            <a:endParaRPr lang="en-CA" sz="2179" dirty="0">
              <a:solidFill>
                <a:srgbClr val="000000"/>
              </a:solidFill>
            </a:endParaRPr>
          </a:p>
        </p:txBody>
      </p:sp>
      <p:sp>
        <p:nvSpPr>
          <p:cNvPr id="9" name="TextBox 9"/>
          <p:cNvSpPr txBox="1"/>
          <p:nvPr/>
        </p:nvSpPr>
        <p:spPr>
          <a:xfrm>
            <a:off x="330200" y="5194300"/>
            <a:ext cx="8813800" cy="787400"/>
          </a:xfrm>
          <a:prstGeom prst="rect">
            <a:avLst/>
          </a:prstGeom>
          <a:noFill/>
        </p:spPr>
        <p:txBody>
          <a:bodyPr vert="horz" wrap="none" lIns="0" tIns="0" rIns="0" bIns="0" rtlCol="0">
            <a:spAutoFit/>
          </a:bodyPr>
          <a:lstStyle/>
          <a:p>
            <a:pPr>
              <a:lnSpc>
                <a:spcPts val="2600"/>
              </a:lnSpc>
              <a:tabLst>
                <a:tab pos="342900" algn="l"/>
              </a:tabLst>
            </a:pPr>
            <a:r>
              <a:rPr lang="en-CA" sz="1439">
                <a:solidFill>
                  <a:srgbClr val="990033"/>
                </a:solidFill>
                <a:latin typeface="Arial Unicode MS"/>
                <a:cs typeface="Arial Unicode MS"/>
              </a:rPr>
              <a:t></a:t>
            </a:r>
            <a:r>
              <a:rPr lang="en-CA" sz="2400">
                <a:solidFill>
                  <a:srgbClr val="333399"/>
                </a:solidFill>
                <a:latin typeface="Arial"/>
                <a:cs typeface="Arial"/>
              </a:rPr>
              <a:t>  Different licensing options: site license, maximum number</a:t>
            </a:r>
            <a:r>
              <a:rPr lang="en-CA" sz="2400">
                <a:solidFill>
                  <a:srgbClr val="000000"/>
                </a:solidFill>
                <a:latin typeface="Times New Roman"/>
              </a:rPr>
              <a:t/>
            </a:r>
            <a:br>
              <a:rPr lang="en-CA" sz="2400">
                <a:solidFill>
                  <a:srgbClr val="000000"/>
                </a:solidFill>
                <a:latin typeface="Times New Roman"/>
              </a:rPr>
            </a:br>
            <a:r>
              <a:rPr lang="en-CA" sz="2400">
                <a:solidFill>
                  <a:srgbClr val="333399"/>
                </a:solidFill>
                <a:latin typeface="Arial"/>
                <a:cs typeface="Arial"/>
              </a:rPr>
              <a:t>	of concurrent users (seat license), single user, etc.</a:t>
            </a:r>
          </a:p>
          <a:p>
            <a:pPr>
              <a:lnSpc>
                <a:spcPts val="2600"/>
              </a:lnSpc>
            </a:pPr>
            <a:endParaRPr lang="en-CA" sz="240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2- 42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History of Data Models</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10" b="1">
                <a:solidFill>
                  <a:srgbClr val="333399"/>
                </a:solidFill>
                <a:latin typeface="Arial Bold"/>
                <a:cs typeface="Arial Bold"/>
              </a:rPr>
              <a:t>  Relational Model:</a:t>
            </a:r>
          </a:p>
          <a:p>
            <a:pPr>
              <a:lnSpc>
                <a:spcPts val="2760"/>
              </a:lnSpc>
            </a:pPr>
            <a:endParaRPr lang="en-CA" sz="2351">
              <a:solidFill>
                <a:srgbClr val="000000"/>
              </a:solidFill>
            </a:endParaRPr>
          </a:p>
        </p:txBody>
      </p:sp>
      <p:sp>
        <p:nvSpPr>
          <p:cNvPr id="4" name="TextBox 4"/>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Proposed in 1970 by E.F. Codd (IBM), first commercial</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system in 1981-82.</a:t>
            </a:r>
          </a:p>
          <a:p>
            <a:pPr>
              <a:lnSpc>
                <a:spcPts val="2600"/>
              </a:lnSpc>
            </a:pPr>
            <a:endParaRPr lang="en-CA" sz="2195">
              <a:solidFill>
                <a:srgbClr val="000000"/>
              </a:solidFill>
            </a:endParaRPr>
          </a:p>
        </p:txBody>
      </p:sp>
      <p:sp>
        <p:nvSpPr>
          <p:cNvPr id="5" name="TextBox 5"/>
          <p:cNvSpPr txBox="1"/>
          <p:nvPr/>
        </p:nvSpPr>
        <p:spPr>
          <a:xfrm>
            <a:off x="787400" y="28067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Now in several commercial products (e.g. DB2, ORACLE,</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MS SQL Server, SYBASE, INFORMIX).</a:t>
            </a:r>
          </a:p>
          <a:p>
            <a:pPr>
              <a:lnSpc>
                <a:spcPts val="2600"/>
              </a:lnSpc>
            </a:pPr>
            <a:endParaRPr lang="en-CA" sz="2195">
              <a:solidFill>
                <a:srgbClr val="000000"/>
              </a:solidFill>
            </a:endParaRPr>
          </a:p>
        </p:txBody>
      </p:sp>
      <p:sp>
        <p:nvSpPr>
          <p:cNvPr id="6" name="TextBox 6"/>
          <p:cNvSpPr txBox="1"/>
          <p:nvPr/>
        </p:nvSpPr>
        <p:spPr>
          <a:xfrm>
            <a:off x="787400" y="35433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4">
                <a:solidFill>
                  <a:srgbClr val="333399"/>
                </a:solidFill>
                <a:latin typeface="Arial Unicode MS"/>
                <a:cs typeface="Arial Unicode MS"/>
              </a:rPr>
              <a:t></a:t>
            </a:r>
            <a:r>
              <a:rPr lang="en-CA" sz="2198">
                <a:solidFill>
                  <a:srgbClr val="800000"/>
                </a:solidFill>
                <a:latin typeface="Arial"/>
                <a:cs typeface="Arial"/>
              </a:rPr>
              <a:t>  Several free open source implementations, e.g. MySQL,</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PostgreSQL</a:t>
            </a:r>
          </a:p>
          <a:p>
            <a:pPr>
              <a:lnSpc>
                <a:spcPts val="2600"/>
              </a:lnSpc>
            </a:pPr>
            <a:endParaRPr lang="en-CA" sz="2195">
              <a:solidFill>
                <a:srgbClr val="000000"/>
              </a:solidFill>
            </a:endParaRPr>
          </a:p>
        </p:txBody>
      </p:sp>
      <p:sp>
        <p:nvSpPr>
          <p:cNvPr id="7" name="TextBox 7"/>
          <p:cNvSpPr txBox="1"/>
          <p:nvPr/>
        </p:nvSpPr>
        <p:spPr>
          <a:xfrm>
            <a:off x="787400" y="42799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Currently most dominant for developing database</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applications.</a:t>
            </a:r>
          </a:p>
          <a:p>
            <a:pPr>
              <a:lnSpc>
                <a:spcPts val="2600"/>
              </a:lnSpc>
            </a:pPr>
            <a:endParaRPr lang="en-CA" sz="2195">
              <a:solidFill>
                <a:srgbClr val="000000"/>
              </a:solidFill>
            </a:endParaRPr>
          </a:p>
        </p:txBody>
      </p:sp>
      <p:sp>
        <p:nvSpPr>
          <p:cNvPr id="8" name="TextBox 8"/>
          <p:cNvSpPr txBox="1"/>
          <p:nvPr/>
        </p:nvSpPr>
        <p:spPr>
          <a:xfrm>
            <a:off x="787400" y="50165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4">
                <a:solidFill>
                  <a:srgbClr val="333399"/>
                </a:solidFill>
                <a:latin typeface="Arial Unicode MS"/>
                <a:cs typeface="Arial Unicode MS"/>
              </a:rPr>
              <a:t></a:t>
            </a:r>
            <a:r>
              <a:rPr lang="en-CA" sz="2198">
                <a:solidFill>
                  <a:srgbClr val="800000"/>
                </a:solidFill>
                <a:latin typeface="Arial"/>
                <a:cs typeface="Arial"/>
              </a:rPr>
              <a:t>  SQL relational standards: SQL-89 (SQL1), SQL-92 (SQL2),</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SQL-99, SQL3, …</a:t>
            </a:r>
          </a:p>
          <a:p>
            <a:pPr>
              <a:lnSpc>
                <a:spcPts val="2600"/>
              </a:lnSpc>
            </a:pPr>
            <a:endParaRPr lang="en-CA" sz="2195">
              <a:solidFill>
                <a:srgbClr val="000000"/>
              </a:solidFill>
            </a:endParaRPr>
          </a:p>
        </p:txBody>
      </p:sp>
      <p:sp>
        <p:nvSpPr>
          <p:cNvPr id="9" name="TextBox 9"/>
          <p:cNvSpPr txBox="1"/>
          <p:nvPr/>
        </p:nvSpPr>
        <p:spPr>
          <a:xfrm>
            <a:off x="787400" y="5765800"/>
            <a:ext cx="8356600" cy="393700"/>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Chapters 5 through 11 describe this model in detail</a:t>
            </a:r>
          </a:p>
          <a:p>
            <a:pPr>
              <a:lnSpc>
                <a:spcPts val="2530"/>
              </a:lnSpc>
            </a:pPr>
            <a:endParaRPr lang="en-CA" sz="2177"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2- 50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History of Data Models</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10" b="1">
                <a:solidFill>
                  <a:srgbClr val="333399"/>
                </a:solidFill>
                <a:latin typeface="Arial Bold"/>
                <a:cs typeface="Arial Bold"/>
              </a:rPr>
              <a:t>  Object-oriented Data Models:</a:t>
            </a:r>
          </a:p>
          <a:p>
            <a:pPr>
              <a:lnSpc>
                <a:spcPts val="2760"/>
              </a:lnSpc>
            </a:pPr>
            <a:endParaRPr lang="en-CA" sz="2369">
              <a:solidFill>
                <a:srgbClr val="000000"/>
              </a:solidFill>
            </a:endParaRPr>
          </a:p>
        </p:txBody>
      </p:sp>
      <p:sp>
        <p:nvSpPr>
          <p:cNvPr id="4" name="TextBox 4"/>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Several models have been proposed for implementing in a</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database system.</a:t>
            </a:r>
          </a:p>
          <a:p>
            <a:pPr>
              <a:lnSpc>
                <a:spcPts val="2600"/>
              </a:lnSpc>
            </a:pPr>
            <a:endParaRPr lang="en-CA" sz="2195">
              <a:solidFill>
                <a:srgbClr val="000000"/>
              </a:solidFill>
            </a:endParaRPr>
          </a:p>
        </p:txBody>
      </p:sp>
      <p:sp>
        <p:nvSpPr>
          <p:cNvPr id="5" name="TextBox 5"/>
          <p:cNvSpPr txBox="1"/>
          <p:nvPr/>
        </p:nvSpPr>
        <p:spPr>
          <a:xfrm>
            <a:off x="787400" y="28067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One set comprises models of persistent O-O Programming</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Languages such as C++ (e.g., in OBJECTSTORE or</a:t>
            </a:r>
          </a:p>
          <a:p>
            <a:pPr>
              <a:lnSpc>
                <a:spcPts val="2600"/>
              </a:lnSpc>
            </a:pPr>
            <a:endParaRPr lang="en-CA" sz="2195">
              <a:solidFill>
                <a:srgbClr val="000000"/>
              </a:solidFill>
            </a:endParaRPr>
          </a:p>
        </p:txBody>
      </p:sp>
      <p:sp>
        <p:nvSpPr>
          <p:cNvPr id="6" name="TextBox 6"/>
          <p:cNvSpPr txBox="1"/>
          <p:nvPr/>
        </p:nvSpPr>
        <p:spPr>
          <a:xfrm>
            <a:off x="1066800" y="3492500"/>
            <a:ext cx="8077200" cy="393700"/>
          </a:xfrm>
          <a:prstGeom prst="rect">
            <a:avLst/>
          </a:prstGeom>
          <a:noFill/>
        </p:spPr>
        <p:txBody>
          <a:bodyPr vert="horz" wrap="none" lIns="0" tIns="0" rIns="0" bIns="0" rtlCol="0">
            <a:spAutoFit/>
          </a:bodyPr>
          <a:lstStyle/>
          <a:p>
            <a:pPr>
              <a:lnSpc>
                <a:spcPts val="2530"/>
              </a:lnSpc>
            </a:pPr>
            <a:r>
              <a:rPr lang="en-CA" sz="2198">
                <a:solidFill>
                  <a:srgbClr val="800000"/>
                </a:solidFill>
                <a:latin typeface="Arial"/>
                <a:cs typeface="Arial"/>
              </a:rPr>
              <a:t>VERSANT), and Smalltalk (e.g., in GEMSTONE).</a:t>
            </a:r>
          </a:p>
          <a:p>
            <a:pPr>
              <a:lnSpc>
                <a:spcPts val="2530"/>
              </a:lnSpc>
            </a:pPr>
            <a:endParaRPr lang="en-CA" sz="2198">
              <a:solidFill>
                <a:srgbClr val="000000"/>
              </a:solidFill>
            </a:endParaRPr>
          </a:p>
        </p:txBody>
      </p:sp>
      <p:sp>
        <p:nvSpPr>
          <p:cNvPr id="7" name="TextBox 7"/>
          <p:cNvSpPr txBox="1"/>
          <p:nvPr/>
        </p:nvSpPr>
        <p:spPr>
          <a:xfrm>
            <a:off x="787400" y="38735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Additionally, systems like O2, ORION (at MCC - then</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ITASCA), IRIS (at H.P.- used in Open OODB).</a:t>
            </a:r>
          </a:p>
          <a:p>
            <a:pPr>
              <a:lnSpc>
                <a:spcPts val="2700"/>
              </a:lnSpc>
            </a:pPr>
            <a:endParaRPr lang="en-CA" sz="2195">
              <a:solidFill>
                <a:srgbClr val="000000"/>
              </a:solidFill>
            </a:endParaRPr>
          </a:p>
        </p:txBody>
      </p:sp>
      <p:sp>
        <p:nvSpPr>
          <p:cNvPr id="8" name="TextBox 8"/>
          <p:cNvSpPr txBox="1"/>
          <p:nvPr/>
        </p:nvSpPr>
        <p:spPr>
          <a:xfrm>
            <a:off x="787400" y="46101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Object Database Standard: ODMG-93, ODMG-version 2.0,</a:t>
            </a:r>
            <a:r>
              <a:rPr lang="en-CA" sz="2198" dirty="0">
                <a:solidFill>
                  <a:srgbClr val="000000"/>
                </a:solidFill>
                <a:latin typeface="Times New Roman"/>
              </a:rPr>
              <a:t/>
            </a:r>
            <a:br>
              <a:rPr lang="en-CA" sz="2198" dirty="0">
                <a:solidFill>
                  <a:srgbClr val="000000"/>
                </a:solidFill>
                <a:latin typeface="Times New Roman"/>
              </a:rPr>
            </a:br>
            <a:r>
              <a:rPr lang="en-CA" sz="2198" dirty="0">
                <a:solidFill>
                  <a:srgbClr val="800000"/>
                </a:solidFill>
                <a:latin typeface="Arial"/>
                <a:cs typeface="Arial"/>
              </a:rPr>
              <a:t>	ODMG-version 3.0.</a:t>
            </a:r>
          </a:p>
          <a:p>
            <a:pPr>
              <a:lnSpc>
                <a:spcPts val="2700"/>
              </a:lnSpc>
            </a:pPr>
            <a:endParaRPr lang="en-CA" sz="2198" dirty="0">
              <a:solidFill>
                <a:srgbClr val="000000"/>
              </a:solidFill>
            </a:endParaRPr>
          </a:p>
        </p:txBody>
      </p:sp>
      <p:sp>
        <p:nvSpPr>
          <p:cNvPr id="9" name="TextBox 9"/>
          <p:cNvSpPr txBox="1"/>
          <p:nvPr/>
        </p:nvSpPr>
        <p:spPr>
          <a:xfrm>
            <a:off x="787400" y="5359400"/>
            <a:ext cx="8356600" cy="393700"/>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Chapter 12 describes this model.</a:t>
            </a:r>
          </a:p>
          <a:p>
            <a:pPr>
              <a:lnSpc>
                <a:spcPts val="2530"/>
              </a:lnSpc>
            </a:pPr>
            <a:endParaRPr lang="en-CA" sz="2167"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2- 51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History of Data Models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Object-Relational Models:</a:t>
            </a:r>
          </a:p>
          <a:p>
            <a:pPr>
              <a:lnSpc>
                <a:spcPts val="3220"/>
              </a:lnSpc>
            </a:pPr>
            <a:endParaRPr lang="en-CA" sz="2758">
              <a:solidFill>
                <a:srgbClr val="000000"/>
              </a:solidFill>
            </a:endParaRPr>
          </a:p>
        </p:txBody>
      </p:sp>
      <p:sp>
        <p:nvSpPr>
          <p:cNvPr id="4" name="TextBox 4"/>
          <p:cNvSpPr txBox="1"/>
          <p:nvPr/>
        </p:nvSpPr>
        <p:spPr>
          <a:xfrm>
            <a:off x="787400" y="2133600"/>
            <a:ext cx="8356600" cy="927100"/>
          </a:xfrm>
          <a:prstGeom prst="rect">
            <a:avLst/>
          </a:prstGeom>
          <a:noFill/>
        </p:spPr>
        <p:txBody>
          <a:bodyPr vert="horz" wrap="none" lIns="0" tIns="0" rIns="0" bIns="0" rtlCol="0">
            <a:spAutoFit/>
          </a:bodyPr>
          <a:lstStyle/>
          <a:p>
            <a:pPr>
              <a:lnSpc>
                <a:spcPts val="3200"/>
              </a:lnSpc>
            </a:pPr>
            <a:r>
              <a:rPr lang="en-CA" sz="1427">
                <a:solidFill>
                  <a:srgbClr val="333399"/>
                </a:solidFill>
                <a:latin typeface="Arial Unicode MS"/>
                <a:cs typeface="Arial Unicode MS"/>
              </a:rPr>
              <a:t></a:t>
            </a:r>
            <a:r>
              <a:rPr lang="en-CA" sz="2604">
                <a:solidFill>
                  <a:srgbClr val="800000"/>
                </a:solidFill>
                <a:latin typeface="Arial"/>
                <a:cs typeface="Arial"/>
              </a:rPr>
              <a:t>  The trend to mix object models with relational was</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started with Informix Universal Server.</a:t>
            </a:r>
          </a:p>
          <a:p>
            <a:pPr>
              <a:lnSpc>
                <a:spcPts val="3200"/>
              </a:lnSpc>
            </a:pPr>
            <a:endParaRPr lang="en-CA" sz="2604">
              <a:solidFill>
                <a:srgbClr val="000000"/>
              </a:solidFill>
            </a:endParaRPr>
          </a:p>
        </p:txBody>
      </p:sp>
      <p:sp>
        <p:nvSpPr>
          <p:cNvPr id="5" name="TextBox 5"/>
          <p:cNvSpPr txBox="1"/>
          <p:nvPr/>
        </p:nvSpPr>
        <p:spPr>
          <a:xfrm>
            <a:off x="787400" y="3009900"/>
            <a:ext cx="8356600" cy="914400"/>
          </a:xfrm>
          <a:prstGeom prst="rect">
            <a:avLst/>
          </a:prstGeom>
          <a:noFill/>
        </p:spPr>
        <p:txBody>
          <a:bodyPr vert="horz" wrap="none" lIns="0" tIns="0" rIns="0" bIns="0" rtlCol="0">
            <a:spAutoFit/>
          </a:bodyPr>
          <a:lstStyle/>
          <a:p>
            <a:pPr>
              <a:lnSpc>
                <a:spcPts val="3100"/>
              </a:lnSpc>
            </a:pPr>
            <a:r>
              <a:rPr lang="en-CA" sz="1427">
                <a:solidFill>
                  <a:srgbClr val="333399"/>
                </a:solidFill>
                <a:latin typeface="Arial Unicode MS"/>
                <a:cs typeface="Arial Unicode MS"/>
              </a:rPr>
              <a:t></a:t>
            </a:r>
            <a:r>
              <a:rPr lang="en-CA" sz="2604">
                <a:solidFill>
                  <a:srgbClr val="800000"/>
                </a:solidFill>
                <a:latin typeface="Arial"/>
                <a:cs typeface="Arial"/>
              </a:rPr>
              <a:t>  Relational systems incorporated concepts from</a:t>
            </a:r>
            <a:r>
              <a:rPr lang="en-CA" sz="2606">
                <a:solidFill>
                  <a:srgbClr val="000000"/>
                </a:solidFill>
                <a:latin typeface="Times New Roman"/>
              </a:rPr>
              <a:t/>
            </a:r>
            <a:br>
              <a:rPr lang="en-CA" sz="2606">
                <a:solidFill>
                  <a:srgbClr val="000000"/>
                </a:solidFill>
                <a:latin typeface="Times New Roman"/>
              </a:rPr>
            </a:br>
            <a:r>
              <a:rPr lang="en-CA" sz="2606">
                <a:solidFill>
                  <a:srgbClr val="800000"/>
                </a:solidFill>
                <a:latin typeface="Arial"/>
                <a:cs typeface="Arial"/>
              </a:rPr>
              <a:t>object databases leading to object-relational.</a:t>
            </a:r>
          </a:p>
          <a:p>
            <a:pPr>
              <a:lnSpc>
                <a:spcPts val="3100"/>
              </a:lnSpc>
            </a:pPr>
            <a:endParaRPr lang="en-CA" sz="2606">
              <a:solidFill>
                <a:srgbClr val="000000"/>
              </a:solidFill>
            </a:endParaRPr>
          </a:p>
        </p:txBody>
      </p:sp>
      <p:sp>
        <p:nvSpPr>
          <p:cNvPr id="6" name="TextBox 6"/>
          <p:cNvSpPr txBox="1"/>
          <p:nvPr/>
        </p:nvSpPr>
        <p:spPr>
          <a:xfrm>
            <a:off x="787400" y="3886200"/>
            <a:ext cx="8356600" cy="914400"/>
          </a:xfrm>
          <a:prstGeom prst="rect">
            <a:avLst/>
          </a:prstGeom>
          <a:noFill/>
        </p:spPr>
        <p:txBody>
          <a:bodyPr vert="horz" wrap="none" lIns="0" tIns="0" rIns="0" bIns="0" rtlCol="0">
            <a:spAutoFit/>
          </a:bodyPr>
          <a:lstStyle/>
          <a:p>
            <a:pPr>
              <a:lnSpc>
                <a:spcPts val="31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Exemplified in the versions of Oracle, DB2, and</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SQL Server and other DBMSs.</a:t>
            </a:r>
          </a:p>
          <a:p>
            <a:pPr>
              <a:lnSpc>
                <a:spcPts val="3100"/>
              </a:lnSpc>
            </a:pPr>
            <a:endParaRPr lang="en-CA" sz="2604" dirty="0">
              <a:solidFill>
                <a:srgbClr val="000000"/>
              </a:solidFill>
            </a:endParaRPr>
          </a:p>
        </p:txBody>
      </p:sp>
      <p:sp>
        <p:nvSpPr>
          <p:cNvPr id="7" name="TextBox 7"/>
          <p:cNvSpPr txBox="1"/>
          <p:nvPr/>
        </p:nvSpPr>
        <p:spPr>
          <a:xfrm>
            <a:off x="787400" y="47752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Current trend by Relational DBMS vendors is to</a:t>
            </a:r>
          </a:p>
          <a:p>
            <a:pPr>
              <a:lnSpc>
                <a:spcPts val="2990"/>
              </a:lnSpc>
            </a:pPr>
            <a:endParaRPr lang="en-CA" sz="2580">
              <a:solidFill>
                <a:srgbClr val="000000"/>
              </a:solidFill>
            </a:endParaRPr>
          </a:p>
        </p:txBody>
      </p:sp>
      <p:sp>
        <p:nvSpPr>
          <p:cNvPr id="8" name="TextBox 8"/>
          <p:cNvSpPr txBox="1"/>
          <p:nvPr/>
        </p:nvSpPr>
        <p:spPr>
          <a:xfrm>
            <a:off x="1066800" y="5143500"/>
            <a:ext cx="8077200" cy="927100"/>
          </a:xfrm>
          <a:prstGeom prst="rect">
            <a:avLst/>
          </a:prstGeom>
          <a:noFill/>
        </p:spPr>
        <p:txBody>
          <a:bodyPr vert="horz" wrap="none" lIns="0" tIns="0" rIns="0" bIns="0" rtlCol="0">
            <a:spAutoFit/>
          </a:bodyPr>
          <a:lstStyle/>
          <a:p>
            <a:pPr>
              <a:lnSpc>
                <a:spcPts val="3200"/>
              </a:lnSpc>
            </a:pPr>
            <a:r>
              <a:rPr lang="en-CA" sz="2604" dirty="0">
                <a:solidFill>
                  <a:srgbClr val="800000"/>
                </a:solidFill>
                <a:latin typeface="Arial"/>
                <a:cs typeface="Arial"/>
              </a:rPr>
              <a:t>extend relational DBMSs with capability to process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XML, Text and other data types.</a:t>
            </a:r>
          </a:p>
          <a:p>
            <a:pPr>
              <a:lnSpc>
                <a:spcPts val="3200"/>
              </a:lnSpc>
            </a:pPr>
            <a:endParaRPr lang="en-CA" sz="2604" dirty="0">
              <a:solidFill>
                <a:srgbClr val="000000"/>
              </a:solidFill>
            </a:endParaRPr>
          </a:p>
        </p:txBody>
      </p:sp>
      <p:sp>
        <p:nvSpPr>
          <p:cNvPr id="9" name="TextBox 9"/>
          <p:cNvSpPr txBox="1"/>
          <p:nvPr/>
        </p:nvSpPr>
        <p:spPr>
          <a:xfrm>
            <a:off x="787400" y="6032500"/>
            <a:ext cx="8356600" cy="495300"/>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The term “Object-relational” is receding in the</a:t>
            </a:r>
          </a:p>
          <a:p>
            <a:pPr>
              <a:lnSpc>
                <a:spcPts val="2990"/>
              </a:lnSpc>
            </a:pPr>
            <a:endParaRPr lang="en-CA" sz="2580"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3105"/>
              </a:lnSpc>
            </a:pPr>
            <a:r>
              <a:rPr lang="en-CA" sz="900">
                <a:solidFill>
                  <a:srgbClr val="000000"/>
                </a:solidFill>
                <a:latin typeface="Arial"/>
                <a:cs typeface="Arial"/>
              </a:rPr>
              <a:t>Copyright © 2016 Ramez Elmasri and Shamkant B. Navathe</a:t>
            </a:r>
          </a:p>
          <a:p>
            <a:pPr>
              <a:lnSpc>
                <a:spcPts val="3105"/>
              </a:lnSpc>
            </a:pPr>
            <a:endParaRPr lang="en-CA" sz="900">
              <a:solidFill>
                <a:srgbClr val="000000"/>
              </a:solidFill>
              <a:latin typeface="Arial"/>
              <a:cs typeface="Arial"/>
            </a:endParaRPr>
          </a:p>
        </p:txBody>
      </p:sp>
      <p:sp>
        <p:nvSpPr>
          <p:cNvPr id="11" name="TextBox 11"/>
          <p:cNvSpPr txBox="1"/>
          <p:nvPr/>
        </p:nvSpPr>
        <p:spPr>
          <a:xfrm>
            <a:off x="1066800" y="6413500"/>
            <a:ext cx="2133600" cy="495300"/>
          </a:xfrm>
          <a:prstGeom prst="rect">
            <a:avLst/>
          </a:prstGeom>
          <a:noFill/>
        </p:spPr>
        <p:txBody>
          <a:bodyPr vert="horz" wrap="none" lIns="0" tIns="0" rIns="0" bIns="0" rtlCol="0">
            <a:spAutoFit/>
          </a:bodyPr>
          <a:lstStyle/>
          <a:p>
            <a:pPr>
              <a:lnSpc>
                <a:spcPts val="2990"/>
              </a:lnSpc>
            </a:pPr>
            <a:r>
              <a:rPr lang="en-CA" sz="2606">
                <a:solidFill>
                  <a:srgbClr val="800000"/>
                </a:solidFill>
                <a:latin typeface="Arial"/>
                <a:cs typeface="Arial"/>
              </a:rPr>
              <a:t>marketplace.</a:t>
            </a:r>
          </a:p>
          <a:p>
            <a:pPr>
              <a:lnSpc>
                <a:spcPts val="2990"/>
              </a:lnSpc>
            </a:pPr>
            <a:endParaRPr lang="en-CA" sz="2606">
              <a:solidFill>
                <a:srgbClr val="8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2- 52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Chapter Summary</a:t>
            </a:r>
          </a:p>
          <a:p>
            <a:pPr>
              <a:lnSpc>
                <a:spcPts val="4140"/>
              </a:lnSpc>
            </a:pPr>
            <a:endParaRPr lang="en-CA" sz="3600">
              <a:solidFill>
                <a:srgbClr val="000000"/>
              </a:solidFill>
            </a:endParaRPr>
          </a:p>
        </p:txBody>
      </p:sp>
      <p:sp>
        <p:nvSpPr>
          <p:cNvPr id="3" name="TextBox 3"/>
          <p:cNvSpPr txBox="1"/>
          <p:nvPr/>
        </p:nvSpPr>
        <p:spPr>
          <a:xfrm>
            <a:off x="330200" y="1549400"/>
            <a:ext cx="8813800" cy="1981200"/>
          </a:xfrm>
          <a:prstGeom prst="rect">
            <a:avLst/>
          </a:prstGeom>
          <a:noFill/>
        </p:spPr>
        <p:txBody>
          <a:bodyPr vert="horz" wrap="none" lIns="0" tIns="0" rIns="0" bIns="0" rtlCol="0">
            <a:spAutoFit/>
          </a:bodyPr>
          <a:lstStyle/>
          <a:p>
            <a:pPr>
              <a:lnSpc>
                <a:spcPts val="3700"/>
              </a:lnSpc>
            </a:pPr>
            <a:r>
              <a:rPr lang="en-CA" sz="1679">
                <a:solidFill>
                  <a:srgbClr val="990033"/>
                </a:solidFill>
                <a:latin typeface="Arial Unicode MS"/>
                <a:cs typeface="Arial Unicode MS"/>
              </a:rPr>
              <a:t></a:t>
            </a:r>
            <a:r>
              <a:rPr lang="en-CA" sz="2798">
                <a:solidFill>
                  <a:srgbClr val="333399"/>
                </a:solidFill>
                <a:latin typeface="Arial"/>
                <a:cs typeface="Arial"/>
              </a:rPr>
              <a:t>  Data Models and Their Categories</a:t>
            </a:r>
            <a:r>
              <a:rPr lang="en-CA" sz="2762">
                <a:solidFill>
                  <a:srgbClr val="000000"/>
                </a:solidFill>
                <a:latin typeface="Times New Roman"/>
              </a:rPr>
              <a:t/>
            </a:r>
            <a:br>
              <a:rPr lang="en-CA" sz="2762">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Schemas, Instances, and States</a:t>
            </a:r>
            <a:r>
              <a:rPr lang="en-CA" sz="2756">
                <a:solidFill>
                  <a:srgbClr val="000000"/>
                </a:solidFill>
                <a:latin typeface="Times New Roman"/>
              </a:rPr>
              <a:t/>
            </a:r>
            <a:br>
              <a:rPr lang="en-CA" sz="2756">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Three-Schema Architecture</a:t>
            </a:r>
            <a:r>
              <a:rPr lang="en-CA" sz="2740">
                <a:solidFill>
                  <a:srgbClr val="000000"/>
                </a:solidFill>
                <a:latin typeface="Times New Roman"/>
              </a:rPr>
              <a:t/>
            </a:r>
            <a:br>
              <a:rPr lang="en-CA" sz="2740">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Data Independence</a:t>
            </a:r>
          </a:p>
          <a:p>
            <a:pPr>
              <a:lnSpc>
                <a:spcPts val="3700"/>
              </a:lnSpc>
            </a:pPr>
            <a:endParaRPr lang="en-CA" sz="2740">
              <a:solidFill>
                <a:srgbClr val="000000"/>
              </a:solidFill>
            </a:endParaRPr>
          </a:p>
        </p:txBody>
      </p:sp>
      <p:sp>
        <p:nvSpPr>
          <p:cNvPr id="4" name="TextBox 4"/>
          <p:cNvSpPr txBox="1"/>
          <p:nvPr/>
        </p:nvSpPr>
        <p:spPr>
          <a:xfrm>
            <a:off x="330200" y="3479800"/>
            <a:ext cx="8813800" cy="508000"/>
          </a:xfrm>
          <a:prstGeom prst="rect">
            <a:avLst/>
          </a:prstGeom>
          <a:noFill/>
        </p:spPr>
        <p:txBody>
          <a:bodyPr vert="horz" wrap="none" lIns="0" tIns="0" rIns="0" bIns="0" rtlCol="0">
            <a:spAutoFit/>
          </a:bodyPr>
          <a:lstStyle/>
          <a:p>
            <a:pPr>
              <a:lnSpc>
                <a:spcPts val="3220"/>
              </a:lnSpc>
            </a:pPr>
            <a:r>
              <a:rPr lang="en-CA" sz="1682">
                <a:solidFill>
                  <a:srgbClr val="990033"/>
                </a:solidFill>
                <a:latin typeface="Arial Unicode MS"/>
                <a:cs typeface="Arial Unicode MS"/>
              </a:rPr>
              <a:t></a:t>
            </a:r>
            <a:r>
              <a:rPr lang="en-CA" sz="2798">
                <a:solidFill>
                  <a:srgbClr val="333399"/>
                </a:solidFill>
                <a:latin typeface="Arial"/>
                <a:cs typeface="Arial"/>
              </a:rPr>
              <a:t>  DBMS Languages and Interfaces</a:t>
            </a:r>
          </a:p>
          <a:p>
            <a:pPr>
              <a:lnSpc>
                <a:spcPts val="3220"/>
              </a:lnSpc>
            </a:pPr>
            <a:endParaRPr lang="en-CA" sz="2763">
              <a:solidFill>
                <a:srgbClr val="000000"/>
              </a:solidFill>
            </a:endParaRPr>
          </a:p>
        </p:txBody>
      </p:sp>
      <p:sp>
        <p:nvSpPr>
          <p:cNvPr id="5" name="TextBox 5"/>
          <p:cNvSpPr txBox="1"/>
          <p:nvPr/>
        </p:nvSpPr>
        <p:spPr>
          <a:xfrm>
            <a:off x="330200" y="3898900"/>
            <a:ext cx="8813800" cy="1041400"/>
          </a:xfrm>
          <a:prstGeom prst="rect">
            <a:avLst/>
          </a:prstGeom>
          <a:noFill/>
        </p:spPr>
        <p:txBody>
          <a:bodyPr vert="horz" wrap="none" lIns="0" tIns="0" rIns="0" bIns="0" rtlCol="0">
            <a:spAutoFit/>
          </a:bodyPr>
          <a:lstStyle/>
          <a:p>
            <a:pPr>
              <a:lnSpc>
                <a:spcPts val="3700"/>
              </a:lnSpc>
            </a:pPr>
            <a:r>
              <a:rPr lang="en-CA" sz="1679">
                <a:solidFill>
                  <a:srgbClr val="990033"/>
                </a:solidFill>
                <a:latin typeface="Arial Unicode MS"/>
                <a:cs typeface="Arial Unicode MS"/>
              </a:rPr>
              <a:t></a:t>
            </a:r>
            <a:r>
              <a:rPr lang="en-CA" sz="2795">
                <a:solidFill>
                  <a:srgbClr val="333399"/>
                </a:solidFill>
                <a:latin typeface="Arial"/>
                <a:cs typeface="Arial"/>
              </a:rPr>
              <a:t>  Database System Utilities and Tools</a:t>
            </a:r>
            <a:r>
              <a:rPr lang="en-CA" sz="2758">
                <a:solidFill>
                  <a:srgbClr val="000000"/>
                </a:solidFill>
                <a:latin typeface="Times New Roman"/>
              </a:rPr>
              <a:t/>
            </a:r>
            <a:br>
              <a:rPr lang="en-CA" sz="2758">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Database System Environment</a:t>
            </a:r>
          </a:p>
          <a:p>
            <a:pPr>
              <a:lnSpc>
                <a:spcPts val="3700"/>
              </a:lnSpc>
            </a:pPr>
            <a:endParaRPr lang="en-CA" sz="2758">
              <a:solidFill>
                <a:srgbClr val="000000"/>
              </a:solidFill>
            </a:endParaRPr>
          </a:p>
        </p:txBody>
      </p:sp>
      <p:sp>
        <p:nvSpPr>
          <p:cNvPr id="6" name="TextBox 6"/>
          <p:cNvSpPr txBox="1"/>
          <p:nvPr/>
        </p:nvSpPr>
        <p:spPr>
          <a:xfrm>
            <a:off x="330200" y="4838700"/>
            <a:ext cx="8813800" cy="1041400"/>
          </a:xfrm>
          <a:prstGeom prst="rect">
            <a:avLst/>
          </a:prstGeom>
          <a:noFill/>
        </p:spPr>
        <p:txBody>
          <a:bodyPr vert="horz" wrap="none" lIns="0" tIns="0" rIns="0" bIns="0" rtlCol="0">
            <a:spAutoFit/>
          </a:bodyPr>
          <a:lstStyle/>
          <a:p>
            <a:pPr>
              <a:lnSpc>
                <a:spcPts val="3700"/>
              </a:lnSpc>
            </a:pPr>
            <a:r>
              <a:rPr lang="en-CA" sz="1682">
                <a:solidFill>
                  <a:srgbClr val="990033"/>
                </a:solidFill>
                <a:latin typeface="Arial Unicode MS"/>
                <a:cs typeface="Arial Unicode MS"/>
              </a:rPr>
              <a:t></a:t>
            </a:r>
            <a:r>
              <a:rPr lang="en-CA" sz="2798">
                <a:solidFill>
                  <a:srgbClr val="333399"/>
                </a:solidFill>
                <a:latin typeface="Arial"/>
                <a:cs typeface="Arial"/>
              </a:rPr>
              <a:t>  Centralized and Client-Server Architectures</a:t>
            </a:r>
            <a:r>
              <a:rPr lang="en-CA" sz="2753">
                <a:solidFill>
                  <a:srgbClr val="000000"/>
                </a:solidFill>
                <a:latin typeface="Times New Roman"/>
              </a:rPr>
              <a:t/>
            </a:r>
            <a:br>
              <a:rPr lang="en-CA" sz="2753">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Classification of DBMSs</a:t>
            </a:r>
          </a:p>
          <a:p>
            <a:pPr>
              <a:lnSpc>
                <a:spcPts val="3700"/>
              </a:lnSpc>
            </a:pPr>
            <a:endParaRPr lang="en-CA" sz="2753">
              <a:solidFill>
                <a:srgbClr val="000000"/>
              </a:solidFill>
            </a:endParaRPr>
          </a:p>
        </p:txBody>
      </p:sp>
      <p:sp>
        <p:nvSpPr>
          <p:cNvPr id="7" name="TextBox 7"/>
          <p:cNvSpPr txBox="1"/>
          <p:nvPr/>
        </p:nvSpPr>
        <p:spPr>
          <a:xfrm>
            <a:off x="330200" y="58293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History of Data Models</a:t>
            </a:r>
          </a:p>
          <a:p>
            <a:pPr>
              <a:lnSpc>
                <a:spcPts val="3220"/>
              </a:lnSpc>
            </a:pPr>
            <a:endParaRPr lang="en-CA" sz="2751">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2- 53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8"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 Models (continued)</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Data Model Operations:</a:t>
            </a:r>
          </a:p>
          <a:p>
            <a:pPr>
              <a:lnSpc>
                <a:spcPts val="3220"/>
              </a:lnSpc>
            </a:pPr>
            <a:endParaRPr lang="en-CA" sz="2753">
              <a:solidFill>
                <a:srgbClr val="000000"/>
              </a:solidFill>
            </a:endParaRPr>
          </a:p>
        </p:txBody>
      </p:sp>
      <p:sp>
        <p:nvSpPr>
          <p:cNvPr id="4" name="TextBox 4"/>
          <p:cNvSpPr txBox="1"/>
          <p:nvPr/>
        </p:nvSpPr>
        <p:spPr>
          <a:xfrm>
            <a:off x="787400" y="2133600"/>
            <a:ext cx="7864717" cy="1641475"/>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These operations are used for specifying database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Italic"/>
                <a:cs typeface="Arial Italic"/>
              </a:rPr>
              <a:t>retrievals</a:t>
            </a:r>
            <a:r>
              <a:rPr lang="en-CA" sz="2604" dirty="0">
                <a:solidFill>
                  <a:srgbClr val="800000"/>
                </a:solidFill>
                <a:latin typeface="Arial"/>
                <a:cs typeface="Arial"/>
              </a:rPr>
              <a:t> and </a:t>
            </a:r>
            <a:r>
              <a:rPr lang="en-CA" sz="2604" dirty="0">
                <a:solidFill>
                  <a:srgbClr val="800000"/>
                </a:solidFill>
                <a:latin typeface="Arial Italic"/>
                <a:cs typeface="Arial Italic"/>
              </a:rPr>
              <a:t>updates</a:t>
            </a:r>
            <a:r>
              <a:rPr lang="en-CA" sz="2604" dirty="0">
                <a:solidFill>
                  <a:srgbClr val="800000"/>
                </a:solidFill>
                <a:latin typeface="Arial"/>
                <a:cs typeface="Arial"/>
              </a:rPr>
              <a:t> by referring to the</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800000"/>
                </a:solidFill>
                <a:latin typeface="Arial"/>
                <a:cs typeface="Arial"/>
              </a:rPr>
              <a:t>constructs</a:t>
            </a:r>
            <a:r>
              <a:rPr lang="ar-SA" sz="2604" dirty="0" smtClean="0">
                <a:solidFill>
                  <a:srgbClr val="800000"/>
                </a:solidFill>
                <a:latin typeface="Arial"/>
                <a:cs typeface="Arial"/>
              </a:rPr>
              <a:t>بنيات</a:t>
            </a:r>
            <a:r>
              <a:rPr lang="en-CA" sz="2604" dirty="0" smtClean="0">
                <a:solidFill>
                  <a:srgbClr val="800000"/>
                </a:solidFill>
                <a:latin typeface="Arial"/>
                <a:cs typeface="Arial"/>
              </a:rPr>
              <a:t> </a:t>
            </a:r>
            <a:r>
              <a:rPr lang="en-CA" sz="2604" dirty="0">
                <a:solidFill>
                  <a:srgbClr val="800000"/>
                </a:solidFill>
                <a:latin typeface="Arial"/>
                <a:cs typeface="Arial"/>
              </a:rPr>
              <a:t>of the data model.</a:t>
            </a:r>
          </a:p>
          <a:p>
            <a:pPr>
              <a:lnSpc>
                <a:spcPts val="3150"/>
              </a:lnSpc>
            </a:pPr>
            <a:endParaRPr lang="en-CA" sz="2604" dirty="0">
              <a:solidFill>
                <a:srgbClr val="000000"/>
              </a:solidFill>
            </a:endParaRPr>
          </a:p>
        </p:txBody>
      </p:sp>
      <p:sp>
        <p:nvSpPr>
          <p:cNvPr id="5" name="TextBox 5"/>
          <p:cNvSpPr txBox="1"/>
          <p:nvPr/>
        </p:nvSpPr>
        <p:spPr>
          <a:xfrm>
            <a:off x="787400" y="3403600"/>
            <a:ext cx="8356600" cy="1701800"/>
          </a:xfrm>
          <a:prstGeom prst="rect">
            <a:avLst/>
          </a:prstGeom>
          <a:noFill/>
        </p:spPr>
        <p:txBody>
          <a:bodyPr vert="horz" wrap="none" lIns="0" tIns="0" rIns="0" bIns="0" rtlCol="0">
            <a:spAutoFit/>
          </a:bodyPr>
          <a:lstStyle/>
          <a:p>
            <a:pPr>
              <a:lnSpc>
                <a:spcPts val="3130"/>
              </a:lnSpc>
            </a:pPr>
            <a:r>
              <a:rPr lang="en-CA" sz="1430">
                <a:solidFill>
                  <a:srgbClr val="333399"/>
                </a:solidFill>
                <a:latin typeface="Arial Unicode MS"/>
                <a:cs typeface="Arial Unicode MS"/>
              </a:rPr>
              <a:t></a:t>
            </a:r>
            <a:r>
              <a:rPr lang="en-CA" sz="2606">
                <a:solidFill>
                  <a:srgbClr val="800000"/>
                </a:solidFill>
                <a:latin typeface="Arial"/>
                <a:cs typeface="Arial"/>
              </a:rPr>
              <a:t>  Operations on the data model may include </a:t>
            </a:r>
            <a:r>
              <a:rPr lang="en-CA" sz="2616" b="1">
                <a:solidFill>
                  <a:srgbClr val="800000"/>
                </a:solidFill>
                <a:latin typeface="Arial Bold Italic"/>
                <a:cs typeface="Arial Bold Italic"/>
              </a:rPr>
              <a:t>basic</a:t>
            </a:r>
            <a:r>
              <a:rPr lang="en-CA" sz="2604">
                <a:solidFill>
                  <a:srgbClr val="000000"/>
                </a:solidFill>
                <a:latin typeface="Times New Roman"/>
              </a:rPr>
              <a:t/>
            </a:r>
            <a:br>
              <a:rPr lang="en-CA" sz="2604">
                <a:solidFill>
                  <a:srgbClr val="000000"/>
                </a:solidFill>
                <a:latin typeface="Times New Roman"/>
              </a:rPr>
            </a:br>
            <a:r>
              <a:rPr lang="en-CA" sz="2614" b="1">
                <a:solidFill>
                  <a:srgbClr val="800000"/>
                </a:solidFill>
                <a:latin typeface="Arial Bold Italic"/>
                <a:cs typeface="Arial Bold Italic"/>
              </a:rPr>
              <a:t>model operations </a:t>
            </a:r>
            <a:r>
              <a:rPr lang="en-CA" sz="2604">
                <a:solidFill>
                  <a:srgbClr val="800000"/>
                </a:solidFill>
                <a:latin typeface="Arial"/>
                <a:cs typeface="Arial"/>
              </a:rPr>
              <a:t>(e.g. generic insert, delete,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update) and</a:t>
            </a:r>
            <a:r>
              <a:rPr lang="en-CA" sz="2614" b="1">
                <a:solidFill>
                  <a:srgbClr val="800000"/>
                </a:solidFill>
                <a:latin typeface="Arial Bold Italic"/>
                <a:cs typeface="Arial Bold Italic"/>
              </a:rPr>
              <a:t> user-defined operations </a:t>
            </a:r>
            <a:r>
              <a:rPr lang="en-CA" sz="2604">
                <a:solidFill>
                  <a:srgbClr val="800000"/>
                </a:solidFill>
                <a:latin typeface="Arial"/>
                <a:cs typeface="Arial"/>
              </a:rPr>
              <a:t>(e.g.</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compute_student_gpa, update_inventory)</a:t>
            </a:r>
          </a:p>
          <a:p>
            <a:pPr>
              <a:lnSpc>
                <a:spcPts val="3130"/>
              </a:lnSpc>
            </a:pPr>
            <a:endParaRPr lang="en-CA" sz="2604">
              <a:solidFill>
                <a:srgbClr val="000000"/>
              </a:solidFill>
            </a:endParaRPr>
          </a:p>
        </p:txBody>
      </p:sp>
      <p:sp>
        <p:nvSpPr>
          <p:cNvPr id="6" name="TextBox 6"/>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7" name="TextBox 7"/>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7" name="TextBox 2"/>
          <p:cNvSpPr txBox="1"/>
          <p:nvPr/>
        </p:nvSpPr>
        <p:spPr>
          <a:xfrm>
            <a:off x="317500" y="711200"/>
            <a:ext cx="6261329" cy="105157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Categories of Data </a:t>
            </a:r>
            <a:r>
              <a:rPr lang="en-CA" sz="3600" dirty="0" smtClean="0">
                <a:solidFill>
                  <a:srgbClr val="800000"/>
                </a:solidFill>
                <a:latin typeface="Arial"/>
                <a:cs typeface="Arial"/>
              </a:rPr>
              <a:t>Models </a:t>
            </a:r>
            <a:r>
              <a:rPr lang="ar-SA" sz="3600" dirty="0" smtClean="0">
                <a:solidFill>
                  <a:srgbClr val="800000"/>
                </a:solidFill>
                <a:latin typeface="Arial"/>
                <a:cs typeface="Arial"/>
              </a:rPr>
              <a:t>فئات</a:t>
            </a:r>
            <a:endParaRPr lang="en-CA" sz="3600" dirty="0">
              <a:solidFill>
                <a:srgbClr val="80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30200" y="1308100"/>
            <a:ext cx="10443565" cy="718145"/>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Conceptual (high-level, semantic) data </a:t>
            </a:r>
            <a:r>
              <a:rPr lang="en-CA" sz="2410" b="1" dirty="0" smtClean="0">
                <a:solidFill>
                  <a:srgbClr val="333399"/>
                </a:solidFill>
                <a:latin typeface="Arial Bold"/>
                <a:cs typeface="Arial Bold"/>
              </a:rPr>
              <a:t>models:</a:t>
            </a:r>
            <a:r>
              <a:rPr lang="ar-SA" sz="2410" b="1" dirty="0" smtClean="0">
                <a:solidFill>
                  <a:srgbClr val="333399"/>
                </a:solidFill>
                <a:latin typeface="Arial Bold"/>
                <a:cs typeface="Arial Bold"/>
              </a:rPr>
              <a:t>هون بنعمل الداتا ع شكل ديجرام</a:t>
            </a:r>
            <a:endParaRPr lang="en-CA" sz="2410" b="1" dirty="0">
              <a:solidFill>
                <a:srgbClr val="333399"/>
              </a:solidFill>
              <a:latin typeface="Arial Bold"/>
              <a:cs typeface="Arial Bold"/>
            </a:endParaRPr>
          </a:p>
          <a:p>
            <a:pPr>
              <a:lnSpc>
                <a:spcPts val="2760"/>
              </a:lnSpc>
            </a:pPr>
            <a:endParaRPr lang="en-CA" sz="2380" dirty="0">
              <a:solidFill>
                <a:srgbClr val="000000"/>
              </a:solidFill>
            </a:endParaRPr>
          </a:p>
        </p:txBody>
      </p:sp>
      <p:sp>
        <p:nvSpPr>
          <p:cNvPr id="4" name="TextBox 4"/>
          <p:cNvSpPr txBox="1"/>
          <p:nvPr/>
        </p:nvSpPr>
        <p:spPr>
          <a:xfrm>
            <a:off x="787400" y="1714500"/>
            <a:ext cx="7779374" cy="923330"/>
          </a:xfrm>
          <a:prstGeom prst="rect">
            <a:avLst/>
          </a:prstGeom>
          <a:noFill/>
        </p:spPr>
        <p:txBody>
          <a:bodyPr vert="horz" wrap="none" lIns="0" tIns="0" rIns="0" bIns="0" rtlCol="0">
            <a:spAutoFit/>
          </a:bodyPr>
          <a:lstStyle/>
          <a:p>
            <a:pPr>
              <a:lnSpc>
                <a:spcPts val="24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Provide </a:t>
            </a:r>
            <a:r>
              <a:rPr lang="en-CA" sz="2195" dirty="0" smtClean="0">
                <a:solidFill>
                  <a:srgbClr val="800000"/>
                </a:solidFill>
                <a:latin typeface="Arial"/>
                <a:cs typeface="Arial"/>
              </a:rPr>
              <a:t>concepts that are close of the way</a:t>
            </a:r>
            <a:r>
              <a:rPr lang="ar-SA" sz="2195" dirty="0" smtClean="0">
                <a:solidFill>
                  <a:srgbClr val="800000"/>
                </a:solidFill>
                <a:latin typeface="Arial"/>
                <a:cs typeface="Arial"/>
              </a:rPr>
              <a:t> </a:t>
            </a:r>
            <a:r>
              <a:rPr lang="en-CA" sz="2195" dirty="0" smtClean="0">
                <a:solidFill>
                  <a:srgbClr val="800000"/>
                </a:solidFill>
                <a:latin typeface="Arial"/>
                <a:cs typeface="Arial"/>
              </a:rPr>
              <a:t>many </a:t>
            </a:r>
            <a:r>
              <a:rPr lang="en-CA" sz="2195" dirty="0">
                <a:solidFill>
                  <a:srgbClr val="800000"/>
                </a:solidFill>
                <a:latin typeface="Arial"/>
                <a:cs typeface="Arial"/>
              </a:rPr>
              <a:t>users</a:t>
            </a:r>
            <a:r>
              <a:rPr lang="en-CA" sz="2198" dirty="0">
                <a:solidFill>
                  <a:srgbClr val="000000"/>
                </a:solidFill>
                <a:latin typeface="Times New Roman"/>
              </a:rPr>
              <a:t/>
            </a:r>
            <a:br>
              <a:rPr lang="en-CA" sz="2198" dirty="0">
                <a:solidFill>
                  <a:srgbClr val="000000"/>
                </a:solidFill>
                <a:latin typeface="Times New Roman"/>
              </a:rPr>
            </a:br>
            <a:r>
              <a:rPr lang="en-CA" sz="2198" dirty="0">
                <a:solidFill>
                  <a:srgbClr val="800000"/>
                </a:solidFill>
                <a:latin typeface="Arial"/>
                <a:cs typeface="Arial"/>
              </a:rPr>
              <a:t>	perceive </a:t>
            </a:r>
            <a:r>
              <a:rPr lang="en-CA" sz="2198" dirty="0" smtClean="0">
                <a:solidFill>
                  <a:srgbClr val="800000"/>
                </a:solidFill>
                <a:latin typeface="Arial"/>
                <a:cs typeface="Arial"/>
              </a:rPr>
              <a:t>data.</a:t>
            </a:r>
            <a:r>
              <a:rPr lang="ar-SA" sz="2198" dirty="0" smtClean="0">
                <a:solidFill>
                  <a:srgbClr val="800000"/>
                </a:solidFill>
                <a:latin typeface="Arial"/>
                <a:cs typeface="Arial"/>
              </a:rPr>
              <a:t>بقدم مفاهيم قريبه  من الطريقه التي ينظر بها المستخدمين للداتا</a:t>
            </a:r>
            <a:endParaRPr lang="en-CA" sz="2198" dirty="0">
              <a:solidFill>
                <a:srgbClr val="800000"/>
              </a:solidFill>
              <a:latin typeface="Arial"/>
              <a:cs typeface="Arial"/>
            </a:endParaRPr>
          </a:p>
          <a:p>
            <a:pPr>
              <a:lnSpc>
                <a:spcPts val="2400"/>
              </a:lnSpc>
            </a:pPr>
            <a:endParaRPr lang="en-CA" sz="2198" dirty="0">
              <a:solidFill>
                <a:srgbClr val="000000"/>
              </a:solidFill>
            </a:endParaRPr>
          </a:p>
        </p:txBody>
      </p:sp>
      <p:sp>
        <p:nvSpPr>
          <p:cNvPr id="5" name="TextBox 5"/>
          <p:cNvSpPr txBox="1"/>
          <p:nvPr/>
        </p:nvSpPr>
        <p:spPr>
          <a:xfrm>
            <a:off x="1244600" y="2489200"/>
            <a:ext cx="114300" cy="190500"/>
          </a:xfrm>
          <a:prstGeom prst="rect">
            <a:avLst/>
          </a:prstGeom>
          <a:noFill/>
        </p:spPr>
        <p:txBody>
          <a:bodyPr vert="horz" wrap="none" lIns="0" tIns="0" rIns="0" bIns="0" rtlCol="0">
            <a:spAutoFit/>
          </a:bodyPr>
          <a:lstStyle/>
          <a:p>
            <a:pPr>
              <a:lnSpc>
                <a:spcPts val="1100"/>
              </a:lnSpc>
            </a:pPr>
            <a:r>
              <a:rPr lang="en-CA" sz="766" spc="-30">
                <a:solidFill>
                  <a:srgbClr val="990033"/>
                </a:solidFill>
                <a:latin typeface="Arial Unicode MS"/>
                <a:cs typeface="Arial Unicode MS"/>
              </a:rPr>
              <a:t></a:t>
            </a:r>
          </a:p>
          <a:p>
            <a:pPr>
              <a:lnSpc>
                <a:spcPts val="1150"/>
              </a:lnSpc>
            </a:pPr>
            <a:endParaRPr lang="en-CA" sz="996">
              <a:solidFill>
                <a:srgbClr val="000000"/>
              </a:solidFill>
            </a:endParaRPr>
          </a:p>
        </p:txBody>
      </p:sp>
      <p:sp>
        <p:nvSpPr>
          <p:cNvPr id="6" name="TextBox 6"/>
          <p:cNvSpPr txBox="1"/>
          <p:nvPr/>
        </p:nvSpPr>
        <p:spPr>
          <a:xfrm>
            <a:off x="1473200" y="2374900"/>
            <a:ext cx="7556500" cy="431800"/>
          </a:xfrm>
          <a:prstGeom prst="rect">
            <a:avLst/>
          </a:prstGeom>
          <a:noFill/>
        </p:spPr>
        <p:txBody>
          <a:bodyPr vert="horz" wrap="none" lIns="0" tIns="0" rIns="0" bIns="0" rtlCol="0">
            <a:spAutoFit/>
          </a:bodyPr>
          <a:lstStyle/>
          <a:p>
            <a:pPr>
              <a:lnSpc>
                <a:spcPts val="2300"/>
              </a:lnSpc>
            </a:pPr>
            <a:r>
              <a:rPr lang="en-CA" sz="2004">
                <a:solidFill>
                  <a:srgbClr val="333399"/>
                </a:solidFill>
                <a:latin typeface="Arial"/>
                <a:cs typeface="Arial"/>
              </a:rPr>
              <a:t>(Also called </a:t>
            </a:r>
            <a:r>
              <a:rPr lang="en-CA" sz="2014" b="1">
                <a:solidFill>
                  <a:srgbClr val="333399"/>
                </a:solidFill>
                <a:latin typeface="Arial Bold Italic"/>
                <a:cs typeface="Arial Bold Italic"/>
              </a:rPr>
              <a:t>entity-based</a:t>
            </a:r>
            <a:r>
              <a:rPr lang="en-CA" sz="2004">
                <a:solidFill>
                  <a:srgbClr val="333399"/>
                </a:solidFill>
                <a:latin typeface="Arial"/>
                <a:cs typeface="Arial"/>
              </a:rPr>
              <a:t> or</a:t>
            </a:r>
            <a:r>
              <a:rPr lang="en-CA" sz="2014" b="1">
                <a:solidFill>
                  <a:srgbClr val="333399"/>
                </a:solidFill>
                <a:latin typeface="Arial Bold Italic"/>
                <a:cs typeface="Arial Bold Italic"/>
              </a:rPr>
              <a:t> object-based</a:t>
            </a:r>
            <a:r>
              <a:rPr lang="en-CA" sz="2004">
                <a:solidFill>
                  <a:srgbClr val="333399"/>
                </a:solidFill>
                <a:latin typeface="Arial"/>
                <a:cs typeface="Arial"/>
              </a:rPr>
              <a:t> data models.)</a:t>
            </a:r>
          </a:p>
          <a:p>
            <a:pPr>
              <a:lnSpc>
                <a:spcPts val="2300"/>
              </a:lnSpc>
            </a:pPr>
            <a:endParaRPr lang="en-CA" sz="2004">
              <a:solidFill>
                <a:srgbClr val="000000"/>
              </a:solidFill>
            </a:endParaRPr>
          </a:p>
        </p:txBody>
      </p:sp>
      <p:sp>
        <p:nvSpPr>
          <p:cNvPr id="7" name="TextBox 7"/>
          <p:cNvSpPr txBox="1"/>
          <p:nvPr/>
        </p:nvSpPr>
        <p:spPr>
          <a:xfrm>
            <a:off x="330200" y="2717800"/>
            <a:ext cx="7848302" cy="718145"/>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Physical (low-level, internal) data </a:t>
            </a:r>
            <a:r>
              <a:rPr lang="en-CA" sz="2410" b="1" dirty="0" smtClean="0">
                <a:solidFill>
                  <a:srgbClr val="333399"/>
                </a:solidFill>
                <a:latin typeface="Arial Bold"/>
                <a:cs typeface="Arial Bold"/>
              </a:rPr>
              <a:t>models:</a:t>
            </a:r>
            <a:r>
              <a:rPr lang="ar-SA" sz="2410" b="1" dirty="0" smtClean="0">
                <a:solidFill>
                  <a:srgbClr val="333399"/>
                </a:solidFill>
                <a:latin typeface="Arial Bold"/>
                <a:cs typeface="Arial Bold"/>
              </a:rPr>
              <a:t>يعني التفاصيل</a:t>
            </a:r>
            <a:endParaRPr lang="en-CA" sz="2410" b="1" dirty="0">
              <a:solidFill>
                <a:srgbClr val="333399"/>
              </a:solidFill>
              <a:latin typeface="Arial Bold"/>
              <a:cs typeface="Arial Bold"/>
            </a:endParaRPr>
          </a:p>
          <a:p>
            <a:pPr>
              <a:lnSpc>
                <a:spcPts val="2760"/>
              </a:lnSpc>
            </a:pPr>
            <a:endParaRPr lang="en-CA" sz="2379" dirty="0">
              <a:solidFill>
                <a:srgbClr val="000000"/>
              </a:solidFill>
            </a:endParaRPr>
          </a:p>
        </p:txBody>
      </p:sp>
      <p:sp>
        <p:nvSpPr>
          <p:cNvPr id="8" name="TextBox 8"/>
          <p:cNvSpPr txBox="1"/>
          <p:nvPr/>
        </p:nvSpPr>
        <p:spPr>
          <a:xfrm>
            <a:off x="787400" y="3124200"/>
            <a:ext cx="7748916" cy="615553"/>
          </a:xfrm>
          <a:prstGeom prst="rect">
            <a:avLst/>
          </a:prstGeom>
          <a:noFill/>
        </p:spPr>
        <p:txBody>
          <a:bodyPr vert="horz" wrap="none" lIns="0" tIns="0" rIns="0" bIns="0" rtlCol="0">
            <a:spAutoFit/>
          </a:bodyPr>
          <a:lstStyle/>
          <a:p>
            <a:pPr>
              <a:lnSpc>
                <a:spcPts val="24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Provide concepts that describe details of how data is stored</a:t>
            </a:r>
            <a:r>
              <a:rPr lang="en-CA" sz="2198" dirty="0">
                <a:solidFill>
                  <a:srgbClr val="000000"/>
                </a:solidFill>
                <a:latin typeface="Times New Roman"/>
              </a:rPr>
              <a:t/>
            </a:r>
            <a:br>
              <a:rPr lang="en-CA" sz="2198" dirty="0">
                <a:solidFill>
                  <a:srgbClr val="000000"/>
                </a:solidFill>
                <a:latin typeface="Times New Roman"/>
              </a:rPr>
            </a:br>
            <a:r>
              <a:rPr lang="en-CA" sz="2198" dirty="0">
                <a:solidFill>
                  <a:srgbClr val="800000"/>
                </a:solidFill>
                <a:latin typeface="Arial"/>
                <a:cs typeface="Arial"/>
              </a:rPr>
              <a:t>	in the computer. These are usually </a:t>
            </a:r>
            <a:r>
              <a:rPr lang="en-CA" sz="2198" dirty="0" smtClean="0">
                <a:solidFill>
                  <a:srgbClr val="800000"/>
                </a:solidFill>
                <a:latin typeface="Arial"/>
                <a:cs typeface="Arial"/>
              </a:rPr>
              <a:t>specified</a:t>
            </a:r>
            <a:endParaRPr lang="en-CA" sz="2198" dirty="0">
              <a:solidFill>
                <a:srgbClr val="000000"/>
              </a:solidFill>
            </a:endParaRPr>
          </a:p>
        </p:txBody>
      </p:sp>
      <p:sp>
        <p:nvSpPr>
          <p:cNvPr id="9" name="TextBox 9"/>
          <p:cNvSpPr txBox="1"/>
          <p:nvPr/>
        </p:nvSpPr>
        <p:spPr>
          <a:xfrm>
            <a:off x="330200" y="3644900"/>
            <a:ext cx="8798884" cy="1231106"/>
          </a:xfrm>
          <a:prstGeom prst="rect">
            <a:avLst/>
          </a:prstGeom>
          <a:noFill/>
        </p:spPr>
        <p:txBody>
          <a:bodyPr vert="horz" wrap="none" lIns="0" tIns="0" rIns="0" bIns="0" rtlCol="0">
            <a:spAutoFit/>
          </a:bodyPr>
          <a:lstStyle/>
          <a:p>
            <a:pPr indent="743712">
              <a:lnSpc>
                <a:spcPts val="3200"/>
              </a:lnSpc>
            </a:pPr>
            <a:r>
              <a:rPr lang="en-CA" sz="2195" dirty="0" smtClean="0">
                <a:solidFill>
                  <a:srgbClr val="800000"/>
                </a:solidFill>
                <a:latin typeface="Arial"/>
                <a:cs typeface="Arial"/>
              </a:rPr>
              <a:t>through </a:t>
            </a:r>
            <a:r>
              <a:rPr lang="en-CA" sz="2195" dirty="0">
                <a:solidFill>
                  <a:srgbClr val="800000"/>
                </a:solidFill>
                <a:latin typeface="Arial"/>
                <a:cs typeface="Arial"/>
              </a:rPr>
              <a:t>DBMS design and administration manuals</a:t>
            </a:r>
            <a:r>
              <a:rPr lang="en-CA" sz="2380" dirty="0">
                <a:solidFill>
                  <a:srgbClr val="000000"/>
                </a:solidFill>
                <a:latin typeface="Times New Roman"/>
              </a:rPr>
              <a:t/>
            </a:r>
            <a:br>
              <a:rPr lang="en-CA" sz="2380" dirty="0">
                <a:solidFill>
                  <a:srgbClr val="000000"/>
                </a:solidFill>
                <a:latin typeface="Times New Roman"/>
              </a:rPr>
            </a:b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Implementation (representational) data </a:t>
            </a:r>
            <a:r>
              <a:rPr lang="en-CA" sz="2410" b="1" dirty="0" smtClean="0">
                <a:solidFill>
                  <a:srgbClr val="333399"/>
                </a:solidFill>
                <a:latin typeface="Arial Bold"/>
                <a:cs typeface="Arial Bold"/>
              </a:rPr>
              <a:t>models:</a:t>
            </a:r>
            <a:r>
              <a:rPr lang="ar-SA" sz="2410" b="1" dirty="0" smtClean="0">
                <a:solidFill>
                  <a:srgbClr val="333399"/>
                </a:solidFill>
                <a:latin typeface="Arial Bold"/>
                <a:cs typeface="Arial Bold"/>
              </a:rPr>
              <a:t>هاد بين الثنتين</a:t>
            </a:r>
            <a:endParaRPr lang="en-CA" sz="2410" b="1" dirty="0">
              <a:solidFill>
                <a:srgbClr val="333399"/>
              </a:solidFill>
              <a:latin typeface="Arial Bold"/>
              <a:cs typeface="Arial Bold"/>
            </a:endParaRPr>
          </a:p>
          <a:p>
            <a:pPr>
              <a:lnSpc>
                <a:spcPts val="3200"/>
              </a:lnSpc>
            </a:pPr>
            <a:endParaRPr lang="en-CA" sz="2380" dirty="0">
              <a:solidFill>
                <a:srgbClr val="000000"/>
              </a:solidFill>
            </a:endParaRPr>
          </a:p>
        </p:txBody>
      </p:sp>
      <p:sp>
        <p:nvSpPr>
          <p:cNvPr id="10" name="TextBox 10"/>
          <p:cNvSpPr txBox="1"/>
          <p:nvPr/>
        </p:nvSpPr>
        <p:spPr>
          <a:xfrm>
            <a:off x="787400" y="4495800"/>
            <a:ext cx="8356600" cy="723900"/>
          </a:xfrm>
          <a:prstGeom prst="rect">
            <a:avLst/>
          </a:prstGeom>
          <a:noFill/>
        </p:spPr>
        <p:txBody>
          <a:bodyPr vert="horz" wrap="none" lIns="0" tIns="0" rIns="0" bIns="0" rtlCol="0">
            <a:spAutoFit/>
          </a:bodyPr>
          <a:lstStyle/>
          <a:p>
            <a:pPr>
              <a:lnSpc>
                <a:spcPts val="24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Provide concepts that fall between the above two, used by</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many commercial DBMS implementations (e.g. relational</a:t>
            </a:r>
          </a:p>
          <a:p>
            <a:pPr>
              <a:lnSpc>
                <a:spcPts val="2400"/>
              </a:lnSpc>
            </a:pPr>
            <a:endParaRPr lang="en-CA" sz="2195">
              <a:solidFill>
                <a:srgbClr val="000000"/>
              </a:solidFill>
            </a:endParaRPr>
          </a:p>
        </p:txBody>
      </p:sp>
      <p:sp>
        <p:nvSpPr>
          <p:cNvPr id="11" name="TextBox 11"/>
          <p:cNvSpPr txBox="1"/>
          <p:nvPr/>
        </p:nvSpPr>
        <p:spPr>
          <a:xfrm>
            <a:off x="330200" y="5029200"/>
            <a:ext cx="7962116" cy="1192634"/>
          </a:xfrm>
          <a:prstGeom prst="rect">
            <a:avLst/>
          </a:prstGeom>
          <a:noFill/>
        </p:spPr>
        <p:txBody>
          <a:bodyPr vert="horz" wrap="none" lIns="0" tIns="0" rIns="0" bIns="0" rtlCol="0">
            <a:spAutoFit/>
          </a:bodyPr>
          <a:lstStyle/>
          <a:p>
            <a:pPr indent="743712">
              <a:lnSpc>
                <a:spcPts val="3100"/>
              </a:lnSpc>
            </a:pPr>
            <a:r>
              <a:rPr lang="en-CA" sz="2198" dirty="0">
                <a:solidFill>
                  <a:srgbClr val="800000"/>
                </a:solidFill>
                <a:latin typeface="Arial"/>
                <a:cs typeface="Arial"/>
              </a:rPr>
              <a:t>data models used in many commercial systems).</a:t>
            </a:r>
            <a:r>
              <a:rPr lang="en-CA" sz="2369" dirty="0">
                <a:solidFill>
                  <a:srgbClr val="000000"/>
                </a:solidFill>
                <a:latin typeface="Times New Roman"/>
              </a:rPr>
              <a:t/>
            </a:r>
            <a:br>
              <a:rPr lang="en-CA" sz="2369" dirty="0">
                <a:solidFill>
                  <a:srgbClr val="000000"/>
                </a:solidFill>
                <a:latin typeface="Times New Roman"/>
              </a:rPr>
            </a:b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Self-Describing Data </a:t>
            </a:r>
            <a:r>
              <a:rPr lang="en-CA" sz="2410" b="1" dirty="0" smtClean="0">
                <a:solidFill>
                  <a:srgbClr val="333399"/>
                </a:solidFill>
                <a:latin typeface="Arial Bold"/>
                <a:cs typeface="Arial Bold"/>
              </a:rPr>
              <a:t>Models:</a:t>
            </a:r>
            <a:r>
              <a:rPr lang="ar-SA" sz="2410" b="1" dirty="0" smtClean="0">
                <a:solidFill>
                  <a:srgbClr val="333399"/>
                </a:solidFill>
                <a:latin typeface="Arial Bold"/>
                <a:cs typeface="Arial Bold"/>
              </a:rPr>
              <a:t>هاد ف الداتا الي ما فيها ستركتشر</a:t>
            </a:r>
            <a:endParaRPr lang="en-CA" sz="2410" b="1" dirty="0">
              <a:solidFill>
                <a:srgbClr val="333399"/>
              </a:solidFill>
              <a:latin typeface="Arial Bold"/>
              <a:cs typeface="Arial Bold"/>
            </a:endParaRPr>
          </a:p>
          <a:p>
            <a:pPr>
              <a:lnSpc>
                <a:spcPts val="3100"/>
              </a:lnSpc>
            </a:pPr>
            <a:endParaRPr lang="en-CA" sz="2369" dirty="0">
              <a:solidFill>
                <a:srgbClr val="000000"/>
              </a:solidFill>
            </a:endParaRPr>
          </a:p>
        </p:txBody>
      </p:sp>
      <p:sp>
        <p:nvSpPr>
          <p:cNvPr id="12" name="TextBox 12"/>
          <p:cNvSpPr txBox="1"/>
          <p:nvPr/>
        </p:nvSpPr>
        <p:spPr>
          <a:xfrm>
            <a:off x="787400" y="5918200"/>
            <a:ext cx="8356600" cy="393700"/>
          </a:xfrm>
          <a:prstGeom prst="rect">
            <a:avLst/>
          </a:prstGeom>
          <a:noFill/>
        </p:spPr>
        <p:txBody>
          <a:bodyPr vert="horz" wrap="none" lIns="0" tIns="0" rIns="0" bIns="0" rtlCol="0">
            <a:spAutoFit/>
          </a:bodyPr>
          <a:lstStyle/>
          <a:p>
            <a:pPr>
              <a:lnSpc>
                <a:spcPts val="1980"/>
              </a:lnSpc>
            </a:pPr>
            <a:r>
              <a:rPr lang="en-CA" sz="1211">
                <a:solidFill>
                  <a:srgbClr val="333399"/>
                </a:solidFill>
                <a:latin typeface="Arial Unicode MS"/>
                <a:cs typeface="Arial Unicode MS"/>
              </a:rPr>
              <a:t></a:t>
            </a:r>
            <a:r>
              <a:rPr lang="en-CA" sz="2195">
                <a:solidFill>
                  <a:srgbClr val="800000"/>
                </a:solidFill>
                <a:latin typeface="Arial"/>
                <a:cs typeface="Arial"/>
              </a:rPr>
              <a:t>  Combine the description of data with the data values.</a:t>
            </a:r>
          </a:p>
          <a:p>
            <a:pPr>
              <a:lnSpc>
                <a:spcPts val="1980"/>
              </a:lnSpc>
            </a:pPr>
            <a:endParaRPr lang="en-CA" sz="2178">
              <a:solidFill>
                <a:srgbClr val="000000"/>
              </a:solidFill>
            </a:endParaRPr>
          </a:p>
        </p:txBody>
      </p:sp>
      <p:sp>
        <p:nvSpPr>
          <p:cNvPr id="13" name="TextBox 13"/>
          <p:cNvSpPr txBox="1"/>
          <p:nvPr/>
        </p:nvSpPr>
        <p:spPr>
          <a:xfrm>
            <a:off x="1066800" y="6197600"/>
            <a:ext cx="8077200" cy="393700"/>
          </a:xfrm>
          <a:prstGeom prst="rect">
            <a:avLst/>
          </a:prstGeom>
          <a:noFill/>
        </p:spPr>
        <p:txBody>
          <a:bodyPr vert="horz" wrap="none" lIns="0" tIns="0" rIns="0" bIns="0" rtlCol="0">
            <a:spAutoFit/>
          </a:bodyPr>
          <a:lstStyle/>
          <a:p>
            <a:pPr>
              <a:lnSpc>
                <a:spcPts val="2195"/>
              </a:lnSpc>
            </a:pPr>
            <a:r>
              <a:rPr lang="en-CA" sz="2195" dirty="0">
                <a:solidFill>
                  <a:srgbClr val="800000"/>
                </a:solidFill>
                <a:latin typeface="Arial"/>
                <a:cs typeface="Arial"/>
              </a:rPr>
              <a:t>Examples include XML, key-value stores and some NOSQL</a:t>
            </a:r>
          </a:p>
          <a:p>
            <a:pPr>
              <a:lnSpc>
                <a:spcPts val="2195"/>
              </a:lnSpc>
            </a:pPr>
            <a:endParaRPr lang="en-CA" sz="2195" dirty="0">
              <a:solidFill>
                <a:srgbClr val="000000"/>
              </a:solidFill>
            </a:endParaRPr>
          </a:p>
        </p:txBody>
      </p:sp>
      <p:sp>
        <p:nvSpPr>
          <p:cNvPr id="14" name="TextBox 14"/>
          <p:cNvSpPr txBox="1"/>
          <p:nvPr/>
        </p:nvSpPr>
        <p:spPr>
          <a:xfrm>
            <a:off x="927100" y="6667500"/>
            <a:ext cx="3225800" cy="165100"/>
          </a:xfrm>
          <a:prstGeom prst="rect">
            <a:avLst/>
          </a:prstGeom>
          <a:noFill/>
        </p:spPr>
        <p:txBody>
          <a:bodyPr vert="horz" wrap="none" lIns="0" tIns="0" rIns="0" bIns="0" rtlCol="0">
            <a:spAutoFit/>
          </a:bodyPr>
          <a:lstStyle/>
          <a:p>
            <a:pPr>
              <a:lnSpc>
                <a:spcPts val="2585"/>
              </a:lnSpc>
            </a:pPr>
            <a:r>
              <a:rPr lang="en-CA" sz="900">
                <a:solidFill>
                  <a:srgbClr val="000000"/>
                </a:solidFill>
                <a:latin typeface="Arial"/>
                <a:cs typeface="Arial"/>
              </a:rPr>
              <a:t>Copyright © 2016 Ramez Elmasri and Shamkant B. Navathe</a:t>
            </a:r>
          </a:p>
          <a:p>
            <a:pPr>
              <a:lnSpc>
                <a:spcPts val="2585"/>
              </a:lnSpc>
            </a:pPr>
            <a:endParaRPr lang="en-CA" sz="900">
              <a:solidFill>
                <a:srgbClr val="000000"/>
              </a:solidFill>
              <a:latin typeface="Arial"/>
              <a:cs typeface="Arial"/>
            </a:endParaRPr>
          </a:p>
        </p:txBody>
      </p:sp>
      <p:sp>
        <p:nvSpPr>
          <p:cNvPr id="15" name="TextBox 15"/>
          <p:cNvSpPr txBox="1"/>
          <p:nvPr/>
        </p:nvSpPr>
        <p:spPr>
          <a:xfrm>
            <a:off x="1066800" y="6451600"/>
            <a:ext cx="1295400" cy="406400"/>
          </a:xfrm>
          <a:prstGeom prst="rect">
            <a:avLst/>
          </a:prstGeom>
          <a:noFill/>
        </p:spPr>
        <p:txBody>
          <a:bodyPr vert="horz" wrap="none" lIns="0" tIns="0" rIns="0" bIns="0" rtlCol="0">
            <a:spAutoFit/>
          </a:bodyPr>
          <a:lstStyle/>
          <a:p>
            <a:pPr>
              <a:lnSpc>
                <a:spcPts val="2530"/>
              </a:lnSpc>
            </a:pPr>
            <a:r>
              <a:rPr lang="en-CA" sz="2198">
                <a:solidFill>
                  <a:srgbClr val="800000"/>
                </a:solidFill>
                <a:latin typeface="Arial"/>
                <a:cs typeface="Arial"/>
              </a:rPr>
              <a:t>systems.</a:t>
            </a:r>
          </a:p>
          <a:p>
            <a:pPr>
              <a:lnSpc>
                <a:spcPts val="2530"/>
              </a:lnSpc>
            </a:pPr>
            <a:endParaRPr lang="en-CA" sz="2198">
              <a:solidFill>
                <a:srgbClr val="800000"/>
              </a:solidFill>
              <a:latin typeface="Arial"/>
              <a:cs typeface="Arial"/>
            </a:endParaRPr>
          </a:p>
        </p:txBody>
      </p:sp>
      <p:sp>
        <p:nvSpPr>
          <p:cNvPr id="16" name="TextBox 16"/>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6565900" cy="1051570"/>
          </a:xfrm>
          <a:prstGeom prst="rect">
            <a:avLst/>
          </a:prstGeom>
          <a:noFill/>
        </p:spPr>
        <p:txBody>
          <a:bodyPr vert="horz" wrap="none" lIns="0" tIns="0" rIns="0" bIns="0" rtlCol="0">
            <a:spAutoFit/>
          </a:bodyPr>
          <a:lstStyle/>
          <a:p>
            <a:pPr>
              <a:lnSpc>
                <a:spcPts val="4140"/>
              </a:lnSpc>
            </a:pPr>
            <a:r>
              <a:rPr lang="en-CA" sz="3600" dirty="0" smtClean="0">
                <a:solidFill>
                  <a:srgbClr val="800000"/>
                </a:solidFill>
                <a:latin typeface="Arial"/>
                <a:cs typeface="Arial"/>
              </a:rPr>
              <a:t>Schemas</a:t>
            </a:r>
            <a:r>
              <a:rPr lang="ar-SA" sz="3600" dirty="0" smtClean="0">
                <a:solidFill>
                  <a:srgbClr val="800000"/>
                </a:solidFill>
                <a:latin typeface="Arial"/>
                <a:cs typeface="Arial"/>
              </a:rPr>
              <a:t>سكيماز</a:t>
            </a:r>
            <a:r>
              <a:rPr lang="en-CA" sz="3600" dirty="0" smtClean="0">
                <a:solidFill>
                  <a:srgbClr val="800000"/>
                </a:solidFill>
                <a:latin typeface="Arial"/>
                <a:cs typeface="Arial"/>
              </a:rPr>
              <a:t> </a:t>
            </a:r>
            <a:r>
              <a:rPr lang="en-CA" sz="3600" dirty="0">
                <a:solidFill>
                  <a:srgbClr val="800000"/>
                </a:solidFill>
                <a:latin typeface="Arial"/>
                <a:cs typeface="Arial"/>
              </a:rPr>
              <a:t>versus Instances</a:t>
            </a:r>
          </a:p>
          <a:p>
            <a:pPr>
              <a:lnSpc>
                <a:spcPts val="4140"/>
              </a:lnSpc>
            </a:pPr>
            <a:endParaRPr lang="en-CA" sz="3600" dirty="0">
              <a:solidFill>
                <a:srgbClr val="000000"/>
              </a:solidFill>
            </a:endParaRPr>
          </a:p>
        </p:txBody>
      </p:sp>
      <p:sp>
        <p:nvSpPr>
          <p:cNvPr id="3" name="TextBox 3"/>
          <p:cNvSpPr txBox="1"/>
          <p:nvPr/>
        </p:nvSpPr>
        <p:spPr>
          <a:xfrm>
            <a:off x="330200" y="1600200"/>
            <a:ext cx="6815968"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Database </a:t>
            </a:r>
            <a:r>
              <a:rPr lang="en-CA" sz="2798" dirty="0" smtClean="0">
                <a:solidFill>
                  <a:srgbClr val="333399"/>
                </a:solidFill>
                <a:latin typeface="Arial"/>
                <a:cs typeface="Arial"/>
              </a:rPr>
              <a:t>Schema:</a:t>
            </a:r>
            <a:r>
              <a:rPr lang="ar-SA" sz="2798" dirty="0" smtClean="0">
                <a:solidFill>
                  <a:srgbClr val="333399"/>
                </a:solidFill>
                <a:latin typeface="Arial"/>
                <a:cs typeface="Arial"/>
              </a:rPr>
              <a:t>الي هي الجدول وشو مكوناته </a:t>
            </a:r>
            <a:endParaRPr lang="en-CA" sz="2798" dirty="0">
              <a:solidFill>
                <a:srgbClr val="333399"/>
              </a:solidFill>
              <a:latin typeface="Arial"/>
              <a:cs typeface="Arial"/>
            </a:endParaRPr>
          </a:p>
          <a:p>
            <a:pPr>
              <a:lnSpc>
                <a:spcPts val="3220"/>
              </a:lnSpc>
            </a:pPr>
            <a:endParaRPr lang="en-CA" sz="2739" dirty="0">
              <a:solidFill>
                <a:srgbClr val="000000"/>
              </a:solidFill>
            </a:endParaRPr>
          </a:p>
        </p:txBody>
      </p:sp>
      <p:sp>
        <p:nvSpPr>
          <p:cNvPr id="4" name="TextBox 4"/>
          <p:cNvSpPr txBox="1"/>
          <p:nvPr/>
        </p:nvSpPr>
        <p:spPr>
          <a:xfrm>
            <a:off x="787400" y="20701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The </a:t>
            </a:r>
            <a:r>
              <a:rPr lang="en-CA" sz="2614" b="1">
                <a:solidFill>
                  <a:srgbClr val="800000"/>
                </a:solidFill>
                <a:latin typeface="Arial Bold Italic"/>
                <a:cs typeface="Arial Bold Italic"/>
              </a:rPr>
              <a:t>description</a:t>
            </a:r>
            <a:r>
              <a:rPr lang="en-CA" sz="2604">
                <a:solidFill>
                  <a:srgbClr val="800000"/>
                </a:solidFill>
                <a:latin typeface="Arial"/>
                <a:cs typeface="Arial"/>
              </a:rPr>
              <a:t> of a database.</a:t>
            </a:r>
          </a:p>
          <a:p>
            <a:pPr>
              <a:lnSpc>
                <a:spcPts val="2990"/>
              </a:lnSpc>
            </a:pPr>
            <a:endParaRPr lang="en-CA" sz="2568">
              <a:solidFill>
                <a:srgbClr val="000000"/>
              </a:solidFill>
            </a:endParaRPr>
          </a:p>
        </p:txBody>
      </p:sp>
      <p:sp>
        <p:nvSpPr>
          <p:cNvPr id="5" name="TextBox 5"/>
          <p:cNvSpPr txBox="1"/>
          <p:nvPr/>
        </p:nvSpPr>
        <p:spPr>
          <a:xfrm>
            <a:off x="787400" y="2527300"/>
            <a:ext cx="8356600" cy="863600"/>
          </a:xfrm>
          <a:prstGeom prst="rect">
            <a:avLst/>
          </a:prstGeom>
          <a:noFill/>
        </p:spPr>
        <p:txBody>
          <a:bodyPr vert="horz" wrap="none" lIns="0" tIns="0" rIns="0" bIns="0" rtlCol="0">
            <a:spAutoFit/>
          </a:bodyPr>
          <a:lstStyle/>
          <a:p>
            <a:pPr>
              <a:lnSpc>
                <a:spcPts val="2800"/>
              </a:lnSpc>
            </a:pPr>
            <a:r>
              <a:rPr lang="en-CA" sz="1427">
                <a:solidFill>
                  <a:srgbClr val="333399"/>
                </a:solidFill>
                <a:latin typeface="Arial Unicode MS"/>
                <a:cs typeface="Arial Unicode MS"/>
              </a:rPr>
              <a:t></a:t>
            </a:r>
            <a:r>
              <a:rPr lang="en-CA" sz="2604">
                <a:solidFill>
                  <a:srgbClr val="800000"/>
                </a:solidFill>
                <a:latin typeface="Arial"/>
                <a:cs typeface="Arial"/>
              </a:rPr>
              <a:t>  Includes descriptions of the database structure,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data types, and the constraints on the database.</a:t>
            </a:r>
          </a:p>
          <a:p>
            <a:pPr>
              <a:lnSpc>
                <a:spcPts val="2800"/>
              </a:lnSpc>
            </a:pPr>
            <a:endParaRPr lang="en-CA" sz="2604">
              <a:solidFill>
                <a:srgbClr val="000000"/>
              </a:solidFill>
            </a:endParaRPr>
          </a:p>
        </p:txBody>
      </p:sp>
      <p:sp>
        <p:nvSpPr>
          <p:cNvPr id="6" name="TextBox 6"/>
          <p:cNvSpPr txBox="1"/>
          <p:nvPr/>
        </p:nvSpPr>
        <p:spPr>
          <a:xfrm>
            <a:off x="330200" y="3302000"/>
            <a:ext cx="8813800" cy="508000"/>
          </a:xfrm>
          <a:prstGeom prst="rect">
            <a:avLst/>
          </a:prstGeom>
          <a:noFill/>
        </p:spPr>
        <p:txBody>
          <a:bodyPr vert="horz" wrap="none" lIns="0" tIns="0" rIns="0" bIns="0" rtlCol="0">
            <a:spAutoFit/>
          </a:bodyPr>
          <a:lstStyle/>
          <a:p>
            <a:pPr>
              <a:lnSpc>
                <a:spcPts val="3220"/>
              </a:lnSpc>
            </a:pPr>
            <a:r>
              <a:rPr lang="en-CA" sz="1682">
                <a:solidFill>
                  <a:srgbClr val="990033"/>
                </a:solidFill>
                <a:latin typeface="Arial Unicode MS"/>
                <a:cs typeface="Arial Unicode MS"/>
              </a:rPr>
              <a:t></a:t>
            </a:r>
            <a:r>
              <a:rPr lang="en-CA" sz="2798">
                <a:solidFill>
                  <a:srgbClr val="333399"/>
                </a:solidFill>
                <a:latin typeface="Arial"/>
                <a:cs typeface="Arial"/>
              </a:rPr>
              <a:t>  Schema Diagram:</a:t>
            </a:r>
          </a:p>
          <a:p>
            <a:pPr>
              <a:lnSpc>
                <a:spcPts val="3220"/>
              </a:lnSpc>
            </a:pPr>
            <a:endParaRPr lang="en-CA" sz="2736">
              <a:solidFill>
                <a:srgbClr val="000000"/>
              </a:solidFill>
            </a:endParaRPr>
          </a:p>
        </p:txBody>
      </p:sp>
      <p:sp>
        <p:nvSpPr>
          <p:cNvPr id="7" name="TextBox 7"/>
          <p:cNvSpPr txBox="1"/>
          <p:nvPr/>
        </p:nvSpPr>
        <p:spPr>
          <a:xfrm>
            <a:off x="787400" y="3784600"/>
            <a:ext cx="7031605" cy="1077218"/>
          </a:xfrm>
          <a:prstGeom prst="rect">
            <a:avLst/>
          </a:prstGeom>
          <a:noFill/>
        </p:spPr>
        <p:txBody>
          <a:bodyPr vert="horz" wrap="none" lIns="0" tIns="0" rIns="0" bIns="0" rtlCol="0">
            <a:spAutoFit/>
          </a:bodyPr>
          <a:lstStyle/>
          <a:p>
            <a:pPr>
              <a:lnSpc>
                <a:spcPts val="28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An </a:t>
            </a:r>
            <a:r>
              <a:rPr lang="ar-SA" sz="2604" dirty="0" smtClean="0">
                <a:solidFill>
                  <a:srgbClr val="800000"/>
                </a:solidFill>
                <a:latin typeface="Arial"/>
                <a:cs typeface="Arial"/>
              </a:rPr>
              <a:t>السترتيف</a:t>
            </a:r>
            <a:r>
              <a:rPr lang="en-CA" sz="2614" b="1" dirty="0" smtClean="0">
                <a:solidFill>
                  <a:srgbClr val="800000"/>
                </a:solidFill>
                <a:latin typeface="Arial Bold Italic"/>
                <a:cs typeface="Arial Bold Italic"/>
              </a:rPr>
              <a:t>illustrative</a:t>
            </a:r>
            <a:r>
              <a:rPr lang="ar-SA" sz="2614" b="1" dirty="0" smtClean="0">
                <a:solidFill>
                  <a:srgbClr val="800000"/>
                </a:solidFill>
                <a:latin typeface="Arial Bold Italic"/>
                <a:cs typeface="Arial Bold Italic"/>
              </a:rPr>
              <a:t>عرض توضيحي</a:t>
            </a:r>
            <a:r>
              <a:rPr lang="en-CA" sz="2604" dirty="0" smtClean="0">
                <a:solidFill>
                  <a:srgbClr val="800000"/>
                </a:solidFill>
                <a:latin typeface="Arial"/>
                <a:cs typeface="Arial"/>
              </a:rPr>
              <a:t> </a:t>
            </a:r>
            <a:r>
              <a:rPr lang="en-CA" sz="2604" dirty="0">
                <a:solidFill>
                  <a:srgbClr val="800000"/>
                </a:solidFill>
                <a:latin typeface="Arial"/>
                <a:cs typeface="Arial"/>
              </a:rPr>
              <a:t>display of </a:t>
            </a:r>
            <a:r>
              <a:rPr lang="en-CA" sz="2604" dirty="0" smtClean="0">
                <a:solidFill>
                  <a:srgbClr val="800000"/>
                </a:solidFill>
                <a:latin typeface="Arial"/>
                <a:cs typeface="Arial"/>
              </a:rPr>
              <a:t>a</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database schema.</a:t>
            </a:r>
          </a:p>
          <a:p>
            <a:pPr>
              <a:lnSpc>
                <a:spcPts val="2800"/>
              </a:lnSpc>
            </a:pPr>
            <a:endParaRPr lang="en-CA" sz="2604" dirty="0">
              <a:solidFill>
                <a:srgbClr val="000000"/>
              </a:solidFill>
            </a:endParaRPr>
          </a:p>
        </p:txBody>
      </p:sp>
      <p:sp>
        <p:nvSpPr>
          <p:cNvPr id="8" name="TextBox 8"/>
          <p:cNvSpPr txBox="1"/>
          <p:nvPr/>
        </p:nvSpPr>
        <p:spPr>
          <a:xfrm>
            <a:off x="330200" y="4559300"/>
            <a:ext cx="65" cy="820738"/>
          </a:xfrm>
          <a:prstGeom prst="rect">
            <a:avLst/>
          </a:prstGeom>
          <a:noFill/>
        </p:spPr>
        <p:txBody>
          <a:bodyPr vert="horz" wrap="none" lIns="0" tIns="0" rIns="0" bIns="0" rtlCol="0">
            <a:spAutoFit/>
          </a:bodyPr>
          <a:lstStyle/>
          <a:p>
            <a:pPr>
              <a:lnSpc>
                <a:spcPts val="3220"/>
              </a:lnSpc>
            </a:pPr>
            <a:endParaRPr lang="en-CA" sz="2795" dirty="0">
              <a:solidFill>
                <a:srgbClr val="333399"/>
              </a:solidFill>
              <a:latin typeface="Arial"/>
              <a:cs typeface="Arial"/>
            </a:endParaRPr>
          </a:p>
          <a:p>
            <a:pPr>
              <a:lnSpc>
                <a:spcPts val="3220"/>
              </a:lnSpc>
            </a:pPr>
            <a:endParaRPr lang="en-CA" sz="2740"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2- 7</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Schemas versus Instances</a:t>
            </a:r>
          </a:p>
          <a:p>
            <a:pPr>
              <a:lnSpc>
                <a:spcPts val="4140"/>
              </a:lnSpc>
            </a:pPr>
            <a:endParaRPr lang="en-CA" sz="3600">
              <a:solidFill>
                <a:srgbClr val="000000"/>
              </a:solidFill>
            </a:endParaRPr>
          </a:p>
        </p:txBody>
      </p:sp>
      <p:sp>
        <p:nvSpPr>
          <p:cNvPr id="3" name="TextBox 3"/>
          <p:cNvSpPr txBox="1"/>
          <p:nvPr/>
        </p:nvSpPr>
        <p:spPr>
          <a:xfrm>
            <a:off x="330200" y="1651000"/>
            <a:ext cx="9712595"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Database </a:t>
            </a:r>
            <a:r>
              <a:rPr lang="en-CA" sz="2798" dirty="0" smtClean="0">
                <a:solidFill>
                  <a:srgbClr val="333399"/>
                </a:solidFill>
                <a:latin typeface="Arial"/>
                <a:cs typeface="Arial"/>
              </a:rPr>
              <a:t>State:</a:t>
            </a:r>
            <a:r>
              <a:rPr lang="ar-SA" sz="2798" dirty="0" smtClean="0">
                <a:solidFill>
                  <a:srgbClr val="333399"/>
                </a:solidFill>
                <a:latin typeface="Arial"/>
                <a:cs typeface="Arial"/>
              </a:rPr>
              <a:t>هي نفسها الانستانس ويعني هون التفاصيل الي جوا الاسكيما</a:t>
            </a:r>
            <a:endParaRPr lang="en-CA" sz="2798" dirty="0">
              <a:solidFill>
                <a:srgbClr val="333399"/>
              </a:solidFill>
              <a:latin typeface="Arial"/>
              <a:cs typeface="Arial"/>
            </a:endParaRPr>
          </a:p>
          <a:p>
            <a:pPr>
              <a:lnSpc>
                <a:spcPts val="3220"/>
              </a:lnSpc>
            </a:pPr>
            <a:endParaRPr lang="en-CA" sz="2736" dirty="0">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The actual data stored in a database at a</a:t>
            </a:r>
          </a:p>
          <a:p>
            <a:pPr>
              <a:lnSpc>
                <a:spcPts val="2990"/>
              </a:lnSpc>
            </a:pPr>
            <a:endParaRPr lang="en-CA" sz="2577">
              <a:solidFill>
                <a:srgbClr val="000000"/>
              </a:solidFill>
            </a:endParaRPr>
          </a:p>
        </p:txBody>
      </p:sp>
      <p:sp>
        <p:nvSpPr>
          <p:cNvPr id="5" name="TextBox 5"/>
          <p:cNvSpPr txBox="1"/>
          <p:nvPr/>
        </p:nvSpPr>
        <p:spPr>
          <a:xfrm>
            <a:off x="1066800" y="2540000"/>
            <a:ext cx="8077200" cy="914400"/>
          </a:xfrm>
          <a:prstGeom prst="rect">
            <a:avLst/>
          </a:prstGeom>
          <a:noFill/>
        </p:spPr>
        <p:txBody>
          <a:bodyPr vert="horz" wrap="none" lIns="0" tIns="0" rIns="0" bIns="0" rtlCol="0">
            <a:spAutoFit/>
          </a:bodyPr>
          <a:lstStyle/>
          <a:p>
            <a:pPr>
              <a:lnSpc>
                <a:spcPts val="3100"/>
              </a:lnSpc>
            </a:pPr>
            <a:r>
              <a:rPr lang="en-CA" sz="2614" b="1">
                <a:solidFill>
                  <a:srgbClr val="800000"/>
                </a:solidFill>
                <a:latin typeface="Arial Bold Italic"/>
                <a:cs typeface="Arial Bold Italic"/>
              </a:rPr>
              <a:t>particular moment in time</a:t>
            </a:r>
            <a:r>
              <a:rPr lang="en-CA" sz="2604">
                <a:solidFill>
                  <a:srgbClr val="800000"/>
                </a:solidFill>
                <a:latin typeface="Arial"/>
                <a:cs typeface="Arial"/>
              </a:rPr>
              <a:t>. This includes the</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collection of all the data in the database.</a:t>
            </a:r>
          </a:p>
          <a:p>
            <a:pPr>
              <a:lnSpc>
                <a:spcPts val="3100"/>
              </a:lnSpc>
            </a:pPr>
            <a:endParaRPr lang="en-CA" sz="2604">
              <a:solidFill>
                <a:srgbClr val="000000"/>
              </a:solidFill>
            </a:endParaRPr>
          </a:p>
        </p:txBody>
      </p:sp>
      <p:sp>
        <p:nvSpPr>
          <p:cNvPr id="6" name="TextBox 6"/>
          <p:cNvSpPr txBox="1"/>
          <p:nvPr/>
        </p:nvSpPr>
        <p:spPr>
          <a:xfrm>
            <a:off x="787400" y="3416300"/>
            <a:ext cx="8356600" cy="914400"/>
          </a:xfrm>
          <a:prstGeom prst="rect">
            <a:avLst/>
          </a:prstGeom>
          <a:noFill/>
        </p:spPr>
        <p:txBody>
          <a:bodyPr vert="horz" wrap="none" lIns="0" tIns="0" rIns="0" bIns="0" rtlCol="0">
            <a:spAutoFit/>
          </a:bodyPr>
          <a:lstStyle/>
          <a:p>
            <a:pPr>
              <a:lnSpc>
                <a:spcPts val="3100"/>
              </a:lnSpc>
            </a:pPr>
            <a:r>
              <a:rPr lang="en-CA" sz="1430">
                <a:solidFill>
                  <a:srgbClr val="333399"/>
                </a:solidFill>
                <a:latin typeface="Arial Unicode MS"/>
                <a:cs typeface="Arial Unicode MS"/>
              </a:rPr>
              <a:t></a:t>
            </a:r>
            <a:r>
              <a:rPr lang="en-CA" sz="2606">
                <a:solidFill>
                  <a:srgbClr val="800000"/>
                </a:solidFill>
                <a:latin typeface="Arial"/>
                <a:cs typeface="Arial"/>
              </a:rPr>
              <a:t>  Also called database instance (or occurrence or</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snapshot).</a:t>
            </a:r>
          </a:p>
          <a:p>
            <a:pPr>
              <a:lnSpc>
                <a:spcPts val="3100"/>
              </a:lnSpc>
            </a:pPr>
            <a:endParaRPr lang="en-CA" sz="2604">
              <a:solidFill>
                <a:srgbClr val="000000"/>
              </a:solidFill>
            </a:endParaRPr>
          </a:p>
        </p:txBody>
      </p:sp>
      <p:sp>
        <p:nvSpPr>
          <p:cNvPr id="7" name="TextBox 7"/>
          <p:cNvSpPr txBox="1"/>
          <p:nvPr/>
        </p:nvSpPr>
        <p:spPr>
          <a:xfrm>
            <a:off x="1244600" y="4292600"/>
            <a:ext cx="78994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00">
                <a:solidFill>
                  <a:srgbClr val="333399"/>
                </a:solidFill>
                <a:latin typeface="Arial"/>
                <a:cs typeface="Arial"/>
              </a:rPr>
              <a:t> The term </a:t>
            </a:r>
            <a:r>
              <a:rPr lang="en-CA" sz="2400">
                <a:solidFill>
                  <a:srgbClr val="333399"/>
                </a:solidFill>
                <a:latin typeface="Arial Italic"/>
                <a:cs typeface="Arial Italic"/>
              </a:rPr>
              <a:t>instance </a:t>
            </a:r>
            <a:r>
              <a:rPr lang="en-CA" sz="2400">
                <a:solidFill>
                  <a:srgbClr val="333399"/>
                </a:solidFill>
                <a:latin typeface="Arial"/>
                <a:cs typeface="Arial"/>
              </a:rPr>
              <a:t>is also applied to individual</a:t>
            </a:r>
          </a:p>
          <a:p>
            <a:pPr>
              <a:lnSpc>
                <a:spcPts val="2760"/>
              </a:lnSpc>
            </a:pPr>
            <a:endParaRPr lang="en-CA" sz="2375">
              <a:solidFill>
                <a:srgbClr val="000000"/>
              </a:solidFill>
            </a:endParaRPr>
          </a:p>
        </p:txBody>
      </p:sp>
      <p:sp>
        <p:nvSpPr>
          <p:cNvPr id="8" name="TextBox 8"/>
          <p:cNvSpPr txBox="1"/>
          <p:nvPr/>
        </p:nvSpPr>
        <p:spPr>
          <a:xfrm>
            <a:off x="1473200" y="4635500"/>
            <a:ext cx="7670800" cy="838200"/>
          </a:xfrm>
          <a:prstGeom prst="rect">
            <a:avLst/>
          </a:prstGeom>
          <a:noFill/>
        </p:spPr>
        <p:txBody>
          <a:bodyPr vert="horz" wrap="none" lIns="0" tIns="0" rIns="0" bIns="0" rtlCol="0">
            <a:spAutoFit/>
          </a:bodyPr>
          <a:lstStyle/>
          <a:p>
            <a:pPr>
              <a:lnSpc>
                <a:spcPts val="2900"/>
              </a:lnSpc>
            </a:pPr>
            <a:r>
              <a:rPr lang="en-CA" sz="2400">
                <a:solidFill>
                  <a:srgbClr val="333399"/>
                </a:solidFill>
                <a:latin typeface="Arial"/>
                <a:cs typeface="Arial"/>
              </a:rPr>
              <a:t>database components, e.g. </a:t>
            </a:r>
            <a:r>
              <a:rPr lang="en-CA" sz="2400">
                <a:solidFill>
                  <a:srgbClr val="333399"/>
                </a:solidFill>
                <a:latin typeface="Arial Italic"/>
                <a:cs typeface="Arial Italic"/>
              </a:rPr>
              <a:t>record instance, table</a:t>
            </a:r>
            <a:r>
              <a:rPr lang="en-CA" sz="2402">
                <a:solidFill>
                  <a:srgbClr val="000000"/>
                </a:solidFill>
                <a:latin typeface="Times New Roman"/>
              </a:rPr>
              <a:t/>
            </a:r>
            <a:br>
              <a:rPr lang="en-CA" sz="2402">
                <a:solidFill>
                  <a:srgbClr val="000000"/>
                </a:solidFill>
                <a:latin typeface="Times New Roman"/>
              </a:rPr>
            </a:br>
            <a:r>
              <a:rPr lang="en-CA" sz="2402">
                <a:solidFill>
                  <a:srgbClr val="333399"/>
                </a:solidFill>
                <a:latin typeface="Arial Italic"/>
                <a:cs typeface="Arial Italic"/>
              </a:rPr>
              <a:t>instance, entity instance</a:t>
            </a:r>
          </a:p>
          <a:p>
            <a:pPr>
              <a:lnSpc>
                <a:spcPts val="2900"/>
              </a:lnSpc>
            </a:pPr>
            <a:endParaRPr lang="en-CA" sz="2402">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Database Schema</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vs. Database State</a:t>
            </a:r>
          </a:p>
          <a:p>
            <a:pPr>
              <a:lnSpc>
                <a:spcPts val="4140"/>
              </a:lnSpc>
            </a:pPr>
            <a:endParaRPr lang="en-CA" sz="3600">
              <a:solidFill>
                <a:srgbClr val="000000"/>
              </a:solidFill>
            </a:endParaRPr>
          </a:p>
        </p:txBody>
      </p:sp>
      <p:sp>
        <p:nvSpPr>
          <p:cNvPr id="4" name="TextBox 4"/>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Database State:</a:t>
            </a:r>
          </a:p>
          <a:p>
            <a:pPr>
              <a:lnSpc>
                <a:spcPts val="3220"/>
              </a:lnSpc>
            </a:pPr>
            <a:endParaRPr lang="en-CA" sz="2736">
              <a:solidFill>
                <a:srgbClr val="000000"/>
              </a:solidFill>
            </a:endParaRPr>
          </a:p>
        </p:txBody>
      </p:sp>
      <p:sp>
        <p:nvSpPr>
          <p:cNvPr id="5" name="TextBox 5"/>
          <p:cNvSpPr txBox="1"/>
          <p:nvPr/>
        </p:nvSpPr>
        <p:spPr>
          <a:xfrm>
            <a:off x="787400" y="2133600"/>
            <a:ext cx="9028113" cy="1231106"/>
          </a:xfrm>
          <a:prstGeom prst="rect">
            <a:avLst/>
          </a:prstGeom>
          <a:noFill/>
        </p:spPr>
        <p:txBody>
          <a:bodyPr vert="horz" wrap="none" lIns="0" tIns="0" rIns="0" bIns="0" rtlCol="0">
            <a:spAutoFit/>
          </a:bodyPr>
          <a:lstStyle/>
          <a:p>
            <a:pPr>
              <a:lnSpc>
                <a:spcPts val="32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Refers </a:t>
            </a:r>
            <a:r>
              <a:rPr lang="ar-SA" sz="2604" dirty="0" smtClean="0">
                <a:solidFill>
                  <a:srgbClr val="800000"/>
                </a:solidFill>
                <a:latin typeface="Arial"/>
                <a:cs typeface="Arial"/>
              </a:rPr>
              <a:t>يشير </a:t>
            </a:r>
            <a:r>
              <a:rPr lang="en-CA" sz="2604" dirty="0" smtClean="0">
                <a:solidFill>
                  <a:srgbClr val="800000"/>
                </a:solidFill>
                <a:latin typeface="Arial"/>
                <a:cs typeface="Arial"/>
              </a:rPr>
              <a:t>to </a:t>
            </a:r>
            <a:r>
              <a:rPr lang="en-CA" sz="2604" dirty="0">
                <a:solidFill>
                  <a:srgbClr val="800000"/>
                </a:solidFill>
                <a:latin typeface="Arial"/>
                <a:cs typeface="Arial"/>
              </a:rPr>
              <a:t>the </a:t>
            </a:r>
            <a:r>
              <a:rPr lang="en-CA" sz="2614" b="1" dirty="0" smtClean="0">
                <a:solidFill>
                  <a:srgbClr val="800000"/>
                </a:solidFill>
                <a:latin typeface="Arial Bold Italic"/>
                <a:cs typeface="Arial Bold Italic"/>
              </a:rPr>
              <a:t>content</a:t>
            </a:r>
            <a:r>
              <a:rPr lang="ar-SA" sz="2614" b="1" dirty="0" smtClean="0">
                <a:solidFill>
                  <a:srgbClr val="800000"/>
                </a:solidFill>
                <a:latin typeface="Arial Bold Italic"/>
                <a:cs typeface="Arial Bold Italic"/>
              </a:rPr>
              <a:t>محتوى</a:t>
            </a:r>
            <a:r>
              <a:rPr lang="en-CA" sz="2604" dirty="0" smtClean="0">
                <a:solidFill>
                  <a:srgbClr val="800000"/>
                </a:solidFill>
                <a:latin typeface="Arial"/>
                <a:cs typeface="Arial"/>
              </a:rPr>
              <a:t> </a:t>
            </a:r>
            <a:r>
              <a:rPr lang="en-CA" sz="2604" dirty="0">
                <a:solidFill>
                  <a:srgbClr val="800000"/>
                </a:solidFill>
                <a:latin typeface="Arial"/>
                <a:cs typeface="Arial"/>
              </a:rPr>
              <a:t>of a database at a moment</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in time.</a:t>
            </a:r>
          </a:p>
          <a:p>
            <a:pPr>
              <a:lnSpc>
                <a:spcPts val="3200"/>
              </a:lnSpc>
            </a:pPr>
            <a:endParaRPr lang="en-CA" sz="2604" dirty="0">
              <a:solidFill>
                <a:srgbClr val="000000"/>
              </a:solidFill>
            </a:endParaRPr>
          </a:p>
        </p:txBody>
      </p:sp>
      <p:sp>
        <p:nvSpPr>
          <p:cNvPr id="6" name="TextBox 6"/>
          <p:cNvSpPr txBox="1"/>
          <p:nvPr/>
        </p:nvSpPr>
        <p:spPr>
          <a:xfrm>
            <a:off x="330200" y="3035300"/>
            <a:ext cx="4624664"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a:t>
            </a:r>
            <a:r>
              <a:rPr lang="en-CA" sz="2795" dirty="0" smtClean="0">
                <a:solidFill>
                  <a:srgbClr val="333399"/>
                </a:solidFill>
                <a:latin typeface="Arial"/>
                <a:cs typeface="Arial"/>
              </a:rPr>
              <a:t>Initial</a:t>
            </a:r>
            <a:r>
              <a:rPr lang="ar-SA" sz="2795" dirty="0" smtClean="0">
                <a:solidFill>
                  <a:srgbClr val="333399"/>
                </a:solidFill>
                <a:latin typeface="Arial"/>
                <a:cs typeface="Arial"/>
              </a:rPr>
              <a:t>انيشيل</a:t>
            </a:r>
            <a:r>
              <a:rPr lang="en-CA" sz="2795" dirty="0" smtClean="0">
                <a:solidFill>
                  <a:srgbClr val="333399"/>
                </a:solidFill>
                <a:latin typeface="Arial"/>
                <a:cs typeface="Arial"/>
              </a:rPr>
              <a:t> </a:t>
            </a:r>
            <a:r>
              <a:rPr lang="en-CA" sz="2795" dirty="0">
                <a:solidFill>
                  <a:srgbClr val="333399"/>
                </a:solidFill>
                <a:latin typeface="Arial"/>
                <a:cs typeface="Arial"/>
              </a:rPr>
              <a:t>Database State:</a:t>
            </a:r>
          </a:p>
          <a:p>
            <a:pPr>
              <a:lnSpc>
                <a:spcPts val="3220"/>
              </a:lnSpc>
            </a:pPr>
            <a:endParaRPr lang="en-CA" sz="2753" dirty="0">
              <a:solidFill>
                <a:srgbClr val="000000"/>
              </a:solidFill>
            </a:endParaRPr>
          </a:p>
        </p:txBody>
      </p:sp>
      <p:sp>
        <p:nvSpPr>
          <p:cNvPr id="7" name="TextBox 7"/>
          <p:cNvSpPr txBox="1"/>
          <p:nvPr/>
        </p:nvSpPr>
        <p:spPr>
          <a:xfrm>
            <a:off x="787400" y="3530600"/>
            <a:ext cx="8356600" cy="914400"/>
          </a:xfrm>
          <a:prstGeom prst="rect">
            <a:avLst/>
          </a:prstGeom>
          <a:noFill/>
        </p:spPr>
        <p:txBody>
          <a:bodyPr vert="horz" wrap="none" lIns="0" tIns="0" rIns="0" bIns="0" rtlCol="0">
            <a:spAutoFit/>
          </a:bodyPr>
          <a:lstStyle/>
          <a:p>
            <a:pPr>
              <a:lnSpc>
                <a:spcPts val="3100"/>
              </a:lnSpc>
            </a:pPr>
            <a:r>
              <a:rPr lang="en-CA" sz="1427">
                <a:solidFill>
                  <a:srgbClr val="333399"/>
                </a:solidFill>
                <a:latin typeface="Arial Unicode MS"/>
                <a:cs typeface="Arial Unicode MS"/>
              </a:rPr>
              <a:t></a:t>
            </a:r>
            <a:r>
              <a:rPr lang="en-CA" sz="2604">
                <a:solidFill>
                  <a:srgbClr val="800000"/>
                </a:solidFill>
                <a:latin typeface="Arial"/>
                <a:cs typeface="Arial"/>
              </a:rPr>
              <a:t>  Refers to the database state when it is initially</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loaded into the system.</a:t>
            </a:r>
          </a:p>
          <a:p>
            <a:pPr>
              <a:lnSpc>
                <a:spcPts val="3100"/>
              </a:lnSpc>
            </a:pPr>
            <a:endParaRPr lang="en-CA" sz="2604">
              <a:solidFill>
                <a:srgbClr val="000000"/>
              </a:solidFill>
            </a:endParaRPr>
          </a:p>
        </p:txBody>
      </p:sp>
      <p:sp>
        <p:nvSpPr>
          <p:cNvPr id="8" name="TextBox 8"/>
          <p:cNvSpPr txBox="1"/>
          <p:nvPr/>
        </p:nvSpPr>
        <p:spPr>
          <a:xfrm>
            <a:off x="330200" y="4419600"/>
            <a:ext cx="8813800" cy="508000"/>
          </a:xfrm>
          <a:prstGeom prst="rect">
            <a:avLst/>
          </a:prstGeom>
          <a:noFill/>
        </p:spPr>
        <p:txBody>
          <a:bodyPr vert="horz" wrap="none" lIns="0" tIns="0" rIns="0" bIns="0" rtlCol="0">
            <a:spAutoFit/>
          </a:bodyPr>
          <a:lstStyle/>
          <a:p>
            <a:pPr>
              <a:lnSpc>
                <a:spcPts val="3220"/>
              </a:lnSpc>
            </a:pPr>
            <a:r>
              <a:rPr lang="en-CA" sz="1595" spc="-10">
                <a:solidFill>
                  <a:srgbClr val="990033"/>
                </a:solidFill>
                <a:latin typeface="Arial Unicode MS"/>
                <a:cs typeface="Arial Unicode MS"/>
              </a:rPr>
              <a:t></a:t>
            </a:r>
            <a:r>
              <a:rPr lang="en-CA" sz="2656" spc="-10">
                <a:solidFill>
                  <a:srgbClr val="333399"/>
                </a:solidFill>
                <a:latin typeface="Arial"/>
                <a:cs typeface="Arial"/>
              </a:rPr>
              <a:t>  Valid State:</a:t>
            </a:r>
          </a:p>
          <a:p>
            <a:pPr>
              <a:lnSpc>
                <a:spcPts val="3220"/>
              </a:lnSpc>
            </a:pPr>
            <a:endParaRPr lang="en-CA" sz="2721">
              <a:solidFill>
                <a:srgbClr val="000000"/>
              </a:solidFill>
            </a:endParaRPr>
          </a:p>
        </p:txBody>
      </p:sp>
      <p:sp>
        <p:nvSpPr>
          <p:cNvPr id="9" name="TextBox 9"/>
          <p:cNvSpPr txBox="1"/>
          <p:nvPr/>
        </p:nvSpPr>
        <p:spPr>
          <a:xfrm>
            <a:off x="787400" y="4914900"/>
            <a:ext cx="8976753" cy="1192634"/>
          </a:xfrm>
          <a:prstGeom prst="rect">
            <a:avLst/>
          </a:prstGeom>
          <a:noFill/>
        </p:spPr>
        <p:txBody>
          <a:bodyPr vert="horz" wrap="none" lIns="0" tIns="0" rIns="0" bIns="0" rtlCol="0">
            <a:spAutoFit/>
          </a:bodyPr>
          <a:lstStyle/>
          <a:p>
            <a:pPr>
              <a:lnSpc>
                <a:spcPts val="31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A state that </a:t>
            </a:r>
            <a:r>
              <a:rPr lang="en-CA" sz="2606" dirty="0" smtClean="0">
                <a:solidFill>
                  <a:srgbClr val="800000"/>
                </a:solidFill>
                <a:latin typeface="Arial"/>
                <a:cs typeface="Arial"/>
              </a:rPr>
              <a:t>satisfies</a:t>
            </a:r>
            <a:r>
              <a:rPr lang="ar-SA" sz="2606" dirty="0" smtClean="0">
                <a:solidFill>
                  <a:srgbClr val="800000"/>
                </a:solidFill>
                <a:latin typeface="Arial"/>
                <a:cs typeface="Arial"/>
              </a:rPr>
              <a:t>تتوافق</a:t>
            </a:r>
            <a:r>
              <a:rPr lang="en-CA" sz="2606" dirty="0" smtClean="0">
                <a:solidFill>
                  <a:srgbClr val="800000"/>
                </a:solidFill>
                <a:latin typeface="Arial"/>
                <a:cs typeface="Arial"/>
              </a:rPr>
              <a:t> with the </a:t>
            </a:r>
            <a:r>
              <a:rPr lang="en-CA" sz="2606" dirty="0">
                <a:solidFill>
                  <a:srgbClr val="800000"/>
                </a:solidFill>
                <a:latin typeface="Arial"/>
                <a:cs typeface="Arial"/>
              </a:rPr>
              <a:t>structure and constraints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of the database.</a:t>
            </a:r>
          </a:p>
          <a:p>
            <a:pPr>
              <a:lnSpc>
                <a:spcPts val="3100"/>
              </a:lnSpc>
            </a:pPr>
            <a:endParaRPr lang="en-CA" sz="2604"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2- 9</a:t>
            </a:r>
          </a:p>
          <a:p>
            <a:pPr>
              <a:lnSpc>
                <a:spcPts val="1610"/>
              </a:lnSpc>
            </a:pPr>
            <a:endParaRPr lang="en-CA" sz="1416" b="1">
              <a:solidFill>
                <a:srgbClr val="990033"/>
              </a:solidFill>
              <a:latin typeface="Arial Bold"/>
              <a:cs typeface="Arial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2555</Words>
  <Application>Microsoft Office PowerPoint</Application>
  <PresentationFormat>On-screen Show (4:3)</PresentationFormat>
  <Paragraphs>342</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 Unicode MS</vt:lpstr>
      <vt:lpstr>Arial</vt:lpstr>
      <vt:lpstr>Arial Bold</vt:lpstr>
      <vt:lpstr>Arial Bold Italic</vt:lpstr>
      <vt:lpstr>Arial Italic</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A2E_Engine</dc:creator>
  <cp:lastModifiedBy>ZAKARIA WILDALI</cp:lastModifiedBy>
  <cp:revision>39</cp:revision>
  <dcterms:created xsi:type="dcterms:W3CDTF">2020-10-03T12:06:55Z</dcterms:created>
  <dcterms:modified xsi:type="dcterms:W3CDTF">2020-11-22T12:40:50Z</dcterms:modified>
</cp:coreProperties>
</file>