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Lst>
  <p:sldSz cx="9144000" cy="6858000" type="screen4x3"/>
  <p:notesSz cx="6858000" cy="9144000"/>
  <p:defaultTextStyle>
    <a:defPPr>
      <a:defRPr lang="en-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16">
          <p15:clr>
            <a:srgbClr val="A4A3A4"/>
          </p15:clr>
        </p15:guide>
        <p15:guide id="2" pos="2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2"/>
  </p:normalViewPr>
  <p:slideViewPr>
    <p:cSldViewPr>
      <p:cViewPr>
        <p:scale>
          <a:sx n="75" d="100"/>
          <a:sy n="75" d="100"/>
        </p:scale>
        <p:origin x="726" y="54"/>
      </p:cViewPr>
      <p:guideLst>
        <p:guide orient="horz" pos="3016"/>
        <p:guide pos="23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2450" y="2974705"/>
            <a:ext cx="6261100" cy="2052590"/>
          </a:xfrm>
        </p:spPr>
        <p:txBody>
          <a:bodyPr/>
          <a:lstStyle/>
          <a:p>
            <a:r>
              <a:rPr lang="en-US"/>
              <a:t>Click to edit Master title style</a:t>
            </a:r>
            <a:endParaRPr lang="en-CA"/>
          </a:p>
        </p:txBody>
      </p:sp>
      <p:sp>
        <p:nvSpPr>
          <p:cNvPr id="3" name="Subtitle 2"/>
          <p:cNvSpPr>
            <a:spLocks noGrp="1"/>
          </p:cNvSpPr>
          <p:nvPr>
            <p:ph type="subTitle" idx="1"/>
          </p:nvPr>
        </p:nvSpPr>
        <p:spPr>
          <a:xfrm>
            <a:off x="1104900" y="5426288"/>
            <a:ext cx="5156200" cy="244714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5988523B-E035-4CAE-A96A-58211FC229D1}" type="datetimeFigureOut">
              <a:rPr lang="en-US" smtClean="0"/>
              <a:t>12/18/2020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988523B-E035-4CAE-A96A-58211FC229D1}" type="datetimeFigureOut">
              <a:rPr lang="en-US" smtClean="0"/>
              <a:t>12/18/2020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40350" y="536423"/>
            <a:ext cx="1657350" cy="1140672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68300" y="536423"/>
            <a:ext cx="4849283" cy="114067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988523B-E035-4CAE-A96A-58211FC229D1}" type="datetimeFigureOut">
              <a:rPr lang="en-US" smtClean="0"/>
              <a:t>12/18/2020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5988523B-E035-4CAE-A96A-58211FC229D1}" type="datetimeFigureOut">
              <a:rPr lang="en-US" smtClean="0"/>
              <a:t>12/18/2020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1863" y="6153339"/>
            <a:ext cx="6261100" cy="1901860"/>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581863" y="4058633"/>
            <a:ext cx="6261100" cy="209470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8523B-E035-4CAE-A96A-58211FC229D1}" type="datetimeFigureOut">
              <a:rPr lang="en-US" smtClean="0"/>
              <a:t>12/18/2020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68300" y="2234355"/>
            <a:ext cx="3253317" cy="631958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3744383" y="2234355"/>
            <a:ext cx="3253317" cy="631958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5988523B-E035-4CAE-A96A-58211FC229D1}" type="datetimeFigureOut">
              <a:rPr lang="en-US" smtClean="0"/>
              <a:t>12/18/2020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368300" y="2143474"/>
            <a:ext cx="3254596" cy="8932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300" y="3036771"/>
            <a:ext cx="3254596" cy="5517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3741827" y="2143474"/>
            <a:ext cx="3255874" cy="8932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41827" y="3036771"/>
            <a:ext cx="3255874" cy="5517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5988523B-E035-4CAE-A96A-58211FC229D1}" type="datetimeFigureOut">
              <a:rPr lang="en-US" smtClean="0"/>
              <a:t>12/18/2020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5988523B-E035-4CAE-A96A-58211FC229D1}" type="datetimeFigureOut">
              <a:rPr lang="en-US" smtClean="0"/>
              <a:t>12/18/2020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8523B-E035-4CAE-A96A-58211FC229D1}" type="datetimeFigureOut">
              <a:rPr lang="en-US" smtClean="0"/>
              <a:t>12/18/2020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8301" y="381259"/>
            <a:ext cx="2423363" cy="1622566"/>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2879901" y="381259"/>
            <a:ext cx="4117799" cy="81726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368301" y="2003825"/>
            <a:ext cx="2423363" cy="65501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88523B-E035-4CAE-A96A-58211FC229D1}" type="datetimeFigureOut">
              <a:rPr lang="en-US" smtClean="0"/>
              <a:t>12/18/2020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3788" y="6703060"/>
            <a:ext cx="4419600" cy="791334"/>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443788" y="855615"/>
            <a:ext cx="4419600" cy="57454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443788" y="7494394"/>
            <a:ext cx="4419600" cy="11238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88523B-E035-4CAE-A96A-58211FC229D1}" type="datetimeFigureOut">
              <a:rPr lang="en-US" smtClean="0"/>
              <a:t>12/18/2020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C7DFF54-6BA4-4515-87CA-28703F844993}"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83477"/>
            <a:ext cx="6629400" cy="1595967"/>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368300" y="2234355"/>
            <a:ext cx="6629400" cy="63195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368300" y="8875350"/>
            <a:ext cx="1718733" cy="509823"/>
          </a:xfrm>
          <a:prstGeom prst="rect">
            <a:avLst/>
          </a:prstGeom>
        </p:spPr>
        <p:txBody>
          <a:bodyPr vert="horz" lIns="91440" tIns="45720" rIns="91440" bIns="45720" rtlCol="0" anchor="ctr"/>
          <a:lstStyle>
            <a:lvl1pPr algn="l">
              <a:defRPr sz="1200">
                <a:solidFill>
                  <a:schemeClr val="tx1">
                    <a:tint val="75000"/>
                  </a:schemeClr>
                </a:solidFill>
              </a:defRPr>
            </a:lvl1pPr>
          </a:lstStyle>
          <a:p>
            <a:fld id="{5988523B-E035-4CAE-A96A-58211FC229D1}" type="datetimeFigureOut">
              <a:rPr lang="en-US" smtClean="0"/>
              <a:t>12/18/2020</a:t>
            </a:fld>
            <a:endParaRPr lang="en-CA"/>
          </a:p>
        </p:txBody>
      </p:sp>
      <p:sp>
        <p:nvSpPr>
          <p:cNvPr id="5" name="Footer Placeholder 4"/>
          <p:cNvSpPr>
            <a:spLocks noGrp="1"/>
          </p:cNvSpPr>
          <p:nvPr>
            <p:ph type="ftr" sz="quarter" idx="3"/>
          </p:nvPr>
        </p:nvSpPr>
        <p:spPr>
          <a:xfrm>
            <a:off x="2516717" y="8875350"/>
            <a:ext cx="2332567" cy="50982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5278967" y="8875350"/>
            <a:ext cx="1718733" cy="509823"/>
          </a:xfrm>
          <a:prstGeom prst="rect">
            <a:avLst/>
          </a:prstGeom>
        </p:spPr>
        <p:txBody>
          <a:bodyPr vert="horz" lIns="91440" tIns="45720" rIns="91440" bIns="45720" rtlCol="0" anchor="ctr"/>
          <a:lstStyle>
            <a:lvl1pPr algn="r">
              <a:defRPr sz="1200">
                <a:solidFill>
                  <a:schemeClr val="tx1">
                    <a:tint val="75000"/>
                  </a:schemeClr>
                </a:solidFill>
              </a:defRPr>
            </a:lvl1pPr>
          </a:lstStyle>
          <a:p>
            <a:fld id="{2C7DFF54-6BA4-4515-87CA-28703F844993}"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3" name="TextBox 2"/>
          <p:cNvSpPr txBox="1"/>
          <p:nvPr/>
        </p:nvSpPr>
        <p:spPr>
          <a:xfrm>
            <a:off x="927100" y="6667500"/>
            <a:ext cx="8216900" cy="165100"/>
          </a:xfrm>
          <a:prstGeom prst="rect">
            <a:avLst/>
          </a:prstGeom>
          <a:noFill/>
        </p:spPr>
        <p:txBody>
          <a:bodyPr vert="horz" wrap="none" lIns="0" tIns="0" rIns="0" bIns="0" rtlCol="0">
            <a:spAutoFit/>
          </a:bodyPr>
          <a:lstStyle/>
          <a:p>
            <a:pPr>
              <a:lnSpc>
                <a:spcPts val="1035"/>
              </a:lnSpc>
            </a:pPr>
            <a:r>
              <a:rPr lang="en-CA" sz="900">
                <a:solidFill>
                  <a:srgbClr val="000000"/>
                </a:solidFill>
                <a:latin typeface="Arial"/>
                <a:cs typeface="Arial"/>
              </a:rPr>
              <a:t>Copyright © 2016 Ramez Elmasri and Shamkant B. Navathe</a:t>
            </a:r>
          </a:p>
          <a:p>
            <a:pPr>
              <a:lnSpc>
                <a:spcPts val="1035"/>
              </a:lnSpc>
            </a:pPr>
            <a:endParaRPr lang="en-CA" sz="9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0"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Formal Definitions - State</a:t>
            </a:r>
          </a:p>
          <a:p>
            <a:pPr>
              <a:lnSpc>
                <a:spcPts val="4140"/>
              </a:lnSpc>
            </a:pPr>
            <a:endParaRPr lang="en-CA" sz="3600">
              <a:solidFill>
                <a:srgbClr val="000000"/>
              </a:solidFill>
            </a:endParaRPr>
          </a:p>
        </p:txBody>
      </p:sp>
      <p:sp>
        <p:nvSpPr>
          <p:cNvPr id="3" name="TextBox 3"/>
          <p:cNvSpPr txBox="1"/>
          <p:nvPr/>
        </p:nvSpPr>
        <p:spPr>
          <a:xfrm>
            <a:off x="330200" y="1625600"/>
            <a:ext cx="65" cy="769441"/>
          </a:xfrm>
          <a:prstGeom prst="rect">
            <a:avLst/>
          </a:prstGeom>
          <a:noFill/>
        </p:spPr>
        <p:txBody>
          <a:bodyPr vert="horz" wrap="none" lIns="0" tIns="0" rIns="0" bIns="0" rtlCol="0">
            <a:spAutoFit/>
          </a:bodyPr>
          <a:lstStyle/>
          <a:p>
            <a:pPr>
              <a:lnSpc>
                <a:spcPts val="3000"/>
              </a:lnSpc>
            </a:pPr>
            <a:endParaRPr lang="en-CA" sz="2796" dirty="0">
              <a:solidFill>
                <a:srgbClr val="323298"/>
              </a:solidFill>
              <a:latin typeface="Arial"/>
              <a:cs typeface="Arial"/>
            </a:endParaRPr>
          </a:p>
          <a:p>
            <a:pPr>
              <a:lnSpc>
                <a:spcPts val="3000"/>
              </a:lnSpc>
            </a:pPr>
            <a:endParaRPr lang="en-CA" sz="2796" dirty="0">
              <a:solidFill>
                <a:srgbClr val="000000"/>
              </a:solidFill>
            </a:endParaRPr>
          </a:p>
        </p:txBody>
      </p:sp>
      <p:sp>
        <p:nvSpPr>
          <p:cNvPr id="4" name="TextBox 4"/>
          <p:cNvSpPr txBox="1"/>
          <p:nvPr/>
        </p:nvSpPr>
        <p:spPr>
          <a:xfrm>
            <a:off x="787400" y="2476500"/>
            <a:ext cx="8356600" cy="863600"/>
          </a:xfrm>
          <a:prstGeom prst="rect">
            <a:avLst/>
          </a:prstGeom>
          <a:noFill/>
        </p:spPr>
        <p:txBody>
          <a:bodyPr vert="horz" wrap="none" lIns="0" tIns="0" rIns="0" bIns="0" rtlCol="0">
            <a:spAutoFit/>
          </a:bodyPr>
          <a:lstStyle/>
          <a:p>
            <a:pPr>
              <a:lnSpc>
                <a:spcPts val="2800"/>
              </a:lnSpc>
            </a:pPr>
            <a:r>
              <a:rPr lang="en-CA" sz="1428">
                <a:solidFill>
                  <a:srgbClr val="323298"/>
                </a:solidFill>
                <a:latin typeface="Arial Unicode MS"/>
                <a:cs typeface="Arial Unicode MS"/>
              </a:rPr>
              <a:t></a:t>
            </a:r>
            <a:r>
              <a:rPr lang="en-CA" sz="2604">
                <a:solidFill>
                  <a:srgbClr val="7F0000"/>
                </a:solidFill>
                <a:latin typeface="Arial"/>
                <a:cs typeface="Arial"/>
              </a:rPr>
              <a:t>  each domain contains the set of all possible values</a:t>
            </a:r>
            <a:r>
              <a:rPr lang="en-CA" sz="2604">
                <a:solidFill>
                  <a:srgbClr val="000000"/>
                </a:solidFill>
                <a:latin typeface="Times New Roman"/>
              </a:rPr>
              <a:t/>
            </a:r>
            <a:br>
              <a:rPr lang="en-CA" sz="2604">
                <a:solidFill>
                  <a:srgbClr val="000000"/>
                </a:solidFill>
                <a:latin typeface="Times New Roman"/>
              </a:rPr>
            </a:br>
            <a:r>
              <a:rPr lang="en-CA" sz="2604">
                <a:solidFill>
                  <a:srgbClr val="7F0000"/>
                </a:solidFill>
                <a:latin typeface="Arial"/>
                <a:cs typeface="Arial"/>
              </a:rPr>
              <a:t>the attribute can take.</a:t>
            </a:r>
          </a:p>
          <a:p>
            <a:pPr>
              <a:lnSpc>
                <a:spcPts val="2800"/>
              </a:lnSpc>
            </a:pPr>
            <a:endParaRPr lang="en-CA" sz="2604">
              <a:solidFill>
                <a:srgbClr val="000000"/>
              </a:solidFill>
            </a:endParaRPr>
          </a:p>
        </p:txBody>
      </p:sp>
      <p:sp>
        <p:nvSpPr>
          <p:cNvPr id="5" name="TextBox 5"/>
          <p:cNvSpPr txBox="1"/>
          <p:nvPr/>
        </p:nvSpPr>
        <p:spPr>
          <a:xfrm>
            <a:off x="330200" y="3276600"/>
            <a:ext cx="8813800" cy="1308100"/>
          </a:xfrm>
          <a:prstGeom prst="rect">
            <a:avLst/>
          </a:prstGeom>
          <a:noFill/>
        </p:spPr>
        <p:txBody>
          <a:bodyPr vert="horz" wrap="none" lIns="0" tIns="0" rIns="0" bIns="0" rtlCol="0">
            <a:spAutoFit/>
          </a:bodyPr>
          <a:lstStyle/>
          <a:p>
            <a:pPr>
              <a:lnSpc>
                <a:spcPts val="3000"/>
              </a:lnSpc>
            </a:pPr>
            <a:r>
              <a:rPr lang="en-CA" sz="1682">
                <a:solidFill>
                  <a:srgbClr val="980032"/>
                </a:solidFill>
                <a:latin typeface="Arial Unicode MS"/>
                <a:cs typeface="Arial Unicode MS"/>
              </a:rPr>
              <a:t></a:t>
            </a:r>
            <a:r>
              <a:rPr lang="en-CA" sz="2798">
                <a:solidFill>
                  <a:srgbClr val="323298"/>
                </a:solidFill>
                <a:latin typeface="Arial"/>
                <a:cs typeface="Arial"/>
              </a:rPr>
              <a:t>  Example: attribute Cust-name is defined over the</a:t>
            </a:r>
            <a:r>
              <a:rPr lang="en-CA" sz="2796">
                <a:solidFill>
                  <a:srgbClr val="000000"/>
                </a:solidFill>
                <a:latin typeface="Times New Roman"/>
              </a:rPr>
              <a:t/>
            </a:r>
            <a:br>
              <a:rPr lang="en-CA" sz="2796">
                <a:solidFill>
                  <a:srgbClr val="000000"/>
                </a:solidFill>
                <a:latin typeface="Times New Roman"/>
              </a:rPr>
            </a:br>
            <a:r>
              <a:rPr lang="en-CA" sz="2796">
                <a:solidFill>
                  <a:srgbClr val="323298"/>
                </a:solidFill>
                <a:latin typeface="Arial"/>
                <a:cs typeface="Arial"/>
              </a:rPr>
              <a:t>domain of character strings of maximum length</a:t>
            </a:r>
            <a:r>
              <a:rPr lang="en-CA" sz="2796">
                <a:solidFill>
                  <a:srgbClr val="000000"/>
                </a:solidFill>
                <a:latin typeface="Times New Roman"/>
              </a:rPr>
              <a:t/>
            </a:r>
            <a:br>
              <a:rPr lang="en-CA" sz="2796">
                <a:solidFill>
                  <a:srgbClr val="000000"/>
                </a:solidFill>
                <a:latin typeface="Times New Roman"/>
              </a:rPr>
            </a:br>
            <a:r>
              <a:rPr lang="en-CA" sz="2796">
                <a:solidFill>
                  <a:srgbClr val="323298"/>
                </a:solidFill>
                <a:latin typeface="Arial"/>
                <a:cs typeface="Arial"/>
              </a:rPr>
              <a:t>25</a:t>
            </a:r>
          </a:p>
          <a:p>
            <a:pPr>
              <a:lnSpc>
                <a:spcPts val="3000"/>
              </a:lnSpc>
            </a:pPr>
            <a:endParaRPr lang="en-CA" sz="2796">
              <a:solidFill>
                <a:srgbClr val="000000"/>
              </a:solidFill>
            </a:endParaRPr>
          </a:p>
        </p:txBody>
      </p:sp>
      <p:sp>
        <p:nvSpPr>
          <p:cNvPr id="6" name="TextBox 6"/>
          <p:cNvSpPr txBox="1"/>
          <p:nvPr/>
        </p:nvSpPr>
        <p:spPr>
          <a:xfrm>
            <a:off x="787400" y="4483100"/>
            <a:ext cx="8356600" cy="495300"/>
          </a:xfrm>
          <a:prstGeom prst="rect">
            <a:avLst/>
          </a:prstGeom>
          <a:noFill/>
        </p:spPr>
        <p:txBody>
          <a:bodyPr vert="horz" wrap="none" lIns="0" tIns="0" rIns="0" bIns="0" rtlCol="0">
            <a:spAutoFit/>
          </a:bodyPr>
          <a:lstStyle/>
          <a:p>
            <a:pPr>
              <a:lnSpc>
                <a:spcPts val="2990"/>
              </a:lnSpc>
            </a:pPr>
            <a:r>
              <a:rPr lang="en-CA" sz="1428" dirty="0" smtClean="0">
                <a:solidFill>
                  <a:srgbClr val="323298"/>
                </a:solidFill>
                <a:latin typeface="Arial Unicode MS"/>
                <a:cs typeface="Arial Unicode MS"/>
              </a:rPr>
              <a:t></a:t>
            </a:r>
            <a:r>
              <a:rPr lang="en-CA" sz="2606" dirty="0" smtClean="0">
                <a:solidFill>
                  <a:srgbClr val="7F0000"/>
                </a:solidFill>
                <a:latin typeface="Arial"/>
                <a:cs typeface="Arial"/>
              </a:rPr>
              <a:t>  </a:t>
            </a:r>
            <a:r>
              <a:rPr lang="en-CA" sz="2606" dirty="0" err="1" smtClean="0">
                <a:solidFill>
                  <a:srgbClr val="7F0000"/>
                </a:solidFill>
                <a:latin typeface="Arial"/>
                <a:cs typeface="Arial"/>
              </a:rPr>
              <a:t>dom</a:t>
            </a:r>
            <a:r>
              <a:rPr lang="en-CA" sz="2606" dirty="0" smtClean="0">
                <a:solidFill>
                  <a:srgbClr val="7F0000"/>
                </a:solidFill>
                <a:latin typeface="Arial"/>
                <a:cs typeface="Arial"/>
              </a:rPr>
              <a:t>(</a:t>
            </a:r>
            <a:r>
              <a:rPr lang="en-CA" sz="2606" dirty="0" err="1" smtClean="0">
                <a:solidFill>
                  <a:srgbClr val="7F0000"/>
                </a:solidFill>
                <a:latin typeface="Arial"/>
                <a:cs typeface="Arial"/>
              </a:rPr>
              <a:t>Cust</a:t>
            </a:r>
            <a:r>
              <a:rPr lang="en-CA" sz="2606" dirty="0" smtClean="0">
                <a:solidFill>
                  <a:srgbClr val="7F0000"/>
                </a:solidFill>
                <a:latin typeface="Arial"/>
                <a:cs typeface="Arial"/>
              </a:rPr>
              <a:t>-name) is varchar(25)</a:t>
            </a:r>
          </a:p>
          <a:p>
            <a:pPr>
              <a:lnSpc>
                <a:spcPts val="2990"/>
              </a:lnSpc>
            </a:pPr>
            <a:endParaRPr lang="en-CA" sz="2569" dirty="0">
              <a:solidFill>
                <a:srgbClr val="000000"/>
              </a:solidFill>
            </a:endParaRPr>
          </a:p>
        </p:txBody>
      </p:sp>
      <p:sp>
        <p:nvSpPr>
          <p:cNvPr id="7" name="TextBox 7"/>
          <p:cNvSpPr txBox="1"/>
          <p:nvPr/>
        </p:nvSpPr>
        <p:spPr>
          <a:xfrm>
            <a:off x="330200" y="4940300"/>
            <a:ext cx="99386" cy="795089"/>
          </a:xfrm>
          <a:prstGeom prst="rect">
            <a:avLst/>
          </a:prstGeom>
          <a:noFill/>
        </p:spPr>
        <p:txBody>
          <a:bodyPr vert="horz" wrap="none" lIns="0" tIns="0" rIns="0" bIns="0" rtlCol="0">
            <a:spAutoFit/>
          </a:bodyPr>
          <a:lstStyle/>
          <a:p>
            <a:pPr>
              <a:lnSpc>
                <a:spcPts val="3100"/>
              </a:lnSpc>
            </a:pPr>
            <a:r>
              <a:rPr lang="en-CA" sz="2796" dirty="0" smtClean="0">
                <a:solidFill>
                  <a:srgbClr val="323298"/>
                </a:solidFill>
                <a:latin typeface="Arial"/>
                <a:cs typeface="Arial"/>
              </a:rPr>
              <a:t>.</a:t>
            </a:r>
            <a:endParaRPr lang="en-CA" sz="2796" dirty="0">
              <a:solidFill>
                <a:srgbClr val="323298"/>
              </a:solidFill>
              <a:latin typeface="Arial"/>
              <a:cs typeface="Arial"/>
            </a:endParaRPr>
          </a:p>
          <a:p>
            <a:pPr>
              <a:lnSpc>
                <a:spcPts val="3100"/>
              </a:lnSpc>
            </a:pPr>
            <a:endParaRPr lang="en-CA" sz="2796" dirty="0">
              <a:solidFill>
                <a:srgbClr val="000000"/>
              </a:solidFill>
            </a:endParaRPr>
          </a:p>
        </p:txBody>
      </p:sp>
      <p:sp>
        <p:nvSpPr>
          <p:cNvPr id="8" name="TextBox 8"/>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9" name="TextBox 9"/>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5- 12</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349250"/>
            <a:ext cx="9144000" cy="6845300"/>
          </a:xfrm>
          <a:prstGeom prst="rect">
            <a:avLst/>
          </a:prstGeom>
        </p:spPr>
      </p:pic>
      <p:sp>
        <p:nvSpPr>
          <p:cNvPr id="15"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Formal Definitions - Summary</a:t>
            </a:r>
          </a:p>
          <a:p>
            <a:pPr>
              <a:lnSpc>
                <a:spcPts val="4140"/>
              </a:lnSpc>
            </a:pPr>
            <a:endParaRPr lang="en-CA" sz="3600">
              <a:solidFill>
                <a:srgbClr val="000000"/>
              </a:solidFill>
            </a:endParaRPr>
          </a:p>
        </p:txBody>
      </p:sp>
      <p:sp>
        <p:nvSpPr>
          <p:cNvPr id="5" name="TextBox 5"/>
          <p:cNvSpPr txBox="1"/>
          <p:nvPr/>
        </p:nvSpPr>
        <p:spPr>
          <a:xfrm>
            <a:off x="3937000" y="2070100"/>
            <a:ext cx="78548" cy="641201"/>
          </a:xfrm>
          <a:prstGeom prst="rect">
            <a:avLst/>
          </a:prstGeom>
          <a:noFill/>
        </p:spPr>
        <p:txBody>
          <a:bodyPr vert="horz" wrap="none" lIns="0" tIns="0" rIns="0" bIns="0" rtlCol="0">
            <a:spAutoFit/>
          </a:bodyPr>
          <a:lstStyle/>
          <a:p>
            <a:pPr>
              <a:lnSpc>
                <a:spcPts val="2530"/>
              </a:lnSpc>
            </a:pPr>
            <a:r>
              <a:rPr lang="en-CA" sz="2196" dirty="0">
                <a:solidFill>
                  <a:srgbClr val="7F0000"/>
                </a:solidFill>
                <a:latin typeface="Arial"/>
                <a:cs typeface="Arial"/>
              </a:rPr>
              <a:t>,</a:t>
            </a:r>
          </a:p>
          <a:p>
            <a:pPr>
              <a:lnSpc>
                <a:spcPts val="2530"/>
              </a:lnSpc>
            </a:pPr>
            <a:endParaRPr lang="en-CA" sz="2196" dirty="0">
              <a:solidFill>
                <a:srgbClr val="7F0000"/>
              </a:solidFill>
              <a:latin typeface="Arial"/>
              <a:cs typeface="Arial"/>
            </a:endParaRPr>
          </a:p>
        </p:txBody>
      </p:sp>
      <p:sp>
        <p:nvSpPr>
          <p:cNvPr id="8" name="TextBox 8"/>
          <p:cNvSpPr txBox="1"/>
          <p:nvPr/>
        </p:nvSpPr>
        <p:spPr>
          <a:xfrm>
            <a:off x="330200" y="2819400"/>
            <a:ext cx="8813800" cy="952500"/>
          </a:xfrm>
          <a:prstGeom prst="rect">
            <a:avLst/>
          </a:prstGeom>
          <a:noFill/>
        </p:spPr>
        <p:txBody>
          <a:bodyPr vert="horz" wrap="none" lIns="0" tIns="0" rIns="0" bIns="0" rtlCol="0">
            <a:spAutoFit/>
          </a:bodyPr>
          <a:lstStyle/>
          <a:p>
            <a:pPr>
              <a:lnSpc>
                <a:spcPts val="3500"/>
              </a:lnSpc>
            </a:pPr>
            <a:r>
              <a:rPr lang="en-CA" sz="1440">
                <a:solidFill>
                  <a:srgbClr val="980032"/>
                </a:solidFill>
                <a:latin typeface="Arial Unicode MS"/>
                <a:cs typeface="Arial Unicode MS"/>
              </a:rPr>
              <a:t></a:t>
            </a:r>
            <a:r>
              <a:rPr lang="en-CA" sz="2400">
                <a:solidFill>
                  <a:srgbClr val="323298"/>
                </a:solidFill>
                <a:latin typeface="Arial"/>
                <a:cs typeface="Arial"/>
              </a:rPr>
              <a:t>  R(A1, A2, …, An) is the </a:t>
            </a:r>
            <a:r>
              <a:rPr lang="en-CA" sz="2410" b="1">
                <a:solidFill>
                  <a:srgbClr val="323298"/>
                </a:solidFill>
                <a:latin typeface="Arial Bold"/>
                <a:cs typeface="Arial Bold"/>
              </a:rPr>
              <a:t>schema</a:t>
            </a:r>
            <a:r>
              <a:rPr lang="en-CA" sz="2400">
                <a:solidFill>
                  <a:srgbClr val="323298"/>
                </a:solidFill>
                <a:latin typeface="Arial"/>
                <a:cs typeface="Arial"/>
              </a:rPr>
              <a:t> of the relation</a:t>
            </a:r>
            <a:r>
              <a:rPr lang="en-CA" sz="2372">
                <a:solidFill>
                  <a:srgbClr val="000000"/>
                </a:solidFill>
                <a:latin typeface="Times New Roman"/>
              </a:rPr>
              <a:t/>
            </a:r>
            <a:br>
              <a:rPr lang="en-CA" sz="2372">
                <a:solidFill>
                  <a:srgbClr val="000000"/>
                </a:solidFill>
                <a:latin typeface="Times New Roman"/>
              </a:rPr>
            </a:br>
            <a:r>
              <a:rPr lang="en-CA" sz="1442">
                <a:solidFill>
                  <a:srgbClr val="980032"/>
                </a:solidFill>
                <a:latin typeface="Arial Unicode MS"/>
                <a:cs typeface="Arial Unicode MS"/>
              </a:rPr>
              <a:t></a:t>
            </a:r>
            <a:r>
              <a:rPr lang="en-CA" sz="2402">
                <a:solidFill>
                  <a:srgbClr val="323298"/>
                </a:solidFill>
                <a:latin typeface="Arial"/>
                <a:cs typeface="Arial"/>
              </a:rPr>
              <a:t>  R is the </a:t>
            </a:r>
            <a:r>
              <a:rPr lang="en-CA" sz="2412" b="1">
                <a:solidFill>
                  <a:srgbClr val="323298"/>
                </a:solidFill>
                <a:latin typeface="Arial Bold"/>
                <a:cs typeface="Arial Bold"/>
              </a:rPr>
              <a:t>name</a:t>
            </a:r>
            <a:r>
              <a:rPr lang="en-CA" sz="2402">
                <a:solidFill>
                  <a:srgbClr val="323298"/>
                </a:solidFill>
                <a:latin typeface="Arial"/>
                <a:cs typeface="Arial"/>
              </a:rPr>
              <a:t> of the relation</a:t>
            </a:r>
          </a:p>
          <a:p>
            <a:pPr>
              <a:lnSpc>
                <a:spcPts val="3500"/>
              </a:lnSpc>
            </a:pPr>
            <a:endParaRPr lang="en-CA" sz="2372">
              <a:solidFill>
                <a:srgbClr val="000000"/>
              </a:solidFill>
            </a:endParaRPr>
          </a:p>
        </p:txBody>
      </p:sp>
      <p:sp>
        <p:nvSpPr>
          <p:cNvPr id="9" name="TextBox 9"/>
          <p:cNvSpPr txBox="1"/>
          <p:nvPr/>
        </p:nvSpPr>
        <p:spPr>
          <a:xfrm>
            <a:off x="330200" y="3771900"/>
            <a:ext cx="8813800" cy="457200"/>
          </a:xfrm>
          <a:prstGeom prst="rect">
            <a:avLst/>
          </a:prstGeom>
          <a:noFill/>
        </p:spPr>
        <p:txBody>
          <a:bodyPr vert="horz" wrap="none" lIns="0" tIns="0" rIns="0" bIns="0" rtlCol="0">
            <a:spAutoFit/>
          </a:bodyPr>
          <a:lstStyle/>
          <a:p>
            <a:pPr>
              <a:lnSpc>
                <a:spcPts val="2760"/>
              </a:lnSpc>
            </a:pPr>
            <a:r>
              <a:rPr lang="en-CA" sz="1440">
                <a:solidFill>
                  <a:srgbClr val="980032"/>
                </a:solidFill>
                <a:latin typeface="Arial Unicode MS"/>
                <a:cs typeface="Arial Unicode MS"/>
              </a:rPr>
              <a:t></a:t>
            </a:r>
            <a:r>
              <a:rPr lang="en-CA" sz="2400">
                <a:solidFill>
                  <a:srgbClr val="323298"/>
                </a:solidFill>
                <a:latin typeface="Arial"/>
                <a:cs typeface="Arial"/>
              </a:rPr>
              <a:t>  A1, A2, …, An are the </a:t>
            </a:r>
            <a:r>
              <a:rPr lang="en-CA" sz="2410" b="1">
                <a:solidFill>
                  <a:srgbClr val="323298"/>
                </a:solidFill>
                <a:latin typeface="Arial Bold"/>
                <a:cs typeface="Arial Bold"/>
              </a:rPr>
              <a:t>attributes</a:t>
            </a:r>
            <a:r>
              <a:rPr lang="en-CA" sz="2400">
                <a:solidFill>
                  <a:srgbClr val="323298"/>
                </a:solidFill>
                <a:latin typeface="Arial"/>
                <a:cs typeface="Arial"/>
              </a:rPr>
              <a:t> of the relation</a:t>
            </a:r>
          </a:p>
          <a:p>
            <a:pPr>
              <a:lnSpc>
                <a:spcPts val="2760"/>
              </a:lnSpc>
            </a:pPr>
            <a:endParaRPr lang="en-CA" sz="2381">
              <a:solidFill>
                <a:srgbClr val="000000"/>
              </a:solidFill>
            </a:endParaRPr>
          </a:p>
        </p:txBody>
      </p:sp>
      <p:sp>
        <p:nvSpPr>
          <p:cNvPr id="10" name="TextBox 10"/>
          <p:cNvSpPr txBox="1"/>
          <p:nvPr/>
        </p:nvSpPr>
        <p:spPr>
          <a:xfrm>
            <a:off x="330200" y="4191000"/>
            <a:ext cx="8813800" cy="838200"/>
          </a:xfrm>
          <a:prstGeom prst="rect">
            <a:avLst/>
          </a:prstGeom>
          <a:noFill/>
        </p:spPr>
        <p:txBody>
          <a:bodyPr vert="horz" wrap="none" lIns="0" tIns="0" rIns="0" bIns="0" rtlCol="0">
            <a:spAutoFit/>
          </a:bodyPr>
          <a:lstStyle/>
          <a:p>
            <a:pPr>
              <a:lnSpc>
                <a:spcPts val="2900"/>
              </a:lnSpc>
              <a:tabLst>
                <a:tab pos="342900" algn="l"/>
              </a:tabLst>
            </a:pPr>
            <a:r>
              <a:rPr lang="en-CA" sz="1440">
                <a:solidFill>
                  <a:srgbClr val="980032"/>
                </a:solidFill>
                <a:latin typeface="Arial Unicode MS"/>
                <a:cs typeface="Arial Unicode MS"/>
              </a:rPr>
              <a:t></a:t>
            </a:r>
            <a:r>
              <a:rPr lang="en-CA" sz="2400">
                <a:solidFill>
                  <a:srgbClr val="323298"/>
                </a:solidFill>
                <a:latin typeface="Arial"/>
                <a:cs typeface="Arial"/>
              </a:rPr>
              <a:t>  r(R):  a specific </a:t>
            </a:r>
            <a:r>
              <a:rPr lang="en-CA" sz="2410" b="1">
                <a:solidFill>
                  <a:srgbClr val="323298"/>
                </a:solidFill>
                <a:latin typeface="Arial Bold"/>
                <a:cs typeface="Arial Bold"/>
              </a:rPr>
              <a:t>state</a:t>
            </a:r>
            <a:r>
              <a:rPr lang="en-CA" sz="2400">
                <a:solidFill>
                  <a:srgbClr val="323298"/>
                </a:solidFill>
                <a:latin typeface="Arial"/>
                <a:cs typeface="Arial"/>
              </a:rPr>
              <a:t> (or "value" or “population”) of</a:t>
            </a:r>
            <a:r>
              <a:rPr lang="en-CA" sz="2402">
                <a:solidFill>
                  <a:srgbClr val="000000"/>
                </a:solidFill>
                <a:latin typeface="Times New Roman"/>
              </a:rPr>
              <a:t/>
            </a:r>
            <a:br>
              <a:rPr lang="en-CA" sz="2402">
                <a:solidFill>
                  <a:srgbClr val="000000"/>
                </a:solidFill>
                <a:latin typeface="Times New Roman"/>
              </a:rPr>
            </a:br>
            <a:r>
              <a:rPr lang="en-CA" sz="2402">
                <a:solidFill>
                  <a:srgbClr val="323298"/>
                </a:solidFill>
                <a:latin typeface="Arial"/>
                <a:cs typeface="Arial"/>
              </a:rPr>
              <a:t>	relation R - this is a </a:t>
            </a:r>
            <a:r>
              <a:rPr lang="en-CA" sz="2402">
                <a:solidFill>
                  <a:srgbClr val="323298"/>
                </a:solidFill>
                <a:latin typeface="Arial Italic"/>
                <a:cs typeface="Arial Italic"/>
              </a:rPr>
              <a:t>set of tuples</a:t>
            </a:r>
            <a:r>
              <a:rPr lang="en-CA" sz="2402">
                <a:solidFill>
                  <a:srgbClr val="323298"/>
                </a:solidFill>
                <a:latin typeface="Arial"/>
                <a:cs typeface="Arial"/>
              </a:rPr>
              <a:t> (rows)</a:t>
            </a:r>
          </a:p>
          <a:p>
            <a:pPr>
              <a:lnSpc>
                <a:spcPts val="2900"/>
              </a:lnSpc>
            </a:pPr>
            <a:endParaRPr lang="en-CA" sz="2402">
              <a:solidFill>
                <a:srgbClr val="000000"/>
              </a:solidFill>
            </a:endParaRPr>
          </a:p>
        </p:txBody>
      </p:sp>
      <p:sp>
        <p:nvSpPr>
          <p:cNvPr id="11" name="TextBox 11"/>
          <p:cNvSpPr txBox="1"/>
          <p:nvPr/>
        </p:nvSpPr>
        <p:spPr>
          <a:xfrm>
            <a:off x="787400" y="5003800"/>
            <a:ext cx="8356600" cy="393700"/>
          </a:xfrm>
          <a:prstGeom prst="rect">
            <a:avLst/>
          </a:prstGeom>
          <a:noFill/>
        </p:spPr>
        <p:txBody>
          <a:bodyPr vert="horz" wrap="none" lIns="0" tIns="0" rIns="0" bIns="0" rtlCol="0">
            <a:spAutoFit/>
          </a:bodyPr>
          <a:lstStyle/>
          <a:p>
            <a:pPr>
              <a:lnSpc>
                <a:spcPts val="2530"/>
              </a:lnSpc>
            </a:pPr>
            <a:r>
              <a:rPr lang="en-CA" sz="1212">
                <a:solidFill>
                  <a:srgbClr val="323298"/>
                </a:solidFill>
                <a:latin typeface="Arial Unicode MS"/>
                <a:cs typeface="Arial Unicode MS"/>
              </a:rPr>
              <a:t></a:t>
            </a:r>
            <a:r>
              <a:rPr lang="en-CA" sz="2196">
                <a:solidFill>
                  <a:srgbClr val="7F0000"/>
                </a:solidFill>
                <a:latin typeface="Arial"/>
                <a:cs typeface="Arial"/>
              </a:rPr>
              <a:t>  r(R) = {t1, t2, …, tn} where each ti is an n-tuple</a:t>
            </a:r>
          </a:p>
          <a:p>
            <a:pPr>
              <a:lnSpc>
                <a:spcPts val="2530"/>
              </a:lnSpc>
            </a:pPr>
            <a:endParaRPr lang="en-CA" sz="2177">
              <a:solidFill>
                <a:srgbClr val="000000"/>
              </a:solidFill>
            </a:endParaRPr>
          </a:p>
        </p:txBody>
      </p:sp>
      <p:sp>
        <p:nvSpPr>
          <p:cNvPr id="12" name="TextBox 12"/>
          <p:cNvSpPr txBox="1"/>
          <p:nvPr/>
        </p:nvSpPr>
        <p:spPr>
          <a:xfrm>
            <a:off x="787400" y="5410200"/>
            <a:ext cx="8356600" cy="393700"/>
          </a:xfrm>
          <a:prstGeom prst="rect">
            <a:avLst/>
          </a:prstGeom>
          <a:noFill/>
        </p:spPr>
        <p:txBody>
          <a:bodyPr vert="horz" wrap="none" lIns="0" tIns="0" rIns="0" bIns="0" rtlCol="0">
            <a:spAutoFit/>
          </a:bodyPr>
          <a:lstStyle/>
          <a:p>
            <a:pPr>
              <a:lnSpc>
                <a:spcPts val="2530"/>
              </a:lnSpc>
            </a:pPr>
            <a:r>
              <a:rPr lang="en-CA" sz="1212">
                <a:solidFill>
                  <a:srgbClr val="323298"/>
                </a:solidFill>
                <a:latin typeface="Arial Unicode MS"/>
                <a:cs typeface="Arial Unicode MS"/>
              </a:rPr>
              <a:t></a:t>
            </a:r>
            <a:r>
              <a:rPr lang="en-CA" sz="2196">
                <a:solidFill>
                  <a:srgbClr val="7F0000"/>
                </a:solidFill>
                <a:latin typeface="Arial"/>
                <a:cs typeface="Arial"/>
              </a:rPr>
              <a:t>  ti = &lt;v1, v2, …, vn&gt; where each vj </a:t>
            </a:r>
            <a:r>
              <a:rPr lang="en-CA" sz="2196">
                <a:solidFill>
                  <a:srgbClr val="7F0000"/>
                </a:solidFill>
                <a:latin typeface="Arial Italic"/>
                <a:cs typeface="Arial Italic"/>
              </a:rPr>
              <a:t>element-of</a:t>
            </a:r>
            <a:r>
              <a:rPr lang="en-CA" sz="2196">
                <a:solidFill>
                  <a:srgbClr val="7F0000"/>
                </a:solidFill>
                <a:latin typeface="Arial"/>
                <a:cs typeface="Arial"/>
              </a:rPr>
              <a:t> dom(Aj)</a:t>
            </a:r>
          </a:p>
          <a:p>
            <a:pPr>
              <a:lnSpc>
                <a:spcPts val="2530"/>
              </a:lnSpc>
            </a:pPr>
            <a:endParaRPr lang="en-CA" sz="2178">
              <a:solidFill>
                <a:srgbClr val="000000"/>
              </a:solidFill>
            </a:endParaRPr>
          </a:p>
        </p:txBody>
      </p:sp>
      <p:sp>
        <p:nvSpPr>
          <p:cNvPr id="13" name="TextBox 13"/>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4" name="TextBox 14"/>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5- 13</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4"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Formal Definitions - Example</a:t>
            </a:r>
          </a:p>
          <a:p>
            <a:pPr>
              <a:lnSpc>
                <a:spcPts val="4140"/>
              </a:lnSpc>
            </a:pPr>
            <a:endParaRPr lang="en-CA" sz="3600">
              <a:solidFill>
                <a:srgbClr val="000000"/>
              </a:solidFill>
            </a:endParaRPr>
          </a:p>
        </p:txBody>
      </p:sp>
      <p:sp>
        <p:nvSpPr>
          <p:cNvPr id="3" name="TextBox 3"/>
          <p:cNvSpPr txBox="1"/>
          <p:nvPr/>
        </p:nvSpPr>
        <p:spPr>
          <a:xfrm>
            <a:off x="330200" y="1651000"/>
            <a:ext cx="8813800" cy="457200"/>
          </a:xfrm>
          <a:prstGeom prst="rect">
            <a:avLst/>
          </a:prstGeom>
          <a:noFill/>
        </p:spPr>
        <p:txBody>
          <a:bodyPr vert="horz" wrap="none" lIns="0" tIns="0" rIns="0" bIns="0" rtlCol="0">
            <a:spAutoFit/>
          </a:bodyPr>
          <a:lstStyle/>
          <a:p>
            <a:pPr>
              <a:lnSpc>
                <a:spcPts val="2760"/>
              </a:lnSpc>
            </a:pPr>
            <a:r>
              <a:rPr lang="en-CA" sz="1440">
                <a:solidFill>
                  <a:srgbClr val="980032"/>
                </a:solidFill>
                <a:latin typeface="Arial Unicode MS"/>
                <a:cs typeface="Arial Unicode MS"/>
              </a:rPr>
              <a:t></a:t>
            </a:r>
            <a:r>
              <a:rPr lang="en-CA" sz="2400">
                <a:solidFill>
                  <a:srgbClr val="323298"/>
                </a:solidFill>
                <a:latin typeface="Arial"/>
                <a:cs typeface="Arial"/>
              </a:rPr>
              <a:t>  Let R(A1, A2) be a relation schema:</a:t>
            </a:r>
          </a:p>
          <a:p>
            <a:pPr>
              <a:lnSpc>
                <a:spcPts val="2760"/>
              </a:lnSpc>
            </a:pPr>
            <a:endParaRPr lang="en-CA" sz="2374">
              <a:solidFill>
                <a:srgbClr val="000000"/>
              </a:solidFill>
            </a:endParaRPr>
          </a:p>
        </p:txBody>
      </p:sp>
      <p:sp>
        <p:nvSpPr>
          <p:cNvPr id="4" name="TextBox 4"/>
          <p:cNvSpPr txBox="1"/>
          <p:nvPr/>
        </p:nvSpPr>
        <p:spPr>
          <a:xfrm>
            <a:off x="787400" y="2082800"/>
            <a:ext cx="8356600" cy="393700"/>
          </a:xfrm>
          <a:prstGeom prst="rect">
            <a:avLst/>
          </a:prstGeom>
          <a:noFill/>
        </p:spPr>
        <p:txBody>
          <a:bodyPr vert="horz" wrap="none" lIns="0" tIns="0" rIns="0" bIns="0" rtlCol="0">
            <a:spAutoFit/>
          </a:bodyPr>
          <a:lstStyle/>
          <a:p>
            <a:pPr>
              <a:lnSpc>
                <a:spcPts val="2530"/>
              </a:lnSpc>
            </a:pPr>
            <a:r>
              <a:rPr lang="en-CA" sz="1212">
                <a:solidFill>
                  <a:srgbClr val="323298"/>
                </a:solidFill>
                <a:latin typeface="Arial Unicode MS"/>
                <a:cs typeface="Arial Unicode MS"/>
              </a:rPr>
              <a:t></a:t>
            </a:r>
            <a:r>
              <a:rPr lang="en-CA" sz="2196">
                <a:solidFill>
                  <a:srgbClr val="7F0000"/>
                </a:solidFill>
                <a:latin typeface="Arial"/>
                <a:cs typeface="Arial"/>
              </a:rPr>
              <a:t>  Let dom(A1) = {0,1}</a:t>
            </a:r>
          </a:p>
          <a:p>
            <a:pPr>
              <a:lnSpc>
                <a:spcPts val="2530"/>
              </a:lnSpc>
            </a:pPr>
            <a:endParaRPr lang="en-CA" sz="2151">
              <a:solidFill>
                <a:srgbClr val="000000"/>
              </a:solidFill>
            </a:endParaRPr>
          </a:p>
        </p:txBody>
      </p:sp>
      <p:sp>
        <p:nvSpPr>
          <p:cNvPr id="5" name="TextBox 5"/>
          <p:cNvSpPr txBox="1"/>
          <p:nvPr/>
        </p:nvSpPr>
        <p:spPr>
          <a:xfrm>
            <a:off x="787400" y="2476500"/>
            <a:ext cx="8356600" cy="393700"/>
          </a:xfrm>
          <a:prstGeom prst="rect">
            <a:avLst/>
          </a:prstGeom>
          <a:noFill/>
        </p:spPr>
        <p:txBody>
          <a:bodyPr vert="horz" wrap="none" lIns="0" tIns="0" rIns="0" bIns="0" rtlCol="0">
            <a:spAutoFit/>
          </a:bodyPr>
          <a:lstStyle/>
          <a:p>
            <a:pPr>
              <a:lnSpc>
                <a:spcPts val="2530"/>
              </a:lnSpc>
            </a:pPr>
            <a:r>
              <a:rPr lang="en-CA" sz="1212">
                <a:solidFill>
                  <a:srgbClr val="323298"/>
                </a:solidFill>
                <a:latin typeface="Arial Unicode MS"/>
                <a:cs typeface="Arial Unicode MS"/>
              </a:rPr>
              <a:t></a:t>
            </a:r>
            <a:r>
              <a:rPr lang="en-CA" sz="2196">
                <a:solidFill>
                  <a:srgbClr val="7F0000"/>
                </a:solidFill>
                <a:latin typeface="Arial"/>
                <a:cs typeface="Arial"/>
              </a:rPr>
              <a:t>  Let  dom(A2) =  {a,b,c}</a:t>
            </a:r>
          </a:p>
          <a:p>
            <a:pPr>
              <a:lnSpc>
                <a:spcPts val="2530"/>
              </a:lnSpc>
            </a:pPr>
            <a:endParaRPr lang="en-CA" sz="2158">
              <a:solidFill>
                <a:srgbClr val="000000"/>
              </a:solidFill>
            </a:endParaRPr>
          </a:p>
        </p:txBody>
      </p:sp>
      <p:sp>
        <p:nvSpPr>
          <p:cNvPr id="6" name="TextBox 6"/>
          <p:cNvSpPr txBox="1"/>
          <p:nvPr/>
        </p:nvSpPr>
        <p:spPr>
          <a:xfrm>
            <a:off x="330200" y="2895600"/>
            <a:ext cx="8813800" cy="457200"/>
          </a:xfrm>
          <a:prstGeom prst="rect">
            <a:avLst/>
          </a:prstGeom>
          <a:noFill/>
        </p:spPr>
        <p:txBody>
          <a:bodyPr vert="horz" wrap="none" lIns="0" tIns="0" rIns="0" bIns="0" rtlCol="0">
            <a:spAutoFit/>
          </a:bodyPr>
          <a:lstStyle/>
          <a:p>
            <a:pPr>
              <a:lnSpc>
                <a:spcPts val="2760"/>
              </a:lnSpc>
            </a:pPr>
            <a:r>
              <a:rPr lang="en-CA" sz="1440">
                <a:solidFill>
                  <a:srgbClr val="980032"/>
                </a:solidFill>
                <a:latin typeface="Arial Unicode MS"/>
                <a:cs typeface="Arial Unicode MS"/>
              </a:rPr>
              <a:t></a:t>
            </a:r>
            <a:r>
              <a:rPr lang="en-CA" sz="2400">
                <a:solidFill>
                  <a:srgbClr val="323298"/>
                </a:solidFill>
                <a:latin typeface="Arial"/>
                <a:cs typeface="Arial"/>
              </a:rPr>
              <a:t>  Then: dom(A1) X dom(A2) is all possible combinations:</a:t>
            </a:r>
          </a:p>
          <a:p>
            <a:pPr>
              <a:lnSpc>
                <a:spcPts val="2760"/>
              </a:lnSpc>
            </a:pPr>
            <a:endParaRPr lang="en-CA" sz="2382">
              <a:solidFill>
                <a:srgbClr val="000000"/>
              </a:solidFill>
            </a:endParaRPr>
          </a:p>
        </p:txBody>
      </p:sp>
      <p:sp>
        <p:nvSpPr>
          <p:cNvPr id="7" name="TextBox 7"/>
          <p:cNvSpPr txBox="1"/>
          <p:nvPr/>
        </p:nvSpPr>
        <p:spPr>
          <a:xfrm>
            <a:off x="787400" y="3327400"/>
            <a:ext cx="8356600" cy="393700"/>
          </a:xfrm>
          <a:prstGeom prst="rect">
            <a:avLst/>
          </a:prstGeom>
          <a:noFill/>
        </p:spPr>
        <p:txBody>
          <a:bodyPr vert="horz" wrap="none" lIns="0" tIns="0" rIns="0" bIns="0" rtlCol="0">
            <a:spAutoFit/>
          </a:bodyPr>
          <a:lstStyle/>
          <a:p>
            <a:pPr>
              <a:lnSpc>
                <a:spcPts val="2530"/>
              </a:lnSpc>
            </a:pPr>
            <a:r>
              <a:rPr lang="en-CA" sz="2198">
                <a:solidFill>
                  <a:srgbClr val="7F0000"/>
                </a:solidFill>
                <a:latin typeface="Arial"/>
                <a:cs typeface="Arial"/>
              </a:rPr>
              <a:t>{&lt;0,a&gt; , &lt;0,b&gt; , &lt;0,c&gt;, &lt;1,a&gt;, &lt;1,b&gt;, &lt;1,c&gt; }</a:t>
            </a:r>
          </a:p>
          <a:p>
            <a:pPr>
              <a:lnSpc>
                <a:spcPts val="2530"/>
              </a:lnSpc>
            </a:pPr>
            <a:endParaRPr lang="en-CA" sz="2198">
              <a:solidFill>
                <a:srgbClr val="000000"/>
              </a:solidFill>
            </a:endParaRPr>
          </a:p>
        </p:txBody>
      </p:sp>
      <p:sp>
        <p:nvSpPr>
          <p:cNvPr id="8" name="TextBox 8"/>
          <p:cNvSpPr txBox="1"/>
          <p:nvPr/>
        </p:nvSpPr>
        <p:spPr>
          <a:xfrm>
            <a:off x="330200" y="4140200"/>
            <a:ext cx="6430478" cy="718145"/>
          </a:xfrm>
          <a:prstGeom prst="rect">
            <a:avLst/>
          </a:prstGeom>
          <a:noFill/>
        </p:spPr>
        <p:txBody>
          <a:bodyPr vert="horz" wrap="none" lIns="0" tIns="0" rIns="0" bIns="0" rtlCol="0">
            <a:spAutoFit/>
          </a:bodyPr>
          <a:lstStyle/>
          <a:p>
            <a:pPr>
              <a:lnSpc>
                <a:spcPts val="2760"/>
              </a:lnSpc>
            </a:pPr>
            <a:r>
              <a:rPr lang="en-CA" sz="1440" dirty="0">
                <a:solidFill>
                  <a:srgbClr val="980032"/>
                </a:solidFill>
                <a:latin typeface="Arial Unicode MS"/>
                <a:cs typeface="Arial Unicode MS"/>
              </a:rPr>
              <a:t></a:t>
            </a:r>
            <a:r>
              <a:rPr lang="en-CA" sz="2400" dirty="0">
                <a:solidFill>
                  <a:srgbClr val="323298"/>
                </a:solidFill>
                <a:latin typeface="Arial"/>
                <a:cs typeface="Arial"/>
              </a:rPr>
              <a:t>  The relation state r(R) </a:t>
            </a:r>
            <a:r>
              <a:rPr lang="en-CA" sz="2400" dirty="0">
                <a:solidFill>
                  <a:srgbClr val="323298"/>
                </a:solidFill>
                <a:latin typeface="Arial Unicode MS"/>
                <a:cs typeface="Arial Unicode MS"/>
              </a:rPr>
              <a:t>=</a:t>
            </a:r>
            <a:r>
              <a:rPr lang="en-CA" sz="2400" dirty="0">
                <a:solidFill>
                  <a:srgbClr val="323298"/>
                </a:solidFill>
                <a:latin typeface="Arial"/>
                <a:cs typeface="Arial"/>
              </a:rPr>
              <a:t> </a:t>
            </a:r>
            <a:r>
              <a:rPr lang="en-CA" sz="2400" dirty="0" err="1">
                <a:solidFill>
                  <a:srgbClr val="323298"/>
                </a:solidFill>
                <a:latin typeface="Arial"/>
                <a:cs typeface="Arial"/>
              </a:rPr>
              <a:t>dom</a:t>
            </a:r>
            <a:r>
              <a:rPr lang="en-CA" sz="2400" dirty="0">
                <a:solidFill>
                  <a:srgbClr val="323298"/>
                </a:solidFill>
                <a:latin typeface="Arial"/>
                <a:cs typeface="Arial"/>
              </a:rPr>
              <a:t>(A1) X </a:t>
            </a:r>
            <a:r>
              <a:rPr lang="en-CA" sz="2400" dirty="0" err="1">
                <a:solidFill>
                  <a:srgbClr val="323298"/>
                </a:solidFill>
                <a:latin typeface="Arial"/>
                <a:cs typeface="Arial"/>
              </a:rPr>
              <a:t>dom</a:t>
            </a:r>
            <a:r>
              <a:rPr lang="en-CA" sz="2400" dirty="0">
                <a:solidFill>
                  <a:srgbClr val="323298"/>
                </a:solidFill>
                <a:latin typeface="Arial"/>
                <a:cs typeface="Arial"/>
              </a:rPr>
              <a:t>(A2)</a:t>
            </a:r>
          </a:p>
          <a:p>
            <a:pPr>
              <a:lnSpc>
                <a:spcPts val="2760"/>
              </a:lnSpc>
            </a:pPr>
            <a:endParaRPr lang="en-CA" sz="2379" dirty="0">
              <a:solidFill>
                <a:srgbClr val="000000"/>
              </a:solidFill>
            </a:endParaRPr>
          </a:p>
        </p:txBody>
      </p:sp>
      <p:sp>
        <p:nvSpPr>
          <p:cNvPr id="9" name="TextBox 9"/>
          <p:cNvSpPr txBox="1"/>
          <p:nvPr/>
        </p:nvSpPr>
        <p:spPr>
          <a:xfrm>
            <a:off x="330200" y="4572000"/>
            <a:ext cx="8813800" cy="457200"/>
          </a:xfrm>
          <a:prstGeom prst="rect">
            <a:avLst/>
          </a:prstGeom>
          <a:noFill/>
        </p:spPr>
        <p:txBody>
          <a:bodyPr vert="horz" wrap="none" lIns="0" tIns="0" rIns="0" bIns="0" rtlCol="0">
            <a:spAutoFit/>
          </a:bodyPr>
          <a:lstStyle/>
          <a:p>
            <a:pPr>
              <a:lnSpc>
                <a:spcPts val="2760"/>
              </a:lnSpc>
            </a:pPr>
            <a:r>
              <a:rPr lang="en-CA" sz="1442">
                <a:solidFill>
                  <a:srgbClr val="980032"/>
                </a:solidFill>
                <a:latin typeface="Arial Unicode MS"/>
                <a:cs typeface="Arial Unicode MS"/>
              </a:rPr>
              <a:t></a:t>
            </a:r>
            <a:r>
              <a:rPr lang="en-CA" sz="2402">
                <a:solidFill>
                  <a:srgbClr val="323298"/>
                </a:solidFill>
                <a:latin typeface="Arial"/>
                <a:cs typeface="Arial"/>
              </a:rPr>
              <a:t>  For example: r(R) could be {&lt;0,a&gt; , &lt;0,b&gt; , &lt;1,c&gt; }</a:t>
            </a:r>
          </a:p>
          <a:p>
            <a:pPr>
              <a:lnSpc>
                <a:spcPts val="2760"/>
              </a:lnSpc>
            </a:pPr>
            <a:endParaRPr lang="en-CA" sz="2384">
              <a:solidFill>
                <a:srgbClr val="000000"/>
              </a:solidFill>
            </a:endParaRPr>
          </a:p>
        </p:txBody>
      </p:sp>
      <p:sp>
        <p:nvSpPr>
          <p:cNvPr id="10" name="TextBox 10"/>
          <p:cNvSpPr txBox="1"/>
          <p:nvPr/>
        </p:nvSpPr>
        <p:spPr>
          <a:xfrm>
            <a:off x="787400" y="5003800"/>
            <a:ext cx="8356600" cy="774700"/>
          </a:xfrm>
          <a:prstGeom prst="rect">
            <a:avLst/>
          </a:prstGeom>
          <a:noFill/>
        </p:spPr>
        <p:txBody>
          <a:bodyPr vert="horz" wrap="none" lIns="0" tIns="0" rIns="0" bIns="0" rtlCol="0">
            <a:spAutoFit/>
          </a:bodyPr>
          <a:lstStyle/>
          <a:p>
            <a:pPr>
              <a:lnSpc>
                <a:spcPts val="2600"/>
              </a:lnSpc>
              <a:tabLst>
                <a:tab pos="279400" algn="l"/>
              </a:tabLst>
            </a:pPr>
            <a:r>
              <a:rPr lang="en-CA" sz="1212">
                <a:solidFill>
                  <a:srgbClr val="323298"/>
                </a:solidFill>
                <a:latin typeface="Arial Unicode MS"/>
                <a:cs typeface="Arial Unicode MS"/>
              </a:rPr>
              <a:t></a:t>
            </a:r>
            <a:r>
              <a:rPr lang="en-CA" sz="2196">
                <a:solidFill>
                  <a:srgbClr val="7F0000"/>
                </a:solidFill>
                <a:latin typeface="Arial"/>
                <a:cs typeface="Arial"/>
              </a:rPr>
              <a:t>  this is one possible state (or “population” or “extension”) r of</a:t>
            </a:r>
            <a:r>
              <a:rPr lang="en-CA" sz="2196">
                <a:solidFill>
                  <a:srgbClr val="000000"/>
                </a:solidFill>
                <a:latin typeface="Times New Roman"/>
              </a:rPr>
              <a:t/>
            </a:r>
            <a:br>
              <a:rPr lang="en-CA" sz="2196">
                <a:solidFill>
                  <a:srgbClr val="000000"/>
                </a:solidFill>
                <a:latin typeface="Times New Roman"/>
              </a:rPr>
            </a:br>
            <a:r>
              <a:rPr lang="en-CA" sz="2196">
                <a:solidFill>
                  <a:srgbClr val="7F0000"/>
                </a:solidFill>
                <a:latin typeface="Arial"/>
                <a:cs typeface="Arial"/>
              </a:rPr>
              <a:t>	the relation R, defined over A1 and A2.</a:t>
            </a:r>
          </a:p>
          <a:p>
            <a:pPr>
              <a:lnSpc>
                <a:spcPts val="2600"/>
              </a:lnSpc>
            </a:pPr>
            <a:endParaRPr lang="en-CA" sz="2196">
              <a:solidFill>
                <a:srgbClr val="000000"/>
              </a:solidFill>
            </a:endParaRPr>
          </a:p>
        </p:txBody>
      </p:sp>
      <p:sp>
        <p:nvSpPr>
          <p:cNvPr id="11" name="TextBox 11"/>
          <p:cNvSpPr txBox="1"/>
          <p:nvPr/>
        </p:nvSpPr>
        <p:spPr>
          <a:xfrm>
            <a:off x="787400" y="5740400"/>
            <a:ext cx="8356600" cy="393700"/>
          </a:xfrm>
          <a:prstGeom prst="rect">
            <a:avLst/>
          </a:prstGeom>
          <a:noFill/>
        </p:spPr>
        <p:txBody>
          <a:bodyPr vert="horz" wrap="none" lIns="0" tIns="0" rIns="0" bIns="0" rtlCol="0">
            <a:spAutoFit/>
          </a:bodyPr>
          <a:lstStyle/>
          <a:p>
            <a:pPr>
              <a:lnSpc>
                <a:spcPts val="2530"/>
              </a:lnSpc>
            </a:pPr>
            <a:r>
              <a:rPr lang="en-CA" sz="1212">
                <a:solidFill>
                  <a:srgbClr val="323298"/>
                </a:solidFill>
                <a:latin typeface="Arial Unicode MS"/>
                <a:cs typeface="Arial Unicode MS"/>
              </a:rPr>
              <a:t></a:t>
            </a:r>
            <a:r>
              <a:rPr lang="en-CA" sz="2196">
                <a:solidFill>
                  <a:srgbClr val="7F0000"/>
                </a:solidFill>
                <a:latin typeface="Arial"/>
                <a:cs typeface="Arial"/>
              </a:rPr>
              <a:t>  It has three 2-tuples: &lt;0,a&gt; , &lt;0,b&gt; , &lt;1,c&gt;</a:t>
            </a:r>
          </a:p>
          <a:p>
            <a:pPr>
              <a:lnSpc>
                <a:spcPts val="2530"/>
              </a:lnSpc>
            </a:pPr>
            <a:endParaRPr lang="en-CA" sz="2175">
              <a:solidFill>
                <a:srgbClr val="000000"/>
              </a:solidFill>
            </a:endParaRPr>
          </a:p>
        </p:txBody>
      </p:sp>
      <p:sp>
        <p:nvSpPr>
          <p:cNvPr id="12" name="TextBox 12"/>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3" name="TextBox 13"/>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5- 14</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20"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Definition Summary</a:t>
            </a:r>
          </a:p>
          <a:p>
            <a:pPr>
              <a:lnSpc>
                <a:spcPts val="4140"/>
              </a:lnSpc>
            </a:pPr>
            <a:endParaRPr lang="en-CA" sz="3600">
              <a:solidFill>
                <a:srgbClr val="000000"/>
              </a:solidFill>
            </a:endParaRPr>
          </a:p>
        </p:txBody>
      </p:sp>
      <p:sp>
        <p:nvSpPr>
          <p:cNvPr id="3" name="TextBox 3"/>
          <p:cNvSpPr txBox="1"/>
          <p:nvPr/>
        </p:nvSpPr>
        <p:spPr>
          <a:xfrm>
            <a:off x="698500" y="1638300"/>
            <a:ext cx="2235200" cy="457200"/>
          </a:xfrm>
          <a:prstGeom prst="rect">
            <a:avLst/>
          </a:prstGeom>
          <a:noFill/>
        </p:spPr>
        <p:txBody>
          <a:bodyPr vert="horz" wrap="none" lIns="0" tIns="0" rIns="0" bIns="0" rtlCol="0">
            <a:spAutoFit/>
          </a:bodyPr>
          <a:lstStyle/>
          <a:p>
            <a:pPr>
              <a:lnSpc>
                <a:spcPts val="2760"/>
              </a:lnSpc>
            </a:pPr>
            <a:r>
              <a:rPr lang="en-CA" sz="2280" spc="-10">
                <a:solidFill>
                  <a:srgbClr val="000000"/>
                </a:solidFill>
                <a:latin typeface="Arial"/>
                <a:cs typeface="Arial"/>
              </a:rPr>
              <a:t>Informal Terms</a:t>
            </a:r>
          </a:p>
          <a:p>
            <a:pPr>
              <a:lnSpc>
                <a:spcPts val="2760"/>
              </a:lnSpc>
            </a:pPr>
            <a:endParaRPr lang="en-CA" sz="2280" spc="-10">
              <a:solidFill>
                <a:srgbClr val="000000"/>
              </a:solidFill>
              <a:latin typeface="Arial"/>
              <a:cs typeface="Arial"/>
            </a:endParaRPr>
          </a:p>
        </p:txBody>
      </p:sp>
      <p:sp>
        <p:nvSpPr>
          <p:cNvPr id="4" name="TextBox 4"/>
          <p:cNvSpPr txBox="1"/>
          <p:nvPr/>
        </p:nvSpPr>
        <p:spPr>
          <a:xfrm>
            <a:off x="5245100" y="1638300"/>
            <a:ext cx="2082800" cy="457200"/>
          </a:xfrm>
          <a:prstGeom prst="rect">
            <a:avLst/>
          </a:prstGeom>
          <a:noFill/>
        </p:spPr>
        <p:txBody>
          <a:bodyPr vert="horz" wrap="none" lIns="0" tIns="0" rIns="0" bIns="0" rtlCol="0">
            <a:spAutoFit/>
          </a:bodyPr>
          <a:lstStyle/>
          <a:p>
            <a:pPr>
              <a:lnSpc>
                <a:spcPts val="2760"/>
              </a:lnSpc>
            </a:pPr>
            <a:r>
              <a:rPr lang="en-CA" sz="2280" spc="-10">
                <a:solidFill>
                  <a:srgbClr val="000000"/>
                </a:solidFill>
                <a:latin typeface="Arial"/>
                <a:cs typeface="Arial"/>
              </a:rPr>
              <a:t>Formal Terms</a:t>
            </a:r>
          </a:p>
          <a:p>
            <a:pPr>
              <a:lnSpc>
                <a:spcPts val="2760"/>
              </a:lnSpc>
            </a:pPr>
            <a:endParaRPr lang="en-CA" sz="2280" spc="-10">
              <a:solidFill>
                <a:srgbClr val="000000"/>
              </a:solidFill>
              <a:latin typeface="Arial"/>
              <a:cs typeface="Arial"/>
            </a:endParaRPr>
          </a:p>
        </p:txBody>
      </p:sp>
      <p:sp>
        <p:nvSpPr>
          <p:cNvPr id="5" name="TextBox 5"/>
          <p:cNvSpPr txBox="1"/>
          <p:nvPr/>
        </p:nvSpPr>
        <p:spPr>
          <a:xfrm>
            <a:off x="698500" y="2209800"/>
            <a:ext cx="952500" cy="457200"/>
          </a:xfrm>
          <a:prstGeom prst="rect">
            <a:avLst/>
          </a:prstGeom>
          <a:noFill/>
        </p:spPr>
        <p:txBody>
          <a:bodyPr vert="horz" wrap="none" lIns="0" tIns="0" rIns="0" bIns="0" rtlCol="0">
            <a:spAutoFit/>
          </a:bodyPr>
          <a:lstStyle/>
          <a:p>
            <a:pPr>
              <a:lnSpc>
                <a:spcPts val="2760"/>
              </a:lnSpc>
            </a:pPr>
            <a:r>
              <a:rPr lang="en-CA" sz="2282" spc="-10">
                <a:solidFill>
                  <a:srgbClr val="323298"/>
                </a:solidFill>
                <a:latin typeface="Arial"/>
                <a:cs typeface="Arial"/>
              </a:rPr>
              <a:t>Table</a:t>
            </a:r>
          </a:p>
          <a:p>
            <a:pPr>
              <a:lnSpc>
                <a:spcPts val="2760"/>
              </a:lnSpc>
            </a:pPr>
            <a:endParaRPr lang="en-CA" sz="2282" spc="-10">
              <a:solidFill>
                <a:srgbClr val="323298"/>
              </a:solidFill>
              <a:latin typeface="Arial"/>
              <a:cs typeface="Arial"/>
            </a:endParaRPr>
          </a:p>
        </p:txBody>
      </p:sp>
      <p:sp>
        <p:nvSpPr>
          <p:cNvPr id="6" name="TextBox 6"/>
          <p:cNvSpPr txBox="1"/>
          <p:nvPr/>
        </p:nvSpPr>
        <p:spPr>
          <a:xfrm>
            <a:off x="5245100" y="2209800"/>
            <a:ext cx="1333500" cy="457200"/>
          </a:xfrm>
          <a:prstGeom prst="rect">
            <a:avLst/>
          </a:prstGeom>
          <a:noFill/>
        </p:spPr>
        <p:txBody>
          <a:bodyPr vert="horz" wrap="none" lIns="0" tIns="0" rIns="0" bIns="0" rtlCol="0">
            <a:spAutoFit/>
          </a:bodyPr>
          <a:lstStyle/>
          <a:p>
            <a:pPr>
              <a:lnSpc>
                <a:spcPts val="2760"/>
              </a:lnSpc>
            </a:pPr>
            <a:r>
              <a:rPr lang="en-CA" sz="2282" spc="-10">
                <a:solidFill>
                  <a:srgbClr val="323298"/>
                </a:solidFill>
                <a:latin typeface="Arial"/>
                <a:cs typeface="Arial"/>
              </a:rPr>
              <a:t>Relation</a:t>
            </a:r>
          </a:p>
          <a:p>
            <a:pPr>
              <a:lnSpc>
                <a:spcPts val="2760"/>
              </a:lnSpc>
            </a:pPr>
            <a:endParaRPr lang="en-CA" sz="2282" spc="-10">
              <a:solidFill>
                <a:srgbClr val="323298"/>
              </a:solidFill>
              <a:latin typeface="Arial"/>
              <a:cs typeface="Arial"/>
            </a:endParaRPr>
          </a:p>
        </p:txBody>
      </p:sp>
      <p:sp>
        <p:nvSpPr>
          <p:cNvPr id="7" name="TextBox 7"/>
          <p:cNvSpPr txBox="1"/>
          <p:nvPr/>
        </p:nvSpPr>
        <p:spPr>
          <a:xfrm>
            <a:off x="698500" y="2781300"/>
            <a:ext cx="2362200" cy="457200"/>
          </a:xfrm>
          <a:prstGeom prst="rect">
            <a:avLst/>
          </a:prstGeom>
          <a:noFill/>
        </p:spPr>
        <p:txBody>
          <a:bodyPr vert="horz" wrap="none" lIns="0" tIns="0" rIns="0" bIns="0" rtlCol="0">
            <a:spAutoFit/>
          </a:bodyPr>
          <a:lstStyle/>
          <a:p>
            <a:pPr>
              <a:lnSpc>
                <a:spcPts val="2760"/>
              </a:lnSpc>
            </a:pPr>
            <a:r>
              <a:rPr lang="en-CA" sz="2282" spc="-10">
                <a:solidFill>
                  <a:srgbClr val="323298"/>
                </a:solidFill>
                <a:latin typeface="Arial"/>
                <a:cs typeface="Arial"/>
              </a:rPr>
              <a:t>Column Header</a:t>
            </a:r>
          </a:p>
          <a:p>
            <a:pPr>
              <a:lnSpc>
                <a:spcPts val="2760"/>
              </a:lnSpc>
            </a:pPr>
            <a:endParaRPr lang="en-CA" sz="2282" spc="-10">
              <a:solidFill>
                <a:srgbClr val="323298"/>
              </a:solidFill>
              <a:latin typeface="Arial"/>
              <a:cs typeface="Arial"/>
            </a:endParaRPr>
          </a:p>
        </p:txBody>
      </p:sp>
      <p:sp>
        <p:nvSpPr>
          <p:cNvPr id="8" name="TextBox 8"/>
          <p:cNvSpPr txBox="1"/>
          <p:nvPr/>
        </p:nvSpPr>
        <p:spPr>
          <a:xfrm>
            <a:off x="5245100" y="2781300"/>
            <a:ext cx="1358900" cy="457200"/>
          </a:xfrm>
          <a:prstGeom prst="rect">
            <a:avLst/>
          </a:prstGeom>
          <a:noFill/>
        </p:spPr>
        <p:txBody>
          <a:bodyPr vert="horz" wrap="none" lIns="0" tIns="0" rIns="0" bIns="0" rtlCol="0">
            <a:spAutoFit/>
          </a:bodyPr>
          <a:lstStyle/>
          <a:p>
            <a:pPr>
              <a:lnSpc>
                <a:spcPts val="2760"/>
              </a:lnSpc>
            </a:pPr>
            <a:r>
              <a:rPr lang="en-CA" sz="2282" spc="-10">
                <a:solidFill>
                  <a:srgbClr val="323298"/>
                </a:solidFill>
                <a:latin typeface="Arial"/>
                <a:cs typeface="Arial"/>
              </a:rPr>
              <a:t>Attribute</a:t>
            </a:r>
          </a:p>
          <a:p>
            <a:pPr>
              <a:lnSpc>
                <a:spcPts val="2760"/>
              </a:lnSpc>
            </a:pPr>
            <a:endParaRPr lang="en-CA" sz="2282" spc="-10">
              <a:solidFill>
                <a:srgbClr val="323298"/>
              </a:solidFill>
              <a:latin typeface="Arial"/>
              <a:cs typeface="Arial"/>
            </a:endParaRPr>
          </a:p>
        </p:txBody>
      </p:sp>
      <p:sp>
        <p:nvSpPr>
          <p:cNvPr id="9" name="TextBox 9"/>
          <p:cNvSpPr txBox="1"/>
          <p:nvPr/>
        </p:nvSpPr>
        <p:spPr>
          <a:xfrm>
            <a:off x="698500" y="3352800"/>
            <a:ext cx="2832100" cy="342900"/>
          </a:xfrm>
          <a:prstGeom prst="rect">
            <a:avLst/>
          </a:prstGeom>
          <a:noFill/>
        </p:spPr>
        <p:txBody>
          <a:bodyPr vert="horz" wrap="none" lIns="0" tIns="0" rIns="0" bIns="0" rtlCol="0">
            <a:spAutoFit/>
          </a:bodyPr>
          <a:lstStyle/>
          <a:p>
            <a:pPr>
              <a:lnSpc>
                <a:spcPts val="2760"/>
              </a:lnSpc>
            </a:pPr>
            <a:r>
              <a:rPr lang="en-CA" sz="2280" spc="-10">
                <a:solidFill>
                  <a:srgbClr val="323298"/>
                </a:solidFill>
                <a:latin typeface="Arial"/>
                <a:cs typeface="Arial"/>
              </a:rPr>
              <a:t>All possible Column</a:t>
            </a:r>
          </a:p>
          <a:p>
            <a:pPr>
              <a:lnSpc>
                <a:spcPts val="2760"/>
              </a:lnSpc>
            </a:pPr>
            <a:endParaRPr lang="en-CA" sz="2280" spc="-10">
              <a:solidFill>
                <a:srgbClr val="323298"/>
              </a:solidFill>
              <a:latin typeface="Arial"/>
              <a:cs typeface="Arial"/>
            </a:endParaRPr>
          </a:p>
        </p:txBody>
      </p:sp>
      <p:sp>
        <p:nvSpPr>
          <p:cNvPr id="10" name="TextBox 10"/>
          <p:cNvSpPr txBox="1"/>
          <p:nvPr/>
        </p:nvSpPr>
        <p:spPr>
          <a:xfrm>
            <a:off x="5245100" y="3352800"/>
            <a:ext cx="1270000" cy="457200"/>
          </a:xfrm>
          <a:prstGeom prst="rect">
            <a:avLst/>
          </a:prstGeom>
          <a:noFill/>
        </p:spPr>
        <p:txBody>
          <a:bodyPr vert="horz" wrap="none" lIns="0" tIns="0" rIns="0" bIns="0" rtlCol="0">
            <a:spAutoFit/>
          </a:bodyPr>
          <a:lstStyle/>
          <a:p>
            <a:pPr>
              <a:lnSpc>
                <a:spcPts val="2760"/>
              </a:lnSpc>
            </a:pPr>
            <a:r>
              <a:rPr lang="en-CA" sz="2280" spc="-10">
                <a:solidFill>
                  <a:srgbClr val="323298"/>
                </a:solidFill>
                <a:latin typeface="Arial"/>
                <a:cs typeface="Arial"/>
              </a:rPr>
              <a:t>Domain</a:t>
            </a:r>
          </a:p>
          <a:p>
            <a:pPr>
              <a:lnSpc>
                <a:spcPts val="2760"/>
              </a:lnSpc>
            </a:pPr>
            <a:endParaRPr lang="en-CA" sz="2280" spc="-10">
              <a:solidFill>
                <a:srgbClr val="323298"/>
              </a:solidFill>
              <a:latin typeface="Arial"/>
              <a:cs typeface="Arial"/>
            </a:endParaRPr>
          </a:p>
        </p:txBody>
      </p:sp>
      <p:sp>
        <p:nvSpPr>
          <p:cNvPr id="11" name="TextBox 11"/>
          <p:cNvSpPr txBox="1"/>
          <p:nvPr/>
        </p:nvSpPr>
        <p:spPr>
          <a:xfrm>
            <a:off x="698500" y="3708400"/>
            <a:ext cx="1117600" cy="444500"/>
          </a:xfrm>
          <a:prstGeom prst="rect">
            <a:avLst/>
          </a:prstGeom>
          <a:noFill/>
        </p:spPr>
        <p:txBody>
          <a:bodyPr vert="horz" wrap="none" lIns="0" tIns="0" rIns="0" bIns="0" rtlCol="0">
            <a:spAutoFit/>
          </a:bodyPr>
          <a:lstStyle/>
          <a:p>
            <a:pPr>
              <a:lnSpc>
                <a:spcPts val="2760"/>
              </a:lnSpc>
            </a:pPr>
            <a:r>
              <a:rPr lang="en-CA" sz="2280" spc="-10">
                <a:solidFill>
                  <a:srgbClr val="323298"/>
                </a:solidFill>
                <a:latin typeface="Arial"/>
                <a:cs typeface="Arial"/>
              </a:rPr>
              <a:t>Values</a:t>
            </a:r>
          </a:p>
          <a:p>
            <a:pPr>
              <a:lnSpc>
                <a:spcPts val="2760"/>
              </a:lnSpc>
            </a:pPr>
            <a:endParaRPr lang="en-CA" sz="2280" spc="-10">
              <a:solidFill>
                <a:srgbClr val="323298"/>
              </a:solidFill>
              <a:latin typeface="Arial"/>
              <a:cs typeface="Arial"/>
            </a:endParaRPr>
          </a:p>
        </p:txBody>
      </p:sp>
      <p:sp>
        <p:nvSpPr>
          <p:cNvPr id="12" name="TextBox 12"/>
          <p:cNvSpPr txBox="1"/>
          <p:nvPr/>
        </p:nvSpPr>
        <p:spPr>
          <a:xfrm>
            <a:off x="698500" y="4165600"/>
            <a:ext cx="825500" cy="457200"/>
          </a:xfrm>
          <a:prstGeom prst="rect">
            <a:avLst/>
          </a:prstGeom>
          <a:noFill/>
        </p:spPr>
        <p:txBody>
          <a:bodyPr vert="horz" wrap="none" lIns="0" tIns="0" rIns="0" bIns="0" rtlCol="0">
            <a:spAutoFit/>
          </a:bodyPr>
          <a:lstStyle/>
          <a:p>
            <a:pPr>
              <a:lnSpc>
                <a:spcPts val="2760"/>
              </a:lnSpc>
            </a:pPr>
            <a:r>
              <a:rPr lang="en-CA" sz="2280" spc="-10">
                <a:solidFill>
                  <a:srgbClr val="323298"/>
                </a:solidFill>
                <a:latin typeface="Arial"/>
                <a:cs typeface="Arial"/>
              </a:rPr>
              <a:t>Row</a:t>
            </a:r>
          </a:p>
          <a:p>
            <a:pPr>
              <a:lnSpc>
                <a:spcPts val="2760"/>
              </a:lnSpc>
            </a:pPr>
            <a:endParaRPr lang="en-CA" sz="2280" spc="-10">
              <a:solidFill>
                <a:srgbClr val="323298"/>
              </a:solidFill>
              <a:latin typeface="Arial"/>
              <a:cs typeface="Arial"/>
            </a:endParaRPr>
          </a:p>
        </p:txBody>
      </p:sp>
      <p:sp>
        <p:nvSpPr>
          <p:cNvPr id="13" name="TextBox 13"/>
          <p:cNvSpPr txBox="1"/>
          <p:nvPr/>
        </p:nvSpPr>
        <p:spPr>
          <a:xfrm>
            <a:off x="5245100" y="4165600"/>
            <a:ext cx="977900" cy="457200"/>
          </a:xfrm>
          <a:prstGeom prst="rect">
            <a:avLst/>
          </a:prstGeom>
          <a:noFill/>
        </p:spPr>
        <p:txBody>
          <a:bodyPr vert="horz" wrap="none" lIns="0" tIns="0" rIns="0" bIns="0" rtlCol="0">
            <a:spAutoFit/>
          </a:bodyPr>
          <a:lstStyle/>
          <a:p>
            <a:pPr>
              <a:lnSpc>
                <a:spcPts val="2760"/>
              </a:lnSpc>
            </a:pPr>
            <a:r>
              <a:rPr lang="en-CA" sz="2280" spc="-10">
                <a:solidFill>
                  <a:srgbClr val="323298"/>
                </a:solidFill>
                <a:latin typeface="Arial"/>
                <a:cs typeface="Arial"/>
              </a:rPr>
              <a:t>Tuple</a:t>
            </a:r>
          </a:p>
          <a:p>
            <a:pPr>
              <a:lnSpc>
                <a:spcPts val="2760"/>
              </a:lnSpc>
            </a:pPr>
            <a:endParaRPr lang="en-CA" sz="2280" spc="-10">
              <a:solidFill>
                <a:srgbClr val="323298"/>
              </a:solidFill>
              <a:latin typeface="Arial"/>
              <a:cs typeface="Arial"/>
            </a:endParaRPr>
          </a:p>
        </p:txBody>
      </p:sp>
      <p:sp>
        <p:nvSpPr>
          <p:cNvPr id="14" name="TextBox 14"/>
          <p:cNvSpPr txBox="1"/>
          <p:nvPr/>
        </p:nvSpPr>
        <p:spPr>
          <a:xfrm>
            <a:off x="698500" y="5308600"/>
            <a:ext cx="2298700" cy="457200"/>
          </a:xfrm>
          <a:prstGeom prst="rect">
            <a:avLst/>
          </a:prstGeom>
          <a:noFill/>
        </p:spPr>
        <p:txBody>
          <a:bodyPr vert="horz" wrap="none" lIns="0" tIns="0" rIns="0" bIns="0" rtlCol="0">
            <a:spAutoFit/>
          </a:bodyPr>
          <a:lstStyle/>
          <a:p>
            <a:pPr>
              <a:lnSpc>
                <a:spcPts val="2760"/>
              </a:lnSpc>
            </a:pPr>
            <a:r>
              <a:rPr lang="en-CA" sz="2282" spc="-10">
                <a:solidFill>
                  <a:srgbClr val="323298"/>
                </a:solidFill>
                <a:latin typeface="Arial"/>
                <a:cs typeface="Arial"/>
              </a:rPr>
              <a:t>Table Definition</a:t>
            </a:r>
          </a:p>
          <a:p>
            <a:pPr>
              <a:lnSpc>
                <a:spcPts val="2760"/>
              </a:lnSpc>
            </a:pPr>
            <a:endParaRPr lang="en-CA" sz="2282" spc="-10">
              <a:solidFill>
                <a:srgbClr val="323298"/>
              </a:solidFill>
              <a:latin typeface="Arial"/>
              <a:cs typeface="Arial"/>
            </a:endParaRPr>
          </a:p>
        </p:txBody>
      </p:sp>
      <p:sp>
        <p:nvSpPr>
          <p:cNvPr id="15" name="TextBox 15"/>
          <p:cNvSpPr txBox="1"/>
          <p:nvPr/>
        </p:nvSpPr>
        <p:spPr>
          <a:xfrm>
            <a:off x="5245100" y="5308600"/>
            <a:ext cx="3136900" cy="457200"/>
          </a:xfrm>
          <a:prstGeom prst="rect">
            <a:avLst/>
          </a:prstGeom>
          <a:noFill/>
        </p:spPr>
        <p:txBody>
          <a:bodyPr vert="horz" wrap="none" lIns="0" tIns="0" rIns="0" bIns="0" rtlCol="0">
            <a:spAutoFit/>
          </a:bodyPr>
          <a:lstStyle/>
          <a:p>
            <a:pPr>
              <a:lnSpc>
                <a:spcPts val="2760"/>
              </a:lnSpc>
            </a:pPr>
            <a:r>
              <a:rPr lang="en-CA" sz="2282" spc="-10">
                <a:solidFill>
                  <a:srgbClr val="323298"/>
                </a:solidFill>
                <a:latin typeface="Arial"/>
                <a:cs typeface="Arial"/>
              </a:rPr>
              <a:t>Schema of a Relation</a:t>
            </a:r>
          </a:p>
          <a:p>
            <a:pPr>
              <a:lnSpc>
                <a:spcPts val="2760"/>
              </a:lnSpc>
            </a:pPr>
            <a:endParaRPr lang="en-CA" sz="2282" spc="-10">
              <a:solidFill>
                <a:srgbClr val="323298"/>
              </a:solidFill>
              <a:latin typeface="Arial"/>
              <a:cs typeface="Arial"/>
            </a:endParaRPr>
          </a:p>
        </p:txBody>
      </p:sp>
      <p:sp>
        <p:nvSpPr>
          <p:cNvPr id="16" name="TextBox 16"/>
          <p:cNvSpPr txBox="1"/>
          <p:nvPr/>
        </p:nvSpPr>
        <p:spPr>
          <a:xfrm>
            <a:off x="698500" y="5880100"/>
            <a:ext cx="2400300" cy="457200"/>
          </a:xfrm>
          <a:prstGeom prst="rect">
            <a:avLst/>
          </a:prstGeom>
          <a:noFill/>
        </p:spPr>
        <p:txBody>
          <a:bodyPr vert="horz" wrap="none" lIns="0" tIns="0" rIns="0" bIns="0" rtlCol="0">
            <a:spAutoFit/>
          </a:bodyPr>
          <a:lstStyle/>
          <a:p>
            <a:pPr>
              <a:lnSpc>
                <a:spcPts val="2760"/>
              </a:lnSpc>
            </a:pPr>
            <a:r>
              <a:rPr lang="en-CA" sz="2280" spc="-10">
                <a:solidFill>
                  <a:srgbClr val="323298"/>
                </a:solidFill>
                <a:latin typeface="Arial"/>
                <a:cs typeface="Arial"/>
              </a:rPr>
              <a:t>Populated Table</a:t>
            </a:r>
          </a:p>
          <a:p>
            <a:pPr>
              <a:lnSpc>
                <a:spcPts val="2760"/>
              </a:lnSpc>
            </a:pPr>
            <a:endParaRPr lang="en-CA" sz="2280" spc="-10">
              <a:solidFill>
                <a:srgbClr val="323298"/>
              </a:solidFill>
              <a:latin typeface="Arial"/>
              <a:cs typeface="Arial"/>
            </a:endParaRPr>
          </a:p>
        </p:txBody>
      </p:sp>
      <p:sp>
        <p:nvSpPr>
          <p:cNvPr id="17" name="TextBox 17"/>
          <p:cNvSpPr txBox="1"/>
          <p:nvPr/>
        </p:nvSpPr>
        <p:spPr>
          <a:xfrm>
            <a:off x="5245100" y="5880100"/>
            <a:ext cx="2984500" cy="457200"/>
          </a:xfrm>
          <a:prstGeom prst="rect">
            <a:avLst/>
          </a:prstGeom>
          <a:noFill/>
        </p:spPr>
        <p:txBody>
          <a:bodyPr vert="horz" wrap="none" lIns="0" tIns="0" rIns="0" bIns="0" rtlCol="0">
            <a:spAutoFit/>
          </a:bodyPr>
          <a:lstStyle/>
          <a:p>
            <a:pPr>
              <a:lnSpc>
                <a:spcPts val="2760"/>
              </a:lnSpc>
            </a:pPr>
            <a:r>
              <a:rPr lang="en-CA" sz="2280" spc="-10">
                <a:solidFill>
                  <a:srgbClr val="323298"/>
                </a:solidFill>
                <a:latin typeface="Arial"/>
                <a:cs typeface="Arial"/>
              </a:rPr>
              <a:t>State of the Relation</a:t>
            </a:r>
          </a:p>
          <a:p>
            <a:pPr>
              <a:lnSpc>
                <a:spcPts val="2760"/>
              </a:lnSpc>
            </a:pPr>
            <a:endParaRPr lang="en-CA" sz="2280" spc="-10">
              <a:solidFill>
                <a:srgbClr val="323298"/>
              </a:solidFill>
              <a:latin typeface="Arial"/>
              <a:cs typeface="Arial"/>
            </a:endParaRPr>
          </a:p>
        </p:txBody>
      </p:sp>
      <p:sp>
        <p:nvSpPr>
          <p:cNvPr id="18" name="TextBox 18"/>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9" name="TextBox 19"/>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5- 15</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5"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Example - A relation STUDENT</a:t>
            </a:r>
          </a:p>
          <a:p>
            <a:pPr>
              <a:lnSpc>
                <a:spcPts val="4140"/>
              </a:lnSpc>
            </a:pPr>
            <a:endParaRPr lang="en-CA" sz="3600">
              <a:solidFill>
                <a:srgbClr val="000000"/>
              </a:solidFill>
            </a:endParaRPr>
          </a:p>
        </p:txBody>
      </p:sp>
      <p:sp>
        <p:nvSpPr>
          <p:cNvPr id="3" name="TextBox 3"/>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4" name="TextBox 4"/>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5- 16</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4"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Characteristics Of Relations</a:t>
            </a:r>
          </a:p>
          <a:p>
            <a:pPr>
              <a:lnSpc>
                <a:spcPts val="4140"/>
              </a:lnSpc>
            </a:pPr>
            <a:endParaRPr lang="en-CA" sz="3600">
              <a:solidFill>
                <a:srgbClr val="000000"/>
              </a:solidFill>
            </a:endParaRPr>
          </a:p>
        </p:txBody>
      </p:sp>
      <p:sp>
        <p:nvSpPr>
          <p:cNvPr id="3" name="TextBox 3"/>
          <p:cNvSpPr txBox="1"/>
          <p:nvPr/>
        </p:nvSpPr>
        <p:spPr>
          <a:xfrm>
            <a:off x="330200" y="1612900"/>
            <a:ext cx="8813800" cy="457200"/>
          </a:xfrm>
          <a:prstGeom prst="rect">
            <a:avLst/>
          </a:prstGeom>
          <a:noFill/>
        </p:spPr>
        <p:txBody>
          <a:bodyPr vert="horz" wrap="none" lIns="0" tIns="0" rIns="0" bIns="0" rtlCol="0">
            <a:spAutoFit/>
          </a:bodyPr>
          <a:lstStyle/>
          <a:p>
            <a:pPr>
              <a:lnSpc>
                <a:spcPts val="2760"/>
              </a:lnSpc>
            </a:pPr>
            <a:r>
              <a:rPr lang="en-CA" sz="1440">
                <a:solidFill>
                  <a:srgbClr val="980032"/>
                </a:solidFill>
                <a:latin typeface="Arial Unicode MS"/>
                <a:cs typeface="Arial Unicode MS"/>
              </a:rPr>
              <a:t></a:t>
            </a:r>
            <a:r>
              <a:rPr lang="en-CA" sz="2400">
                <a:solidFill>
                  <a:srgbClr val="323298"/>
                </a:solidFill>
                <a:latin typeface="Arial"/>
                <a:cs typeface="Arial"/>
              </a:rPr>
              <a:t>  Ordering of tuples in a relation r(R):</a:t>
            </a:r>
          </a:p>
          <a:p>
            <a:pPr>
              <a:lnSpc>
                <a:spcPts val="2760"/>
              </a:lnSpc>
            </a:pPr>
            <a:endParaRPr lang="en-CA" sz="2376">
              <a:solidFill>
                <a:srgbClr val="000000"/>
              </a:solidFill>
            </a:endParaRPr>
          </a:p>
        </p:txBody>
      </p:sp>
      <p:sp>
        <p:nvSpPr>
          <p:cNvPr id="4" name="TextBox 4"/>
          <p:cNvSpPr txBox="1"/>
          <p:nvPr/>
        </p:nvSpPr>
        <p:spPr>
          <a:xfrm>
            <a:off x="787400" y="2032000"/>
            <a:ext cx="9556334" cy="1000274"/>
          </a:xfrm>
          <a:prstGeom prst="rect">
            <a:avLst/>
          </a:prstGeom>
          <a:noFill/>
        </p:spPr>
        <p:txBody>
          <a:bodyPr vert="horz" wrap="none" lIns="0" tIns="0" rIns="0" bIns="0" rtlCol="0">
            <a:spAutoFit/>
          </a:bodyPr>
          <a:lstStyle/>
          <a:p>
            <a:pPr>
              <a:lnSpc>
                <a:spcPts val="2600"/>
              </a:lnSpc>
            </a:pPr>
            <a:r>
              <a:rPr lang="en-CA" sz="1322" dirty="0">
                <a:solidFill>
                  <a:srgbClr val="323298"/>
                </a:solidFill>
                <a:latin typeface="Arial Unicode MS"/>
                <a:cs typeface="Arial Unicode MS"/>
              </a:rPr>
              <a:t></a:t>
            </a:r>
            <a:r>
              <a:rPr lang="en-CA" sz="2402" dirty="0">
                <a:solidFill>
                  <a:srgbClr val="7F0000"/>
                </a:solidFill>
                <a:latin typeface="Arial"/>
                <a:cs typeface="Arial"/>
              </a:rPr>
              <a:t>  The tuples are </a:t>
            </a:r>
            <a:r>
              <a:rPr lang="en-CA" sz="2402" dirty="0">
                <a:solidFill>
                  <a:srgbClr val="7F0000"/>
                </a:solidFill>
                <a:latin typeface="Arial Italic"/>
                <a:cs typeface="Arial Italic"/>
              </a:rPr>
              <a:t>not considered to be </a:t>
            </a:r>
            <a:r>
              <a:rPr lang="en-CA" sz="2402" dirty="0" smtClean="0">
                <a:solidFill>
                  <a:srgbClr val="7F0000"/>
                </a:solidFill>
                <a:latin typeface="Arial Italic"/>
                <a:cs typeface="Arial Italic"/>
              </a:rPr>
              <a:t>ordered</a:t>
            </a:r>
            <a:r>
              <a:rPr lang="ar-SA" sz="2402" dirty="0" smtClean="0">
                <a:solidFill>
                  <a:srgbClr val="7F0000"/>
                </a:solidFill>
                <a:latin typeface="Arial Italic"/>
                <a:cs typeface="Arial Italic"/>
              </a:rPr>
              <a:t>الصفوف لا تعتبر مرتبه </a:t>
            </a:r>
            <a:r>
              <a:rPr lang="en-CA" sz="2402" dirty="0" smtClean="0">
                <a:solidFill>
                  <a:srgbClr val="7F0000"/>
                </a:solidFill>
                <a:latin typeface="Arial"/>
                <a:cs typeface="Arial"/>
              </a:rPr>
              <a:t>, </a:t>
            </a:r>
            <a:r>
              <a:rPr lang="en-CA" sz="2402" dirty="0">
                <a:solidFill>
                  <a:srgbClr val="7F0000"/>
                </a:solidFill>
                <a:latin typeface="Arial"/>
                <a:cs typeface="Arial"/>
              </a:rPr>
              <a:t>even</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7F0000"/>
                </a:solidFill>
                <a:latin typeface="Arial"/>
                <a:cs typeface="Arial"/>
              </a:rPr>
              <a:t>though they appear </a:t>
            </a:r>
            <a:r>
              <a:rPr lang="ar-SA" sz="2400" dirty="0" smtClean="0">
                <a:solidFill>
                  <a:srgbClr val="7F0000"/>
                </a:solidFill>
                <a:latin typeface="Arial"/>
                <a:cs typeface="Arial"/>
              </a:rPr>
              <a:t>تظهر</a:t>
            </a:r>
            <a:r>
              <a:rPr lang="en-CA" sz="2400" dirty="0" smtClean="0">
                <a:solidFill>
                  <a:srgbClr val="7F0000"/>
                </a:solidFill>
                <a:latin typeface="Arial"/>
                <a:cs typeface="Arial"/>
              </a:rPr>
              <a:t>to </a:t>
            </a:r>
            <a:r>
              <a:rPr lang="en-CA" sz="2400" dirty="0">
                <a:solidFill>
                  <a:srgbClr val="7F0000"/>
                </a:solidFill>
                <a:latin typeface="Arial"/>
                <a:cs typeface="Arial"/>
              </a:rPr>
              <a:t>be in the tabular </a:t>
            </a:r>
            <a:r>
              <a:rPr lang="en-CA" sz="2400" dirty="0" smtClean="0">
                <a:solidFill>
                  <a:srgbClr val="7F0000"/>
                </a:solidFill>
                <a:latin typeface="Arial"/>
                <a:cs typeface="Arial"/>
              </a:rPr>
              <a:t>form</a:t>
            </a:r>
            <a:r>
              <a:rPr lang="ar-SA" sz="2400" dirty="0" smtClean="0">
                <a:solidFill>
                  <a:srgbClr val="7F0000"/>
                </a:solidFill>
                <a:latin typeface="Arial"/>
                <a:cs typeface="Arial"/>
              </a:rPr>
              <a:t>بشكل مرتب</a:t>
            </a:r>
            <a:r>
              <a:rPr lang="en-CA" sz="2400" dirty="0" smtClean="0">
                <a:solidFill>
                  <a:srgbClr val="7F0000"/>
                </a:solidFill>
                <a:latin typeface="Arial"/>
                <a:cs typeface="Arial"/>
              </a:rPr>
              <a:t>.</a:t>
            </a:r>
            <a:endParaRPr lang="en-CA" sz="2400" dirty="0">
              <a:solidFill>
                <a:srgbClr val="7F0000"/>
              </a:solidFill>
              <a:latin typeface="Arial"/>
              <a:cs typeface="Arial"/>
            </a:endParaRPr>
          </a:p>
          <a:p>
            <a:pPr>
              <a:lnSpc>
                <a:spcPts val="2600"/>
              </a:lnSpc>
            </a:pPr>
            <a:endParaRPr lang="en-CA" sz="2400" dirty="0">
              <a:solidFill>
                <a:srgbClr val="000000"/>
              </a:solidFill>
            </a:endParaRPr>
          </a:p>
        </p:txBody>
      </p:sp>
      <p:sp>
        <p:nvSpPr>
          <p:cNvPr id="5" name="TextBox 5"/>
          <p:cNvSpPr txBox="1"/>
          <p:nvPr/>
        </p:nvSpPr>
        <p:spPr>
          <a:xfrm>
            <a:off x="330200" y="2755900"/>
            <a:ext cx="8813800" cy="787400"/>
          </a:xfrm>
          <a:prstGeom prst="rect">
            <a:avLst/>
          </a:prstGeom>
          <a:noFill/>
        </p:spPr>
        <p:txBody>
          <a:bodyPr vert="horz" wrap="none" lIns="0" tIns="0" rIns="0" bIns="0" rtlCol="0">
            <a:spAutoFit/>
          </a:bodyPr>
          <a:lstStyle/>
          <a:p>
            <a:pPr>
              <a:lnSpc>
                <a:spcPts val="2600"/>
              </a:lnSpc>
              <a:tabLst>
                <a:tab pos="342900" algn="l"/>
              </a:tabLst>
            </a:pPr>
            <a:r>
              <a:rPr lang="en-CA" sz="1440">
                <a:solidFill>
                  <a:srgbClr val="980032"/>
                </a:solidFill>
                <a:latin typeface="Arial Unicode MS"/>
                <a:cs typeface="Arial Unicode MS"/>
              </a:rPr>
              <a:t></a:t>
            </a:r>
            <a:r>
              <a:rPr lang="en-CA" sz="2400">
                <a:solidFill>
                  <a:srgbClr val="323298"/>
                </a:solidFill>
                <a:latin typeface="Arial"/>
                <a:cs typeface="Arial"/>
              </a:rPr>
              <a:t>  Ordering of attributes in a relation schema R (and of</a:t>
            </a:r>
            <a:r>
              <a:rPr lang="en-CA" sz="2402">
                <a:solidFill>
                  <a:srgbClr val="000000"/>
                </a:solidFill>
                <a:latin typeface="Times New Roman"/>
              </a:rPr>
              <a:t/>
            </a:r>
            <a:br>
              <a:rPr lang="en-CA" sz="2402">
                <a:solidFill>
                  <a:srgbClr val="000000"/>
                </a:solidFill>
                <a:latin typeface="Times New Roman"/>
              </a:rPr>
            </a:br>
            <a:r>
              <a:rPr lang="en-CA" sz="2402">
                <a:solidFill>
                  <a:srgbClr val="323298"/>
                </a:solidFill>
                <a:latin typeface="Arial"/>
                <a:cs typeface="Arial"/>
              </a:rPr>
              <a:t>	values within each tuple):</a:t>
            </a:r>
          </a:p>
          <a:p>
            <a:pPr>
              <a:lnSpc>
                <a:spcPts val="2600"/>
              </a:lnSpc>
            </a:pPr>
            <a:endParaRPr lang="en-CA" sz="2402">
              <a:solidFill>
                <a:srgbClr val="000000"/>
              </a:solidFill>
            </a:endParaRPr>
          </a:p>
        </p:txBody>
      </p:sp>
      <p:sp>
        <p:nvSpPr>
          <p:cNvPr id="6" name="TextBox 6"/>
          <p:cNvSpPr txBox="1"/>
          <p:nvPr/>
        </p:nvSpPr>
        <p:spPr>
          <a:xfrm>
            <a:off x="787400" y="3505200"/>
            <a:ext cx="8356600" cy="774700"/>
          </a:xfrm>
          <a:prstGeom prst="rect">
            <a:avLst/>
          </a:prstGeom>
          <a:noFill/>
        </p:spPr>
        <p:txBody>
          <a:bodyPr vert="horz" wrap="none" lIns="0" tIns="0" rIns="0" bIns="0" rtlCol="0">
            <a:spAutoFit/>
          </a:bodyPr>
          <a:lstStyle/>
          <a:p>
            <a:pPr>
              <a:lnSpc>
                <a:spcPts val="2500"/>
              </a:lnSpc>
            </a:pPr>
            <a:r>
              <a:rPr lang="en-CA" sz="1320">
                <a:solidFill>
                  <a:srgbClr val="323298"/>
                </a:solidFill>
                <a:latin typeface="Arial Unicode MS"/>
                <a:cs typeface="Arial Unicode MS"/>
              </a:rPr>
              <a:t></a:t>
            </a:r>
            <a:r>
              <a:rPr lang="en-CA" sz="2400">
                <a:solidFill>
                  <a:srgbClr val="7F0000"/>
                </a:solidFill>
                <a:latin typeface="Arial"/>
                <a:cs typeface="Arial"/>
              </a:rPr>
              <a:t>  We will consider the attributes in R(A1, A2, ..., An) and</a:t>
            </a:r>
            <a:r>
              <a:rPr lang="en-CA" sz="2400">
                <a:solidFill>
                  <a:srgbClr val="000000"/>
                </a:solidFill>
                <a:latin typeface="Times New Roman"/>
              </a:rPr>
              <a:t/>
            </a:r>
            <a:br>
              <a:rPr lang="en-CA" sz="2400">
                <a:solidFill>
                  <a:srgbClr val="000000"/>
                </a:solidFill>
                <a:latin typeface="Times New Roman"/>
              </a:rPr>
            </a:br>
            <a:r>
              <a:rPr lang="en-CA" sz="2400">
                <a:solidFill>
                  <a:srgbClr val="7F0000"/>
                </a:solidFill>
                <a:latin typeface="Arial"/>
                <a:cs typeface="Arial"/>
              </a:rPr>
              <a:t>the values in t=&lt;v1, v2, ..., vn&gt; to be ordered .</a:t>
            </a:r>
          </a:p>
          <a:p>
            <a:pPr>
              <a:lnSpc>
                <a:spcPts val="2500"/>
              </a:lnSpc>
            </a:pPr>
            <a:endParaRPr lang="en-CA" sz="2400">
              <a:solidFill>
                <a:srgbClr val="000000"/>
              </a:solidFill>
            </a:endParaRPr>
          </a:p>
        </p:txBody>
      </p:sp>
      <p:sp>
        <p:nvSpPr>
          <p:cNvPr id="7" name="TextBox 7"/>
          <p:cNvSpPr txBox="1"/>
          <p:nvPr/>
        </p:nvSpPr>
        <p:spPr>
          <a:xfrm>
            <a:off x="1244600" y="4318000"/>
            <a:ext cx="114300" cy="190500"/>
          </a:xfrm>
          <a:prstGeom prst="rect">
            <a:avLst/>
          </a:prstGeom>
          <a:noFill/>
        </p:spPr>
        <p:txBody>
          <a:bodyPr vert="horz" wrap="none" lIns="0" tIns="0" rIns="0" bIns="0" rtlCol="0">
            <a:spAutoFit/>
          </a:bodyPr>
          <a:lstStyle/>
          <a:p>
            <a:pPr>
              <a:lnSpc>
                <a:spcPts val="1100"/>
              </a:lnSpc>
            </a:pPr>
            <a:r>
              <a:rPr lang="en-CA" sz="766" spc="-30">
                <a:solidFill>
                  <a:srgbClr val="980032"/>
                </a:solidFill>
                <a:latin typeface="Arial Unicode MS"/>
                <a:cs typeface="Arial Unicode MS"/>
              </a:rPr>
              <a:t></a:t>
            </a:r>
          </a:p>
          <a:p>
            <a:pPr>
              <a:lnSpc>
                <a:spcPts val="1150"/>
              </a:lnSpc>
            </a:pPr>
            <a:endParaRPr lang="en-CA" sz="996">
              <a:solidFill>
                <a:srgbClr val="000000"/>
              </a:solidFill>
            </a:endParaRPr>
          </a:p>
        </p:txBody>
      </p:sp>
      <p:sp>
        <p:nvSpPr>
          <p:cNvPr id="11" name="TextBox 11"/>
          <p:cNvSpPr txBox="1"/>
          <p:nvPr/>
        </p:nvSpPr>
        <p:spPr>
          <a:xfrm>
            <a:off x="1244600" y="5041900"/>
            <a:ext cx="7899400" cy="749300"/>
          </a:xfrm>
          <a:prstGeom prst="rect">
            <a:avLst/>
          </a:prstGeom>
          <a:noFill/>
        </p:spPr>
        <p:txBody>
          <a:bodyPr vert="horz" wrap="none" lIns="0" tIns="0" rIns="0" bIns="0" rtlCol="0">
            <a:spAutoFit/>
          </a:bodyPr>
          <a:lstStyle/>
          <a:p>
            <a:pPr>
              <a:lnSpc>
                <a:spcPts val="2700"/>
              </a:lnSpc>
            </a:pPr>
            <a:r>
              <a:rPr lang="en-CA" sz="996">
                <a:solidFill>
                  <a:srgbClr val="980032"/>
                </a:solidFill>
                <a:latin typeface="Arial Unicode MS"/>
                <a:cs typeface="Arial Unicode MS"/>
              </a:rPr>
              <a:t></a:t>
            </a:r>
            <a:r>
              <a:rPr lang="en-CA" sz="2004">
                <a:solidFill>
                  <a:srgbClr val="323298"/>
                </a:solidFill>
                <a:latin typeface="Arial"/>
                <a:cs typeface="Arial"/>
              </a:rPr>
              <a:t>  Example: t= { &lt;name, “John” &gt;, &lt;SSN, 123456789&gt; }</a:t>
            </a:r>
            <a:r>
              <a:rPr lang="en-CA" sz="1986">
                <a:solidFill>
                  <a:srgbClr val="000000"/>
                </a:solidFill>
                <a:latin typeface="Times New Roman"/>
              </a:rPr>
              <a:t/>
            </a:r>
            <a:br>
              <a:rPr lang="en-CA" sz="1986">
                <a:solidFill>
                  <a:srgbClr val="000000"/>
                </a:solidFill>
                <a:latin typeface="Times New Roman"/>
              </a:rPr>
            </a:br>
            <a:r>
              <a:rPr lang="en-CA" sz="996">
                <a:solidFill>
                  <a:srgbClr val="980032"/>
                </a:solidFill>
                <a:latin typeface="Arial Unicode MS"/>
                <a:cs typeface="Arial Unicode MS"/>
              </a:rPr>
              <a:t></a:t>
            </a:r>
            <a:r>
              <a:rPr lang="en-CA" sz="2004">
                <a:solidFill>
                  <a:srgbClr val="323298"/>
                </a:solidFill>
                <a:latin typeface="Arial"/>
                <a:cs typeface="Arial"/>
              </a:rPr>
              <a:t>  This representation may be called as “self-describing”.</a:t>
            </a:r>
          </a:p>
          <a:p>
            <a:pPr>
              <a:lnSpc>
                <a:spcPts val="2700"/>
              </a:lnSpc>
            </a:pPr>
            <a:endParaRPr lang="en-CA" sz="1986">
              <a:solidFill>
                <a:srgbClr val="000000"/>
              </a:solidFill>
            </a:endParaRPr>
          </a:p>
        </p:txBody>
      </p:sp>
      <p:sp>
        <p:nvSpPr>
          <p:cNvPr id="12" name="TextBox 12"/>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3" name="TextBox 13"/>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5- 17</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5" name="TextBox 2"/>
          <p:cNvSpPr txBox="1"/>
          <p:nvPr/>
        </p:nvSpPr>
        <p:spPr>
          <a:xfrm>
            <a:off x="317500" y="139700"/>
            <a:ext cx="8826500" cy="1270000"/>
          </a:xfrm>
          <a:prstGeom prst="rect">
            <a:avLst/>
          </a:prstGeom>
          <a:noFill/>
        </p:spPr>
        <p:txBody>
          <a:bodyPr vert="horz" wrap="none" lIns="0" tIns="0" rIns="0" bIns="0" rtlCol="0">
            <a:spAutoFit/>
          </a:bodyPr>
          <a:lstStyle/>
          <a:p>
            <a:pPr>
              <a:lnSpc>
                <a:spcPts val="4300"/>
              </a:lnSpc>
            </a:pPr>
            <a:r>
              <a:rPr lang="en-CA" sz="3600">
                <a:solidFill>
                  <a:srgbClr val="7F0000"/>
                </a:solidFill>
                <a:latin typeface="Arial"/>
                <a:cs typeface="Arial"/>
              </a:rPr>
              <a:t>Same state as previous Figure (but</a:t>
            </a:r>
            <a:r>
              <a:rPr lang="en-CA" sz="3600">
                <a:solidFill>
                  <a:srgbClr val="000000"/>
                </a:solidFill>
                <a:latin typeface="Times New Roman"/>
              </a:rPr>
              <a:t/>
            </a:r>
            <a:br>
              <a:rPr lang="en-CA" sz="3600">
                <a:solidFill>
                  <a:srgbClr val="000000"/>
                </a:solidFill>
                <a:latin typeface="Times New Roman"/>
              </a:rPr>
            </a:br>
            <a:r>
              <a:rPr lang="en-CA" sz="3600">
                <a:solidFill>
                  <a:srgbClr val="7F0000"/>
                </a:solidFill>
                <a:latin typeface="Arial"/>
                <a:cs typeface="Arial"/>
              </a:rPr>
              <a:t>with different order of tuples)</a:t>
            </a:r>
          </a:p>
          <a:p>
            <a:pPr>
              <a:lnSpc>
                <a:spcPts val="4300"/>
              </a:lnSpc>
            </a:pPr>
            <a:endParaRPr lang="en-CA" sz="3600">
              <a:solidFill>
                <a:srgbClr val="000000"/>
              </a:solidFill>
            </a:endParaRPr>
          </a:p>
        </p:txBody>
      </p:sp>
      <p:sp>
        <p:nvSpPr>
          <p:cNvPr id="3" name="TextBox 3"/>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4" name="TextBox 4"/>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5- 18</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3"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Characteristics Of Relations</a:t>
            </a:r>
          </a:p>
          <a:p>
            <a:pPr>
              <a:lnSpc>
                <a:spcPts val="4140"/>
              </a:lnSpc>
            </a:pPr>
            <a:endParaRPr lang="en-CA" sz="3600">
              <a:solidFill>
                <a:srgbClr val="000000"/>
              </a:solidFill>
            </a:endParaRPr>
          </a:p>
        </p:txBody>
      </p:sp>
      <p:sp>
        <p:nvSpPr>
          <p:cNvPr id="3" name="TextBox 3"/>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80">
                <a:solidFill>
                  <a:srgbClr val="980032"/>
                </a:solidFill>
                <a:latin typeface="Arial Unicode MS"/>
                <a:cs typeface="Arial Unicode MS"/>
              </a:rPr>
              <a:t></a:t>
            </a:r>
            <a:r>
              <a:rPr lang="en-CA" sz="2798">
                <a:solidFill>
                  <a:srgbClr val="323298"/>
                </a:solidFill>
                <a:latin typeface="Arial"/>
                <a:cs typeface="Arial"/>
              </a:rPr>
              <a:t>  Values in a tuple:</a:t>
            </a:r>
          </a:p>
          <a:p>
            <a:pPr>
              <a:lnSpc>
                <a:spcPts val="3220"/>
              </a:lnSpc>
            </a:pPr>
            <a:endParaRPr lang="en-CA" sz="2745">
              <a:solidFill>
                <a:srgbClr val="000000"/>
              </a:solidFill>
            </a:endParaRPr>
          </a:p>
        </p:txBody>
      </p:sp>
      <p:sp>
        <p:nvSpPr>
          <p:cNvPr id="4" name="TextBox 4"/>
          <p:cNvSpPr txBox="1"/>
          <p:nvPr/>
        </p:nvSpPr>
        <p:spPr>
          <a:xfrm>
            <a:off x="787400" y="2159000"/>
            <a:ext cx="8833380" cy="769441"/>
          </a:xfrm>
          <a:prstGeom prst="rect">
            <a:avLst/>
          </a:prstGeom>
          <a:noFill/>
        </p:spPr>
        <p:txBody>
          <a:bodyPr vert="horz" wrap="none" lIns="0" tIns="0" rIns="0" bIns="0" rtlCol="0">
            <a:spAutoFit/>
          </a:bodyPr>
          <a:lstStyle/>
          <a:p>
            <a:pPr>
              <a:lnSpc>
                <a:spcPts val="2990"/>
              </a:lnSpc>
            </a:pPr>
            <a:r>
              <a:rPr lang="en-CA" sz="1428" dirty="0">
                <a:solidFill>
                  <a:srgbClr val="323298"/>
                </a:solidFill>
                <a:latin typeface="Arial Unicode MS"/>
                <a:cs typeface="Arial Unicode MS"/>
              </a:rPr>
              <a:t></a:t>
            </a:r>
            <a:r>
              <a:rPr lang="en-CA" sz="2604" dirty="0">
                <a:solidFill>
                  <a:srgbClr val="7F0000"/>
                </a:solidFill>
                <a:latin typeface="Arial"/>
                <a:cs typeface="Arial"/>
              </a:rPr>
              <a:t>  All values are considered atomic (indivisible</a:t>
            </a:r>
            <a:r>
              <a:rPr lang="en-CA" sz="2604" dirty="0" smtClean="0">
                <a:solidFill>
                  <a:srgbClr val="7F0000"/>
                </a:solidFill>
                <a:latin typeface="Arial"/>
                <a:cs typeface="Arial"/>
              </a:rPr>
              <a:t>).</a:t>
            </a:r>
            <a:r>
              <a:rPr lang="ar-SA" sz="2604" dirty="0" smtClean="0">
                <a:solidFill>
                  <a:srgbClr val="7F0000"/>
                </a:solidFill>
                <a:latin typeface="Arial"/>
                <a:cs typeface="Arial"/>
              </a:rPr>
              <a:t>غير قابله للتجزئه</a:t>
            </a:r>
            <a:endParaRPr lang="en-CA" sz="2604" dirty="0">
              <a:solidFill>
                <a:srgbClr val="7F0000"/>
              </a:solidFill>
              <a:latin typeface="Arial"/>
              <a:cs typeface="Arial"/>
            </a:endParaRPr>
          </a:p>
          <a:p>
            <a:pPr>
              <a:lnSpc>
                <a:spcPts val="2990"/>
              </a:lnSpc>
            </a:pPr>
            <a:endParaRPr lang="en-CA" sz="2580" dirty="0">
              <a:solidFill>
                <a:srgbClr val="000000"/>
              </a:solidFill>
            </a:endParaRPr>
          </a:p>
        </p:txBody>
      </p:sp>
      <p:sp>
        <p:nvSpPr>
          <p:cNvPr id="5" name="TextBox 5"/>
          <p:cNvSpPr txBox="1"/>
          <p:nvPr/>
        </p:nvSpPr>
        <p:spPr>
          <a:xfrm>
            <a:off x="787400" y="2616200"/>
            <a:ext cx="8356600" cy="914400"/>
          </a:xfrm>
          <a:prstGeom prst="rect">
            <a:avLst/>
          </a:prstGeom>
          <a:noFill/>
        </p:spPr>
        <p:txBody>
          <a:bodyPr vert="horz" wrap="none" lIns="0" tIns="0" rIns="0" bIns="0" rtlCol="0">
            <a:spAutoFit/>
          </a:bodyPr>
          <a:lstStyle/>
          <a:p>
            <a:pPr>
              <a:lnSpc>
                <a:spcPts val="3100"/>
              </a:lnSpc>
            </a:pPr>
            <a:r>
              <a:rPr lang="en-CA" sz="1428">
                <a:solidFill>
                  <a:srgbClr val="323298"/>
                </a:solidFill>
                <a:latin typeface="Arial Unicode MS"/>
                <a:cs typeface="Arial Unicode MS"/>
              </a:rPr>
              <a:t></a:t>
            </a:r>
            <a:r>
              <a:rPr lang="en-CA" sz="2604">
                <a:solidFill>
                  <a:srgbClr val="7F0000"/>
                </a:solidFill>
                <a:latin typeface="Arial"/>
                <a:cs typeface="Arial"/>
              </a:rPr>
              <a:t>  Each value in a tuple must be from the domain of</a:t>
            </a:r>
            <a:r>
              <a:rPr lang="en-CA" sz="2604">
                <a:solidFill>
                  <a:srgbClr val="000000"/>
                </a:solidFill>
                <a:latin typeface="Times New Roman"/>
              </a:rPr>
              <a:t/>
            </a:r>
            <a:br>
              <a:rPr lang="en-CA" sz="2604">
                <a:solidFill>
                  <a:srgbClr val="000000"/>
                </a:solidFill>
                <a:latin typeface="Times New Roman"/>
              </a:rPr>
            </a:br>
            <a:r>
              <a:rPr lang="en-CA" sz="2604">
                <a:solidFill>
                  <a:srgbClr val="7F0000"/>
                </a:solidFill>
                <a:latin typeface="Arial"/>
                <a:cs typeface="Arial"/>
              </a:rPr>
              <a:t>the attribute for that column</a:t>
            </a:r>
          </a:p>
          <a:p>
            <a:pPr>
              <a:lnSpc>
                <a:spcPts val="3100"/>
              </a:lnSpc>
            </a:pPr>
            <a:endParaRPr lang="en-CA" sz="2604">
              <a:solidFill>
                <a:srgbClr val="000000"/>
              </a:solidFill>
            </a:endParaRPr>
          </a:p>
        </p:txBody>
      </p:sp>
      <p:sp>
        <p:nvSpPr>
          <p:cNvPr id="6" name="TextBox 6"/>
          <p:cNvSpPr txBox="1"/>
          <p:nvPr/>
        </p:nvSpPr>
        <p:spPr>
          <a:xfrm>
            <a:off x="1244600" y="3479800"/>
            <a:ext cx="7899400" cy="838200"/>
          </a:xfrm>
          <a:prstGeom prst="rect">
            <a:avLst/>
          </a:prstGeom>
          <a:noFill/>
        </p:spPr>
        <p:txBody>
          <a:bodyPr vert="horz" wrap="none" lIns="0" tIns="0" rIns="0" bIns="0" rtlCol="0">
            <a:spAutoFit/>
          </a:bodyPr>
          <a:lstStyle/>
          <a:p>
            <a:pPr>
              <a:lnSpc>
                <a:spcPts val="2900"/>
              </a:lnSpc>
            </a:pPr>
            <a:r>
              <a:rPr lang="en-CA" sz="1200">
                <a:solidFill>
                  <a:srgbClr val="980032"/>
                </a:solidFill>
                <a:latin typeface="Arial Unicode MS"/>
                <a:cs typeface="Arial Unicode MS"/>
              </a:rPr>
              <a:t></a:t>
            </a:r>
            <a:r>
              <a:rPr lang="en-CA" sz="2400">
                <a:solidFill>
                  <a:srgbClr val="323298"/>
                </a:solidFill>
                <a:latin typeface="Arial"/>
                <a:cs typeface="Arial"/>
              </a:rPr>
              <a:t> If tuple t = &lt;v1, v2, …, vn&gt; is a tuple (row) in the</a:t>
            </a:r>
            <a:r>
              <a:rPr lang="en-CA" sz="2400">
                <a:solidFill>
                  <a:srgbClr val="000000"/>
                </a:solidFill>
                <a:latin typeface="Times New Roman"/>
              </a:rPr>
              <a:t/>
            </a:r>
            <a:br>
              <a:rPr lang="en-CA" sz="2400">
                <a:solidFill>
                  <a:srgbClr val="000000"/>
                </a:solidFill>
                <a:latin typeface="Times New Roman"/>
              </a:rPr>
            </a:br>
            <a:r>
              <a:rPr lang="en-CA" sz="2400">
                <a:solidFill>
                  <a:srgbClr val="323298"/>
                </a:solidFill>
                <a:latin typeface="Arial"/>
                <a:cs typeface="Arial"/>
              </a:rPr>
              <a:t>relation state r of R(A1, A2, …, An)</a:t>
            </a:r>
          </a:p>
          <a:p>
            <a:pPr>
              <a:lnSpc>
                <a:spcPts val="2900"/>
              </a:lnSpc>
            </a:pPr>
            <a:endParaRPr lang="en-CA" sz="2400">
              <a:solidFill>
                <a:srgbClr val="000000"/>
              </a:solidFill>
            </a:endParaRPr>
          </a:p>
        </p:txBody>
      </p:sp>
      <p:sp>
        <p:nvSpPr>
          <p:cNvPr id="7" name="TextBox 7"/>
          <p:cNvSpPr txBox="1"/>
          <p:nvPr/>
        </p:nvSpPr>
        <p:spPr>
          <a:xfrm>
            <a:off x="1244600" y="4305300"/>
            <a:ext cx="7899400" cy="457200"/>
          </a:xfrm>
          <a:prstGeom prst="rect">
            <a:avLst/>
          </a:prstGeom>
          <a:noFill/>
        </p:spPr>
        <p:txBody>
          <a:bodyPr vert="horz" wrap="none" lIns="0" tIns="0" rIns="0" bIns="0" rtlCol="0">
            <a:spAutoFit/>
          </a:bodyPr>
          <a:lstStyle/>
          <a:p>
            <a:pPr>
              <a:lnSpc>
                <a:spcPts val="2760"/>
              </a:lnSpc>
            </a:pPr>
            <a:r>
              <a:rPr lang="en-CA" sz="1200">
                <a:solidFill>
                  <a:srgbClr val="980032"/>
                </a:solidFill>
                <a:latin typeface="Arial Unicode MS"/>
                <a:cs typeface="Arial Unicode MS"/>
              </a:rPr>
              <a:t></a:t>
            </a:r>
            <a:r>
              <a:rPr lang="en-CA" sz="2400">
                <a:solidFill>
                  <a:srgbClr val="323298"/>
                </a:solidFill>
                <a:latin typeface="Arial"/>
                <a:cs typeface="Arial"/>
              </a:rPr>
              <a:t> Then each </a:t>
            </a:r>
            <a:r>
              <a:rPr lang="en-CA" sz="2400">
                <a:solidFill>
                  <a:srgbClr val="323298"/>
                </a:solidFill>
                <a:latin typeface="Arial Italic"/>
                <a:cs typeface="Arial Italic"/>
              </a:rPr>
              <a:t>vi</a:t>
            </a:r>
            <a:r>
              <a:rPr lang="en-CA" sz="2400">
                <a:solidFill>
                  <a:srgbClr val="323298"/>
                </a:solidFill>
                <a:latin typeface="Arial"/>
                <a:cs typeface="Arial"/>
              </a:rPr>
              <a:t> must be a value from </a:t>
            </a:r>
            <a:r>
              <a:rPr lang="en-CA" sz="2400">
                <a:solidFill>
                  <a:srgbClr val="323298"/>
                </a:solidFill>
                <a:latin typeface="Arial Italic"/>
                <a:cs typeface="Arial Italic"/>
              </a:rPr>
              <a:t>dom(Ai)</a:t>
            </a:r>
          </a:p>
          <a:p>
            <a:pPr>
              <a:lnSpc>
                <a:spcPts val="2760"/>
              </a:lnSpc>
            </a:pPr>
            <a:endParaRPr lang="en-CA" sz="2372">
              <a:solidFill>
                <a:srgbClr val="000000"/>
              </a:solidFill>
            </a:endParaRPr>
          </a:p>
        </p:txBody>
      </p:sp>
      <p:sp>
        <p:nvSpPr>
          <p:cNvPr id="8" name="TextBox 8"/>
          <p:cNvSpPr txBox="1"/>
          <p:nvPr/>
        </p:nvSpPr>
        <p:spPr>
          <a:xfrm>
            <a:off x="787400" y="5181600"/>
            <a:ext cx="8356600" cy="495300"/>
          </a:xfrm>
          <a:prstGeom prst="rect">
            <a:avLst/>
          </a:prstGeom>
          <a:noFill/>
        </p:spPr>
        <p:txBody>
          <a:bodyPr vert="horz" wrap="none" lIns="0" tIns="0" rIns="0" bIns="0" rtlCol="0">
            <a:spAutoFit/>
          </a:bodyPr>
          <a:lstStyle/>
          <a:p>
            <a:pPr>
              <a:lnSpc>
                <a:spcPts val="2990"/>
              </a:lnSpc>
            </a:pPr>
            <a:r>
              <a:rPr lang="en-CA" sz="1428">
                <a:solidFill>
                  <a:srgbClr val="323298"/>
                </a:solidFill>
                <a:latin typeface="Arial Unicode MS"/>
                <a:cs typeface="Arial Unicode MS"/>
              </a:rPr>
              <a:t></a:t>
            </a:r>
            <a:r>
              <a:rPr lang="en-CA" sz="2604">
                <a:solidFill>
                  <a:srgbClr val="7F0000"/>
                </a:solidFill>
                <a:latin typeface="Arial"/>
                <a:cs typeface="Arial"/>
              </a:rPr>
              <a:t>  A special </a:t>
            </a:r>
            <a:r>
              <a:rPr lang="en-CA" sz="2614" b="1">
                <a:solidFill>
                  <a:srgbClr val="7F0000"/>
                </a:solidFill>
                <a:latin typeface="Arial Bold"/>
                <a:cs typeface="Arial Bold"/>
              </a:rPr>
              <a:t>null</a:t>
            </a:r>
            <a:r>
              <a:rPr lang="en-CA" sz="2604">
                <a:solidFill>
                  <a:srgbClr val="7F0000"/>
                </a:solidFill>
                <a:latin typeface="Arial"/>
                <a:cs typeface="Arial"/>
              </a:rPr>
              <a:t> value is used to represent values</a:t>
            </a:r>
          </a:p>
          <a:p>
            <a:pPr>
              <a:lnSpc>
                <a:spcPts val="2990"/>
              </a:lnSpc>
            </a:pPr>
            <a:endParaRPr lang="en-CA" sz="2580">
              <a:solidFill>
                <a:srgbClr val="000000"/>
              </a:solidFill>
            </a:endParaRPr>
          </a:p>
        </p:txBody>
      </p:sp>
      <p:sp>
        <p:nvSpPr>
          <p:cNvPr id="9" name="TextBox 9"/>
          <p:cNvSpPr txBox="1"/>
          <p:nvPr/>
        </p:nvSpPr>
        <p:spPr>
          <a:xfrm>
            <a:off x="1066800" y="5575300"/>
            <a:ext cx="20973690" cy="769441"/>
          </a:xfrm>
          <a:prstGeom prst="rect">
            <a:avLst/>
          </a:prstGeom>
          <a:noFill/>
        </p:spPr>
        <p:txBody>
          <a:bodyPr vert="horz" wrap="none" lIns="0" tIns="0" rIns="0" bIns="0" rtlCol="0">
            <a:spAutoFit/>
          </a:bodyPr>
          <a:lstStyle/>
          <a:p>
            <a:pPr>
              <a:lnSpc>
                <a:spcPts val="2990"/>
              </a:lnSpc>
            </a:pPr>
            <a:r>
              <a:rPr lang="en-CA" sz="2604" dirty="0">
                <a:solidFill>
                  <a:srgbClr val="7F0000"/>
                </a:solidFill>
                <a:latin typeface="Arial"/>
                <a:cs typeface="Arial"/>
              </a:rPr>
              <a:t>that are </a:t>
            </a:r>
            <a:r>
              <a:rPr lang="en-CA" sz="2604" dirty="0" smtClean="0">
                <a:solidFill>
                  <a:srgbClr val="7F0000"/>
                </a:solidFill>
                <a:latin typeface="Arial"/>
                <a:cs typeface="Arial"/>
              </a:rPr>
              <a:t>unknown</a:t>
            </a:r>
            <a:r>
              <a:rPr lang="ar-SA" sz="2604" dirty="0" smtClean="0">
                <a:solidFill>
                  <a:srgbClr val="7F0000"/>
                </a:solidFill>
                <a:latin typeface="Arial"/>
                <a:cs typeface="Arial"/>
              </a:rPr>
              <a:t>قيمه غير معروفه</a:t>
            </a:r>
            <a:r>
              <a:rPr lang="en-CA" sz="2604" dirty="0" smtClean="0">
                <a:solidFill>
                  <a:srgbClr val="7F0000"/>
                </a:solidFill>
                <a:latin typeface="Arial"/>
                <a:cs typeface="Arial"/>
              </a:rPr>
              <a:t> </a:t>
            </a:r>
            <a:r>
              <a:rPr lang="en-CA" sz="2604" dirty="0">
                <a:solidFill>
                  <a:srgbClr val="7F0000"/>
                </a:solidFill>
                <a:latin typeface="Arial"/>
                <a:cs typeface="Arial"/>
              </a:rPr>
              <a:t>or not </a:t>
            </a:r>
            <a:r>
              <a:rPr lang="en-CA" sz="2604" dirty="0" smtClean="0">
                <a:solidFill>
                  <a:srgbClr val="7F0000"/>
                </a:solidFill>
                <a:latin typeface="Arial"/>
                <a:cs typeface="Arial"/>
              </a:rPr>
              <a:t>available</a:t>
            </a:r>
            <a:r>
              <a:rPr lang="ar-SA" sz="2604" dirty="0" smtClean="0">
                <a:solidFill>
                  <a:srgbClr val="7F0000"/>
                </a:solidFill>
                <a:latin typeface="Arial"/>
                <a:cs typeface="Arial"/>
              </a:rPr>
              <a:t>الفيمه معروفه بس مش بحوزتنا</a:t>
            </a:r>
            <a:r>
              <a:rPr lang="en-CA" sz="2604" dirty="0" smtClean="0">
                <a:solidFill>
                  <a:srgbClr val="7F0000"/>
                </a:solidFill>
                <a:latin typeface="Arial"/>
                <a:cs typeface="Arial"/>
              </a:rPr>
              <a:t> </a:t>
            </a:r>
            <a:r>
              <a:rPr lang="en-CA" sz="2604" dirty="0">
                <a:solidFill>
                  <a:srgbClr val="7F0000"/>
                </a:solidFill>
                <a:latin typeface="Arial"/>
                <a:cs typeface="Arial"/>
              </a:rPr>
              <a:t>or </a:t>
            </a:r>
            <a:r>
              <a:rPr lang="en-CA" sz="2604" dirty="0" smtClean="0">
                <a:solidFill>
                  <a:srgbClr val="7F0000"/>
                </a:solidFill>
                <a:latin typeface="Arial"/>
                <a:cs typeface="Arial"/>
              </a:rPr>
              <a:t>inapplicable</a:t>
            </a:r>
            <a:r>
              <a:rPr lang="ar-SA" sz="2604" dirty="0" smtClean="0">
                <a:solidFill>
                  <a:srgbClr val="7F0000"/>
                </a:solidFill>
                <a:latin typeface="Arial"/>
                <a:cs typeface="Arial"/>
              </a:rPr>
              <a:t>زي جواز السفر لطفل صغير بكون فيه المهنه بس انه غير صالح ف هاي الخانه</a:t>
            </a:r>
            <a:endParaRPr lang="en-CA" sz="2604" dirty="0">
              <a:solidFill>
                <a:srgbClr val="7F0000"/>
              </a:solidFill>
              <a:latin typeface="Arial"/>
              <a:cs typeface="Arial"/>
            </a:endParaRPr>
          </a:p>
          <a:p>
            <a:pPr>
              <a:lnSpc>
                <a:spcPts val="2990"/>
              </a:lnSpc>
            </a:pPr>
            <a:endParaRPr lang="en-CA" sz="2604" dirty="0">
              <a:solidFill>
                <a:srgbClr val="000000"/>
              </a:solidFill>
            </a:endParaRPr>
          </a:p>
        </p:txBody>
      </p:sp>
      <p:sp>
        <p:nvSpPr>
          <p:cNvPr id="10" name="TextBox 10"/>
          <p:cNvSpPr txBox="1"/>
          <p:nvPr/>
        </p:nvSpPr>
        <p:spPr>
          <a:xfrm>
            <a:off x="1066800" y="5981700"/>
            <a:ext cx="2431756" cy="769441"/>
          </a:xfrm>
          <a:prstGeom prst="rect">
            <a:avLst/>
          </a:prstGeom>
          <a:noFill/>
        </p:spPr>
        <p:txBody>
          <a:bodyPr vert="horz" wrap="none" lIns="0" tIns="0" rIns="0" bIns="0" rtlCol="0">
            <a:spAutoFit/>
          </a:bodyPr>
          <a:lstStyle/>
          <a:p>
            <a:pPr>
              <a:lnSpc>
                <a:spcPts val="2990"/>
              </a:lnSpc>
            </a:pPr>
            <a:r>
              <a:rPr lang="en-US" sz="2606" dirty="0" smtClean="0">
                <a:solidFill>
                  <a:srgbClr val="7F0000"/>
                </a:solidFill>
                <a:latin typeface="Arial"/>
                <a:cs typeface="Arial"/>
              </a:rPr>
              <a:t>In </a:t>
            </a:r>
            <a:r>
              <a:rPr lang="en-CA" sz="2606" dirty="0" smtClean="0">
                <a:solidFill>
                  <a:srgbClr val="7F0000"/>
                </a:solidFill>
                <a:latin typeface="Arial"/>
                <a:cs typeface="Arial"/>
              </a:rPr>
              <a:t>certain </a:t>
            </a:r>
            <a:r>
              <a:rPr lang="en-CA" sz="2606" dirty="0">
                <a:solidFill>
                  <a:srgbClr val="7F0000"/>
                </a:solidFill>
                <a:latin typeface="Arial"/>
                <a:cs typeface="Arial"/>
              </a:rPr>
              <a:t>tuples.</a:t>
            </a:r>
          </a:p>
          <a:p>
            <a:pPr>
              <a:lnSpc>
                <a:spcPts val="2990"/>
              </a:lnSpc>
            </a:pPr>
            <a:endParaRPr lang="en-CA" sz="2606" dirty="0">
              <a:solidFill>
                <a:srgbClr val="000000"/>
              </a:solidFill>
            </a:endParaRPr>
          </a:p>
        </p:txBody>
      </p:sp>
      <p:sp>
        <p:nvSpPr>
          <p:cNvPr id="11" name="TextBox 11"/>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2" name="TextBox 12"/>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5- 19</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0"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Characteristics Of Relations</a:t>
            </a:r>
          </a:p>
          <a:p>
            <a:pPr>
              <a:lnSpc>
                <a:spcPts val="4140"/>
              </a:lnSpc>
            </a:pPr>
            <a:endParaRPr lang="en-CA" sz="3600">
              <a:solidFill>
                <a:srgbClr val="000000"/>
              </a:solidFill>
            </a:endParaRPr>
          </a:p>
        </p:txBody>
      </p:sp>
      <p:sp>
        <p:nvSpPr>
          <p:cNvPr id="3" name="TextBox 3"/>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596" spc="-10">
                <a:solidFill>
                  <a:srgbClr val="980032"/>
                </a:solidFill>
                <a:latin typeface="Arial Unicode MS"/>
                <a:cs typeface="Arial Unicode MS"/>
              </a:rPr>
              <a:t></a:t>
            </a:r>
            <a:r>
              <a:rPr lang="en-CA" sz="2658" spc="-10">
                <a:solidFill>
                  <a:srgbClr val="323298"/>
                </a:solidFill>
                <a:latin typeface="Arial"/>
                <a:cs typeface="Arial"/>
              </a:rPr>
              <a:t>  Notation:</a:t>
            </a:r>
          </a:p>
          <a:p>
            <a:pPr>
              <a:lnSpc>
                <a:spcPts val="3220"/>
              </a:lnSpc>
            </a:pPr>
            <a:endParaRPr lang="en-CA" sz="2705">
              <a:solidFill>
                <a:srgbClr val="000000"/>
              </a:solidFill>
            </a:endParaRPr>
          </a:p>
        </p:txBody>
      </p:sp>
      <p:sp>
        <p:nvSpPr>
          <p:cNvPr id="4" name="TextBox 4"/>
          <p:cNvSpPr txBox="1"/>
          <p:nvPr/>
        </p:nvSpPr>
        <p:spPr>
          <a:xfrm>
            <a:off x="787400" y="2159000"/>
            <a:ext cx="9284978" cy="769441"/>
          </a:xfrm>
          <a:prstGeom prst="rect">
            <a:avLst/>
          </a:prstGeom>
          <a:noFill/>
        </p:spPr>
        <p:txBody>
          <a:bodyPr vert="horz" wrap="none" lIns="0" tIns="0" rIns="0" bIns="0" rtlCol="0">
            <a:spAutoFit/>
          </a:bodyPr>
          <a:lstStyle/>
          <a:p>
            <a:pPr>
              <a:lnSpc>
                <a:spcPts val="2990"/>
              </a:lnSpc>
            </a:pPr>
            <a:r>
              <a:rPr lang="en-CA" sz="1428" dirty="0">
                <a:solidFill>
                  <a:srgbClr val="323298"/>
                </a:solidFill>
                <a:latin typeface="Arial Unicode MS"/>
                <a:cs typeface="Arial Unicode MS"/>
              </a:rPr>
              <a:t></a:t>
            </a:r>
            <a:r>
              <a:rPr lang="en-CA" sz="2604" dirty="0">
                <a:solidFill>
                  <a:srgbClr val="7F0000"/>
                </a:solidFill>
                <a:latin typeface="Arial"/>
                <a:cs typeface="Arial"/>
              </a:rPr>
              <a:t>  We refer to </a:t>
            </a:r>
            <a:r>
              <a:rPr lang="en-CA" sz="2614" b="1" dirty="0">
                <a:solidFill>
                  <a:srgbClr val="7F0000"/>
                </a:solidFill>
                <a:latin typeface="Arial Bold"/>
                <a:cs typeface="Arial Bold"/>
              </a:rPr>
              <a:t>component values</a:t>
            </a:r>
            <a:r>
              <a:rPr lang="en-CA" sz="2604" dirty="0">
                <a:solidFill>
                  <a:srgbClr val="7F0000"/>
                </a:solidFill>
                <a:latin typeface="Arial"/>
                <a:cs typeface="Arial"/>
              </a:rPr>
              <a:t> of a tuple t </a:t>
            </a:r>
            <a:r>
              <a:rPr lang="en-CA" sz="2604" dirty="0" smtClean="0">
                <a:solidFill>
                  <a:srgbClr val="7F0000"/>
                </a:solidFill>
                <a:latin typeface="Arial"/>
                <a:cs typeface="Arial"/>
              </a:rPr>
              <a:t>by</a:t>
            </a:r>
            <a:r>
              <a:rPr lang="ar-SA" sz="2604" dirty="0" smtClean="0">
                <a:solidFill>
                  <a:srgbClr val="7F0000"/>
                </a:solidFill>
                <a:latin typeface="Arial"/>
                <a:cs typeface="Arial"/>
              </a:rPr>
              <a:t>القيم المكونه للصف</a:t>
            </a:r>
            <a:r>
              <a:rPr lang="en-CA" sz="2604" dirty="0" smtClean="0">
                <a:solidFill>
                  <a:srgbClr val="7F0000"/>
                </a:solidFill>
                <a:latin typeface="Arial"/>
                <a:cs typeface="Arial"/>
              </a:rPr>
              <a:t>:</a:t>
            </a:r>
            <a:endParaRPr lang="en-CA" sz="2604" dirty="0">
              <a:solidFill>
                <a:srgbClr val="7F0000"/>
              </a:solidFill>
              <a:latin typeface="Arial"/>
              <a:cs typeface="Arial"/>
            </a:endParaRPr>
          </a:p>
          <a:p>
            <a:pPr>
              <a:lnSpc>
                <a:spcPts val="2990"/>
              </a:lnSpc>
            </a:pPr>
            <a:endParaRPr lang="en-CA" sz="2579" dirty="0">
              <a:solidFill>
                <a:srgbClr val="000000"/>
              </a:solidFill>
            </a:endParaRPr>
          </a:p>
        </p:txBody>
      </p:sp>
      <p:sp>
        <p:nvSpPr>
          <p:cNvPr id="5" name="TextBox 5"/>
          <p:cNvSpPr txBox="1"/>
          <p:nvPr/>
        </p:nvSpPr>
        <p:spPr>
          <a:xfrm>
            <a:off x="1244600" y="2628900"/>
            <a:ext cx="7899400" cy="457200"/>
          </a:xfrm>
          <a:prstGeom prst="rect">
            <a:avLst/>
          </a:prstGeom>
          <a:noFill/>
        </p:spPr>
        <p:txBody>
          <a:bodyPr vert="horz" wrap="none" lIns="0" tIns="0" rIns="0" bIns="0" rtlCol="0">
            <a:spAutoFit/>
          </a:bodyPr>
          <a:lstStyle/>
          <a:p>
            <a:pPr>
              <a:lnSpc>
                <a:spcPts val="2760"/>
              </a:lnSpc>
            </a:pPr>
            <a:r>
              <a:rPr lang="en-CA" sz="1200">
                <a:solidFill>
                  <a:srgbClr val="980032"/>
                </a:solidFill>
                <a:latin typeface="Arial Unicode MS"/>
                <a:cs typeface="Arial Unicode MS"/>
              </a:rPr>
              <a:t></a:t>
            </a:r>
            <a:r>
              <a:rPr lang="en-CA" sz="2400">
                <a:solidFill>
                  <a:srgbClr val="323298"/>
                </a:solidFill>
                <a:latin typeface="Arial"/>
                <a:cs typeface="Arial"/>
              </a:rPr>
              <a:t> t[Ai] or t.Ai</a:t>
            </a:r>
          </a:p>
          <a:p>
            <a:pPr>
              <a:lnSpc>
                <a:spcPts val="2760"/>
              </a:lnSpc>
            </a:pPr>
            <a:endParaRPr lang="en-CA" sz="2320">
              <a:solidFill>
                <a:srgbClr val="000000"/>
              </a:solidFill>
            </a:endParaRPr>
          </a:p>
        </p:txBody>
      </p:sp>
      <p:sp>
        <p:nvSpPr>
          <p:cNvPr id="6" name="TextBox 6"/>
          <p:cNvSpPr txBox="1"/>
          <p:nvPr/>
        </p:nvSpPr>
        <p:spPr>
          <a:xfrm>
            <a:off x="1244600" y="3060700"/>
            <a:ext cx="7899400" cy="457200"/>
          </a:xfrm>
          <a:prstGeom prst="rect">
            <a:avLst/>
          </a:prstGeom>
          <a:noFill/>
        </p:spPr>
        <p:txBody>
          <a:bodyPr vert="horz" wrap="none" lIns="0" tIns="0" rIns="0" bIns="0" rtlCol="0">
            <a:spAutoFit/>
          </a:bodyPr>
          <a:lstStyle/>
          <a:p>
            <a:pPr>
              <a:lnSpc>
                <a:spcPts val="2760"/>
              </a:lnSpc>
            </a:pPr>
            <a:r>
              <a:rPr lang="en-CA" sz="1200">
                <a:solidFill>
                  <a:srgbClr val="980032"/>
                </a:solidFill>
                <a:latin typeface="Arial Unicode MS"/>
                <a:cs typeface="Arial Unicode MS"/>
              </a:rPr>
              <a:t></a:t>
            </a:r>
            <a:r>
              <a:rPr lang="en-CA" sz="2400">
                <a:solidFill>
                  <a:srgbClr val="323298"/>
                </a:solidFill>
                <a:latin typeface="Arial"/>
                <a:cs typeface="Arial"/>
              </a:rPr>
              <a:t> This is the value vi of attribute Ai for tuple t</a:t>
            </a:r>
          </a:p>
          <a:p>
            <a:pPr>
              <a:lnSpc>
                <a:spcPts val="2760"/>
              </a:lnSpc>
            </a:pPr>
            <a:endParaRPr lang="en-CA" sz="2376">
              <a:solidFill>
                <a:srgbClr val="000000"/>
              </a:solidFill>
            </a:endParaRPr>
          </a:p>
        </p:txBody>
      </p:sp>
      <p:sp>
        <p:nvSpPr>
          <p:cNvPr id="7" name="TextBox 7"/>
          <p:cNvSpPr txBox="1"/>
          <p:nvPr/>
        </p:nvSpPr>
        <p:spPr>
          <a:xfrm>
            <a:off x="787400" y="3492500"/>
            <a:ext cx="7696915" cy="1590179"/>
          </a:xfrm>
          <a:prstGeom prst="rect">
            <a:avLst/>
          </a:prstGeom>
          <a:noFill/>
        </p:spPr>
        <p:txBody>
          <a:bodyPr vert="horz" wrap="none" lIns="0" tIns="0" rIns="0" bIns="0" rtlCol="0">
            <a:spAutoFit/>
          </a:bodyPr>
          <a:lstStyle/>
          <a:p>
            <a:pPr>
              <a:lnSpc>
                <a:spcPts val="3100"/>
              </a:lnSpc>
            </a:pPr>
            <a:r>
              <a:rPr lang="en-CA" sz="1428" dirty="0">
                <a:solidFill>
                  <a:srgbClr val="323298"/>
                </a:solidFill>
                <a:latin typeface="Arial Unicode MS"/>
                <a:cs typeface="Arial Unicode MS"/>
              </a:rPr>
              <a:t></a:t>
            </a:r>
            <a:r>
              <a:rPr lang="en-CA" sz="2604" dirty="0">
                <a:solidFill>
                  <a:srgbClr val="7F0000"/>
                </a:solidFill>
                <a:latin typeface="Arial"/>
                <a:cs typeface="Arial"/>
              </a:rPr>
              <a:t>  Similarly, t[Au, Av, ..., Aw] refers to the </a:t>
            </a:r>
            <a:r>
              <a:rPr lang="en-CA" sz="2604" dirty="0" err="1">
                <a:solidFill>
                  <a:srgbClr val="7F0000"/>
                </a:solidFill>
                <a:latin typeface="Arial"/>
                <a:cs typeface="Arial"/>
              </a:rPr>
              <a:t>subtuple</a:t>
            </a:r>
            <a:r>
              <a:rPr lang="en-CA" sz="2604" dirty="0">
                <a:solidFill>
                  <a:srgbClr val="7F0000"/>
                </a:solidFill>
                <a:latin typeface="Arial"/>
                <a:cs typeface="Arial"/>
              </a:rPr>
              <a:t> of</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7F0000"/>
                </a:solidFill>
                <a:latin typeface="Arial"/>
                <a:cs typeface="Arial"/>
              </a:rPr>
              <a:t>t containing the values of attributes Au, Av, ..., Aw,</a:t>
            </a:r>
            <a:r>
              <a:rPr lang="en-CA" sz="2604" dirty="0">
                <a:solidFill>
                  <a:srgbClr val="000000"/>
                </a:solidFill>
                <a:latin typeface="Times New Roman"/>
              </a:rPr>
              <a:t/>
            </a:r>
            <a:br>
              <a:rPr lang="en-CA" sz="2604" dirty="0">
                <a:solidFill>
                  <a:srgbClr val="000000"/>
                </a:solidFill>
                <a:latin typeface="Times New Roman"/>
              </a:rPr>
            </a:br>
            <a:r>
              <a:rPr lang="en-CA" sz="2604" dirty="0" smtClean="0">
                <a:solidFill>
                  <a:srgbClr val="7F0000"/>
                </a:solidFill>
                <a:latin typeface="Arial"/>
                <a:cs typeface="Arial"/>
              </a:rPr>
              <a:t>respectively</a:t>
            </a:r>
            <a:r>
              <a:rPr lang="ar-SA" sz="2604" dirty="0" smtClean="0">
                <a:solidFill>
                  <a:srgbClr val="7F0000"/>
                </a:solidFill>
                <a:latin typeface="Arial"/>
                <a:cs typeface="Arial"/>
              </a:rPr>
              <a:t>ريسبكتفلي يعني على التوالي</a:t>
            </a:r>
            <a:r>
              <a:rPr lang="en-CA" sz="2604" dirty="0" smtClean="0">
                <a:solidFill>
                  <a:srgbClr val="7F0000"/>
                </a:solidFill>
                <a:latin typeface="Arial"/>
                <a:cs typeface="Arial"/>
              </a:rPr>
              <a:t> </a:t>
            </a:r>
            <a:r>
              <a:rPr lang="en-CA" sz="2604" dirty="0">
                <a:solidFill>
                  <a:srgbClr val="7F0000"/>
                </a:solidFill>
                <a:latin typeface="Arial"/>
                <a:cs typeface="Arial"/>
              </a:rPr>
              <a:t>in t</a:t>
            </a:r>
          </a:p>
          <a:p>
            <a:pPr>
              <a:lnSpc>
                <a:spcPts val="3100"/>
              </a:lnSpc>
            </a:pPr>
            <a:endParaRPr lang="en-CA" sz="2604" dirty="0">
              <a:solidFill>
                <a:srgbClr val="000000"/>
              </a:solidFill>
            </a:endParaRPr>
          </a:p>
        </p:txBody>
      </p:sp>
      <p:sp>
        <p:nvSpPr>
          <p:cNvPr id="8" name="TextBox 8"/>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9" name="TextBox 9"/>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5- 20</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5"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CONSTRAINTS</a:t>
            </a:r>
          </a:p>
          <a:p>
            <a:pPr>
              <a:lnSpc>
                <a:spcPts val="4140"/>
              </a:lnSpc>
            </a:pPr>
            <a:endParaRPr lang="en-CA" sz="3600">
              <a:solidFill>
                <a:srgbClr val="000000"/>
              </a:solidFill>
            </a:endParaRPr>
          </a:p>
        </p:txBody>
      </p:sp>
      <p:sp>
        <p:nvSpPr>
          <p:cNvPr id="3" name="TextBox 3"/>
          <p:cNvSpPr txBox="1"/>
          <p:nvPr/>
        </p:nvSpPr>
        <p:spPr>
          <a:xfrm>
            <a:off x="330200" y="1638300"/>
            <a:ext cx="8890254" cy="1077218"/>
          </a:xfrm>
          <a:prstGeom prst="rect">
            <a:avLst/>
          </a:prstGeom>
          <a:noFill/>
        </p:spPr>
        <p:txBody>
          <a:bodyPr vert="horz" wrap="none" lIns="0" tIns="0" rIns="0" bIns="0" rtlCol="0">
            <a:spAutoFit/>
          </a:bodyPr>
          <a:lstStyle/>
          <a:p>
            <a:pPr>
              <a:lnSpc>
                <a:spcPts val="2800"/>
              </a:lnSpc>
            </a:pPr>
            <a:r>
              <a:rPr lang="en-CA" sz="2400" dirty="0">
                <a:solidFill>
                  <a:srgbClr val="323298"/>
                </a:solidFill>
                <a:latin typeface="Arial"/>
                <a:cs typeface="Arial"/>
              </a:rPr>
              <a:t>Constraints determine which values are </a:t>
            </a:r>
            <a:r>
              <a:rPr lang="en-CA" sz="2400" dirty="0" smtClean="0">
                <a:solidFill>
                  <a:srgbClr val="323298"/>
                </a:solidFill>
                <a:latin typeface="Arial"/>
                <a:cs typeface="Arial"/>
              </a:rPr>
              <a:t>permissible</a:t>
            </a:r>
            <a:r>
              <a:rPr lang="en-US" sz="2400" dirty="0" smtClean="0">
                <a:solidFill>
                  <a:srgbClr val="323298"/>
                </a:solidFill>
                <a:latin typeface="Arial"/>
                <a:cs typeface="Arial"/>
              </a:rPr>
              <a:t>(allowed)</a:t>
            </a:r>
            <a:r>
              <a:rPr lang="en-CA" sz="2400" dirty="0" smtClean="0">
                <a:solidFill>
                  <a:srgbClr val="323298"/>
                </a:solidFill>
                <a:latin typeface="Arial"/>
                <a:cs typeface="Arial"/>
              </a:rPr>
              <a:t> </a:t>
            </a:r>
            <a:r>
              <a:rPr lang="en-CA" sz="2400" dirty="0">
                <a:solidFill>
                  <a:srgbClr val="323298"/>
                </a:solidFill>
                <a:latin typeface="Arial"/>
                <a:cs typeface="Arial"/>
              </a:rPr>
              <a:t>and</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23298"/>
                </a:solidFill>
                <a:latin typeface="Arial"/>
                <a:cs typeface="Arial"/>
              </a:rPr>
              <a:t>which are not in the database.</a:t>
            </a:r>
          </a:p>
          <a:p>
            <a:pPr>
              <a:lnSpc>
                <a:spcPts val="2800"/>
              </a:lnSpc>
            </a:pPr>
            <a:endParaRPr lang="en-CA" sz="2400" dirty="0">
              <a:solidFill>
                <a:srgbClr val="000000"/>
              </a:solidFill>
            </a:endParaRPr>
          </a:p>
        </p:txBody>
      </p:sp>
      <p:sp>
        <p:nvSpPr>
          <p:cNvPr id="4" name="TextBox 4"/>
          <p:cNvSpPr txBox="1"/>
          <p:nvPr/>
        </p:nvSpPr>
        <p:spPr>
          <a:xfrm>
            <a:off x="330200" y="2451100"/>
            <a:ext cx="8813800" cy="457200"/>
          </a:xfrm>
          <a:prstGeom prst="rect">
            <a:avLst/>
          </a:prstGeom>
          <a:noFill/>
        </p:spPr>
        <p:txBody>
          <a:bodyPr vert="horz" wrap="none" lIns="0" tIns="0" rIns="0" bIns="0" rtlCol="0">
            <a:spAutoFit/>
          </a:bodyPr>
          <a:lstStyle/>
          <a:p>
            <a:pPr>
              <a:lnSpc>
                <a:spcPts val="2760"/>
              </a:lnSpc>
            </a:pPr>
            <a:r>
              <a:rPr lang="en-CA" sz="2400">
                <a:solidFill>
                  <a:srgbClr val="323298"/>
                </a:solidFill>
                <a:latin typeface="Arial"/>
                <a:cs typeface="Arial"/>
              </a:rPr>
              <a:t>They are of three main types:</a:t>
            </a:r>
          </a:p>
          <a:p>
            <a:pPr>
              <a:lnSpc>
                <a:spcPts val="2760"/>
              </a:lnSpc>
            </a:pPr>
            <a:endParaRPr lang="en-CA" sz="2400">
              <a:solidFill>
                <a:srgbClr val="000000"/>
              </a:solidFill>
            </a:endParaRPr>
          </a:p>
        </p:txBody>
      </p:sp>
      <p:sp>
        <p:nvSpPr>
          <p:cNvPr id="5" name="TextBox 5"/>
          <p:cNvSpPr txBox="1"/>
          <p:nvPr/>
        </p:nvSpPr>
        <p:spPr>
          <a:xfrm>
            <a:off x="330200" y="2895600"/>
            <a:ext cx="9425657" cy="718145"/>
          </a:xfrm>
          <a:prstGeom prst="rect">
            <a:avLst/>
          </a:prstGeom>
          <a:noFill/>
        </p:spPr>
        <p:txBody>
          <a:bodyPr vert="horz" wrap="none" lIns="0" tIns="0" rIns="0" bIns="0" rtlCol="0">
            <a:spAutoFit/>
          </a:bodyPr>
          <a:lstStyle/>
          <a:p>
            <a:pPr>
              <a:lnSpc>
                <a:spcPts val="2760"/>
              </a:lnSpc>
            </a:pPr>
            <a:r>
              <a:rPr lang="en-CA" sz="2400" dirty="0">
                <a:solidFill>
                  <a:srgbClr val="323298"/>
                </a:solidFill>
                <a:latin typeface="Arial"/>
                <a:cs typeface="Arial"/>
              </a:rPr>
              <a:t>1. </a:t>
            </a:r>
            <a:r>
              <a:rPr lang="en-CA" sz="2410" b="1" dirty="0">
                <a:solidFill>
                  <a:srgbClr val="323298"/>
                </a:solidFill>
                <a:latin typeface="Arial Bold"/>
                <a:cs typeface="Arial Bold"/>
              </a:rPr>
              <a:t>Inherent or Implicit Constraints</a:t>
            </a:r>
            <a:r>
              <a:rPr lang="en-CA" sz="2400" dirty="0">
                <a:solidFill>
                  <a:srgbClr val="323298"/>
                </a:solidFill>
                <a:latin typeface="Arial"/>
                <a:cs typeface="Arial"/>
              </a:rPr>
              <a:t>: </a:t>
            </a:r>
            <a:r>
              <a:rPr lang="ar-SA" sz="2400" dirty="0" smtClean="0">
                <a:solidFill>
                  <a:srgbClr val="323298"/>
                </a:solidFill>
                <a:latin typeface="Arial"/>
                <a:cs typeface="Arial"/>
              </a:rPr>
              <a:t>ألي بتطبقو تلقائي</a:t>
            </a:r>
            <a:r>
              <a:rPr lang="en-CA" sz="2400" dirty="0" smtClean="0">
                <a:solidFill>
                  <a:srgbClr val="323298"/>
                </a:solidFill>
                <a:latin typeface="Arial"/>
                <a:cs typeface="Arial"/>
              </a:rPr>
              <a:t>These </a:t>
            </a:r>
            <a:r>
              <a:rPr lang="en-CA" sz="2400" dirty="0">
                <a:solidFill>
                  <a:srgbClr val="323298"/>
                </a:solidFill>
                <a:latin typeface="Arial"/>
                <a:cs typeface="Arial"/>
              </a:rPr>
              <a:t>are based on</a:t>
            </a:r>
          </a:p>
          <a:p>
            <a:pPr>
              <a:lnSpc>
                <a:spcPts val="2760"/>
              </a:lnSpc>
            </a:pPr>
            <a:endParaRPr lang="en-CA" sz="2400" dirty="0">
              <a:solidFill>
                <a:srgbClr val="000000"/>
              </a:solidFill>
            </a:endParaRPr>
          </a:p>
        </p:txBody>
      </p:sp>
      <p:sp>
        <p:nvSpPr>
          <p:cNvPr id="6" name="TextBox 6"/>
          <p:cNvSpPr txBox="1"/>
          <p:nvPr/>
        </p:nvSpPr>
        <p:spPr>
          <a:xfrm>
            <a:off x="330200" y="3251200"/>
            <a:ext cx="8813800" cy="457200"/>
          </a:xfrm>
          <a:prstGeom prst="rect">
            <a:avLst/>
          </a:prstGeom>
          <a:noFill/>
        </p:spPr>
        <p:txBody>
          <a:bodyPr vert="horz" wrap="none" lIns="0" tIns="0" rIns="0" bIns="0" rtlCol="0">
            <a:spAutoFit/>
          </a:bodyPr>
          <a:lstStyle/>
          <a:p>
            <a:pPr>
              <a:lnSpc>
                <a:spcPts val="2760"/>
              </a:lnSpc>
            </a:pPr>
            <a:r>
              <a:rPr lang="en-CA" sz="2402" dirty="0">
                <a:solidFill>
                  <a:srgbClr val="323298"/>
                </a:solidFill>
                <a:latin typeface="Arial"/>
                <a:cs typeface="Arial"/>
              </a:rPr>
              <a:t>the data model itself. (E.g., relational model does not allow a</a:t>
            </a:r>
          </a:p>
          <a:p>
            <a:pPr>
              <a:lnSpc>
                <a:spcPts val="2760"/>
              </a:lnSpc>
            </a:pPr>
            <a:endParaRPr lang="en-CA" sz="2402" dirty="0">
              <a:solidFill>
                <a:srgbClr val="000000"/>
              </a:solidFill>
            </a:endParaRPr>
          </a:p>
        </p:txBody>
      </p:sp>
      <p:sp>
        <p:nvSpPr>
          <p:cNvPr id="7" name="TextBox 7"/>
          <p:cNvSpPr txBox="1"/>
          <p:nvPr/>
        </p:nvSpPr>
        <p:spPr>
          <a:xfrm>
            <a:off x="330200" y="3619500"/>
            <a:ext cx="9622827" cy="718145"/>
          </a:xfrm>
          <a:prstGeom prst="rect">
            <a:avLst/>
          </a:prstGeom>
          <a:noFill/>
        </p:spPr>
        <p:txBody>
          <a:bodyPr vert="horz" wrap="none" lIns="0" tIns="0" rIns="0" bIns="0" rtlCol="0">
            <a:spAutoFit/>
          </a:bodyPr>
          <a:lstStyle/>
          <a:p>
            <a:pPr>
              <a:lnSpc>
                <a:spcPts val="2760"/>
              </a:lnSpc>
            </a:pPr>
            <a:r>
              <a:rPr lang="en-CA" sz="2400" dirty="0">
                <a:solidFill>
                  <a:srgbClr val="323298"/>
                </a:solidFill>
                <a:latin typeface="Arial"/>
                <a:cs typeface="Arial"/>
              </a:rPr>
              <a:t>list as a value for any </a:t>
            </a:r>
            <a:r>
              <a:rPr lang="en-CA" sz="2400" dirty="0" smtClean="0">
                <a:solidFill>
                  <a:srgbClr val="323298"/>
                </a:solidFill>
                <a:latin typeface="Arial"/>
                <a:cs typeface="Arial"/>
              </a:rPr>
              <a:t>attribute)</a:t>
            </a:r>
            <a:r>
              <a:rPr lang="ar-SA" sz="2400" dirty="0" smtClean="0">
                <a:solidFill>
                  <a:srgbClr val="323298"/>
                </a:solidFill>
                <a:latin typeface="Arial"/>
                <a:cs typeface="Arial"/>
              </a:rPr>
              <a:t>زي انو ف الجدول الاول أي مربع بس بحتوي قيمه وحدة</a:t>
            </a:r>
            <a:endParaRPr lang="en-CA" sz="2400" dirty="0">
              <a:solidFill>
                <a:srgbClr val="323298"/>
              </a:solidFill>
              <a:latin typeface="Arial"/>
              <a:cs typeface="Arial"/>
            </a:endParaRPr>
          </a:p>
          <a:p>
            <a:pPr>
              <a:lnSpc>
                <a:spcPts val="2760"/>
              </a:lnSpc>
            </a:pPr>
            <a:endParaRPr lang="en-CA" sz="2400" dirty="0">
              <a:solidFill>
                <a:srgbClr val="000000"/>
              </a:solidFill>
            </a:endParaRPr>
          </a:p>
        </p:txBody>
      </p:sp>
      <p:sp>
        <p:nvSpPr>
          <p:cNvPr id="8" name="TextBox 8"/>
          <p:cNvSpPr txBox="1"/>
          <p:nvPr/>
        </p:nvSpPr>
        <p:spPr>
          <a:xfrm>
            <a:off x="330200" y="4064000"/>
            <a:ext cx="8813800" cy="457200"/>
          </a:xfrm>
          <a:prstGeom prst="rect">
            <a:avLst/>
          </a:prstGeom>
          <a:noFill/>
        </p:spPr>
        <p:txBody>
          <a:bodyPr vert="horz" wrap="none" lIns="0" tIns="0" rIns="0" bIns="0" rtlCol="0">
            <a:spAutoFit/>
          </a:bodyPr>
          <a:lstStyle/>
          <a:p>
            <a:pPr>
              <a:lnSpc>
                <a:spcPts val="2760"/>
              </a:lnSpc>
            </a:pPr>
            <a:r>
              <a:rPr lang="en-CA" sz="2400">
                <a:solidFill>
                  <a:srgbClr val="323298"/>
                </a:solidFill>
                <a:latin typeface="Arial"/>
                <a:cs typeface="Arial"/>
              </a:rPr>
              <a:t>2. </a:t>
            </a:r>
            <a:r>
              <a:rPr lang="en-CA" sz="2410" b="1">
                <a:solidFill>
                  <a:srgbClr val="323298"/>
                </a:solidFill>
                <a:latin typeface="Arial Bold"/>
                <a:cs typeface="Arial Bold"/>
              </a:rPr>
              <a:t>Schema-based or Explicit Constraints</a:t>
            </a:r>
            <a:r>
              <a:rPr lang="en-CA" sz="2400">
                <a:solidFill>
                  <a:srgbClr val="323298"/>
                </a:solidFill>
                <a:latin typeface="Arial"/>
                <a:cs typeface="Arial"/>
              </a:rPr>
              <a:t>: They are</a:t>
            </a:r>
          </a:p>
          <a:p>
            <a:pPr>
              <a:lnSpc>
                <a:spcPts val="2760"/>
              </a:lnSpc>
            </a:pPr>
            <a:endParaRPr lang="en-CA" sz="2400">
              <a:solidFill>
                <a:srgbClr val="000000"/>
              </a:solidFill>
            </a:endParaRPr>
          </a:p>
        </p:txBody>
      </p:sp>
      <p:sp>
        <p:nvSpPr>
          <p:cNvPr id="9" name="TextBox 9"/>
          <p:cNvSpPr txBox="1"/>
          <p:nvPr/>
        </p:nvSpPr>
        <p:spPr>
          <a:xfrm>
            <a:off x="330200" y="4432300"/>
            <a:ext cx="10321736" cy="718145"/>
          </a:xfrm>
          <a:prstGeom prst="rect">
            <a:avLst/>
          </a:prstGeom>
          <a:noFill/>
        </p:spPr>
        <p:txBody>
          <a:bodyPr vert="horz" wrap="none" lIns="0" tIns="0" rIns="0" bIns="0" rtlCol="0">
            <a:spAutoFit/>
          </a:bodyPr>
          <a:lstStyle/>
          <a:p>
            <a:pPr>
              <a:lnSpc>
                <a:spcPts val="2760"/>
              </a:lnSpc>
            </a:pPr>
            <a:r>
              <a:rPr lang="en-CA" sz="2402" dirty="0">
                <a:solidFill>
                  <a:srgbClr val="323298"/>
                </a:solidFill>
                <a:latin typeface="Arial"/>
                <a:cs typeface="Arial"/>
              </a:rPr>
              <a:t>expressed </a:t>
            </a:r>
            <a:r>
              <a:rPr lang="en-CA" sz="2402" dirty="0" smtClean="0">
                <a:solidFill>
                  <a:srgbClr val="323298"/>
                </a:solidFill>
                <a:latin typeface="Arial"/>
                <a:cs typeface="Arial"/>
              </a:rPr>
              <a:t>in</a:t>
            </a:r>
            <a:r>
              <a:rPr lang="ar-SA" sz="2402" dirty="0" smtClean="0">
                <a:solidFill>
                  <a:srgbClr val="323298"/>
                </a:solidFill>
                <a:latin typeface="Arial"/>
                <a:cs typeface="Arial"/>
              </a:rPr>
              <a:t>يتم التعبير عنها</a:t>
            </a:r>
            <a:r>
              <a:rPr lang="en-CA" sz="2402" dirty="0" smtClean="0">
                <a:solidFill>
                  <a:srgbClr val="323298"/>
                </a:solidFill>
                <a:latin typeface="Arial"/>
                <a:cs typeface="Arial"/>
              </a:rPr>
              <a:t> </a:t>
            </a:r>
            <a:r>
              <a:rPr lang="en-CA" sz="2402" dirty="0">
                <a:solidFill>
                  <a:srgbClr val="323298"/>
                </a:solidFill>
                <a:latin typeface="Arial"/>
                <a:cs typeface="Arial"/>
              </a:rPr>
              <a:t>the schema by using the facilities </a:t>
            </a:r>
            <a:r>
              <a:rPr lang="ar-SA" sz="2402" dirty="0" smtClean="0">
                <a:solidFill>
                  <a:srgbClr val="323298"/>
                </a:solidFill>
                <a:latin typeface="Arial"/>
                <a:cs typeface="Arial"/>
              </a:rPr>
              <a:t>المرافق </a:t>
            </a:r>
            <a:r>
              <a:rPr lang="en-CA" sz="2402" dirty="0" smtClean="0">
                <a:solidFill>
                  <a:srgbClr val="323298"/>
                </a:solidFill>
                <a:latin typeface="Arial"/>
                <a:cs typeface="Arial"/>
              </a:rPr>
              <a:t>provided </a:t>
            </a:r>
            <a:r>
              <a:rPr lang="en-CA" sz="2402" dirty="0">
                <a:solidFill>
                  <a:srgbClr val="323298"/>
                </a:solidFill>
                <a:latin typeface="Arial"/>
                <a:cs typeface="Arial"/>
              </a:rPr>
              <a:t>by</a:t>
            </a:r>
          </a:p>
          <a:p>
            <a:pPr>
              <a:lnSpc>
                <a:spcPts val="2760"/>
              </a:lnSpc>
            </a:pPr>
            <a:endParaRPr lang="en-CA" sz="2402" dirty="0">
              <a:solidFill>
                <a:srgbClr val="000000"/>
              </a:solidFill>
            </a:endParaRPr>
          </a:p>
        </p:txBody>
      </p:sp>
      <p:sp>
        <p:nvSpPr>
          <p:cNvPr id="10" name="TextBox 10"/>
          <p:cNvSpPr txBox="1"/>
          <p:nvPr/>
        </p:nvSpPr>
        <p:spPr>
          <a:xfrm>
            <a:off x="330200" y="4775200"/>
            <a:ext cx="8813800" cy="838200"/>
          </a:xfrm>
          <a:prstGeom prst="rect">
            <a:avLst/>
          </a:prstGeom>
          <a:noFill/>
        </p:spPr>
        <p:txBody>
          <a:bodyPr vert="horz" wrap="none" lIns="0" tIns="0" rIns="0" bIns="0" rtlCol="0">
            <a:spAutoFit/>
          </a:bodyPr>
          <a:lstStyle/>
          <a:p>
            <a:pPr>
              <a:lnSpc>
                <a:spcPts val="2900"/>
              </a:lnSpc>
            </a:pPr>
            <a:r>
              <a:rPr lang="en-CA" sz="2400">
                <a:solidFill>
                  <a:srgbClr val="323298"/>
                </a:solidFill>
                <a:latin typeface="Arial"/>
                <a:cs typeface="Arial"/>
              </a:rPr>
              <a:t>the model. (E.g., max. cardinality ratio constraint in the ER</a:t>
            </a:r>
            <a:r>
              <a:rPr lang="en-CA" sz="2400">
                <a:solidFill>
                  <a:srgbClr val="000000"/>
                </a:solidFill>
                <a:latin typeface="Times New Roman"/>
              </a:rPr>
              <a:t/>
            </a:r>
            <a:br>
              <a:rPr lang="en-CA" sz="2400">
                <a:solidFill>
                  <a:srgbClr val="000000"/>
                </a:solidFill>
                <a:latin typeface="Times New Roman"/>
              </a:rPr>
            </a:br>
            <a:r>
              <a:rPr lang="en-CA" sz="2400">
                <a:solidFill>
                  <a:srgbClr val="323298"/>
                </a:solidFill>
                <a:latin typeface="Arial"/>
                <a:cs typeface="Arial"/>
              </a:rPr>
              <a:t>model)</a:t>
            </a:r>
          </a:p>
          <a:p>
            <a:pPr>
              <a:lnSpc>
                <a:spcPts val="2900"/>
              </a:lnSpc>
            </a:pPr>
            <a:endParaRPr lang="en-CA" sz="2400">
              <a:solidFill>
                <a:srgbClr val="000000"/>
              </a:solidFill>
            </a:endParaRPr>
          </a:p>
        </p:txBody>
      </p:sp>
      <p:sp>
        <p:nvSpPr>
          <p:cNvPr id="11" name="TextBox 11"/>
          <p:cNvSpPr txBox="1"/>
          <p:nvPr/>
        </p:nvSpPr>
        <p:spPr>
          <a:xfrm>
            <a:off x="330200" y="5600700"/>
            <a:ext cx="9571531" cy="1077218"/>
          </a:xfrm>
          <a:prstGeom prst="rect">
            <a:avLst/>
          </a:prstGeom>
          <a:noFill/>
        </p:spPr>
        <p:txBody>
          <a:bodyPr vert="horz" wrap="none" lIns="0" tIns="0" rIns="0" bIns="0" rtlCol="0">
            <a:spAutoFit/>
          </a:bodyPr>
          <a:lstStyle/>
          <a:p>
            <a:pPr>
              <a:lnSpc>
                <a:spcPts val="2800"/>
              </a:lnSpc>
            </a:pPr>
            <a:r>
              <a:rPr lang="en-CA" sz="2400" dirty="0">
                <a:solidFill>
                  <a:srgbClr val="323298"/>
                </a:solidFill>
                <a:latin typeface="Arial"/>
                <a:cs typeface="Arial"/>
              </a:rPr>
              <a:t>3. </a:t>
            </a:r>
            <a:r>
              <a:rPr lang="en-CA" sz="2410" b="1" dirty="0">
                <a:solidFill>
                  <a:srgbClr val="323298"/>
                </a:solidFill>
                <a:latin typeface="Arial Bold"/>
                <a:cs typeface="Arial Bold"/>
              </a:rPr>
              <a:t>Application based or semantic constraints</a:t>
            </a:r>
            <a:r>
              <a:rPr lang="en-CA" sz="2400" dirty="0">
                <a:solidFill>
                  <a:srgbClr val="323298"/>
                </a:solidFill>
                <a:latin typeface="Arial"/>
                <a:cs typeface="Arial"/>
              </a:rPr>
              <a:t>: These are</a:t>
            </a:r>
            <a:r>
              <a:rPr lang="en-CA" sz="2402" dirty="0">
                <a:solidFill>
                  <a:srgbClr val="000000"/>
                </a:solidFill>
                <a:latin typeface="Times New Roman"/>
              </a:rPr>
              <a:t/>
            </a:r>
            <a:br>
              <a:rPr lang="en-CA" sz="2402" dirty="0">
                <a:solidFill>
                  <a:srgbClr val="000000"/>
                </a:solidFill>
                <a:latin typeface="Times New Roman"/>
              </a:rPr>
            </a:br>
            <a:r>
              <a:rPr lang="en-CA" sz="2402" dirty="0" smtClean="0">
                <a:solidFill>
                  <a:srgbClr val="323298"/>
                </a:solidFill>
                <a:latin typeface="Arial"/>
                <a:cs typeface="Arial"/>
              </a:rPr>
              <a:t>beyond</a:t>
            </a:r>
            <a:r>
              <a:rPr lang="ar-SA" sz="2402" dirty="0" smtClean="0">
                <a:solidFill>
                  <a:srgbClr val="323298"/>
                </a:solidFill>
                <a:latin typeface="Arial"/>
                <a:cs typeface="Arial"/>
              </a:rPr>
              <a:t>تتجاوز</a:t>
            </a:r>
            <a:r>
              <a:rPr lang="en-CA" sz="2402" dirty="0" smtClean="0">
                <a:solidFill>
                  <a:srgbClr val="323298"/>
                </a:solidFill>
                <a:latin typeface="Arial"/>
                <a:cs typeface="Arial"/>
              </a:rPr>
              <a:t> </a:t>
            </a:r>
            <a:r>
              <a:rPr lang="en-CA" sz="2402" dirty="0">
                <a:solidFill>
                  <a:srgbClr val="323298"/>
                </a:solidFill>
                <a:latin typeface="Arial"/>
                <a:cs typeface="Arial"/>
              </a:rPr>
              <a:t>the expressive power </a:t>
            </a:r>
            <a:r>
              <a:rPr lang="ar-SA" sz="2402" dirty="0" smtClean="0">
                <a:solidFill>
                  <a:srgbClr val="323298"/>
                </a:solidFill>
                <a:latin typeface="Arial"/>
                <a:cs typeface="Arial"/>
              </a:rPr>
              <a:t>القوه التعبيريه</a:t>
            </a:r>
            <a:r>
              <a:rPr lang="en-CA" sz="2402" dirty="0" smtClean="0">
                <a:solidFill>
                  <a:srgbClr val="323298"/>
                </a:solidFill>
                <a:latin typeface="Arial"/>
                <a:cs typeface="Arial"/>
              </a:rPr>
              <a:t>of </a:t>
            </a:r>
            <a:r>
              <a:rPr lang="en-CA" sz="2402" dirty="0">
                <a:solidFill>
                  <a:srgbClr val="323298"/>
                </a:solidFill>
                <a:latin typeface="Arial"/>
                <a:cs typeface="Arial"/>
              </a:rPr>
              <a:t>the model and must be</a:t>
            </a:r>
          </a:p>
          <a:p>
            <a:pPr>
              <a:lnSpc>
                <a:spcPts val="2800"/>
              </a:lnSpc>
            </a:pPr>
            <a:endParaRPr lang="en-CA" sz="2402" dirty="0">
              <a:solidFill>
                <a:srgbClr val="000000"/>
              </a:solidFill>
            </a:endParaRPr>
          </a:p>
        </p:txBody>
      </p:sp>
      <p:sp>
        <p:nvSpPr>
          <p:cNvPr id="12" name="TextBox 12"/>
          <p:cNvSpPr txBox="1"/>
          <p:nvPr/>
        </p:nvSpPr>
        <p:spPr>
          <a:xfrm>
            <a:off x="330200" y="6324600"/>
            <a:ext cx="7739298" cy="718145"/>
          </a:xfrm>
          <a:prstGeom prst="rect">
            <a:avLst/>
          </a:prstGeom>
          <a:noFill/>
        </p:spPr>
        <p:txBody>
          <a:bodyPr vert="horz" wrap="none" lIns="0" tIns="0" rIns="0" bIns="0" rtlCol="0">
            <a:spAutoFit/>
          </a:bodyPr>
          <a:lstStyle/>
          <a:p>
            <a:pPr>
              <a:lnSpc>
                <a:spcPts val="2760"/>
              </a:lnSpc>
            </a:pPr>
            <a:r>
              <a:rPr lang="en-CA" sz="2400" dirty="0">
                <a:solidFill>
                  <a:srgbClr val="323298"/>
                </a:solidFill>
                <a:latin typeface="Arial"/>
                <a:cs typeface="Arial"/>
              </a:rPr>
              <a:t>specified and </a:t>
            </a:r>
            <a:r>
              <a:rPr lang="en-CA" sz="2400" dirty="0" smtClean="0">
                <a:solidFill>
                  <a:srgbClr val="323298"/>
                </a:solidFill>
                <a:latin typeface="Arial"/>
                <a:cs typeface="Arial"/>
              </a:rPr>
              <a:t>enforced</a:t>
            </a:r>
            <a:r>
              <a:rPr lang="ar-SA" sz="2400" dirty="0" smtClean="0">
                <a:solidFill>
                  <a:srgbClr val="323298"/>
                </a:solidFill>
                <a:latin typeface="Arial"/>
                <a:cs typeface="Arial"/>
              </a:rPr>
              <a:t>فرضها</a:t>
            </a:r>
            <a:r>
              <a:rPr lang="en-CA" sz="2400" dirty="0" smtClean="0">
                <a:solidFill>
                  <a:srgbClr val="323298"/>
                </a:solidFill>
                <a:latin typeface="Arial"/>
                <a:cs typeface="Arial"/>
              </a:rPr>
              <a:t> </a:t>
            </a:r>
            <a:r>
              <a:rPr lang="en-CA" sz="2400" dirty="0">
                <a:solidFill>
                  <a:srgbClr val="323298"/>
                </a:solidFill>
                <a:latin typeface="Arial"/>
                <a:cs typeface="Arial"/>
              </a:rPr>
              <a:t>by the application programs.</a:t>
            </a:r>
          </a:p>
          <a:p>
            <a:pPr>
              <a:lnSpc>
                <a:spcPts val="2760"/>
              </a:lnSpc>
            </a:pPr>
            <a:endParaRPr lang="en-CA" sz="2400" dirty="0">
              <a:solidFill>
                <a:srgbClr val="000000"/>
              </a:solidFill>
            </a:endParaRPr>
          </a:p>
        </p:txBody>
      </p:sp>
      <p:sp>
        <p:nvSpPr>
          <p:cNvPr id="13" name="TextBox 13"/>
          <p:cNvSpPr txBox="1"/>
          <p:nvPr/>
        </p:nvSpPr>
        <p:spPr>
          <a:xfrm>
            <a:off x="927100" y="6667500"/>
            <a:ext cx="3225800" cy="165100"/>
          </a:xfrm>
          <a:prstGeom prst="rect">
            <a:avLst/>
          </a:prstGeom>
          <a:noFill/>
        </p:spPr>
        <p:txBody>
          <a:bodyPr vert="horz" wrap="none" lIns="0" tIns="0" rIns="0" bIns="0" rtlCol="0">
            <a:spAutoFit/>
          </a:bodyPr>
          <a:lstStyle/>
          <a:p>
            <a:pPr>
              <a:lnSpc>
                <a:spcPts val="1260"/>
              </a:lnSpc>
            </a:pPr>
            <a:r>
              <a:rPr lang="en-CA" sz="900">
                <a:solidFill>
                  <a:srgbClr val="000000"/>
                </a:solidFill>
                <a:latin typeface="Arial"/>
                <a:cs typeface="Arial"/>
              </a:rPr>
              <a:t>Copyright © 2016 Ramez Elmasri and Shamkant B. Navathe</a:t>
            </a:r>
          </a:p>
          <a:p>
            <a:pPr>
              <a:lnSpc>
                <a:spcPts val="1260"/>
              </a:lnSpc>
            </a:pPr>
            <a:endParaRPr lang="en-CA" sz="900">
              <a:solidFill>
                <a:srgbClr val="000000"/>
              </a:solidFill>
              <a:latin typeface="Arial"/>
              <a:cs typeface="Arial"/>
            </a:endParaRPr>
          </a:p>
        </p:txBody>
      </p:sp>
      <p:sp>
        <p:nvSpPr>
          <p:cNvPr id="14" name="TextBox 14"/>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5- 21</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7" name="TextBox 2"/>
          <p:cNvSpPr txBox="1"/>
          <p:nvPr/>
        </p:nvSpPr>
        <p:spPr>
          <a:xfrm>
            <a:off x="3276600" y="3200400"/>
            <a:ext cx="5867400" cy="609600"/>
          </a:xfrm>
          <a:prstGeom prst="rect">
            <a:avLst/>
          </a:prstGeom>
          <a:noFill/>
        </p:spPr>
        <p:txBody>
          <a:bodyPr vert="horz" wrap="none" lIns="0" tIns="0" rIns="0" bIns="0" rtlCol="0">
            <a:spAutoFit/>
          </a:bodyPr>
          <a:lstStyle/>
          <a:p>
            <a:pPr>
              <a:lnSpc>
                <a:spcPts val="3680"/>
              </a:lnSpc>
            </a:pPr>
            <a:r>
              <a:rPr lang="en-CA" sz="3216" b="1">
                <a:solidFill>
                  <a:srgbClr val="323298"/>
                </a:solidFill>
                <a:latin typeface="Arial Bold"/>
                <a:cs typeface="Arial Bold"/>
              </a:rPr>
              <a:t>CHAPTER 5</a:t>
            </a:r>
          </a:p>
          <a:p>
            <a:pPr>
              <a:lnSpc>
                <a:spcPts val="3680"/>
              </a:lnSpc>
            </a:pPr>
            <a:endParaRPr lang="en-CA" sz="3206">
              <a:solidFill>
                <a:srgbClr val="000000"/>
              </a:solidFill>
            </a:endParaRPr>
          </a:p>
        </p:txBody>
      </p:sp>
      <p:sp>
        <p:nvSpPr>
          <p:cNvPr id="3" name="TextBox 3"/>
          <p:cNvSpPr txBox="1"/>
          <p:nvPr/>
        </p:nvSpPr>
        <p:spPr>
          <a:xfrm>
            <a:off x="1270000" y="4381500"/>
            <a:ext cx="7874000" cy="685800"/>
          </a:xfrm>
          <a:prstGeom prst="rect">
            <a:avLst/>
          </a:prstGeom>
          <a:noFill/>
        </p:spPr>
        <p:txBody>
          <a:bodyPr vert="horz" wrap="none" lIns="0" tIns="0" rIns="0" bIns="0" rtlCol="0">
            <a:spAutoFit/>
          </a:bodyPr>
          <a:lstStyle/>
          <a:p>
            <a:pPr>
              <a:lnSpc>
                <a:spcPts val="4140"/>
              </a:lnSpc>
            </a:pPr>
            <a:r>
              <a:rPr lang="en-CA" sz="3602">
                <a:solidFill>
                  <a:srgbClr val="323298"/>
                </a:solidFill>
                <a:latin typeface="Arial"/>
                <a:cs typeface="Arial"/>
              </a:rPr>
              <a:t>The Relational Data Model and</a:t>
            </a:r>
          </a:p>
          <a:p>
            <a:pPr>
              <a:lnSpc>
                <a:spcPts val="4140"/>
              </a:lnSpc>
            </a:pPr>
            <a:endParaRPr lang="en-CA" sz="3602">
              <a:solidFill>
                <a:srgbClr val="000000"/>
              </a:solidFill>
            </a:endParaRPr>
          </a:p>
        </p:txBody>
      </p:sp>
      <p:sp>
        <p:nvSpPr>
          <p:cNvPr id="4" name="TextBox 4"/>
          <p:cNvSpPr txBox="1"/>
          <p:nvPr/>
        </p:nvSpPr>
        <p:spPr>
          <a:xfrm>
            <a:off x="1320800" y="4927600"/>
            <a:ext cx="7823200" cy="685800"/>
          </a:xfrm>
          <a:prstGeom prst="rect">
            <a:avLst/>
          </a:prstGeom>
          <a:noFill/>
        </p:spPr>
        <p:txBody>
          <a:bodyPr vert="horz" wrap="none" lIns="0" tIns="0" rIns="0" bIns="0" rtlCol="0">
            <a:spAutoFit/>
          </a:bodyPr>
          <a:lstStyle/>
          <a:p>
            <a:pPr>
              <a:lnSpc>
                <a:spcPts val="4140"/>
              </a:lnSpc>
            </a:pPr>
            <a:r>
              <a:rPr lang="en-CA" sz="3600">
                <a:solidFill>
                  <a:srgbClr val="323298"/>
                </a:solidFill>
                <a:latin typeface="Arial"/>
                <a:cs typeface="Arial"/>
              </a:rPr>
              <a:t>Relational Database Constraints</a:t>
            </a:r>
          </a:p>
          <a:p>
            <a:pPr>
              <a:lnSpc>
                <a:spcPts val="4140"/>
              </a:lnSpc>
            </a:pPr>
            <a:endParaRPr lang="en-CA" sz="3600">
              <a:solidFill>
                <a:srgbClr val="000000"/>
              </a:solidFill>
            </a:endParaRPr>
          </a:p>
        </p:txBody>
      </p:sp>
      <p:sp>
        <p:nvSpPr>
          <p:cNvPr id="5" name="TextBox 5"/>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6" name="TextBox 6"/>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1- 2</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4" name="TextBox 2"/>
          <p:cNvSpPr txBox="1"/>
          <p:nvPr/>
        </p:nvSpPr>
        <p:spPr>
          <a:xfrm>
            <a:off x="317500" y="711200"/>
            <a:ext cx="7450758" cy="1051570"/>
          </a:xfrm>
          <a:prstGeom prst="rect">
            <a:avLst/>
          </a:prstGeom>
          <a:noFill/>
        </p:spPr>
        <p:txBody>
          <a:bodyPr vert="horz" wrap="none" lIns="0" tIns="0" rIns="0" bIns="0" rtlCol="0">
            <a:spAutoFit/>
          </a:bodyPr>
          <a:lstStyle/>
          <a:p>
            <a:pPr>
              <a:lnSpc>
                <a:spcPts val="4140"/>
              </a:lnSpc>
            </a:pPr>
            <a:r>
              <a:rPr lang="en-CA" sz="3600" dirty="0">
                <a:solidFill>
                  <a:srgbClr val="7F0000"/>
                </a:solidFill>
                <a:latin typeface="Arial"/>
                <a:cs typeface="Arial"/>
              </a:rPr>
              <a:t>Relational Integrity </a:t>
            </a:r>
            <a:r>
              <a:rPr lang="en-CA" sz="3600" dirty="0" smtClean="0">
                <a:solidFill>
                  <a:srgbClr val="7F0000"/>
                </a:solidFill>
                <a:latin typeface="Arial"/>
                <a:cs typeface="Arial"/>
              </a:rPr>
              <a:t>Constraints</a:t>
            </a:r>
            <a:r>
              <a:rPr lang="ar-SA" sz="3600" dirty="0" smtClean="0">
                <a:solidFill>
                  <a:srgbClr val="7F0000"/>
                </a:solidFill>
                <a:latin typeface="Arial"/>
                <a:cs typeface="Arial"/>
              </a:rPr>
              <a:t>هذول 4</a:t>
            </a:r>
            <a:endParaRPr lang="en-CA" sz="3600" dirty="0">
              <a:solidFill>
                <a:srgbClr val="7F0000"/>
              </a:solidFill>
              <a:latin typeface="Arial"/>
              <a:cs typeface="Arial"/>
            </a:endParaRPr>
          </a:p>
          <a:p>
            <a:pPr>
              <a:lnSpc>
                <a:spcPts val="4140"/>
              </a:lnSpc>
            </a:pPr>
            <a:endParaRPr lang="en-CA" sz="3600" dirty="0">
              <a:solidFill>
                <a:srgbClr val="000000"/>
              </a:solidFill>
            </a:endParaRPr>
          </a:p>
        </p:txBody>
      </p:sp>
      <p:sp>
        <p:nvSpPr>
          <p:cNvPr id="3" name="TextBox 3"/>
          <p:cNvSpPr txBox="1"/>
          <p:nvPr/>
        </p:nvSpPr>
        <p:spPr>
          <a:xfrm>
            <a:off x="330200" y="1638300"/>
            <a:ext cx="8813800" cy="838200"/>
          </a:xfrm>
          <a:prstGeom prst="rect">
            <a:avLst/>
          </a:prstGeom>
          <a:noFill/>
        </p:spPr>
        <p:txBody>
          <a:bodyPr vert="horz" wrap="none" lIns="0" tIns="0" rIns="0" bIns="0" rtlCol="0">
            <a:spAutoFit/>
          </a:bodyPr>
          <a:lstStyle/>
          <a:p>
            <a:pPr>
              <a:lnSpc>
                <a:spcPts val="2800"/>
              </a:lnSpc>
              <a:tabLst>
                <a:tab pos="342900" algn="l"/>
              </a:tabLst>
            </a:pPr>
            <a:r>
              <a:rPr lang="en-CA" sz="1440">
                <a:solidFill>
                  <a:srgbClr val="980032"/>
                </a:solidFill>
                <a:latin typeface="Arial Unicode MS"/>
                <a:cs typeface="Arial Unicode MS"/>
              </a:rPr>
              <a:t></a:t>
            </a:r>
            <a:r>
              <a:rPr lang="en-CA" sz="2400">
                <a:solidFill>
                  <a:srgbClr val="323298"/>
                </a:solidFill>
                <a:latin typeface="Arial"/>
                <a:cs typeface="Arial"/>
              </a:rPr>
              <a:t>  Constraints are </a:t>
            </a:r>
            <a:r>
              <a:rPr lang="en-CA" sz="2410" b="1">
                <a:solidFill>
                  <a:srgbClr val="323298"/>
                </a:solidFill>
                <a:latin typeface="Arial Bold"/>
                <a:cs typeface="Arial Bold"/>
              </a:rPr>
              <a:t>conditions</a:t>
            </a:r>
            <a:r>
              <a:rPr lang="en-CA" sz="2400">
                <a:solidFill>
                  <a:srgbClr val="323298"/>
                </a:solidFill>
                <a:latin typeface="Arial"/>
                <a:cs typeface="Arial"/>
              </a:rPr>
              <a:t> that must hold on </a:t>
            </a:r>
            <a:r>
              <a:rPr lang="en-CA" sz="2410" b="1">
                <a:solidFill>
                  <a:srgbClr val="323298"/>
                </a:solidFill>
                <a:latin typeface="Arial Bold"/>
                <a:cs typeface="Arial Bold"/>
              </a:rPr>
              <a:t>all</a:t>
            </a:r>
            <a:r>
              <a:rPr lang="en-CA" sz="2400">
                <a:solidFill>
                  <a:srgbClr val="323298"/>
                </a:solidFill>
                <a:latin typeface="Arial"/>
                <a:cs typeface="Arial"/>
              </a:rPr>
              <a:t>  valid</a:t>
            </a:r>
            <a:r>
              <a:rPr lang="en-CA" sz="2400">
                <a:solidFill>
                  <a:srgbClr val="000000"/>
                </a:solidFill>
                <a:latin typeface="Times New Roman"/>
              </a:rPr>
              <a:t/>
            </a:r>
            <a:br>
              <a:rPr lang="en-CA" sz="2400">
                <a:solidFill>
                  <a:srgbClr val="000000"/>
                </a:solidFill>
                <a:latin typeface="Times New Roman"/>
              </a:rPr>
            </a:br>
            <a:r>
              <a:rPr lang="en-CA" sz="2400">
                <a:solidFill>
                  <a:srgbClr val="323298"/>
                </a:solidFill>
                <a:latin typeface="Arial"/>
                <a:cs typeface="Arial"/>
              </a:rPr>
              <a:t>	relation states.</a:t>
            </a:r>
          </a:p>
          <a:p>
            <a:pPr>
              <a:lnSpc>
                <a:spcPts val="2800"/>
              </a:lnSpc>
            </a:pPr>
            <a:endParaRPr lang="en-CA" sz="2400">
              <a:solidFill>
                <a:srgbClr val="000000"/>
              </a:solidFill>
            </a:endParaRPr>
          </a:p>
        </p:txBody>
      </p:sp>
      <p:sp>
        <p:nvSpPr>
          <p:cNvPr id="4" name="TextBox 4"/>
          <p:cNvSpPr txBox="1"/>
          <p:nvPr/>
        </p:nvSpPr>
        <p:spPr>
          <a:xfrm>
            <a:off x="330200" y="2451100"/>
            <a:ext cx="8169737" cy="718145"/>
          </a:xfrm>
          <a:prstGeom prst="rect">
            <a:avLst/>
          </a:prstGeom>
          <a:noFill/>
        </p:spPr>
        <p:txBody>
          <a:bodyPr vert="horz" wrap="none" lIns="0" tIns="0" rIns="0" bIns="0" rtlCol="0">
            <a:spAutoFit/>
          </a:bodyPr>
          <a:lstStyle/>
          <a:p>
            <a:pPr>
              <a:lnSpc>
                <a:spcPts val="2760"/>
              </a:lnSpc>
            </a:pPr>
            <a:r>
              <a:rPr lang="en-CA" sz="1440" dirty="0">
                <a:solidFill>
                  <a:srgbClr val="980032"/>
                </a:solidFill>
                <a:latin typeface="Arial Unicode MS"/>
                <a:cs typeface="Arial Unicode MS"/>
              </a:rPr>
              <a:t></a:t>
            </a:r>
            <a:r>
              <a:rPr lang="en-CA" sz="2400" dirty="0">
                <a:solidFill>
                  <a:srgbClr val="323298"/>
                </a:solidFill>
                <a:latin typeface="Arial"/>
                <a:cs typeface="Arial"/>
              </a:rPr>
              <a:t>  There are three </a:t>
            </a:r>
            <a:r>
              <a:rPr lang="en-CA" sz="2400" dirty="0">
                <a:solidFill>
                  <a:srgbClr val="323298"/>
                </a:solidFill>
                <a:latin typeface="Arial Italic"/>
                <a:cs typeface="Arial Italic"/>
              </a:rPr>
              <a:t>main types</a:t>
            </a:r>
            <a:r>
              <a:rPr lang="en-CA" sz="2400" dirty="0">
                <a:solidFill>
                  <a:srgbClr val="323298"/>
                </a:solidFill>
                <a:latin typeface="Arial"/>
                <a:cs typeface="Arial"/>
              </a:rPr>
              <a:t> of (</a:t>
            </a:r>
            <a:r>
              <a:rPr lang="en-CA" sz="2400" dirty="0" smtClean="0">
                <a:solidFill>
                  <a:srgbClr val="323298"/>
                </a:solidFill>
                <a:latin typeface="Arial"/>
                <a:cs typeface="Arial"/>
              </a:rPr>
              <a:t>explicit</a:t>
            </a:r>
            <a:r>
              <a:rPr lang="en-US" sz="2400" dirty="0">
                <a:solidFill>
                  <a:srgbClr val="323298"/>
                </a:solidFill>
                <a:latin typeface="Arial"/>
                <a:cs typeface="Arial"/>
              </a:rPr>
              <a:t> </a:t>
            </a:r>
            <a:r>
              <a:rPr lang="en-US" sz="2400" dirty="0" smtClean="0">
                <a:solidFill>
                  <a:srgbClr val="323298"/>
                </a:solidFill>
                <a:latin typeface="Arial"/>
                <a:cs typeface="Arial"/>
              </a:rPr>
              <a:t>or</a:t>
            </a:r>
            <a:r>
              <a:rPr lang="en-CA" sz="2400" dirty="0" smtClean="0">
                <a:solidFill>
                  <a:srgbClr val="323298"/>
                </a:solidFill>
                <a:latin typeface="Arial"/>
                <a:cs typeface="Arial"/>
              </a:rPr>
              <a:t> schema-based</a:t>
            </a:r>
            <a:r>
              <a:rPr lang="ar-SA" sz="2400" dirty="0">
                <a:solidFill>
                  <a:srgbClr val="323298"/>
                </a:solidFill>
                <a:latin typeface="Arial"/>
                <a:cs typeface="Arial"/>
              </a:rPr>
              <a:t> </a:t>
            </a:r>
            <a:r>
              <a:rPr lang="en-CA" sz="2400" dirty="0" smtClean="0">
                <a:solidFill>
                  <a:srgbClr val="323298"/>
                </a:solidFill>
                <a:latin typeface="Arial"/>
                <a:cs typeface="Arial"/>
              </a:rPr>
              <a:t>)</a:t>
            </a:r>
            <a:endParaRPr lang="en-CA" sz="2400" dirty="0">
              <a:solidFill>
                <a:srgbClr val="323298"/>
              </a:solidFill>
              <a:latin typeface="Arial"/>
              <a:cs typeface="Arial"/>
            </a:endParaRPr>
          </a:p>
          <a:p>
            <a:pPr>
              <a:lnSpc>
                <a:spcPts val="2760"/>
              </a:lnSpc>
            </a:pPr>
            <a:endParaRPr lang="en-CA" sz="2382" dirty="0">
              <a:solidFill>
                <a:srgbClr val="000000"/>
              </a:solidFill>
            </a:endParaRPr>
          </a:p>
        </p:txBody>
      </p:sp>
      <p:sp>
        <p:nvSpPr>
          <p:cNvPr id="5" name="TextBox 5"/>
          <p:cNvSpPr txBox="1"/>
          <p:nvPr/>
        </p:nvSpPr>
        <p:spPr>
          <a:xfrm>
            <a:off x="673100" y="2819400"/>
            <a:ext cx="8470900" cy="457200"/>
          </a:xfrm>
          <a:prstGeom prst="rect">
            <a:avLst/>
          </a:prstGeom>
          <a:noFill/>
        </p:spPr>
        <p:txBody>
          <a:bodyPr vert="horz" wrap="none" lIns="0" tIns="0" rIns="0" bIns="0" rtlCol="0">
            <a:spAutoFit/>
          </a:bodyPr>
          <a:lstStyle/>
          <a:p>
            <a:pPr>
              <a:lnSpc>
                <a:spcPts val="2760"/>
              </a:lnSpc>
            </a:pPr>
            <a:r>
              <a:rPr lang="en-CA" sz="2400">
                <a:solidFill>
                  <a:srgbClr val="323298"/>
                </a:solidFill>
                <a:latin typeface="Arial"/>
                <a:cs typeface="Arial"/>
              </a:rPr>
              <a:t>constraints that can be expressed in the relational model:</a:t>
            </a:r>
          </a:p>
          <a:p>
            <a:pPr>
              <a:lnSpc>
                <a:spcPts val="2760"/>
              </a:lnSpc>
            </a:pPr>
            <a:endParaRPr lang="en-CA" sz="2400">
              <a:solidFill>
                <a:srgbClr val="000000"/>
              </a:solidFill>
            </a:endParaRPr>
          </a:p>
        </p:txBody>
      </p:sp>
      <p:sp>
        <p:nvSpPr>
          <p:cNvPr id="6" name="TextBox 6"/>
          <p:cNvSpPr txBox="1"/>
          <p:nvPr/>
        </p:nvSpPr>
        <p:spPr>
          <a:xfrm>
            <a:off x="787400" y="3251200"/>
            <a:ext cx="2423740" cy="641201"/>
          </a:xfrm>
          <a:prstGeom prst="rect">
            <a:avLst/>
          </a:prstGeom>
          <a:noFill/>
        </p:spPr>
        <p:txBody>
          <a:bodyPr vert="horz" wrap="none" lIns="0" tIns="0" rIns="0" bIns="0" rtlCol="0">
            <a:spAutoFit/>
          </a:bodyPr>
          <a:lstStyle/>
          <a:p>
            <a:pPr>
              <a:lnSpc>
                <a:spcPts val="2530"/>
              </a:lnSpc>
            </a:pPr>
            <a:r>
              <a:rPr lang="en-CA" sz="1212" dirty="0">
                <a:solidFill>
                  <a:srgbClr val="323298"/>
                </a:solidFill>
                <a:latin typeface="Arial Unicode MS"/>
                <a:cs typeface="Arial Unicode MS"/>
              </a:rPr>
              <a:t></a:t>
            </a:r>
            <a:r>
              <a:rPr lang="en-CA" sz="2208" b="1" dirty="0">
                <a:solidFill>
                  <a:srgbClr val="7F0000"/>
                </a:solidFill>
                <a:latin typeface="Arial Bold"/>
                <a:cs typeface="Arial Bold"/>
              </a:rPr>
              <a:t>  Key</a:t>
            </a:r>
            <a:r>
              <a:rPr lang="en-CA" sz="2198" dirty="0">
                <a:solidFill>
                  <a:srgbClr val="7F0000"/>
                </a:solidFill>
                <a:latin typeface="Arial"/>
                <a:cs typeface="Arial"/>
              </a:rPr>
              <a:t> </a:t>
            </a:r>
            <a:r>
              <a:rPr lang="en-CA" sz="2198" dirty="0" smtClean="0">
                <a:solidFill>
                  <a:srgbClr val="7F0000"/>
                </a:solidFill>
                <a:latin typeface="Arial"/>
                <a:cs typeface="Arial"/>
              </a:rPr>
              <a:t>constraints</a:t>
            </a:r>
            <a:r>
              <a:rPr lang="ar-SA" sz="2198" dirty="0">
                <a:solidFill>
                  <a:srgbClr val="7F0000"/>
                </a:solidFill>
                <a:latin typeface="Arial"/>
                <a:cs typeface="Arial"/>
              </a:rPr>
              <a:t>1</a:t>
            </a:r>
            <a:endParaRPr lang="en-CA" sz="2198" dirty="0">
              <a:solidFill>
                <a:srgbClr val="7F0000"/>
              </a:solidFill>
              <a:latin typeface="Arial"/>
              <a:cs typeface="Arial"/>
            </a:endParaRPr>
          </a:p>
          <a:p>
            <a:pPr>
              <a:lnSpc>
                <a:spcPts val="2530"/>
              </a:lnSpc>
            </a:pPr>
            <a:endParaRPr lang="en-CA" sz="2143" dirty="0">
              <a:solidFill>
                <a:srgbClr val="000000"/>
              </a:solidFill>
            </a:endParaRPr>
          </a:p>
        </p:txBody>
      </p:sp>
      <p:sp>
        <p:nvSpPr>
          <p:cNvPr id="7" name="TextBox 7"/>
          <p:cNvSpPr txBox="1"/>
          <p:nvPr/>
        </p:nvSpPr>
        <p:spPr>
          <a:xfrm>
            <a:off x="787400" y="3657600"/>
            <a:ext cx="3887283" cy="641201"/>
          </a:xfrm>
          <a:prstGeom prst="rect">
            <a:avLst/>
          </a:prstGeom>
          <a:noFill/>
        </p:spPr>
        <p:txBody>
          <a:bodyPr vert="horz" wrap="none" lIns="0" tIns="0" rIns="0" bIns="0" rtlCol="0">
            <a:spAutoFit/>
          </a:bodyPr>
          <a:lstStyle/>
          <a:p>
            <a:pPr>
              <a:lnSpc>
                <a:spcPts val="2530"/>
              </a:lnSpc>
            </a:pPr>
            <a:r>
              <a:rPr lang="en-CA" sz="1212" dirty="0">
                <a:solidFill>
                  <a:srgbClr val="323298"/>
                </a:solidFill>
                <a:latin typeface="Arial Unicode MS"/>
                <a:cs typeface="Arial Unicode MS"/>
              </a:rPr>
              <a:t></a:t>
            </a:r>
            <a:r>
              <a:rPr lang="en-CA" sz="2206" b="1" dirty="0">
                <a:solidFill>
                  <a:srgbClr val="7F0000"/>
                </a:solidFill>
                <a:latin typeface="Arial Bold"/>
                <a:cs typeface="Arial Bold"/>
              </a:rPr>
              <a:t>  Entity</a:t>
            </a:r>
            <a:r>
              <a:rPr lang="en-CA" sz="2196" dirty="0">
                <a:solidFill>
                  <a:srgbClr val="7F0000"/>
                </a:solidFill>
                <a:latin typeface="Arial"/>
                <a:cs typeface="Arial"/>
              </a:rPr>
              <a:t> </a:t>
            </a:r>
            <a:r>
              <a:rPr lang="en-CA" sz="2206" b="1" dirty="0">
                <a:solidFill>
                  <a:srgbClr val="7F0000"/>
                </a:solidFill>
                <a:latin typeface="Arial Bold"/>
                <a:cs typeface="Arial Bold"/>
              </a:rPr>
              <a:t>integrity</a:t>
            </a:r>
            <a:r>
              <a:rPr lang="en-CA" sz="2196" dirty="0">
                <a:solidFill>
                  <a:srgbClr val="7F0000"/>
                </a:solidFill>
                <a:latin typeface="Arial"/>
                <a:cs typeface="Arial"/>
              </a:rPr>
              <a:t> </a:t>
            </a:r>
            <a:r>
              <a:rPr lang="en-CA" sz="2196" dirty="0" smtClean="0">
                <a:solidFill>
                  <a:srgbClr val="7F0000"/>
                </a:solidFill>
                <a:latin typeface="Arial"/>
                <a:cs typeface="Arial"/>
              </a:rPr>
              <a:t>constraints</a:t>
            </a:r>
            <a:r>
              <a:rPr lang="ar-SA" sz="2196" dirty="0" smtClean="0">
                <a:solidFill>
                  <a:srgbClr val="7F0000"/>
                </a:solidFill>
                <a:latin typeface="Arial"/>
                <a:cs typeface="Arial"/>
              </a:rPr>
              <a:t>2</a:t>
            </a:r>
            <a:endParaRPr lang="en-CA" sz="2196" dirty="0">
              <a:solidFill>
                <a:srgbClr val="7F0000"/>
              </a:solidFill>
              <a:latin typeface="Arial"/>
              <a:cs typeface="Arial"/>
            </a:endParaRPr>
          </a:p>
          <a:p>
            <a:pPr>
              <a:lnSpc>
                <a:spcPts val="2530"/>
              </a:lnSpc>
            </a:pPr>
            <a:endParaRPr lang="en-CA" sz="2164" dirty="0">
              <a:solidFill>
                <a:srgbClr val="000000"/>
              </a:solidFill>
            </a:endParaRPr>
          </a:p>
        </p:txBody>
      </p:sp>
      <p:sp>
        <p:nvSpPr>
          <p:cNvPr id="8" name="TextBox 8"/>
          <p:cNvSpPr txBox="1"/>
          <p:nvPr/>
        </p:nvSpPr>
        <p:spPr>
          <a:xfrm>
            <a:off x="787400" y="4051300"/>
            <a:ext cx="4562146" cy="641201"/>
          </a:xfrm>
          <a:prstGeom prst="rect">
            <a:avLst/>
          </a:prstGeom>
          <a:noFill/>
        </p:spPr>
        <p:txBody>
          <a:bodyPr vert="horz" wrap="none" lIns="0" tIns="0" rIns="0" bIns="0" rtlCol="0">
            <a:spAutoFit/>
          </a:bodyPr>
          <a:lstStyle/>
          <a:p>
            <a:pPr>
              <a:lnSpc>
                <a:spcPts val="2530"/>
              </a:lnSpc>
            </a:pPr>
            <a:r>
              <a:rPr lang="en-CA" sz="1212" dirty="0">
                <a:solidFill>
                  <a:srgbClr val="323298"/>
                </a:solidFill>
                <a:latin typeface="Arial Unicode MS"/>
                <a:cs typeface="Arial Unicode MS"/>
              </a:rPr>
              <a:t></a:t>
            </a:r>
            <a:r>
              <a:rPr lang="en-CA" sz="2206" b="1" dirty="0">
                <a:solidFill>
                  <a:srgbClr val="7F0000"/>
                </a:solidFill>
                <a:latin typeface="Arial Bold"/>
                <a:cs typeface="Arial Bold"/>
              </a:rPr>
              <a:t>  Referential integrity</a:t>
            </a:r>
            <a:r>
              <a:rPr lang="en-CA" sz="2196" dirty="0">
                <a:solidFill>
                  <a:srgbClr val="7F0000"/>
                </a:solidFill>
                <a:latin typeface="Arial"/>
                <a:cs typeface="Arial"/>
              </a:rPr>
              <a:t> </a:t>
            </a:r>
            <a:r>
              <a:rPr lang="en-CA" sz="2196" dirty="0" smtClean="0">
                <a:solidFill>
                  <a:srgbClr val="7F0000"/>
                </a:solidFill>
                <a:latin typeface="Arial"/>
                <a:cs typeface="Arial"/>
              </a:rPr>
              <a:t>constraints</a:t>
            </a:r>
            <a:r>
              <a:rPr lang="ar-SA" sz="2196" dirty="0" smtClean="0">
                <a:solidFill>
                  <a:srgbClr val="7F0000"/>
                </a:solidFill>
                <a:latin typeface="Arial"/>
                <a:cs typeface="Arial"/>
              </a:rPr>
              <a:t>3</a:t>
            </a:r>
            <a:endParaRPr lang="en-CA" sz="2196" dirty="0">
              <a:solidFill>
                <a:srgbClr val="7F0000"/>
              </a:solidFill>
              <a:latin typeface="Arial"/>
              <a:cs typeface="Arial"/>
            </a:endParaRPr>
          </a:p>
          <a:p>
            <a:pPr>
              <a:lnSpc>
                <a:spcPts val="2530"/>
              </a:lnSpc>
            </a:pPr>
            <a:endParaRPr lang="en-CA" sz="2168" dirty="0">
              <a:solidFill>
                <a:srgbClr val="000000"/>
              </a:solidFill>
            </a:endParaRPr>
          </a:p>
        </p:txBody>
      </p:sp>
      <p:sp>
        <p:nvSpPr>
          <p:cNvPr id="9" name="TextBox 9"/>
          <p:cNvSpPr txBox="1"/>
          <p:nvPr/>
        </p:nvSpPr>
        <p:spPr>
          <a:xfrm>
            <a:off x="330200" y="4445000"/>
            <a:ext cx="6948056" cy="1475853"/>
          </a:xfrm>
          <a:prstGeom prst="rect">
            <a:avLst/>
          </a:prstGeom>
          <a:noFill/>
        </p:spPr>
        <p:txBody>
          <a:bodyPr vert="horz" wrap="none" lIns="0" tIns="0" rIns="0" bIns="0" rtlCol="0">
            <a:spAutoFit/>
          </a:bodyPr>
          <a:lstStyle/>
          <a:p>
            <a:pPr>
              <a:lnSpc>
                <a:spcPts val="2900"/>
              </a:lnSpc>
              <a:tabLst>
                <a:tab pos="342900" algn="l"/>
              </a:tabLst>
            </a:pPr>
            <a:r>
              <a:rPr lang="en-CA" sz="1440" dirty="0">
                <a:solidFill>
                  <a:srgbClr val="980032"/>
                </a:solidFill>
                <a:latin typeface="Arial Unicode MS"/>
                <a:cs typeface="Arial Unicode MS"/>
              </a:rPr>
              <a:t></a:t>
            </a:r>
            <a:r>
              <a:rPr lang="en-CA" sz="2400" dirty="0">
                <a:solidFill>
                  <a:srgbClr val="323298"/>
                </a:solidFill>
                <a:latin typeface="Arial"/>
                <a:cs typeface="Arial"/>
              </a:rPr>
              <a:t>  Another schema-based constraint is the </a:t>
            </a:r>
            <a:r>
              <a:rPr lang="en-CA" sz="2410" b="1" dirty="0">
                <a:solidFill>
                  <a:srgbClr val="323298"/>
                </a:solidFill>
                <a:latin typeface="Arial Bold"/>
                <a:cs typeface="Arial Bold"/>
              </a:rPr>
              <a:t>domain</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23298"/>
                </a:solidFill>
                <a:latin typeface="Arial"/>
                <a:cs typeface="Arial"/>
              </a:rPr>
              <a:t>	</a:t>
            </a:r>
            <a:r>
              <a:rPr lang="en-CA" sz="2400" dirty="0" smtClean="0">
                <a:solidFill>
                  <a:srgbClr val="323298"/>
                </a:solidFill>
                <a:latin typeface="Arial"/>
                <a:cs typeface="Arial"/>
              </a:rPr>
              <a:t>constraint</a:t>
            </a:r>
            <a:r>
              <a:rPr lang="ar-SA" sz="2400" dirty="0" smtClean="0">
                <a:solidFill>
                  <a:srgbClr val="323298"/>
                </a:solidFill>
                <a:latin typeface="Arial"/>
                <a:cs typeface="Arial"/>
              </a:rPr>
              <a:t>4</a:t>
            </a:r>
            <a:r>
              <a:rPr lang="en-US" sz="2400" dirty="0" smtClean="0">
                <a:solidFill>
                  <a:srgbClr val="323298"/>
                </a:solidFill>
                <a:latin typeface="Arial"/>
                <a:cs typeface="Arial"/>
              </a:rPr>
              <a:t> </a:t>
            </a:r>
            <a:r>
              <a:rPr lang="ar-SA" sz="2400" dirty="0" smtClean="0">
                <a:solidFill>
                  <a:srgbClr val="323298"/>
                </a:solidFill>
                <a:latin typeface="Arial"/>
                <a:cs typeface="Arial"/>
              </a:rPr>
              <a:t>القيم المسموح فيها داخل فيلد معين</a:t>
            </a:r>
            <a:endParaRPr lang="en-US" sz="2400" dirty="0" smtClean="0">
              <a:solidFill>
                <a:srgbClr val="323298"/>
              </a:solidFill>
              <a:latin typeface="Arial"/>
              <a:cs typeface="Arial"/>
            </a:endParaRPr>
          </a:p>
          <a:p>
            <a:pPr>
              <a:lnSpc>
                <a:spcPts val="2900"/>
              </a:lnSpc>
              <a:tabLst>
                <a:tab pos="342900" algn="l"/>
              </a:tabLst>
            </a:pPr>
            <a:endParaRPr lang="en-CA" sz="2400" dirty="0">
              <a:solidFill>
                <a:srgbClr val="323298"/>
              </a:solidFill>
              <a:latin typeface="Arial"/>
              <a:cs typeface="Arial"/>
            </a:endParaRPr>
          </a:p>
          <a:p>
            <a:pPr>
              <a:lnSpc>
                <a:spcPts val="2900"/>
              </a:lnSpc>
            </a:pPr>
            <a:endParaRPr lang="en-CA" sz="2400" dirty="0">
              <a:solidFill>
                <a:srgbClr val="000000"/>
              </a:solidFill>
            </a:endParaRPr>
          </a:p>
        </p:txBody>
      </p:sp>
      <p:sp>
        <p:nvSpPr>
          <p:cNvPr id="12" name="TextBox 12"/>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3" name="TextBox 13"/>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5- 22</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3"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Key Constraints</a:t>
            </a:r>
          </a:p>
          <a:p>
            <a:pPr>
              <a:lnSpc>
                <a:spcPts val="4140"/>
              </a:lnSpc>
            </a:pPr>
            <a:endParaRPr lang="en-CA" sz="3600">
              <a:solidFill>
                <a:srgbClr val="000000"/>
              </a:solidFill>
            </a:endParaRPr>
          </a:p>
        </p:txBody>
      </p:sp>
      <p:sp>
        <p:nvSpPr>
          <p:cNvPr id="3" name="TextBox 3"/>
          <p:cNvSpPr txBox="1"/>
          <p:nvPr/>
        </p:nvSpPr>
        <p:spPr>
          <a:xfrm>
            <a:off x="24780" y="1386582"/>
            <a:ext cx="11804514" cy="1077218"/>
          </a:xfrm>
          <a:prstGeom prst="rect">
            <a:avLst/>
          </a:prstGeom>
          <a:noFill/>
        </p:spPr>
        <p:txBody>
          <a:bodyPr vert="horz" wrap="none" lIns="0" tIns="0" rIns="0" bIns="0" rtlCol="0">
            <a:spAutoFit/>
          </a:bodyPr>
          <a:lstStyle/>
          <a:p>
            <a:pPr>
              <a:lnSpc>
                <a:spcPts val="2760"/>
              </a:lnSpc>
            </a:pPr>
            <a:r>
              <a:rPr lang="en-CA" sz="1440" dirty="0">
                <a:solidFill>
                  <a:srgbClr val="980032"/>
                </a:solidFill>
                <a:latin typeface="Arial Unicode MS"/>
                <a:cs typeface="Arial Unicode MS"/>
              </a:rPr>
              <a:t></a:t>
            </a:r>
            <a:r>
              <a:rPr lang="en-CA" sz="2410" b="1" dirty="0">
                <a:solidFill>
                  <a:srgbClr val="323298"/>
                </a:solidFill>
                <a:latin typeface="Arial Bold"/>
                <a:cs typeface="Arial Bold"/>
              </a:rPr>
              <a:t>  </a:t>
            </a:r>
            <a:r>
              <a:rPr lang="en-CA" sz="2410" b="1" dirty="0" err="1">
                <a:solidFill>
                  <a:srgbClr val="323298"/>
                </a:solidFill>
                <a:latin typeface="Arial Bold"/>
                <a:cs typeface="Arial Bold"/>
              </a:rPr>
              <a:t>Superkey</a:t>
            </a:r>
            <a:r>
              <a:rPr lang="en-CA" sz="2400" dirty="0">
                <a:solidFill>
                  <a:srgbClr val="323298"/>
                </a:solidFill>
                <a:latin typeface="Arial"/>
                <a:cs typeface="Arial"/>
              </a:rPr>
              <a:t> of </a:t>
            </a:r>
            <a:r>
              <a:rPr lang="en-CA" sz="2400" dirty="0" smtClean="0">
                <a:solidFill>
                  <a:srgbClr val="323298"/>
                </a:solidFill>
                <a:latin typeface="Arial"/>
                <a:cs typeface="Arial"/>
              </a:rPr>
              <a:t>R:</a:t>
            </a:r>
            <a:r>
              <a:rPr lang="ar-SA" sz="2400" dirty="0" smtClean="0">
                <a:solidFill>
                  <a:srgbClr val="323298"/>
                </a:solidFill>
                <a:latin typeface="Arial"/>
                <a:cs typeface="Arial"/>
              </a:rPr>
              <a:t>هو اتربيوت او عدة اتربيوت بتخلينا نفرق بين الروز جوا تيبل</a:t>
            </a:r>
          </a:p>
          <a:p>
            <a:pPr>
              <a:lnSpc>
                <a:spcPts val="2760"/>
              </a:lnSpc>
            </a:pPr>
            <a:r>
              <a:rPr lang="ar-SA" sz="2400" dirty="0" smtClean="0">
                <a:solidFill>
                  <a:srgbClr val="323298"/>
                </a:solidFill>
                <a:latin typeface="Arial"/>
                <a:cs typeface="Arial"/>
              </a:rPr>
              <a:t>يعني اذا في رو هو يعتبر كي ف هو سوبر كي واذا برضو اخذنا هاد الرو مع أي رو ثاني بنقدر نعتبرهن برضو سوبر كي</a:t>
            </a:r>
            <a:endParaRPr lang="en-CA" sz="2400" dirty="0">
              <a:solidFill>
                <a:srgbClr val="323298"/>
              </a:solidFill>
              <a:latin typeface="Arial"/>
              <a:cs typeface="Arial"/>
            </a:endParaRPr>
          </a:p>
          <a:p>
            <a:pPr>
              <a:lnSpc>
                <a:spcPts val="2760"/>
              </a:lnSpc>
            </a:pPr>
            <a:endParaRPr lang="en-CA" sz="2343" dirty="0">
              <a:solidFill>
                <a:srgbClr val="000000"/>
              </a:solidFill>
            </a:endParaRPr>
          </a:p>
        </p:txBody>
      </p:sp>
      <p:sp>
        <p:nvSpPr>
          <p:cNvPr id="4" name="TextBox 4"/>
          <p:cNvSpPr txBox="1"/>
          <p:nvPr/>
        </p:nvSpPr>
        <p:spPr>
          <a:xfrm>
            <a:off x="787400" y="2082800"/>
            <a:ext cx="8175315" cy="641201"/>
          </a:xfrm>
          <a:prstGeom prst="rect">
            <a:avLst/>
          </a:prstGeom>
          <a:noFill/>
        </p:spPr>
        <p:txBody>
          <a:bodyPr vert="horz" wrap="none" lIns="0" tIns="0" rIns="0" bIns="0" rtlCol="0">
            <a:spAutoFit/>
          </a:bodyPr>
          <a:lstStyle/>
          <a:p>
            <a:pPr>
              <a:lnSpc>
                <a:spcPts val="2530"/>
              </a:lnSpc>
            </a:pPr>
            <a:r>
              <a:rPr lang="en-CA" sz="1212" dirty="0">
                <a:solidFill>
                  <a:srgbClr val="323298"/>
                </a:solidFill>
                <a:latin typeface="Arial Unicode MS"/>
                <a:cs typeface="Arial Unicode MS"/>
              </a:rPr>
              <a:t></a:t>
            </a:r>
            <a:r>
              <a:rPr lang="en-CA" sz="2196" dirty="0">
                <a:solidFill>
                  <a:srgbClr val="7F0000"/>
                </a:solidFill>
                <a:latin typeface="Arial"/>
                <a:cs typeface="Arial"/>
              </a:rPr>
              <a:t>  Is a set of attributes </a:t>
            </a:r>
            <a:r>
              <a:rPr lang="en-CA" sz="2196" dirty="0" smtClean="0">
                <a:solidFill>
                  <a:srgbClr val="7F0000"/>
                </a:solidFill>
                <a:latin typeface="Arial"/>
                <a:cs typeface="Arial"/>
              </a:rPr>
              <a:t>SK</a:t>
            </a:r>
            <a:r>
              <a:rPr lang="ar-SA" sz="2196" dirty="0" smtClean="0">
                <a:solidFill>
                  <a:srgbClr val="7F0000"/>
                </a:solidFill>
                <a:latin typeface="Arial"/>
                <a:cs typeface="Arial"/>
              </a:rPr>
              <a:t>سوبر كي</a:t>
            </a:r>
            <a:r>
              <a:rPr lang="en-CA" sz="2196" dirty="0" smtClean="0">
                <a:solidFill>
                  <a:srgbClr val="7F0000"/>
                </a:solidFill>
                <a:latin typeface="Arial"/>
                <a:cs typeface="Arial"/>
              </a:rPr>
              <a:t> </a:t>
            </a:r>
            <a:r>
              <a:rPr lang="en-CA" sz="2196" dirty="0">
                <a:solidFill>
                  <a:srgbClr val="7F0000"/>
                </a:solidFill>
                <a:latin typeface="Arial"/>
                <a:cs typeface="Arial"/>
              </a:rPr>
              <a:t>of R with the following condition:</a:t>
            </a:r>
          </a:p>
          <a:p>
            <a:pPr>
              <a:lnSpc>
                <a:spcPts val="2530"/>
              </a:lnSpc>
            </a:pPr>
            <a:endParaRPr lang="en-CA" sz="2180" dirty="0">
              <a:solidFill>
                <a:srgbClr val="000000"/>
              </a:solidFill>
            </a:endParaRPr>
          </a:p>
        </p:txBody>
      </p:sp>
      <p:sp>
        <p:nvSpPr>
          <p:cNvPr id="5" name="TextBox 5"/>
          <p:cNvSpPr txBox="1"/>
          <p:nvPr/>
        </p:nvSpPr>
        <p:spPr>
          <a:xfrm>
            <a:off x="1244600" y="2463800"/>
            <a:ext cx="7899400" cy="711200"/>
          </a:xfrm>
          <a:prstGeom prst="rect">
            <a:avLst/>
          </a:prstGeom>
          <a:noFill/>
        </p:spPr>
        <p:txBody>
          <a:bodyPr vert="horz" wrap="none" lIns="0" tIns="0" rIns="0" bIns="0" rtlCol="0">
            <a:spAutoFit/>
          </a:bodyPr>
          <a:lstStyle/>
          <a:p>
            <a:pPr>
              <a:lnSpc>
                <a:spcPts val="2400"/>
              </a:lnSpc>
            </a:pPr>
            <a:r>
              <a:rPr lang="en-CA" sz="996" dirty="0">
                <a:solidFill>
                  <a:srgbClr val="980032"/>
                </a:solidFill>
                <a:latin typeface="Arial Unicode MS"/>
                <a:cs typeface="Arial Unicode MS"/>
              </a:rPr>
              <a:t></a:t>
            </a:r>
            <a:r>
              <a:rPr lang="en-CA" sz="2004" dirty="0">
                <a:solidFill>
                  <a:srgbClr val="323298"/>
                </a:solidFill>
                <a:latin typeface="Arial"/>
                <a:cs typeface="Arial"/>
              </a:rPr>
              <a:t>  No two tuples in any valid relation state r(R) will have the</a:t>
            </a:r>
            <a:r>
              <a:rPr lang="en-CA" sz="2004" dirty="0">
                <a:solidFill>
                  <a:srgbClr val="000000"/>
                </a:solidFill>
                <a:latin typeface="Times New Roman"/>
              </a:rPr>
              <a:t/>
            </a:r>
            <a:br>
              <a:rPr lang="en-CA" sz="2004" dirty="0">
                <a:solidFill>
                  <a:srgbClr val="000000"/>
                </a:solidFill>
                <a:latin typeface="Times New Roman"/>
              </a:rPr>
            </a:br>
            <a:r>
              <a:rPr lang="en-CA" sz="2004" dirty="0">
                <a:solidFill>
                  <a:srgbClr val="323298"/>
                </a:solidFill>
                <a:latin typeface="Arial"/>
                <a:cs typeface="Arial"/>
              </a:rPr>
              <a:t>same value for SK</a:t>
            </a:r>
          </a:p>
          <a:p>
            <a:pPr>
              <a:lnSpc>
                <a:spcPts val="2400"/>
              </a:lnSpc>
            </a:pPr>
            <a:endParaRPr lang="en-CA" sz="2004" dirty="0">
              <a:solidFill>
                <a:srgbClr val="000000"/>
              </a:solidFill>
            </a:endParaRPr>
          </a:p>
        </p:txBody>
      </p:sp>
      <p:sp>
        <p:nvSpPr>
          <p:cNvPr id="6" name="TextBox 6"/>
          <p:cNvSpPr txBox="1"/>
          <p:nvPr/>
        </p:nvSpPr>
        <p:spPr>
          <a:xfrm>
            <a:off x="787400" y="3098800"/>
            <a:ext cx="8611868" cy="1054648"/>
          </a:xfrm>
          <a:prstGeom prst="rect">
            <a:avLst/>
          </a:prstGeom>
          <a:noFill/>
        </p:spPr>
        <p:txBody>
          <a:bodyPr vert="horz" wrap="square" lIns="0" tIns="0" rIns="0" bIns="0" rtlCol="0">
            <a:spAutoFit/>
          </a:bodyPr>
          <a:lstStyle/>
          <a:p>
            <a:pPr>
              <a:lnSpc>
                <a:spcPts val="2800"/>
              </a:lnSpc>
            </a:pPr>
            <a:r>
              <a:rPr lang="en-CA" sz="996" dirty="0">
                <a:solidFill>
                  <a:srgbClr val="980032"/>
                </a:solidFill>
                <a:latin typeface="Arial Unicode MS"/>
                <a:cs typeface="Arial Unicode MS"/>
              </a:rPr>
              <a:t></a:t>
            </a:r>
            <a:r>
              <a:rPr lang="en-CA" sz="2006" dirty="0">
                <a:solidFill>
                  <a:srgbClr val="323298"/>
                </a:solidFill>
                <a:latin typeface="Arial"/>
                <a:cs typeface="Arial"/>
              </a:rPr>
              <a:t>  That is, for any distinct tuples t1 and t2 in r(R), t1[SK] </a:t>
            </a:r>
            <a:r>
              <a:rPr lang="en-CA" sz="2006" dirty="0">
                <a:solidFill>
                  <a:srgbClr val="323298"/>
                </a:solidFill>
                <a:latin typeface="Arial Unicode MS"/>
                <a:cs typeface="Arial Unicode MS"/>
              </a:rPr>
              <a:t>not equal</a:t>
            </a:r>
            <a:r>
              <a:rPr lang="en-CA" sz="2006" dirty="0">
                <a:solidFill>
                  <a:srgbClr val="323298"/>
                </a:solidFill>
                <a:latin typeface="Arial"/>
                <a:cs typeface="Arial"/>
              </a:rPr>
              <a:t> </a:t>
            </a:r>
            <a:r>
              <a:rPr lang="en-CA" sz="2006" dirty="0" smtClean="0">
                <a:solidFill>
                  <a:srgbClr val="323298"/>
                </a:solidFill>
                <a:latin typeface="Arial"/>
                <a:cs typeface="Arial"/>
              </a:rPr>
              <a:t>t2[SK]</a:t>
            </a:r>
            <a:r>
              <a:rPr lang="ar-SA" sz="2006" dirty="0" smtClean="0">
                <a:solidFill>
                  <a:srgbClr val="323298"/>
                </a:solidFill>
                <a:latin typeface="Arial"/>
                <a:cs typeface="Arial"/>
              </a:rPr>
              <a:t>مثال</a:t>
            </a:r>
            <a:r>
              <a:rPr lang="en-CA" sz="1984" dirty="0">
                <a:solidFill>
                  <a:srgbClr val="000000"/>
                </a:solidFill>
                <a:latin typeface="Times New Roman"/>
              </a:rPr>
              <a:t/>
            </a:r>
            <a:br>
              <a:rPr lang="en-CA" sz="1984" dirty="0">
                <a:solidFill>
                  <a:srgbClr val="000000"/>
                </a:solidFill>
                <a:latin typeface="Times New Roman"/>
              </a:rPr>
            </a:br>
            <a:r>
              <a:rPr lang="en-CA" sz="996" dirty="0">
                <a:solidFill>
                  <a:srgbClr val="980032"/>
                </a:solidFill>
                <a:latin typeface="Arial Unicode MS"/>
                <a:cs typeface="Arial Unicode MS"/>
              </a:rPr>
              <a:t></a:t>
            </a:r>
            <a:r>
              <a:rPr lang="en-CA" sz="2004" dirty="0">
                <a:solidFill>
                  <a:srgbClr val="323298"/>
                </a:solidFill>
                <a:latin typeface="Arial"/>
                <a:cs typeface="Arial"/>
              </a:rPr>
              <a:t>  This condition must hold </a:t>
            </a:r>
            <a:r>
              <a:rPr lang="en-CA" sz="2004" dirty="0" smtClean="0">
                <a:solidFill>
                  <a:srgbClr val="323298"/>
                </a:solidFill>
                <a:latin typeface="Arial"/>
                <a:cs typeface="Arial"/>
              </a:rPr>
              <a:t>in</a:t>
            </a:r>
            <a:r>
              <a:rPr lang="ar-SA" sz="2004" dirty="0" smtClean="0">
                <a:solidFill>
                  <a:srgbClr val="323298"/>
                </a:solidFill>
                <a:latin typeface="Arial"/>
                <a:cs typeface="Arial"/>
              </a:rPr>
              <a:t>يتمسك</a:t>
            </a:r>
            <a:r>
              <a:rPr lang="en-CA" sz="2004" dirty="0" smtClean="0">
                <a:solidFill>
                  <a:srgbClr val="323298"/>
                </a:solidFill>
                <a:latin typeface="Arial"/>
                <a:cs typeface="Arial"/>
              </a:rPr>
              <a:t> </a:t>
            </a:r>
            <a:r>
              <a:rPr lang="en-CA" sz="2004" dirty="0">
                <a:solidFill>
                  <a:srgbClr val="323298"/>
                </a:solidFill>
                <a:latin typeface="Arial Italic"/>
                <a:cs typeface="Arial Italic"/>
              </a:rPr>
              <a:t>any valid state</a:t>
            </a:r>
            <a:r>
              <a:rPr lang="en-CA" sz="2004" dirty="0">
                <a:solidFill>
                  <a:srgbClr val="323298"/>
                </a:solidFill>
                <a:latin typeface="Arial"/>
                <a:cs typeface="Arial"/>
              </a:rPr>
              <a:t> r(R)</a:t>
            </a:r>
          </a:p>
          <a:p>
            <a:pPr>
              <a:lnSpc>
                <a:spcPts val="2800"/>
              </a:lnSpc>
            </a:pPr>
            <a:endParaRPr lang="en-CA" sz="1984" dirty="0">
              <a:solidFill>
                <a:srgbClr val="000000"/>
              </a:solidFill>
            </a:endParaRPr>
          </a:p>
        </p:txBody>
      </p:sp>
      <p:sp>
        <p:nvSpPr>
          <p:cNvPr id="7" name="TextBox 7"/>
          <p:cNvSpPr txBox="1"/>
          <p:nvPr/>
        </p:nvSpPr>
        <p:spPr>
          <a:xfrm>
            <a:off x="330200" y="3886200"/>
            <a:ext cx="8055090" cy="718145"/>
          </a:xfrm>
          <a:prstGeom prst="rect">
            <a:avLst/>
          </a:prstGeom>
          <a:noFill/>
        </p:spPr>
        <p:txBody>
          <a:bodyPr vert="horz" wrap="none" lIns="0" tIns="0" rIns="0" bIns="0" rtlCol="0">
            <a:spAutoFit/>
          </a:bodyPr>
          <a:lstStyle/>
          <a:p>
            <a:pPr>
              <a:lnSpc>
                <a:spcPts val="2760"/>
              </a:lnSpc>
            </a:pPr>
            <a:r>
              <a:rPr lang="en-CA" sz="1440" dirty="0">
                <a:solidFill>
                  <a:srgbClr val="980032"/>
                </a:solidFill>
                <a:latin typeface="Arial Unicode MS"/>
                <a:cs typeface="Arial Unicode MS"/>
              </a:rPr>
              <a:t></a:t>
            </a:r>
            <a:r>
              <a:rPr lang="en-CA" sz="2410" b="1" dirty="0">
                <a:solidFill>
                  <a:srgbClr val="323298"/>
                </a:solidFill>
                <a:latin typeface="Arial Bold"/>
                <a:cs typeface="Arial Bold"/>
              </a:rPr>
              <a:t>  Key</a:t>
            </a:r>
            <a:r>
              <a:rPr lang="en-CA" sz="2400" dirty="0">
                <a:solidFill>
                  <a:srgbClr val="323298"/>
                </a:solidFill>
                <a:latin typeface="Arial"/>
                <a:cs typeface="Arial"/>
              </a:rPr>
              <a:t> of </a:t>
            </a:r>
            <a:r>
              <a:rPr lang="en-CA" sz="2400" dirty="0" smtClean="0">
                <a:solidFill>
                  <a:srgbClr val="323298"/>
                </a:solidFill>
                <a:latin typeface="Arial"/>
                <a:cs typeface="Arial"/>
              </a:rPr>
              <a:t>R:</a:t>
            </a:r>
            <a:r>
              <a:rPr lang="ar-SA" sz="2400" dirty="0" smtClean="0">
                <a:solidFill>
                  <a:srgbClr val="323298"/>
                </a:solidFill>
                <a:latin typeface="Arial"/>
                <a:cs typeface="Arial"/>
              </a:rPr>
              <a:t>اقل عدد من الاتربيوتس الاعمدة يعني الذي يلزم للتفرقه بين التبلس</a:t>
            </a:r>
            <a:endParaRPr lang="en-CA" sz="2400" dirty="0">
              <a:solidFill>
                <a:srgbClr val="323298"/>
              </a:solidFill>
              <a:latin typeface="Arial"/>
              <a:cs typeface="Arial"/>
            </a:endParaRPr>
          </a:p>
          <a:p>
            <a:pPr>
              <a:lnSpc>
                <a:spcPts val="2760"/>
              </a:lnSpc>
            </a:pPr>
            <a:endParaRPr lang="en-CA" sz="2320" dirty="0">
              <a:solidFill>
                <a:srgbClr val="000000"/>
              </a:solidFill>
            </a:endParaRPr>
          </a:p>
        </p:txBody>
      </p:sp>
      <p:sp>
        <p:nvSpPr>
          <p:cNvPr id="8" name="TextBox 8"/>
          <p:cNvSpPr txBox="1"/>
          <p:nvPr/>
        </p:nvSpPr>
        <p:spPr>
          <a:xfrm>
            <a:off x="787400" y="4318000"/>
            <a:ext cx="8356600" cy="393700"/>
          </a:xfrm>
          <a:prstGeom prst="rect">
            <a:avLst/>
          </a:prstGeom>
          <a:noFill/>
        </p:spPr>
        <p:txBody>
          <a:bodyPr vert="horz" wrap="none" lIns="0" tIns="0" rIns="0" bIns="0" rtlCol="0">
            <a:spAutoFit/>
          </a:bodyPr>
          <a:lstStyle/>
          <a:p>
            <a:pPr>
              <a:lnSpc>
                <a:spcPts val="2530"/>
              </a:lnSpc>
            </a:pPr>
            <a:r>
              <a:rPr lang="en-CA" sz="1212">
                <a:solidFill>
                  <a:srgbClr val="323298"/>
                </a:solidFill>
                <a:latin typeface="Arial Unicode MS"/>
                <a:cs typeface="Arial Unicode MS"/>
              </a:rPr>
              <a:t></a:t>
            </a:r>
            <a:r>
              <a:rPr lang="en-CA" sz="2196">
                <a:solidFill>
                  <a:srgbClr val="7F0000"/>
                </a:solidFill>
                <a:latin typeface="Arial"/>
                <a:cs typeface="Arial"/>
              </a:rPr>
              <a:t>  A "minimal" superkey</a:t>
            </a:r>
          </a:p>
          <a:p>
            <a:pPr>
              <a:lnSpc>
                <a:spcPts val="2530"/>
              </a:lnSpc>
            </a:pPr>
            <a:endParaRPr lang="en-CA" sz="2153">
              <a:solidFill>
                <a:srgbClr val="000000"/>
              </a:solidFill>
            </a:endParaRPr>
          </a:p>
        </p:txBody>
      </p:sp>
      <p:sp>
        <p:nvSpPr>
          <p:cNvPr id="9" name="TextBox 9"/>
          <p:cNvSpPr txBox="1"/>
          <p:nvPr/>
        </p:nvSpPr>
        <p:spPr>
          <a:xfrm>
            <a:off x="787400" y="4711700"/>
            <a:ext cx="8356600" cy="1447800"/>
          </a:xfrm>
          <a:prstGeom prst="rect">
            <a:avLst/>
          </a:prstGeom>
          <a:noFill/>
        </p:spPr>
        <p:txBody>
          <a:bodyPr vert="horz" wrap="none" lIns="0" tIns="0" rIns="0" bIns="0" rtlCol="0">
            <a:spAutoFit/>
          </a:bodyPr>
          <a:lstStyle/>
          <a:p>
            <a:pPr>
              <a:lnSpc>
                <a:spcPts val="2630"/>
              </a:lnSpc>
              <a:tabLst>
                <a:tab pos="279400" algn="l"/>
                <a:tab pos="279400" algn="l"/>
                <a:tab pos="279400" algn="l"/>
              </a:tabLst>
            </a:pPr>
            <a:r>
              <a:rPr lang="en-CA" sz="1214" dirty="0">
                <a:solidFill>
                  <a:srgbClr val="323298"/>
                </a:solidFill>
                <a:latin typeface="Arial Unicode MS"/>
                <a:cs typeface="Arial Unicode MS"/>
              </a:rPr>
              <a:t></a:t>
            </a:r>
            <a:r>
              <a:rPr lang="en-CA" sz="2198" dirty="0">
                <a:solidFill>
                  <a:srgbClr val="7F0000"/>
                </a:solidFill>
                <a:latin typeface="Arial"/>
                <a:cs typeface="Arial"/>
              </a:rPr>
              <a:t>  That is, a key is a </a:t>
            </a:r>
            <a:r>
              <a:rPr lang="en-CA" sz="2198" dirty="0" err="1">
                <a:solidFill>
                  <a:srgbClr val="7F0000"/>
                </a:solidFill>
                <a:latin typeface="Arial"/>
                <a:cs typeface="Arial"/>
              </a:rPr>
              <a:t>superkey</a:t>
            </a:r>
            <a:r>
              <a:rPr lang="en-CA" sz="2198" dirty="0">
                <a:solidFill>
                  <a:srgbClr val="7F0000"/>
                </a:solidFill>
                <a:latin typeface="Arial"/>
                <a:cs typeface="Arial"/>
              </a:rPr>
              <a:t> K such that removal of any</a:t>
            </a:r>
            <a:r>
              <a:rPr lang="en-CA" sz="2196" dirty="0">
                <a:solidFill>
                  <a:srgbClr val="000000"/>
                </a:solidFill>
                <a:latin typeface="Times New Roman"/>
              </a:rPr>
              <a:t/>
            </a:r>
            <a:br>
              <a:rPr lang="en-CA" sz="2196" dirty="0">
                <a:solidFill>
                  <a:srgbClr val="000000"/>
                </a:solidFill>
                <a:latin typeface="Times New Roman"/>
              </a:rPr>
            </a:br>
            <a:r>
              <a:rPr lang="en-CA" sz="2196" dirty="0">
                <a:solidFill>
                  <a:srgbClr val="7F0000"/>
                </a:solidFill>
                <a:latin typeface="Arial"/>
                <a:cs typeface="Arial"/>
              </a:rPr>
              <a:t>	attribute from K results in a set of attributes that is not a</a:t>
            </a:r>
            <a:r>
              <a:rPr lang="en-CA" sz="2196" dirty="0">
                <a:solidFill>
                  <a:srgbClr val="000000"/>
                </a:solidFill>
                <a:latin typeface="Times New Roman"/>
              </a:rPr>
              <a:t/>
            </a:r>
            <a:br>
              <a:rPr lang="en-CA" sz="2196" dirty="0">
                <a:solidFill>
                  <a:srgbClr val="000000"/>
                </a:solidFill>
                <a:latin typeface="Times New Roman"/>
              </a:rPr>
            </a:br>
            <a:r>
              <a:rPr lang="en-CA" sz="2196" dirty="0">
                <a:solidFill>
                  <a:srgbClr val="7F0000"/>
                </a:solidFill>
                <a:latin typeface="Arial"/>
                <a:cs typeface="Arial"/>
              </a:rPr>
              <a:t>	</a:t>
            </a:r>
            <a:r>
              <a:rPr lang="en-CA" sz="2196" dirty="0" err="1">
                <a:solidFill>
                  <a:srgbClr val="7F0000"/>
                </a:solidFill>
                <a:latin typeface="Arial"/>
                <a:cs typeface="Arial"/>
              </a:rPr>
              <a:t>superkey</a:t>
            </a:r>
            <a:r>
              <a:rPr lang="en-CA" sz="2196" dirty="0">
                <a:solidFill>
                  <a:srgbClr val="7F0000"/>
                </a:solidFill>
                <a:latin typeface="Arial"/>
                <a:cs typeface="Arial"/>
              </a:rPr>
              <a:t> (does not possess the </a:t>
            </a:r>
            <a:r>
              <a:rPr lang="en-CA" sz="2196" dirty="0" err="1">
                <a:solidFill>
                  <a:srgbClr val="7F0000"/>
                </a:solidFill>
                <a:latin typeface="Arial"/>
                <a:cs typeface="Arial"/>
              </a:rPr>
              <a:t>superkey</a:t>
            </a:r>
            <a:r>
              <a:rPr lang="en-CA" sz="2196" dirty="0">
                <a:solidFill>
                  <a:srgbClr val="7F0000"/>
                </a:solidFill>
                <a:latin typeface="Arial"/>
                <a:cs typeface="Arial"/>
              </a:rPr>
              <a:t> uniqueness</a:t>
            </a:r>
            <a:r>
              <a:rPr lang="en-CA" sz="2196" dirty="0">
                <a:solidFill>
                  <a:srgbClr val="000000"/>
                </a:solidFill>
                <a:latin typeface="Times New Roman"/>
              </a:rPr>
              <a:t/>
            </a:r>
            <a:br>
              <a:rPr lang="en-CA" sz="2196" dirty="0">
                <a:solidFill>
                  <a:srgbClr val="000000"/>
                </a:solidFill>
                <a:latin typeface="Times New Roman"/>
              </a:rPr>
            </a:br>
            <a:r>
              <a:rPr lang="en-CA" sz="2196" dirty="0">
                <a:solidFill>
                  <a:srgbClr val="7F0000"/>
                </a:solidFill>
                <a:latin typeface="Arial"/>
                <a:cs typeface="Arial"/>
              </a:rPr>
              <a:t>	property)</a:t>
            </a:r>
          </a:p>
          <a:p>
            <a:pPr>
              <a:lnSpc>
                <a:spcPts val="2630"/>
              </a:lnSpc>
            </a:pPr>
            <a:endParaRPr lang="en-CA" sz="2196" dirty="0">
              <a:solidFill>
                <a:srgbClr val="000000"/>
              </a:solidFill>
            </a:endParaRPr>
          </a:p>
        </p:txBody>
      </p:sp>
      <p:sp>
        <p:nvSpPr>
          <p:cNvPr id="10" name="TextBox 10"/>
          <p:cNvSpPr txBox="1"/>
          <p:nvPr/>
        </p:nvSpPr>
        <p:spPr>
          <a:xfrm>
            <a:off x="330200" y="6146800"/>
            <a:ext cx="7107395" cy="718145"/>
          </a:xfrm>
          <a:prstGeom prst="rect">
            <a:avLst/>
          </a:prstGeom>
          <a:noFill/>
        </p:spPr>
        <p:txBody>
          <a:bodyPr vert="horz" wrap="none" lIns="0" tIns="0" rIns="0" bIns="0" rtlCol="0">
            <a:spAutoFit/>
          </a:bodyPr>
          <a:lstStyle/>
          <a:p>
            <a:pPr>
              <a:lnSpc>
                <a:spcPts val="2760"/>
              </a:lnSpc>
            </a:pPr>
            <a:r>
              <a:rPr lang="en-CA" sz="1440" dirty="0">
                <a:solidFill>
                  <a:srgbClr val="980032"/>
                </a:solidFill>
                <a:latin typeface="Arial Unicode MS"/>
                <a:cs typeface="Arial Unicode MS"/>
              </a:rPr>
              <a:t></a:t>
            </a:r>
            <a:r>
              <a:rPr lang="en-CA" sz="2400" dirty="0">
                <a:solidFill>
                  <a:srgbClr val="323298"/>
                </a:solidFill>
                <a:latin typeface="Arial"/>
                <a:cs typeface="Arial"/>
              </a:rPr>
              <a:t>  A Key is a </a:t>
            </a:r>
            <a:r>
              <a:rPr lang="en-CA" sz="2400" dirty="0" err="1">
                <a:solidFill>
                  <a:srgbClr val="323298"/>
                </a:solidFill>
                <a:latin typeface="Arial"/>
                <a:cs typeface="Arial"/>
              </a:rPr>
              <a:t>Superkey</a:t>
            </a:r>
            <a:r>
              <a:rPr lang="en-CA" sz="2400" dirty="0">
                <a:solidFill>
                  <a:srgbClr val="323298"/>
                </a:solidFill>
                <a:latin typeface="Arial"/>
                <a:cs typeface="Arial"/>
              </a:rPr>
              <a:t> but not vice </a:t>
            </a:r>
            <a:r>
              <a:rPr lang="en-CA" sz="2400" dirty="0" smtClean="0">
                <a:solidFill>
                  <a:srgbClr val="323298"/>
                </a:solidFill>
                <a:latin typeface="Arial"/>
                <a:cs typeface="Arial"/>
              </a:rPr>
              <a:t>versa</a:t>
            </a:r>
            <a:r>
              <a:rPr lang="ar-SA" sz="2400" dirty="0" smtClean="0">
                <a:solidFill>
                  <a:srgbClr val="323298"/>
                </a:solidFill>
                <a:latin typeface="Arial"/>
                <a:cs typeface="Arial"/>
              </a:rPr>
              <a:t>لكن مش العكس</a:t>
            </a:r>
            <a:endParaRPr lang="en-CA" sz="2400" dirty="0">
              <a:solidFill>
                <a:srgbClr val="323298"/>
              </a:solidFill>
              <a:latin typeface="Arial"/>
              <a:cs typeface="Arial"/>
            </a:endParaRPr>
          </a:p>
          <a:p>
            <a:pPr>
              <a:lnSpc>
                <a:spcPts val="2760"/>
              </a:lnSpc>
            </a:pPr>
            <a:endParaRPr lang="en-CA" sz="2376" dirty="0">
              <a:solidFill>
                <a:srgbClr val="000000"/>
              </a:solidFill>
            </a:endParaRPr>
          </a:p>
        </p:txBody>
      </p:sp>
      <p:sp>
        <p:nvSpPr>
          <p:cNvPr id="11" name="TextBox 11"/>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2" name="TextBox 12"/>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5- 23</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4"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Key Constraints (continued)</a:t>
            </a:r>
          </a:p>
          <a:p>
            <a:pPr>
              <a:lnSpc>
                <a:spcPts val="4140"/>
              </a:lnSpc>
            </a:pPr>
            <a:endParaRPr lang="en-CA" sz="3600">
              <a:solidFill>
                <a:srgbClr val="000000"/>
              </a:solidFill>
            </a:endParaRPr>
          </a:p>
        </p:txBody>
      </p:sp>
      <p:sp>
        <p:nvSpPr>
          <p:cNvPr id="3" name="TextBox 3"/>
          <p:cNvSpPr txBox="1"/>
          <p:nvPr/>
        </p:nvSpPr>
        <p:spPr>
          <a:xfrm>
            <a:off x="330200" y="1651000"/>
            <a:ext cx="8813800" cy="457200"/>
          </a:xfrm>
          <a:prstGeom prst="rect">
            <a:avLst/>
          </a:prstGeom>
          <a:noFill/>
        </p:spPr>
        <p:txBody>
          <a:bodyPr vert="horz" wrap="none" lIns="0" tIns="0" rIns="0" bIns="0" rtlCol="0">
            <a:spAutoFit/>
          </a:bodyPr>
          <a:lstStyle/>
          <a:p>
            <a:pPr>
              <a:lnSpc>
                <a:spcPts val="2760"/>
              </a:lnSpc>
            </a:pPr>
            <a:r>
              <a:rPr lang="en-CA" sz="1440">
                <a:solidFill>
                  <a:srgbClr val="980032"/>
                </a:solidFill>
                <a:latin typeface="Arial Unicode MS"/>
                <a:cs typeface="Arial Unicode MS"/>
              </a:rPr>
              <a:t></a:t>
            </a:r>
            <a:r>
              <a:rPr lang="en-CA" sz="2400">
                <a:solidFill>
                  <a:srgbClr val="323298"/>
                </a:solidFill>
                <a:latin typeface="Arial"/>
                <a:cs typeface="Arial"/>
              </a:rPr>
              <a:t>  Example: Consider the CAR relation schema:</a:t>
            </a:r>
          </a:p>
          <a:p>
            <a:pPr>
              <a:lnSpc>
                <a:spcPts val="2760"/>
              </a:lnSpc>
            </a:pPr>
            <a:endParaRPr lang="en-CA" sz="2378">
              <a:solidFill>
                <a:srgbClr val="000000"/>
              </a:solidFill>
            </a:endParaRPr>
          </a:p>
        </p:txBody>
      </p:sp>
      <p:sp>
        <p:nvSpPr>
          <p:cNvPr id="4" name="TextBox 4"/>
          <p:cNvSpPr txBox="1"/>
          <p:nvPr/>
        </p:nvSpPr>
        <p:spPr>
          <a:xfrm>
            <a:off x="787400" y="2019300"/>
            <a:ext cx="8133189" cy="1192634"/>
          </a:xfrm>
          <a:prstGeom prst="rect">
            <a:avLst/>
          </a:prstGeom>
          <a:noFill/>
        </p:spPr>
        <p:txBody>
          <a:bodyPr vert="horz" wrap="none" lIns="0" tIns="0" rIns="0" bIns="0" rtlCol="0">
            <a:spAutoFit/>
          </a:bodyPr>
          <a:lstStyle/>
          <a:p>
            <a:pPr>
              <a:lnSpc>
                <a:spcPts val="3100"/>
              </a:lnSpc>
            </a:pPr>
            <a:r>
              <a:rPr lang="en-CA" sz="1212" dirty="0">
                <a:solidFill>
                  <a:srgbClr val="323298"/>
                </a:solidFill>
                <a:latin typeface="Arial Unicode MS"/>
                <a:cs typeface="Arial Unicode MS"/>
              </a:rPr>
              <a:t></a:t>
            </a:r>
            <a:r>
              <a:rPr lang="en-CA" sz="2196" dirty="0">
                <a:solidFill>
                  <a:srgbClr val="7F0000"/>
                </a:solidFill>
                <a:latin typeface="Arial"/>
                <a:cs typeface="Arial"/>
              </a:rPr>
              <a:t>  CAR(State, </a:t>
            </a:r>
            <a:r>
              <a:rPr lang="en-CA" sz="2196" dirty="0" err="1" smtClean="0">
                <a:solidFill>
                  <a:srgbClr val="7F0000"/>
                </a:solidFill>
                <a:latin typeface="Arial"/>
                <a:cs typeface="Arial"/>
              </a:rPr>
              <a:t>Reg</a:t>
            </a:r>
            <a:r>
              <a:rPr lang="en-CA" sz="2196" dirty="0" smtClean="0">
                <a:solidFill>
                  <a:srgbClr val="7F0000"/>
                </a:solidFill>
                <a:latin typeface="Arial"/>
                <a:cs typeface="Arial"/>
              </a:rPr>
              <a:t>#</a:t>
            </a:r>
            <a:r>
              <a:rPr lang="ar-SA" sz="2196" dirty="0" smtClean="0">
                <a:solidFill>
                  <a:srgbClr val="7F0000"/>
                </a:solidFill>
                <a:latin typeface="Arial"/>
                <a:cs typeface="Arial"/>
              </a:rPr>
              <a:t>هدول عن اول عمود</a:t>
            </a:r>
            <a:r>
              <a:rPr lang="en-CA" sz="2196" dirty="0" smtClean="0">
                <a:solidFill>
                  <a:srgbClr val="7F0000"/>
                </a:solidFill>
                <a:latin typeface="Arial"/>
                <a:cs typeface="Arial"/>
              </a:rPr>
              <a:t>, </a:t>
            </a:r>
            <a:r>
              <a:rPr lang="en-CA" sz="2196" dirty="0" err="1">
                <a:solidFill>
                  <a:srgbClr val="7F0000"/>
                </a:solidFill>
                <a:latin typeface="Arial"/>
                <a:cs typeface="Arial"/>
              </a:rPr>
              <a:t>SerialNo</a:t>
            </a:r>
            <a:r>
              <a:rPr lang="en-CA" sz="2196" dirty="0">
                <a:solidFill>
                  <a:srgbClr val="7F0000"/>
                </a:solidFill>
                <a:latin typeface="Arial"/>
                <a:cs typeface="Arial"/>
              </a:rPr>
              <a:t>, Make, Model, Year)</a:t>
            </a:r>
            <a:r>
              <a:rPr lang="en-CA" sz="2146" dirty="0">
                <a:solidFill>
                  <a:srgbClr val="000000"/>
                </a:solidFill>
                <a:latin typeface="Times New Roman"/>
              </a:rPr>
              <a:t/>
            </a:r>
            <a:br>
              <a:rPr lang="en-CA" sz="2146" dirty="0">
                <a:solidFill>
                  <a:srgbClr val="000000"/>
                </a:solidFill>
                <a:latin typeface="Times New Roman"/>
              </a:rPr>
            </a:br>
            <a:r>
              <a:rPr lang="en-CA" sz="1212" dirty="0">
                <a:solidFill>
                  <a:srgbClr val="323298"/>
                </a:solidFill>
                <a:latin typeface="Arial Unicode MS"/>
                <a:cs typeface="Arial Unicode MS"/>
              </a:rPr>
              <a:t></a:t>
            </a:r>
            <a:r>
              <a:rPr lang="en-CA" sz="2196" dirty="0">
                <a:solidFill>
                  <a:srgbClr val="7F0000"/>
                </a:solidFill>
                <a:latin typeface="Arial"/>
                <a:cs typeface="Arial"/>
              </a:rPr>
              <a:t>  CAR has two keys:</a:t>
            </a:r>
          </a:p>
          <a:p>
            <a:pPr>
              <a:lnSpc>
                <a:spcPts val="3100"/>
              </a:lnSpc>
            </a:pPr>
            <a:endParaRPr lang="en-CA" sz="2146" dirty="0">
              <a:solidFill>
                <a:srgbClr val="000000"/>
              </a:solidFill>
            </a:endParaRPr>
          </a:p>
        </p:txBody>
      </p:sp>
      <p:sp>
        <p:nvSpPr>
          <p:cNvPr id="5" name="TextBox 5"/>
          <p:cNvSpPr txBox="1"/>
          <p:nvPr/>
        </p:nvSpPr>
        <p:spPr>
          <a:xfrm>
            <a:off x="1244600" y="2819400"/>
            <a:ext cx="7899400" cy="787400"/>
          </a:xfrm>
          <a:prstGeom prst="rect">
            <a:avLst/>
          </a:prstGeom>
          <a:noFill/>
        </p:spPr>
        <p:txBody>
          <a:bodyPr vert="horz" wrap="none" lIns="0" tIns="0" rIns="0" bIns="0" rtlCol="0">
            <a:spAutoFit/>
          </a:bodyPr>
          <a:lstStyle/>
          <a:p>
            <a:pPr>
              <a:lnSpc>
                <a:spcPts val="2800"/>
              </a:lnSpc>
            </a:pPr>
            <a:r>
              <a:rPr lang="en-CA" sz="996">
                <a:solidFill>
                  <a:srgbClr val="980032"/>
                </a:solidFill>
                <a:latin typeface="Arial Unicode MS"/>
                <a:cs typeface="Arial Unicode MS"/>
              </a:rPr>
              <a:t></a:t>
            </a:r>
            <a:r>
              <a:rPr lang="en-CA" sz="2004">
                <a:solidFill>
                  <a:srgbClr val="323298"/>
                </a:solidFill>
                <a:latin typeface="Arial"/>
                <a:cs typeface="Arial"/>
              </a:rPr>
              <a:t>  Key1 = {State, Reg#}</a:t>
            </a:r>
            <a:r>
              <a:rPr lang="en-CA" sz="1955">
                <a:solidFill>
                  <a:srgbClr val="000000"/>
                </a:solidFill>
                <a:latin typeface="Times New Roman"/>
              </a:rPr>
              <a:t/>
            </a:r>
            <a:br>
              <a:rPr lang="en-CA" sz="1955">
                <a:solidFill>
                  <a:srgbClr val="000000"/>
                </a:solidFill>
                <a:latin typeface="Times New Roman"/>
              </a:rPr>
            </a:br>
            <a:r>
              <a:rPr lang="en-CA" sz="996">
                <a:solidFill>
                  <a:srgbClr val="980032"/>
                </a:solidFill>
                <a:latin typeface="Arial Unicode MS"/>
                <a:cs typeface="Arial Unicode MS"/>
              </a:rPr>
              <a:t></a:t>
            </a:r>
            <a:r>
              <a:rPr lang="en-CA" sz="2006">
                <a:solidFill>
                  <a:srgbClr val="323298"/>
                </a:solidFill>
                <a:latin typeface="Arial"/>
                <a:cs typeface="Arial"/>
              </a:rPr>
              <a:t>  Key2 = {SerialNo}</a:t>
            </a:r>
          </a:p>
          <a:p>
            <a:pPr>
              <a:lnSpc>
                <a:spcPts val="2800"/>
              </a:lnSpc>
            </a:pPr>
            <a:endParaRPr lang="en-CA" sz="1955">
              <a:solidFill>
                <a:srgbClr val="000000"/>
              </a:solidFill>
            </a:endParaRPr>
          </a:p>
        </p:txBody>
      </p:sp>
      <p:sp>
        <p:nvSpPr>
          <p:cNvPr id="6" name="TextBox 6"/>
          <p:cNvSpPr txBox="1"/>
          <p:nvPr/>
        </p:nvSpPr>
        <p:spPr>
          <a:xfrm>
            <a:off x="787400" y="3619500"/>
            <a:ext cx="8356600" cy="393700"/>
          </a:xfrm>
          <a:prstGeom prst="rect">
            <a:avLst/>
          </a:prstGeom>
          <a:noFill/>
        </p:spPr>
        <p:txBody>
          <a:bodyPr vert="horz" wrap="none" lIns="0" tIns="0" rIns="0" bIns="0" rtlCol="0">
            <a:spAutoFit/>
          </a:bodyPr>
          <a:lstStyle/>
          <a:p>
            <a:pPr>
              <a:lnSpc>
                <a:spcPts val="2530"/>
              </a:lnSpc>
            </a:pPr>
            <a:r>
              <a:rPr lang="en-CA" sz="1212">
                <a:solidFill>
                  <a:srgbClr val="323298"/>
                </a:solidFill>
                <a:latin typeface="Arial Unicode MS"/>
                <a:cs typeface="Arial Unicode MS"/>
              </a:rPr>
              <a:t></a:t>
            </a:r>
            <a:r>
              <a:rPr lang="en-CA" sz="2196">
                <a:solidFill>
                  <a:srgbClr val="7F0000"/>
                </a:solidFill>
                <a:latin typeface="Arial"/>
                <a:cs typeface="Arial"/>
              </a:rPr>
              <a:t>  Both are also superkeys of CAR</a:t>
            </a:r>
          </a:p>
          <a:p>
            <a:pPr>
              <a:lnSpc>
                <a:spcPts val="2530"/>
              </a:lnSpc>
            </a:pPr>
            <a:endParaRPr lang="en-CA" sz="2166">
              <a:solidFill>
                <a:srgbClr val="000000"/>
              </a:solidFill>
            </a:endParaRPr>
          </a:p>
        </p:txBody>
      </p:sp>
      <p:sp>
        <p:nvSpPr>
          <p:cNvPr id="7" name="TextBox 7"/>
          <p:cNvSpPr txBox="1"/>
          <p:nvPr/>
        </p:nvSpPr>
        <p:spPr>
          <a:xfrm>
            <a:off x="787400" y="4140200"/>
            <a:ext cx="177800" cy="254000"/>
          </a:xfrm>
          <a:prstGeom prst="rect">
            <a:avLst/>
          </a:prstGeom>
          <a:noFill/>
        </p:spPr>
        <p:txBody>
          <a:bodyPr vert="horz" wrap="none" lIns="0" tIns="0" rIns="0" bIns="0" rtlCol="0">
            <a:spAutoFit/>
          </a:bodyPr>
          <a:lstStyle/>
          <a:p>
            <a:pPr>
              <a:lnSpc>
                <a:spcPts val="1400"/>
              </a:lnSpc>
            </a:pPr>
            <a:r>
              <a:rPr lang="en-CA" sz="933" spc="-30">
                <a:solidFill>
                  <a:srgbClr val="323298"/>
                </a:solidFill>
                <a:latin typeface="Arial Unicode MS"/>
                <a:cs typeface="Arial Unicode MS"/>
              </a:rPr>
              <a:t></a:t>
            </a:r>
          </a:p>
          <a:p>
            <a:pPr>
              <a:lnSpc>
                <a:spcPts val="1380"/>
              </a:lnSpc>
            </a:pPr>
            <a:endParaRPr lang="en-CA" sz="1212">
              <a:solidFill>
                <a:srgbClr val="000000"/>
              </a:solidFill>
            </a:endParaRPr>
          </a:p>
        </p:txBody>
      </p:sp>
      <p:sp>
        <p:nvSpPr>
          <p:cNvPr id="8" name="TextBox 8"/>
          <p:cNvSpPr txBox="1"/>
          <p:nvPr/>
        </p:nvSpPr>
        <p:spPr>
          <a:xfrm>
            <a:off x="1066800" y="4013200"/>
            <a:ext cx="7962900" cy="444500"/>
          </a:xfrm>
          <a:prstGeom prst="rect">
            <a:avLst/>
          </a:prstGeom>
          <a:noFill/>
        </p:spPr>
        <p:txBody>
          <a:bodyPr vert="horz" wrap="none" lIns="0" tIns="0" rIns="0" bIns="0" rtlCol="0">
            <a:spAutoFit/>
          </a:bodyPr>
          <a:lstStyle/>
          <a:p>
            <a:pPr>
              <a:lnSpc>
                <a:spcPts val="2500"/>
              </a:lnSpc>
            </a:pPr>
            <a:r>
              <a:rPr lang="en-CA" sz="2196">
                <a:solidFill>
                  <a:srgbClr val="7F0000"/>
                </a:solidFill>
                <a:latin typeface="Arial"/>
                <a:cs typeface="Arial"/>
              </a:rPr>
              <a:t>{SerialNo, Make} is a superkey but </a:t>
            </a:r>
            <a:r>
              <a:rPr lang="en-CA" sz="2196">
                <a:solidFill>
                  <a:srgbClr val="7F0000"/>
                </a:solidFill>
                <a:latin typeface="Arial Italic"/>
                <a:cs typeface="Arial Italic"/>
              </a:rPr>
              <a:t>not</a:t>
            </a:r>
            <a:r>
              <a:rPr lang="en-CA" sz="2196">
                <a:solidFill>
                  <a:srgbClr val="7F0000"/>
                </a:solidFill>
                <a:latin typeface="Arial"/>
                <a:cs typeface="Arial"/>
              </a:rPr>
              <a:t> a key.</a:t>
            </a:r>
          </a:p>
          <a:p>
            <a:pPr>
              <a:lnSpc>
                <a:spcPts val="2530"/>
              </a:lnSpc>
            </a:pPr>
            <a:endParaRPr lang="en-CA" sz="2196">
              <a:solidFill>
                <a:srgbClr val="000000"/>
              </a:solidFill>
            </a:endParaRPr>
          </a:p>
        </p:txBody>
      </p:sp>
      <p:sp>
        <p:nvSpPr>
          <p:cNvPr id="9" name="TextBox 9"/>
          <p:cNvSpPr txBox="1"/>
          <p:nvPr/>
        </p:nvSpPr>
        <p:spPr>
          <a:xfrm>
            <a:off x="330200" y="4432300"/>
            <a:ext cx="8813800" cy="457200"/>
          </a:xfrm>
          <a:prstGeom prst="rect">
            <a:avLst/>
          </a:prstGeom>
          <a:noFill/>
        </p:spPr>
        <p:txBody>
          <a:bodyPr vert="horz" wrap="none" lIns="0" tIns="0" rIns="0" bIns="0" rtlCol="0">
            <a:spAutoFit/>
          </a:bodyPr>
          <a:lstStyle/>
          <a:p>
            <a:pPr>
              <a:lnSpc>
                <a:spcPts val="2760"/>
              </a:lnSpc>
            </a:pPr>
            <a:r>
              <a:rPr lang="en-CA" sz="1440">
                <a:solidFill>
                  <a:srgbClr val="980032"/>
                </a:solidFill>
                <a:latin typeface="Arial Unicode MS"/>
                <a:cs typeface="Arial Unicode MS"/>
              </a:rPr>
              <a:t></a:t>
            </a:r>
            <a:r>
              <a:rPr lang="en-CA" sz="2400">
                <a:solidFill>
                  <a:srgbClr val="323298"/>
                </a:solidFill>
                <a:latin typeface="Arial"/>
                <a:cs typeface="Arial"/>
              </a:rPr>
              <a:t>  In general:</a:t>
            </a:r>
          </a:p>
          <a:p>
            <a:pPr>
              <a:lnSpc>
                <a:spcPts val="2760"/>
              </a:lnSpc>
            </a:pPr>
            <a:endParaRPr lang="en-CA" sz="2331">
              <a:solidFill>
                <a:srgbClr val="000000"/>
              </a:solidFill>
            </a:endParaRPr>
          </a:p>
        </p:txBody>
      </p:sp>
      <p:sp>
        <p:nvSpPr>
          <p:cNvPr id="10" name="TextBox 10"/>
          <p:cNvSpPr txBox="1"/>
          <p:nvPr/>
        </p:nvSpPr>
        <p:spPr>
          <a:xfrm>
            <a:off x="787400" y="4864100"/>
            <a:ext cx="8356600" cy="393700"/>
          </a:xfrm>
          <a:prstGeom prst="rect">
            <a:avLst/>
          </a:prstGeom>
          <a:noFill/>
        </p:spPr>
        <p:txBody>
          <a:bodyPr vert="horz" wrap="none" lIns="0" tIns="0" rIns="0" bIns="0" rtlCol="0">
            <a:spAutoFit/>
          </a:bodyPr>
          <a:lstStyle/>
          <a:p>
            <a:pPr>
              <a:lnSpc>
                <a:spcPts val="2530"/>
              </a:lnSpc>
            </a:pPr>
            <a:r>
              <a:rPr lang="en-CA" sz="1212">
                <a:solidFill>
                  <a:srgbClr val="323298"/>
                </a:solidFill>
                <a:latin typeface="Arial Unicode MS"/>
                <a:cs typeface="Arial Unicode MS"/>
              </a:rPr>
              <a:t></a:t>
            </a:r>
            <a:r>
              <a:rPr lang="en-CA" sz="2196">
                <a:solidFill>
                  <a:srgbClr val="7F0000"/>
                </a:solidFill>
                <a:latin typeface="Arial"/>
                <a:cs typeface="Arial"/>
              </a:rPr>
              <a:t>  Any </a:t>
            </a:r>
            <a:r>
              <a:rPr lang="en-CA" sz="2196">
                <a:solidFill>
                  <a:srgbClr val="7F0000"/>
                </a:solidFill>
                <a:latin typeface="Arial Italic"/>
                <a:cs typeface="Arial Italic"/>
              </a:rPr>
              <a:t>key</a:t>
            </a:r>
            <a:r>
              <a:rPr lang="en-CA" sz="2196">
                <a:solidFill>
                  <a:srgbClr val="7F0000"/>
                </a:solidFill>
                <a:latin typeface="Arial"/>
                <a:cs typeface="Arial"/>
              </a:rPr>
              <a:t> is a </a:t>
            </a:r>
            <a:r>
              <a:rPr lang="en-CA" sz="2196">
                <a:solidFill>
                  <a:srgbClr val="7F0000"/>
                </a:solidFill>
                <a:latin typeface="Arial Italic"/>
                <a:cs typeface="Arial Italic"/>
              </a:rPr>
              <a:t>superkey </a:t>
            </a:r>
            <a:r>
              <a:rPr lang="en-CA" sz="2196">
                <a:solidFill>
                  <a:srgbClr val="7F0000"/>
                </a:solidFill>
                <a:latin typeface="Arial"/>
                <a:cs typeface="Arial"/>
              </a:rPr>
              <a:t>(but not vice versa)</a:t>
            </a:r>
          </a:p>
          <a:p>
            <a:pPr>
              <a:lnSpc>
                <a:spcPts val="2530"/>
              </a:lnSpc>
            </a:pPr>
            <a:endParaRPr lang="en-CA" sz="2174">
              <a:solidFill>
                <a:srgbClr val="000000"/>
              </a:solidFill>
            </a:endParaRPr>
          </a:p>
        </p:txBody>
      </p:sp>
      <p:sp>
        <p:nvSpPr>
          <p:cNvPr id="11" name="TextBox 11"/>
          <p:cNvSpPr txBox="1"/>
          <p:nvPr/>
        </p:nvSpPr>
        <p:spPr>
          <a:xfrm>
            <a:off x="787400" y="5194300"/>
            <a:ext cx="8356600" cy="876300"/>
          </a:xfrm>
          <a:prstGeom prst="rect">
            <a:avLst/>
          </a:prstGeom>
          <a:noFill/>
        </p:spPr>
        <p:txBody>
          <a:bodyPr vert="horz" wrap="none" lIns="0" tIns="0" rIns="0" bIns="0" rtlCol="0">
            <a:spAutoFit/>
          </a:bodyPr>
          <a:lstStyle/>
          <a:p>
            <a:pPr>
              <a:lnSpc>
                <a:spcPts val="3200"/>
              </a:lnSpc>
            </a:pPr>
            <a:r>
              <a:rPr lang="en-CA" sz="1212">
                <a:solidFill>
                  <a:srgbClr val="323298"/>
                </a:solidFill>
                <a:latin typeface="Arial Unicode MS"/>
                <a:cs typeface="Arial Unicode MS"/>
              </a:rPr>
              <a:t></a:t>
            </a:r>
            <a:r>
              <a:rPr lang="en-CA" sz="2196">
                <a:solidFill>
                  <a:srgbClr val="7F0000"/>
                </a:solidFill>
                <a:latin typeface="Arial"/>
                <a:cs typeface="Arial"/>
              </a:rPr>
              <a:t>  Any set of attributes that </a:t>
            </a:r>
            <a:r>
              <a:rPr lang="en-CA" sz="2196">
                <a:solidFill>
                  <a:srgbClr val="7F0000"/>
                </a:solidFill>
                <a:latin typeface="Arial Italic"/>
                <a:cs typeface="Arial Italic"/>
              </a:rPr>
              <a:t>includes a key</a:t>
            </a:r>
            <a:r>
              <a:rPr lang="en-CA" sz="2196">
                <a:solidFill>
                  <a:srgbClr val="7F0000"/>
                </a:solidFill>
                <a:latin typeface="Arial"/>
                <a:cs typeface="Arial"/>
              </a:rPr>
              <a:t> is a </a:t>
            </a:r>
            <a:r>
              <a:rPr lang="en-CA" sz="2196">
                <a:solidFill>
                  <a:srgbClr val="7F0000"/>
                </a:solidFill>
                <a:latin typeface="Arial Italic"/>
                <a:cs typeface="Arial Italic"/>
              </a:rPr>
              <a:t>superkey</a:t>
            </a:r>
            <a:r>
              <a:rPr lang="en-CA" sz="2167">
                <a:solidFill>
                  <a:srgbClr val="000000"/>
                </a:solidFill>
                <a:latin typeface="Times New Roman"/>
              </a:rPr>
              <a:t/>
            </a:r>
            <a:br>
              <a:rPr lang="en-CA" sz="2167">
                <a:solidFill>
                  <a:srgbClr val="000000"/>
                </a:solidFill>
                <a:latin typeface="Times New Roman"/>
              </a:rPr>
            </a:br>
            <a:r>
              <a:rPr lang="en-CA" sz="1212">
                <a:solidFill>
                  <a:srgbClr val="323298"/>
                </a:solidFill>
                <a:latin typeface="Arial Unicode MS"/>
                <a:cs typeface="Arial Unicode MS"/>
              </a:rPr>
              <a:t></a:t>
            </a:r>
            <a:r>
              <a:rPr lang="en-CA" sz="2196">
                <a:solidFill>
                  <a:srgbClr val="7F0000"/>
                </a:solidFill>
                <a:latin typeface="Arial"/>
                <a:cs typeface="Arial"/>
              </a:rPr>
              <a:t>  A </a:t>
            </a:r>
            <a:r>
              <a:rPr lang="en-CA" sz="2196">
                <a:solidFill>
                  <a:srgbClr val="7F0000"/>
                </a:solidFill>
                <a:latin typeface="Arial Italic"/>
                <a:cs typeface="Arial Italic"/>
              </a:rPr>
              <a:t>minimal</a:t>
            </a:r>
            <a:r>
              <a:rPr lang="en-CA" sz="2196">
                <a:solidFill>
                  <a:srgbClr val="7F0000"/>
                </a:solidFill>
                <a:latin typeface="Arial"/>
                <a:cs typeface="Arial"/>
              </a:rPr>
              <a:t> superkey is also a key</a:t>
            </a:r>
          </a:p>
          <a:p>
            <a:pPr>
              <a:lnSpc>
                <a:spcPts val="3200"/>
              </a:lnSpc>
            </a:pPr>
            <a:endParaRPr lang="en-CA" sz="2167">
              <a:solidFill>
                <a:srgbClr val="000000"/>
              </a:solidFill>
            </a:endParaRPr>
          </a:p>
        </p:txBody>
      </p:sp>
      <p:sp>
        <p:nvSpPr>
          <p:cNvPr id="12" name="TextBox 12"/>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3" name="TextBox 13"/>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5- 24</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4"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Key Constraints (continued)</a:t>
            </a:r>
          </a:p>
          <a:p>
            <a:pPr>
              <a:lnSpc>
                <a:spcPts val="4140"/>
              </a:lnSpc>
            </a:pPr>
            <a:endParaRPr lang="en-CA" sz="3600">
              <a:solidFill>
                <a:srgbClr val="000000"/>
              </a:solidFill>
            </a:endParaRPr>
          </a:p>
        </p:txBody>
      </p:sp>
      <p:sp>
        <p:nvSpPr>
          <p:cNvPr id="3" name="TextBox 3"/>
          <p:cNvSpPr txBox="1"/>
          <p:nvPr/>
        </p:nvSpPr>
        <p:spPr>
          <a:xfrm>
            <a:off x="330200" y="1625600"/>
            <a:ext cx="18030577" cy="884858"/>
          </a:xfrm>
          <a:prstGeom prst="rect">
            <a:avLst/>
          </a:prstGeom>
          <a:noFill/>
        </p:spPr>
        <p:txBody>
          <a:bodyPr vert="horz" wrap="none" lIns="0" tIns="0" rIns="0" bIns="0" rtlCol="0">
            <a:spAutoFit/>
          </a:bodyPr>
          <a:lstStyle/>
          <a:p>
            <a:pPr>
              <a:lnSpc>
                <a:spcPts val="2300"/>
              </a:lnSpc>
              <a:tabLst>
                <a:tab pos="342900" algn="l"/>
              </a:tabLst>
            </a:pPr>
            <a:r>
              <a:rPr lang="en-CA" sz="1440" dirty="0">
                <a:solidFill>
                  <a:srgbClr val="980032"/>
                </a:solidFill>
                <a:latin typeface="Arial Unicode MS"/>
                <a:cs typeface="Arial Unicode MS"/>
              </a:rPr>
              <a:t></a:t>
            </a:r>
            <a:r>
              <a:rPr lang="en-CA" sz="2400" dirty="0">
                <a:solidFill>
                  <a:srgbClr val="323298"/>
                </a:solidFill>
                <a:latin typeface="Arial"/>
                <a:cs typeface="Arial"/>
              </a:rPr>
              <a:t>  If a relation has several </a:t>
            </a:r>
            <a:r>
              <a:rPr lang="en-CA" sz="2410" b="1" dirty="0">
                <a:solidFill>
                  <a:srgbClr val="323298"/>
                </a:solidFill>
                <a:latin typeface="Arial Bold"/>
                <a:cs typeface="Arial Bold"/>
              </a:rPr>
              <a:t>candidate </a:t>
            </a:r>
            <a:r>
              <a:rPr lang="en-CA" sz="2410" b="1" dirty="0" smtClean="0">
                <a:solidFill>
                  <a:srgbClr val="323298"/>
                </a:solidFill>
                <a:latin typeface="Arial Bold"/>
                <a:cs typeface="Arial Bold"/>
              </a:rPr>
              <a:t>keys</a:t>
            </a:r>
            <a:r>
              <a:rPr lang="ar-SA" sz="2410" b="1" dirty="0" smtClean="0">
                <a:solidFill>
                  <a:srgbClr val="323298"/>
                </a:solidFill>
                <a:latin typeface="Arial Bold"/>
                <a:cs typeface="Arial Bold"/>
              </a:rPr>
              <a:t>مشان نعرف فيلد ع انه كانديديت بنعطيه صفه اليونيك</a:t>
            </a:r>
            <a:r>
              <a:rPr lang="en-CA" sz="2400" dirty="0" smtClean="0">
                <a:solidFill>
                  <a:srgbClr val="323298"/>
                </a:solidFill>
                <a:latin typeface="Arial"/>
                <a:cs typeface="Arial"/>
              </a:rPr>
              <a:t>, </a:t>
            </a:r>
            <a:r>
              <a:rPr lang="en-CA" sz="2400" dirty="0">
                <a:solidFill>
                  <a:srgbClr val="323298"/>
                </a:solidFill>
                <a:latin typeface="Arial"/>
                <a:cs typeface="Arial"/>
              </a:rPr>
              <a:t>one is chosen</a:t>
            </a:r>
            <a:r>
              <a:rPr lang="en-CA" sz="2402" dirty="0">
                <a:solidFill>
                  <a:srgbClr val="000000"/>
                </a:solidFill>
                <a:latin typeface="Times New Roman"/>
              </a:rPr>
              <a:t/>
            </a:r>
            <a:br>
              <a:rPr lang="en-CA" sz="2402" dirty="0">
                <a:solidFill>
                  <a:srgbClr val="000000"/>
                </a:solidFill>
                <a:latin typeface="Times New Roman"/>
              </a:rPr>
            </a:br>
            <a:r>
              <a:rPr lang="en-CA" sz="2402" dirty="0">
                <a:solidFill>
                  <a:srgbClr val="323298"/>
                </a:solidFill>
                <a:latin typeface="Arial"/>
                <a:cs typeface="Arial"/>
              </a:rPr>
              <a:t>	</a:t>
            </a:r>
            <a:r>
              <a:rPr lang="en-CA" sz="2402" dirty="0" smtClean="0">
                <a:solidFill>
                  <a:srgbClr val="323298"/>
                </a:solidFill>
                <a:latin typeface="Arial"/>
                <a:cs typeface="Arial"/>
              </a:rPr>
              <a:t> </a:t>
            </a:r>
            <a:r>
              <a:rPr lang="en-CA" sz="2402" dirty="0">
                <a:solidFill>
                  <a:srgbClr val="323298"/>
                </a:solidFill>
                <a:latin typeface="Arial"/>
                <a:cs typeface="Arial"/>
              </a:rPr>
              <a:t>to be the </a:t>
            </a:r>
            <a:r>
              <a:rPr lang="en-CA" sz="2412" b="1" dirty="0">
                <a:solidFill>
                  <a:srgbClr val="323298"/>
                </a:solidFill>
                <a:latin typeface="Arial Bold"/>
                <a:cs typeface="Arial Bold"/>
              </a:rPr>
              <a:t>primary </a:t>
            </a:r>
            <a:r>
              <a:rPr lang="en-CA" sz="2412" b="1" dirty="0" smtClean="0">
                <a:solidFill>
                  <a:srgbClr val="323298"/>
                </a:solidFill>
                <a:latin typeface="Arial Bold"/>
                <a:cs typeface="Arial Bold"/>
              </a:rPr>
              <a:t>key</a:t>
            </a:r>
            <a:r>
              <a:rPr lang="en-CA" sz="2402" dirty="0" smtClean="0">
                <a:solidFill>
                  <a:srgbClr val="323298"/>
                </a:solidFill>
                <a:latin typeface="Arial"/>
                <a:cs typeface="Arial"/>
              </a:rPr>
              <a:t>.</a:t>
            </a:r>
            <a:r>
              <a:rPr lang="ar-SA" sz="2402" dirty="0" smtClean="0">
                <a:solidFill>
                  <a:srgbClr val="323298"/>
                </a:solidFill>
                <a:latin typeface="Arial"/>
                <a:cs typeface="Arial"/>
              </a:rPr>
              <a:t>اذا في عنا جدول في اكثر من كي يعني فيه سوبر كي بنختار واحد برايمر والباقي يسمى كانديديت وهذول الثنتين بتفرعن من كلمه كي بالسلايد يلي قبل</a:t>
            </a:r>
            <a:endParaRPr lang="en-CA" sz="2402" dirty="0">
              <a:solidFill>
                <a:srgbClr val="323298"/>
              </a:solidFill>
              <a:latin typeface="Arial"/>
              <a:cs typeface="Arial"/>
            </a:endParaRPr>
          </a:p>
          <a:p>
            <a:pPr>
              <a:lnSpc>
                <a:spcPts val="2300"/>
              </a:lnSpc>
            </a:pPr>
            <a:endParaRPr lang="en-CA" sz="2402" dirty="0">
              <a:solidFill>
                <a:srgbClr val="000000"/>
              </a:solidFill>
            </a:endParaRPr>
          </a:p>
        </p:txBody>
      </p:sp>
      <p:sp>
        <p:nvSpPr>
          <p:cNvPr id="4" name="TextBox 4"/>
          <p:cNvSpPr txBox="1"/>
          <p:nvPr/>
        </p:nvSpPr>
        <p:spPr>
          <a:xfrm>
            <a:off x="787400" y="2235200"/>
            <a:ext cx="8356600" cy="393700"/>
          </a:xfrm>
          <a:prstGeom prst="rect">
            <a:avLst/>
          </a:prstGeom>
          <a:noFill/>
        </p:spPr>
        <p:txBody>
          <a:bodyPr vert="horz" wrap="none" lIns="0" tIns="0" rIns="0" bIns="0" rtlCol="0">
            <a:spAutoFit/>
          </a:bodyPr>
          <a:lstStyle/>
          <a:p>
            <a:pPr>
              <a:lnSpc>
                <a:spcPts val="2530"/>
              </a:lnSpc>
            </a:pPr>
            <a:r>
              <a:rPr lang="en-CA" sz="1212">
                <a:solidFill>
                  <a:srgbClr val="323298"/>
                </a:solidFill>
                <a:latin typeface="Arial Unicode MS"/>
                <a:cs typeface="Arial Unicode MS"/>
              </a:rPr>
              <a:t></a:t>
            </a:r>
            <a:r>
              <a:rPr lang="en-CA" sz="2196">
                <a:solidFill>
                  <a:srgbClr val="7F0000"/>
                </a:solidFill>
                <a:latin typeface="Arial"/>
                <a:cs typeface="Arial"/>
              </a:rPr>
              <a:t>  The primary key attributes are underlined.</a:t>
            </a:r>
          </a:p>
          <a:p>
            <a:pPr>
              <a:lnSpc>
                <a:spcPts val="2530"/>
              </a:lnSpc>
            </a:pPr>
            <a:endParaRPr lang="en-CA" sz="2174">
              <a:solidFill>
                <a:srgbClr val="000000"/>
              </a:solidFill>
            </a:endParaRPr>
          </a:p>
        </p:txBody>
      </p:sp>
      <p:sp>
        <p:nvSpPr>
          <p:cNvPr id="5" name="TextBox 5"/>
          <p:cNvSpPr txBox="1"/>
          <p:nvPr/>
        </p:nvSpPr>
        <p:spPr>
          <a:xfrm>
            <a:off x="330200" y="2565400"/>
            <a:ext cx="8813800" cy="457200"/>
          </a:xfrm>
          <a:prstGeom prst="rect">
            <a:avLst/>
          </a:prstGeom>
          <a:noFill/>
        </p:spPr>
        <p:txBody>
          <a:bodyPr vert="horz" wrap="none" lIns="0" tIns="0" rIns="0" bIns="0" rtlCol="0">
            <a:spAutoFit/>
          </a:bodyPr>
          <a:lstStyle/>
          <a:p>
            <a:pPr>
              <a:lnSpc>
                <a:spcPts val="2760"/>
              </a:lnSpc>
            </a:pPr>
            <a:r>
              <a:rPr lang="en-CA" sz="1440">
                <a:solidFill>
                  <a:srgbClr val="980032"/>
                </a:solidFill>
                <a:latin typeface="Arial Unicode MS"/>
                <a:cs typeface="Arial Unicode MS"/>
              </a:rPr>
              <a:t></a:t>
            </a:r>
            <a:r>
              <a:rPr lang="en-CA" sz="2400">
                <a:solidFill>
                  <a:srgbClr val="323298"/>
                </a:solidFill>
                <a:latin typeface="Arial"/>
                <a:cs typeface="Arial"/>
              </a:rPr>
              <a:t>  Example: Consider the CAR relation schema:</a:t>
            </a:r>
          </a:p>
          <a:p>
            <a:pPr>
              <a:lnSpc>
                <a:spcPts val="2760"/>
              </a:lnSpc>
            </a:pPr>
            <a:endParaRPr lang="en-CA" sz="2378">
              <a:solidFill>
                <a:srgbClr val="000000"/>
              </a:solidFill>
            </a:endParaRPr>
          </a:p>
        </p:txBody>
      </p:sp>
      <p:sp>
        <p:nvSpPr>
          <p:cNvPr id="6" name="TextBox 6"/>
          <p:cNvSpPr txBox="1"/>
          <p:nvPr/>
        </p:nvSpPr>
        <p:spPr>
          <a:xfrm>
            <a:off x="787400" y="2921000"/>
            <a:ext cx="12499960" cy="1000274"/>
          </a:xfrm>
          <a:prstGeom prst="rect">
            <a:avLst/>
          </a:prstGeom>
          <a:noFill/>
        </p:spPr>
        <p:txBody>
          <a:bodyPr vert="horz" wrap="none" lIns="0" tIns="0" rIns="0" bIns="0" rtlCol="0">
            <a:spAutoFit/>
          </a:bodyPr>
          <a:lstStyle/>
          <a:p>
            <a:pPr>
              <a:lnSpc>
                <a:spcPts val="2600"/>
              </a:lnSpc>
            </a:pPr>
            <a:r>
              <a:rPr lang="en-CA" sz="1212" dirty="0">
                <a:solidFill>
                  <a:srgbClr val="323298"/>
                </a:solidFill>
                <a:latin typeface="Arial Unicode MS"/>
                <a:cs typeface="Arial Unicode MS"/>
              </a:rPr>
              <a:t></a:t>
            </a:r>
            <a:r>
              <a:rPr lang="en-CA" sz="2196" dirty="0">
                <a:solidFill>
                  <a:srgbClr val="7F0000"/>
                </a:solidFill>
                <a:latin typeface="Arial"/>
                <a:cs typeface="Arial"/>
              </a:rPr>
              <a:t>  CAR(State, </a:t>
            </a:r>
            <a:r>
              <a:rPr lang="en-CA" sz="2196" dirty="0" err="1">
                <a:solidFill>
                  <a:srgbClr val="7F0000"/>
                </a:solidFill>
                <a:latin typeface="Arial"/>
                <a:cs typeface="Arial"/>
              </a:rPr>
              <a:t>Reg</a:t>
            </a:r>
            <a:r>
              <a:rPr lang="en-CA" sz="2196" dirty="0">
                <a:solidFill>
                  <a:srgbClr val="7F0000"/>
                </a:solidFill>
                <a:latin typeface="Arial"/>
                <a:cs typeface="Arial"/>
              </a:rPr>
              <a:t>#, </a:t>
            </a:r>
            <a:r>
              <a:rPr lang="en-CA" sz="2196" dirty="0" err="1">
                <a:solidFill>
                  <a:srgbClr val="7F0000"/>
                </a:solidFill>
                <a:latin typeface="Arial"/>
                <a:cs typeface="Arial"/>
              </a:rPr>
              <a:t>SerialNo</a:t>
            </a:r>
            <a:r>
              <a:rPr lang="en-CA" sz="2196" dirty="0">
                <a:solidFill>
                  <a:srgbClr val="7F0000"/>
                </a:solidFill>
                <a:latin typeface="Arial"/>
                <a:cs typeface="Arial"/>
              </a:rPr>
              <a:t>, Make, Model, </a:t>
            </a:r>
            <a:r>
              <a:rPr lang="en-CA" sz="2196" dirty="0" smtClean="0">
                <a:solidFill>
                  <a:srgbClr val="7F0000"/>
                </a:solidFill>
                <a:latin typeface="Arial"/>
                <a:cs typeface="Arial"/>
              </a:rPr>
              <a:t>Year)</a:t>
            </a:r>
            <a:r>
              <a:rPr lang="ar-SA" sz="2196" dirty="0" smtClean="0">
                <a:solidFill>
                  <a:srgbClr val="7F0000"/>
                </a:solidFill>
                <a:latin typeface="Arial"/>
                <a:cs typeface="Arial"/>
              </a:rPr>
              <a:t>اتربيوت بجدول ف السلايد الجاي</a:t>
            </a:r>
            <a:r>
              <a:rPr lang="en-CA" sz="2173" dirty="0">
                <a:solidFill>
                  <a:srgbClr val="000000"/>
                </a:solidFill>
                <a:latin typeface="Times New Roman"/>
              </a:rPr>
              <a:t/>
            </a:r>
            <a:br>
              <a:rPr lang="en-CA" sz="2173" dirty="0">
                <a:solidFill>
                  <a:srgbClr val="000000"/>
                </a:solidFill>
                <a:latin typeface="Times New Roman"/>
              </a:rPr>
            </a:br>
            <a:r>
              <a:rPr lang="en-CA" sz="1214" dirty="0">
                <a:solidFill>
                  <a:srgbClr val="323298"/>
                </a:solidFill>
                <a:latin typeface="Arial Unicode MS"/>
                <a:cs typeface="Arial Unicode MS"/>
              </a:rPr>
              <a:t></a:t>
            </a:r>
            <a:r>
              <a:rPr lang="en-CA" sz="2198" dirty="0">
                <a:solidFill>
                  <a:srgbClr val="7F0000"/>
                </a:solidFill>
                <a:latin typeface="Arial"/>
                <a:cs typeface="Arial"/>
              </a:rPr>
              <a:t>  We chose </a:t>
            </a:r>
            <a:r>
              <a:rPr lang="en-CA" sz="2198" dirty="0" err="1">
                <a:solidFill>
                  <a:srgbClr val="7F0000"/>
                </a:solidFill>
                <a:latin typeface="Arial"/>
                <a:cs typeface="Arial"/>
              </a:rPr>
              <a:t>SerialNo</a:t>
            </a:r>
            <a:r>
              <a:rPr lang="en-CA" sz="2198" dirty="0">
                <a:solidFill>
                  <a:srgbClr val="7F0000"/>
                </a:solidFill>
                <a:latin typeface="Arial"/>
                <a:cs typeface="Arial"/>
              </a:rPr>
              <a:t> as the primary </a:t>
            </a:r>
            <a:r>
              <a:rPr lang="en-CA" sz="2198" dirty="0" smtClean="0">
                <a:solidFill>
                  <a:srgbClr val="7F0000"/>
                </a:solidFill>
                <a:latin typeface="Arial"/>
                <a:cs typeface="Arial"/>
              </a:rPr>
              <a:t>key</a:t>
            </a:r>
            <a:r>
              <a:rPr lang="ar-SA" sz="2198" dirty="0" smtClean="0">
                <a:solidFill>
                  <a:srgbClr val="7F0000"/>
                </a:solidFill>
                <a:latin typeface="Arial"/>
                <a:cs typeface="Arial"/>
              </a:rPr>
              <a:t> اخترنا السيريال بدالهن كلهن بالرغم من انهن يعتبرن كييز لان السيريال اقل اتربيوتس</a:t>
            </a:r>
            <a:endParaRPr lang="en-CA" sz="2198" dirty="0">
              <a:solidFill>
                <a:srgbClr val="7F0000"/>
              </a:solidFill>
              <a:latin typeface="Arial"/>
              <a:cs typeface="Arial"/>
            </a:endParaRPr>
          </a:p>
          <a:p>
            <a:pPr>
              <a:lnSpc>
                <a:spcPts val="2600"/>
              </a:lnSpc>
            </a:pPr>
            <a:endParaRPr lang="en-CA" sz="2173" dirty="0">
              <a:solidFill>
                <a:srgbClr val="000000"/>
              </a:solidFill>
            </a:endParaRPr>
          </a:p>
        </p:txBody>
      </p:sp>
      <p:sp>
        <p:nvSpPr>
          <p:cNvPr id="7" name="TextBox 7"/>
          <p:cNvSpPr txBox="1"/>
          <p:nvPr/>
        </p:nvSpPr>
        <p:spPr>
          <a:xfrm>
            <a:off x="330200" y="3657600"/>
            <a:ext cx="9290236" cy="884858"/>
          </a:xfrm>
          <a:prstGeom prst="rect">
            <a:avLst/>
          </a:prstGeom>
          <a:noFill/>
        </p:spPr>
        <p:txBody>
          <a:bodyPr vert="horz" wrap="none" lIns="0" tIns="0" rIns="0" bIns="0" rtlCol="0">
            <a:spAutoFit/>
          </a:bodyPr>
          <a:lstStyle/>
          <a:p>
            <a:pPr>
              <a:lnSpc>
                <a:spcPts val="2300"/>
              </a:lnSpc>
              <a:tabLst>
                <a:tab pos="342900" algn="l"/>
              </a:tabLst>
            </a:pPr>
            <a:r>
              <a:rPr lang="en-CA" sz="1440" dirty="0">
                <a:solidFill>
                  <a:srgbClr val="980032"/>
                </a:solidFill>
                <a:latin typeface="Arial Unicode MS"/>
                <a:cs typeface="Arial Unicode MS"/>
              </a:rPr>
              <a:t></a:t>
            </a:r>
            <a:r>
              <a:rPr lang="en-CA" sz="2400" dirty="0">
                <a:solidFill>
                  <a:srgbClr val="323298"/>
                </a:solidFill>
                <a:latin typeface="Arial"/>
                <a:cs typeface="Arial"/>
              </a:rPr>
              <a:t>  The primary key value is used to </a:t>
            </a:r>
            <a:r>
              <a:rPr lang="en-CA" sz="2400" dirty="0">
                <a:solidFill>
                  <a:srgbClr val="323298"/>
                </a:solidFill>
                <a:latin typeface="Arial Italic"/>
                <a:cs typeface="Arial Italic"/>
              </a:rPr>
              <a:t>uniquely </a:t>
            </a:r>
            <a:r>
              <a:rPr lang="ar-SA" sz="2400" dirty="0" smtClean="0">
                <a:solidFill>
                  <a:srgbClr val="323298"/>
                </a:solidFill>
                <a:latin typeface="Arial Italic"/>
                <a:cs typeface="Arial Italic"/>
              </a:rPr>
              <a:t>بشكل فريد</a:t>
            </a:r>
            <a:r>
              <a:rPr lang="en-CA" sz="2400" dirty="0" smtClean="0">
                <a:solidFill>
                  <a:srgbClr val="323298"/>
                </a:solidFill>
                <a:latin typeface="Arial Italic"/>
                <a:cs typeface="Arial Italic"/>
              </a:rPr>
              <a:t>identify</a:t>
            </a:r>
            <a:r>
              <a:rPr lang="ar-SA" sz="2400" dirty="0" smtClean="0">
                <a:solidFill>
                  <a:srgbClr val="323298"/>
                </a:solidFill>
                <a:latin typeface="Arial Italic"/>
                <a:cs typeface="Arial Italic"/>
              </a:rPr>
              <a:t>يحدد</a:t>
            </a:r>
            <a:r>
              <a:rPr lang="en-CA" sz="2400" dirty="0" smtClean="0">
                <a:solidFill>
                  <a:srgbClr val="323298"/>
                </a:solidFill>
                <a:latin typeface="Arial"/>
                <a:cs typeface="Arial"/>
              </a:rPr>
              <a:t> </a:t>
            </a:r>
            <a:r>
              <a:rPr lang="en-CA" sz="2400" dirty="0">
                <a:solidFill>
                  <a:srgbClr val="323298"/>
                </a:solidFill>
                <a:latin typeface="Arial"/>
                <a:cs typeface="Arial"/>
              </a:rPr>
              <a:t>each</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23298"/>
                </a:solidFill>
                <a:latin typeface="Arial"/>
                <a:cs typeface="Arial"/>
              </a:rPr>
              <a:t>	tuple in a relation</a:t>
            </a:r>
          </a:p>
          <a:p>
            <a:pPr>
              <a:lnSpc>
                <a:spcPts val="2300"/>
              </a:lnSpc>
            </a:pPr>
            <a:endParaRPr lang="en-CA" sz="2400" dirty="0">
              <a:solidFill>
                <a:srgbClr val="000000"/>
              </a:solidFill>
            </a:endParaRPr>
          </a:p>
        </p:txBody>
      </p:sp>
      <p:sp>
        <p:nvSpPr>
          <p:cNvPr id="8" name="TextBox 8"/>
          <p:cNvSpPr txBox="1"/>
          <p:nvPr/>
        </p:nvSpPr>
        <p:spPr>
          <a:xfrm>
            <a:off x="787400" y="4267200"/>
            <a:ext cx="8356600" cy="393700"/>
          </a:xfrm>
          <a:prstGeom prst="rect">
            <a:avLst/>
          </a:prstGeom>
          <a:noFill/>
        </p:spPr>
        <p:txBody>
          <a:bodyPr vert="horz" wrap="none" lIns="0" tIns="0" rIns="0" bIns="0" rtlCol="0">
            <a:spAutoFit/>
          </a:bodyPr>
          <a:lstStyle/>
          <a:p>
            <a:pPr>
              <a:lnSpc>
                <a:spcPts val="2530"/>
              </a:lnSpc>
            </a:pPr>
            <a:r>
              <a:rPr lang="en-CA" sz="1212">
                <a:solidFill>
                  <a:srgbClr val="323298"/>
                </a:solidFill>
                <a:latin typeface="Arial Unicode MS"/>
                <a:cs typeface="Arial Unicode MS"/>
              </a:rPr>
              <a:t></a:t>
            </a:r>
            <a:r>
              <a:rPr lang="en-CA" sz="2196">
                <a:solidFill>
                  <a:srgbClr val="7F0000"/>
                </a:solidFill>
                <a:latin typeface="Arial"/>
                <a:cs typeface="Arial"/>
              </a:rPr>
              <a:t>  Provides the tuple identity</a:t>
            </a:r>
          </a:p>
          <a:p>
            <a:pPr>
              <a:lnSpc>
                <a:spcPts val="2530"/>
              </a:lnSpc>
            </a:pPr>
            <a:endParaRPr lang="en-CA" sz="2163">
              <a:solidFill>
                <a:srgbClr val="000000"/>
              </a:solidFill>
            </a:endParaRPr>
          </a:p>
        </p:txBody>
      </p:sp>
      <p:sp>
        <p:nvSpPr>
          <p:cNvPr id="9" name="TextBox 9"/>
          <p:cNvSpPr txBox="1"/>
          <p:nvPr/>
        </p:nvSpPr>
        <p:spPr>
          <a:xfrm>
            <a:off x="330200" y="4597400"/>
            <a:ext cx="10394512" cy="718145"/>
          </a:xfrm>
          <a:prstGeom prst="rect">
            <a:avLst/>
          </a:prstGeom>
          <a:noFill/>
        </p:spPr>
        <p:txBody>
          <a:bodyPr vert="horz" wrap="none" lIns="0" tIns="0" rIns="0" bIns="0" rtlCol="0">
            <a:spAutoFit/>
          </a:bodyPr>
          <a:lstStyle/>
          <a:p>
            <a:pPr>
              <a:lnSpc>
                <a:spcPts val="2760"/>
              </a:lnSpc>
            </a:pPr>
            <a:r>
              <a:rPr lang="en-CA" sz="1442" dirty="0">
                <a:solidFill>
                  <a:srgbClr val="980032"/>
                </a:solidFill>
                <a:latin typeface="Arial Unicode MS"/>
                <a:cs typeface="Arial Unicode MS"/>
              </a:rPr>
              <a:t></a:t>
            </a:r>
            <a:r>
              <a:rPr lang="en-CA" sz="2402" dirty="0">
                <a:solidFill>
                  <a:srgbClr val="323298"/>
                </a:solidFill>
                <a:latin typeface="Arial"/>
                <a:cs typeface="Arial"/>
              </a:rPr>
              <a:t>  Also used to </a:t>
            </a:r>
            <a:r>
              <a:rPr lang="en-CA" sz="2402" dirty="0">
                <a:solidFill>
                  <a:srgbClr val="323298"/>
                </a:solidFill>
                <a:latin typeface="Arial Italic"/>
                <a:cs typeface="Arial Italic"/>
              </a:rPr>
              <a:t>reference</a:t>
            </a:r>
            <a:r>
              <a:rPr lang="en-CA" sz="2402" dirty="0">
                <a:solidFill>
                  <a:srgbClr val="323298"/>
                </a:solidFill>
                <a:latin typeface="Arial"/>
                <a:cs typeface="Arial"/>
              </a:rPr>
              <a:t> the tuple from another </a:t>
            </a:r>
            <a:r>
              <a:rPr lang="en-CA" sz="2402" dirty="0" smtClean="0">
                <a:solidFill>
                  <a:srgbClr val="323298"/>
                </a:solidFill>
                <a:latin typeface="Arial"/>
                <a:cs typeface="Arial"/>
              </a:rPr>
              <a:t>tuple</a:t>
            </a:r>
            <a:r>
              <a:rPr lang="ar-SA" sz="2402" dirty="0" smtClean="0">
                <a:solidFill>
                  <a:srgbClr val="323298"/>
                </a:solidFill>
                <a:latin typeface="Arial"/>
                <a:cs typeface="Arial"/>
              </a:rPr>
              <a:t>للاشارة من صف الى صف اخر</a:t>
            </a:r>
            <a:endParaRPr lang="en-CA" sz="2402" dirty="0">
              <a:solidFill>
                <a:srgbClr val="323298"/>
              </a:solidFill>
              <a:latin typeface="Arial"/>
              <a:cs typeface="Arial"/>
            </a:endParaRPr>
          </a:p>
          <a:p>
            <a:pPr>
              <a:lnSpc>
                <a:spcPts val="2760"/>
              </a:lnSpc>
            </a:pPr>
            <a:endParaRPr lang="en-CA" sz="2384" dirty="0">
              <a:solidFill>
                <a:srgbClr val="000000"/>
              </a:solidFill>
            </a:endParaRPr>
          </a:p>
        </p:txBody>
      </p:sp>
      <p:sp>
        <p:nvSpPr>
          <p:cNvPr id="10" name="TextBox 10"/>
          <p:cNvSpPr txBox="1"/>
          <p:nvPr/>
        </p:nvSpPr>
        <p:spPr>
          <a:xfrm>
            <a:off x="787400" y="5003800"/>
            <a:ext cx="8356600" cy="673100"/>
          </a:xfrm>
          <a:prstGeom prst="rect">
            <a:avLst/>
          </a:prstGeom>
          <a:noFill/>
        </p:spPr>
        <p:txBody>
          <a:bodyPr vert="horz" wrap="none" lIns="0" tIns="0" rIns="0" bIns="0" rtlCol="0">
            <a:spAutoFit/>
          </a:bodyPr>
          <a:lstStyle/>
          <a:p>
            <a:pPr>
              <a:lnSpc>
                <a:spcPts val="2100"/>
              </a:lnSpc>
              <a:tabLst>
                <a:tab pos="279400" algn="l"/>
              </a:tabLst>
            </a:pPr>
            <a:r>
              <a:rPr lang="en-CA" sz="1212">
                <a:solidFill>
                  <a:srgbClr val="323298"/>
                </a:solidFill>
                <a:latin typeface="Arial Unicode MS"/>
                <a:cs typeface="Arial Unicode MS"/>
              </a:rPr>
              <a:t></a:t>
            </a:r>
            <a:r>
              <a:rPr lang="en-CA" sz="2196">
                <a:solidFill>
                  <a:srgbClr val="7F0000"/>
                </a:solidFill>
                <a:latin typeface="Arial"/>
                <a:cs typeface="Arial"/>
              </a:rPr>
              <a:t>  General rule: Choose as primary key the smallest of the</a:t>
            </a:r>
            <a:r>
              <a:rPr lang="en-CA" sz="2196">
                <a:solidFill>
                  <a:srgbClr val="000000"/>
                </a:solidFill>
                <a:latin typeface="Times New Roman"/>
              </a:rPr>
              <a:t/>
            </a:r>
            <a:br>
              <a:rPr lang="en-CA" sz="2196">
                <a:solidFill>
                  <a:srgbClr val="000000"/>
                </a:solidFill>
                <a:latin typeface="Times New Roman"/>
              </a:rPr>
            </a:br>
            <a:r>
              <a:rPr lang="en-CA" sz="2196">
                <a:solidFill>
                  <a:srgbClr val="7F0000"/>
                </a:solidFill>
                <a:latin typeface="Arial"/>
                <a:cs typeface="Arial"/>
              </a:rPr>
              <a:t>	candidate keys (in terms of size)</a:t>
            </a:r>
          </a:p>
          <a:p>
            <a:pPr>
              <a:lnSpc>
                <a:spcPts val="2100"/>
              </a:lnSpc>
            </a:pPr>
            <a:endParaRPr lang="en-CA" sz="2196">
              <a:solidFill>
                <a:srgbClr val="000000"/>
              </a:solidFill>
            </a:endParaRPr>
          </a:p>
        </p:txBody>
      </p:sp>
      <p:sp>
        <p:nvSpPr>
          <p:cNvPr id="11" name="TextBox 11"/>
          <p:cNvSpPr txBox="1"/>
          <p:nvPr/>
        </p:nvSpPr>
        <p:spPr>
          <a:xfrm>
            <a:off x="787400" y="5562600"/>
            <a:ext cx="16900460" cy="641201"/>
          </a:xfrm>
          <a:prstGeom prst="rect">
            <a:avLst/>
          </a:prstGeom>
          <a:noFill/>
        </p:spPr>
        <p:txBody>
          <a:bodyPr vert="horz" wrap="none" lIns="0" tIns="0" rIns="0" bIns="0" rtlCol="0">
            <a:spAutoFit/>
          </a:bodyPr>
          <a:lstStyle/>
          <a:p>
            <a:pPr>
              <a:lnSpc>
                <a:spcPts val="2530"/>
              </a:lnSpc>
            </a:pPr>
            <a:r>
              <a:rPr lang="en-CA" sz="1212" dirty="0">
                <a:solidFill>
                  <a:srgbClr val="323298"/>
                </a:solidFill>
                <a:latin typeface="Arial Unicode MS"/>
                <a:cs typeface="Arial Unicode MS"/>
              </a:rPr>
              <a:t></a:t>
            </a:r>
            <a:r>
              <a:rPr lang="en-CA" sz="2196" dirty="0">
                <a:solidFill>
                  <a:srgbClr val="7F0000"/>
                </a:solidFill>
                <a:latin typeface="Arial"/>
                <a:cs typeface="Arial"/>
              </a:rPr>
              <a:t>  Not always applicable - choice is sometimes </a:t>
            </a:r>
            <a:r>
              <a:rPr lang="en-CA" sz="2196" dirty="0" smtClean="0">
                <a:solidFill>
                  <a:srgbClr val="7F0000"/>
                </a:solidFill>
                <a:latin typeface="Arial"/>
                <a:cs typeface="Arial"/>
              </a:rPr>
              <a:t>subjective</a:t>
            </a:r>
            <a:r>
              <a:rPr lang="ar-SA" sz="2196" dirty="0" smtClean="0">
                <a:solidFill>
                  <a:srgbClr val="7F0000"/>
                </a:solidFill>
                <a:latin typeface="Arial"/>
                <a:cs typeface="Arial"/>
              </a:rPr>
              <a:t>سبجكتت يعني يمكن اني اختار أي اشي غير السيريال بس اخترنا السيريال لانه اقل واسرع ف البحث واسهل فقط</a:t>
            </a:r>
            <a:endParaRPr lang="en-CA" sz="2196" dirty="0">
              <a:solidFill>
                <a:srgbClr val="7F0000"/>
              </a:solidFill>
              <a:latin typeface="Arial"/>
              <a:cs typeface="Arial"/>
            </a:endParaRPr>
          </a:p>
          <a:p>
            <a:pPr>
              <a:lnSpc>
                <a:spcPts val="2530"/>
              </a:lnSpc>
            </a:pPr>
            <a:endParaRPr lang="en-CA" sz="2178" dirty="0">
              <a:solidFill>
                <a:srgbClr val="000000"/>
              </a:solidFill>
            </a:endParaRPr>
          </a:p>
        </p:txBody>
      </p:sp>
      <p:sp>
        <p:nvSpPr>
          <p:cNvPr id="12" name="TextBox 12"/>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3" name="TextBox 13"/>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5- 25</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6" name="TextBox 2"/>
          <p:cNvSpPr txBox="1"/>
          <p:nvPr/>
        </p:nvSpPr>
        <p:spPr>
          <a:xfrm>
            <a:off x="317500" y="279400"/>
            <a:ext cx="8826500" cy="609600"/>
          </a:xfrm>
          <a:prstGeom prst="rect">
            <a:avLst/>
          </a:prstGeom>
          <a:noFill/>
        </p:spPr>
        <p:txBody>
          <a:bodyPr vert="horz" wrap="none" lIns="0" tIns="0" rIns="0" bIns="0" rtlCol="0">
            <a:spAutoFit/>
          </a:bodyPr>
          <a:lstStyle/>
          <a:p>
            <a:pPr>
              <a:lnSpc>
                <a:spcPts val="3680"/>
              </a:lnSpc>
            </a:pPr>
            <a:r>
              <a:rPr lang="en-CA" sz="3204">
                <a:solidFill>
                  <a:srgbClr val="7F0000"/>
                </a:solidFill>
                <a:latin typeface="Arial"/>
                <a:cs typeface="Arial"/>
              </a:rPr>
              <a:t>CAR table with two candidate keys -</a:t>
            </a:r>
          </a:p>
          <a:p>
            <a:pPr>
              <a:lnSpc>
                <a:spcPts val="3680"/>
              </a:lnSpc>
            </a:pPr>
            <a:endParaRPr lang="en-CA" sz="3204">
              <a:solidFill>
                <a:srgbClr val="000000"/>
              </a:solidFill>
            </a:endParaRPr>
          </a:p>
        </p:txBody>
      </p:sp>
      <p:sp>
        <p:nvSpPr>
          <p:cNvPr id="3" name="TextBox 3"/>
          <p:cNvSpPr txBox="1"/>
          <p:nvPr/>
        </p:nvSpPr>
        <p:spPr>
          <a:xfrm>
            <a:off x="317500" y="762000"/>
            <a:ext cx="8826500" cy="609600"/>
          </a:xfrm>
          <a:prstGeom prst="rect">
            <a:avLst/>
          </a:prstGeom>
          <a:noFill/>
        </p:spPr>
        <p:txBody>
          <a:bodyPr vert="horz" wrap="none" lIns="0" tIns="0" rIns="0" bIns="0" rtlCol="0">
            <a:spAutoFit/>
          </a:bodyPr>
          <a:lstStyle/>
          <a:p>
            <a:pPr>
              <a:lnSpc>
                <a:spcPts val="3680"/>
              </a:lnSpc>
            </a:pPr>
            <a:r>
              <a:rPr lang="en-CA" sz="3204">
                <a:solidFill>
                  <a:srgbClr val="7F0000"/>
                </a:solidFill>
                <a:latin typeface="Arial"/>
                <a:cs typeface="Arial"/>
              </a:rPr>
              <a:t>LicenseNumber chosen as Primary Key</a:t>
            </a:r>
          </a:p>
          <a:p>
            <a:pPr>
              <a:lnSpc>
                <a:spcPts val="3680"/>
              </a:lnSpc>
            </a:pPr>
            <a:endParaRPr lang="en-CA" sz="3204">
              <a:solidFill>
                <a:srgbClr val="000000"/>
              </a:solidFill>
            </a:endParaRPr>
          </a:p>
        </p:txBody>
      </p:sp>
      <p:sp>
        <p:nvSpPr>
          <p:cNvPr id="4" name="TextBox 4"/>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5" name="TextBox 5"/>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5- 26</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0" name="TextBox 2"/>
          <p:cNvSpPr txBox="1"/>
          <p:nvPr/>
        </p:nvSpPr>
        <p:spPr>
          <a:xfrm>
            <a:off x="317500" y="711200"/>
            <a:ext cx="10161436" cy="1051570"/>
          </a:xfrm>
          <a:prstGeom prst="rect">
            <a:avLst/>
          </a:prstGeom>
          <a:noFill/>
        </p:spPr>
        <p:txBody>
          <a:bodyPr vert="horz" wrap="none" lIns="0" tIns="0" rIns="0" bIns="0" rtlCol="0">
            <a:spAutoFit/>
          </a:bodyPr>
          <a:lstStyle/>
          <a:p>
            <a:pPr>
              <a:lnSpc>
                <a:spcPts val="4140"/>
              </a:lnSpc>
            </a:pPr>
            <a:r>
              <a:rPr lang="en-CA" sz="3600" dirty="0">
                <a:solidFill>
                  <a:srgbClr val="7F0000"/>
                </a:solidFill>
                <a:latin typeface="Arial"/>
                <a:cs typeface="Arial"/>
              </a:rPr>
              <a:t>Relational Database </a:t>
            </a:r>
            <a:r>
              <a:rPr lang="en-CA" sz="3600" dirty="0" smtClean="0">
                <a:solidFill>
                  <a:srgbClr val="7F0000"/>
                </a:solidFill>
                <a:latin typeface="Arial"/>
                <a:cs typeface="Arial"/>
              </a:rPr>
              <a:t>Schema</a:t>
            </a:r>
            <a:r>
              <a:rPr lang="ar-SA" sz="3600" dirty="0" smtClean="0">
                <a:solidFill>
                  <a:srgbClr val="7F0000"/>
                </a:solidFill>
                <a:latin typeface="Arial"/>
                <a:cs typeface="Arial"/>
              </a:rPr>
              <a:t>يعني انو الجداول فقط عناوين</a:t>
            </a:r>
            <a:endParaRPr lang="en-CA" sz="3600" dirty="0">
              <a:solidFill>
                <a:srgbClr val="7F0000"/>
              </a:solidFill>
              <a:latin typeface="Arial"/>
              <a:cs typeface="Arial"/>
            </a:endParaRPr>
          </a:p>
          <a:p>
            <a:pPr>
              <a:lnSpc>
                <a:spcPts val="4140"/>
              </a:lnSpc>
            </a:pPr>
            <a:endParaRPr lang="en-CA" sz="3600" dirty="0">
              <a:solidFill>
                <a:srgbClr val="000000"/>
              </a:solidFill>
            </a:endParaRPr>
          </a:p>
        </p:txBody>
      </p:sp>
      <p:sp>
        <p:nvSpPr>
          <p:cNvPr id="3" name="TextBox 3"/>
          <p:cNvSpPr txBox="1"/>
          <p:nvPr/>
        </p:nvSpPr>
        <p:spPr>
          <a:xfrm>
            <a:off x="330200" y="1651000"/>
            <a:ext cx="10433947" cy="820738"/>
          </a:xfrm>
          <a:prstGeom prst="rect">
            <a:avLst/>
          </a:prstGeom>
          <a:noFill/>
        </p:spPr>
        <p:txBody>
          <a:bodyPr vert="horz" wrap="none" lIns="0" tIns="0" rIns="0" bIns="0" rtlCol="0">
            <a:spAutoFit/>
          </a:bodyPr>
          <a:lstStyle/>
          <a:p>
            <a:pPr>
              <a:lnSpc>
                <a:spcPts val="3220"/>
              </a:lnSpc>
            </a:pPr>
            <a:r>
              <a:rPr lang="en-CA" sz="1680" dirty="0">
                <a:solidFill>
                  <a:srgbClr val="980032"/>
                </a:solidFill>
                <a:latin typeface="Arial Unicode MS"/>
                <a:cs typeface="Arial Unicode MS"/>
              </a:rPr>
              <a:t></a:t>
            </a:r>
            <a:r>
              <a:rPr lang="en-CA" sz="2808" b="1" dirty="0">
                <a:solidFill>
                  <a:srgbClr val="323298"/>
                </a:solidFill>
                <a:latin typeface="Arial Bold"/>
                <a:cs typeface="Arial Bold"/>
              </a:rPr>
              <a:t>  Relational Database </a:t>
            </a:r>
            <a:r>
              <a:rPr lang="en-CA" sz="2808" b="1" dirty="0" smtClean="0">
                <a:solidFill>
                  <a:srgbClr val="323298"/>
                </a:solidFill>
                <a:latin typeface="Arial Bold"/>
                <a:cs typeface="Arial Bold"/>
              </a:rPr>
              <a:t>Schema:</a:t>
            </a:r>
            <a:r>
              <a:rPr lang="ar-SA" sz="2808" b="1" dirty="0" smtClean="0">
                <a:solidFill>
                  <a:srgbClr val="323298"/>
                </a:solidFill>
                <a:latin typeface="Arial Bold"/>
                <a:cs typeface="Arial Bold"/>
              </a:rPr>
              <a:t>الاسكيما بتعبر عن الستركتشر تبعت الجدول</a:t>
            </a:r>
            <a:endParaRPr lang="en-CA" sz="2808" b="1" dirty="0">
              <a:solidFill>
                <a:srgbClr val="323298"/>
              </a:solidFill>
              <a:latin typeface="Arial Bold"/>
              <a:cs typeface="Arial Bold"/>
            </a:endParaRPr>
          </a:p>
          <a:p>
            <a:pPr>
              <a:lnSpc>
                <a:spcPts val="3220"/>
              </a:lnSpc>
            </a:pPr>
            <a:endParaRPr lang="en-CA" sz="2761" dirty="0">
              <a:solidFill>
                <a:srgbClr val="000000"/>
              </a:solidFill>
            </a:endParaRPr>
          </a:p>
        </p:txBody>
      </p:sp>
      <p:sp>
        <p:nvSpPr>
          <p:cNvPr id="4" name="TextBox 4"/>
          <p:cNvSpPr txBox="1"/>
          <p:nvPr/>
        </p:nvSpPr>
        <p:spPr>
          <a:xfrm>
            <a:off x="787400" y="2133600"/>
            <a:ext cx="7075720" cy="1216680"/>
          </a:xfrm>
          <a:prstGeom prst="rect">
            <a:avLst/>
          </a:prstGeom>
          <a:noFill/>
        </p:spPr>
        <p:txBody>
          <a:bodyPr vert="horz" wrap="none" lIns="0" tIns="0" rIns="0" bIns="0" rtlCol="0">
            <a:spAutoFit/>
          </a:bodyPr>
          <a:lstStyle/>
          <a:p>
            <a:pPr>
              <a:lnSpc>
                <a:spcPts val="3200"/>
              </a:lnSpc>
            </a:pPr>
            <a:r>
              <a:rPr lang="en-CA" sz="1428" dirty="0">
                <a:solidFill>
                  <a:srgbClr val="323298"/>
                </a:solidFill>
                <a:latin typeface="Arial Unicode MS"/>
                <a:cs typeface="Arial Unicode MS"/>
              </a:rPr>
              <a:t></a:t>
            </a:r>
            <a:r>
              <a:rPr lang="en-CA" sz="2604" dirty="0">
                <a:solidFill>
                  <a:srgbClr val="7F0000"/>
                </a:solidFill>
                <a:latin typeface="Arial"/>
                <a:cs typeface="Arial"/>
              </a:rPr>
              <a:t>  A set S of relation schemas that belong to the</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7F0000"/>
                </a:solidFill>
                <a:latin typeface="Arial"/>
                <a:cs typeface="Arial"/>
              </a:rPr>
              <a:t>same </a:t>
            </a:r>
            <a:r>
              <a:rPr lang="en-CA" sz="2604" dirty="0" smtClean="0">
                <a:solidFill>
                  <a:srgbClr val="7F0000"/>
                </a:solidFill>
                <a:latin typeface="Arial"/>
                <a:cs typeface="Arial"/>
              </a:rPr>
              <a:t>database.</a:t>
            </a:r>
            <a:r>
              <a:rPr lang="ar-SA" sz="2604" dirty="0" smtClean="0">
                <a:solidFill>
                  <a:srgbClr val="7F0000"/>
                </a:solidFill>
                <a:latin typeface="Arial"/>
                <a:cs typeface="Arial"/>
              </a:rPr>
              <a:t>مش مفهوم</a:t>
            </a:r>
            <a:endParaRPr lang="en-CA" sz="2604" dirty="0">
              <a:solidFill>
                <a:srgbClr val="7F0000"/>
              </a:solidFill>
              <a:latin typeface="Arial"/>
              <a:cs typeface="Arial"/>
            </a:endParaRPr>
          </a:p>
          <a:p>
            <a:pPr>
              <a:lnSpc>
                <a:spcPts val="3200"/>
              </a:lnSpc>
            </a:pPr>
            <a:endParaRPr lang="en-CA" sz="2604" dirty="0">
              <a:solidFill>
                <a:srgbClr val="000000"/>
              </a:solidFill>
            </a:endParaRPr>
          </a:p>
        </p:txBody>
      </p:sp>
      <p:sp>
        <p:nvSpPr>
          <p:cNvPr id="5" name="TextBox 5"/>
          <p:cNvSpPr txBox="1"/>
          <p:nvPr/>
        </p:nvSpPr>
        <p:spPr>
          <a:xfrm>
            <a:off x="787400" y="2971800"/>
            <a:ext cx="8758808" cy="1795363"/>
          </a:xfrm>
          <a:prstGeom prst="rect">
            <a:avLst/>
          </a:prstGeom>
          <a:noFill/>
        </p:spPr>
        <p:txBody>
          <a:bodyPr vert="horz" wrap="none" lIns="0" tIns="0" rIns="0" bIns="0" rtlCol="0">
            <a:spAutoFit/>
          </a:bodyPr>
          <a:lstStyle/>
          <a:p>
            <a:pPr>
              <a:lnSpc>
                <a:spcPts val="3450"/>
              </a:lnSpc>
            </a:pPr>
            <a:r>
              <a:rPr lang="en-CA" sz="1428" dirty="0">
                <a:solidFill>
                  <a:srgbClr val="323298"/>
                </a:solidFill>
                <a:latin typeface="Arial Unicode MS"/>
                <a:cs typeface="Arial Unicode MS"/>
              </a:rPr>
              <a:t></a:t>
            </a:r>
            <a:r>
              <a:rPr lang="en-CA" sz="2604" dirty="0">
                <a:solidFill>
                  <a:srgbClr val="7F0000"/>
                </a:solidFill>
                <a:latin typeface="Arial"/>
                <a:cs typeface="Arial"/>
              </a:rPr>
              <a:t>  S is the name of the whole </a:t>
            </a:r>
            <a:r>
              <a:rPr lang="en-CA" sz="2614" b="1" dirty="0">
                <a:solidFill>
                  <a:srgbClr val="7F0000"/>
                </a:solidFill>
                <a:latin typeface="Arial Bold"/>
                <a:cs typeface="Arial Bold"/>
              </a:rPr>
              <a:t>database schema</a:t>
            </a:r>
            <a:r>
              <a:rPr lang="en-CA" sz="2580" dirty="0">
                <a:solidFill>
                  <a:srgbClr val="000000"/>
                </a:solidFill>
                <a:latin typeface="Times New Roman"/>
              </a:rPr>
              <a:t/>
            </a:r>
            <a:br>
              <a:rPr lang="en-CA" sz="2580" dirty="0">
                <a:solidFill>
                  <a:srgbClr val="000000"/>
                </a:solidFill>
                <a:latin typeface="Times New Roman"/>
              </a:rPr>
            </a:br>
            <a:r>
              <a:rPr lang="en-CA" sz="1428" dirty="0">
                <a:solidFill>
                  <a:srgbClr val="323298"/>
                </a:solidFill>
                <a:latin typeface="Arial Unicode MS"/>
                <a:cs typeface="Arial Unicode MS"/>
              </a:rPr>
              <a:t></a:t>
            </a:r>
            <a:r>
              <a:rPr lang="en-CA" sz="2604" dirty="0">
                <a:solidFill>
                  <a:srgbClr val="7F0000"/>
                </a:solidFill>
                <a:latin typeface="Arial"/>
                <a:cs typeface="Arial"/>
              </a:rPr>
              <a:t>  S = {R1, R2, ..., </a:t>
            </a:r>
            <a:r>
              <a:rPr lang="en-CA" sz="2604" dirty="0" smtClean="0">
                <a:solidFill>
                  <a:srgbClr val="7F0000"/>
                </a:solidFill>
                <a:latin typeface="Arial"/>
                <a:cs typeface="Arial"/>
              </a:rPr>
              <a:t>Rn}</a:t>
            </a:r>
            <a:r>
              <a:rPr lang="ar-SA" sz="2604" dirty="0" smtClean="0">
                <a:solidFill>
                  <a:srgbClr val="7F0000"/>
                </a:solidFill>
                <a:latin typeface="Arial"/>
                <a:cs typeface="Arial"/>
              </a:rPr>
              <a:t>ار الا هي الجداول</a:t>
            </a:r>
            <a:r>
              <a:rPr lang="en-CA" sz="2604" dirty="0" smtClean="0">
                <a:solidFill>
                  <a:srgbClr val="7F0000"/>
                </a:solidFill>
                <a:latin typeface="Arial"/>
                <a:cs typeface="Arial"/>
              </a:rPr>
              <a:t> </a:t>
            </a:r>
            <a:r>
              <a:rPr lang="en-CA" sz="2604" dirty="0">
                <a:solidFill>
                  <a:srgbClr val="7F0000"/>
                </a:solidFill>
                <a:latin typeface="Arial"/>
                <a:cs typeface="Arial"/>
              </a:rPr>
              <a:t>and a set IC of integrity</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7F0000"/>
                </a:solidFill>
                <a:latin typeface="Arial"/>
                <a:cs typeface="Arial"/>
              </a:rPr>
              <a:t>constraints.</a:t>
            </a:r>
          </a:p>
          <a:p>
            <a:pPr>
              <a:lnSpc>
                <a:spcPts val="3450"/>
              </a:lnSpc>
            </a:pPr>
            <a:endParaRPr lang="en-CA" sz="2604" dirty="0">
              <a:solidFill>
                <a:srgbClr val="000000"/>
              </a:solidFill>
            </a:endParaRPr>
          </a:p>
        </p:txBody>
      </p:sp>
      <p:sp>
        <p:nvSpPr>
          <p:cNvPr id="6" name="TextBox 6"/>
          <p:cNvSpPr txBox="1"/>
          <p:nvPr/>
        </p:nvSpPr>
        <p:spPr>
          <a:xfrm>
            <a:off x="787400" y="4356100"/>
            <a:ext cx="8356600" cy="914400"/>
          </a:xfrm>
          <a:prstGeom prst="rect">
            <a:avLst/>
          </a:prstGeom>
          <a:noFill/>
        </p:spPr>
        <p:txBody>
          <a:bodyPr vert="horz" wrap="none" lIns="0" tIns="0" rIns="0" bIns="0" rtlCol="0">
            <a:spAutoFit/>
          </a:bodyPr>
          <a:lstStyle/>
          <a:p>
            <a:pPr>
              <a:lnSpc>
                <a:spcPts val="3100"/>
              </a:lnSpc>
            </a:pPr>
            <a:r>
              <a:rPr lang="en-CA" sz="1428" dirty="0">
                <a:solidFill>
                  <a:srgbClr val="323298"/>
                </a:solidFill>
                <a:latin typeface="Arial Unicode MS"/>
                <a:cs typeface="Arial Unicode MS"/>
              </a:rPr>
              <a:t></a:t>
            </a:r>
            <a:r>
              <a:rPr lang="en-CA" sz="2604" dirty="0">
                <a:solidFill>
                  <a:srgbClr val="7F0000"/>
                </a:solidFill>
                <a:latin typeface="Arial"/>
                <a:cs typeface="Arial"/>
              </a:rPr>
              <a:t>  R1, R2, …, Rn are the names of the individual</a:t>
            </a:r>
            <a:r>
              <a:rPr lang="en-CA" sz="2604" dirty="0">
                <a:solidFill>
                  <a:srgbClr val="000000"/>
                </a:solidFill>
                <a:latin typeface="Times New Roman"/>
              </a:rPr>
              <a:t/>
            </a:r>
            <a:br>
              <a:rPr lang="en-CA" sz="2604" dirty="0">
                <a:solidFill>
                  <a:srgbClr val="000000"/>
                </a:solidFill>
                <a:latin typeface="Times New Roman"/>
              </a:rPr>
            </a:br>
            <a:r>
              <a:rPr lang="en-CA" sz="2614" b="1" dirty="0">
                <a:solidFill>
                  <a:srgbClr val="7F0000"/>
                </a:solidFill>
                <a:latin typeface="Arial Bold"/>
                <a:cs typeface="Arial Bold"/>
              </a:rPr>
              <a:t>relation schemas</a:t>
            </a:r>
            <a:r>
              <a:rPr lang="en-CA" sz="2604" dirty="0">
                <a:solidFill>
                  <a:srgbClr val="7F0000"/>
                </a:solidFill>
                <a:latin typeface="Arial"/>
                <a:cs typeface="Arial"/>
              </a:rPr>
              <a:t> within the database S</a:t>
            </a:r>
          </a:p>
          <a:p>
            <a:pPr>
              <a:lnSpc>
                <a:spcPts val="3100"/>
              </a:lnSpc>
            </a:pPr>
            <a:endParaRPr lang="en-CA" sz="2604" dirty="0">
              <a:solidFill>
                <a:srgbClr val="000000"/>
              </a:solidFill>
            </a:endParaRPr>
          </a:p>
        </p:txBody>
      </p:sp>
      <p:sp>
        <p:nvSpPr>
          <p:cNvPr id="7" name="TextBox 7"/>
          <p:cNvSpPr txBox="1"/>
          <p:nvPr/>
        </p:nvSpPr>
        <p:spPr>
          <a:xfrm>
            <a:off x="330200" y="5232400"/>
            <a:ext cx="8813800" cy="990600"/>
          </a:xfrm>
          <a:prstGeom prst="rect">
            <a:avLst/>
          </a:prstGeom>
          <a:noFill/>
        </p:spPr>
        <p:txBody>
          <a:bodyPr vert="horz" wrap="none" lIns="0" tIns="0" rIns="0" bIns="0" rtlCol="0">
            <a:spAutoFit/>
          </a:bodyPr>
          <a:lstStyle/>
          <a:p>
            <a:pPr>
              <a:lnSpc>
                <a:spcPts val="3400"/>
              </a:lnSpc>
            </a:pPr>
            <a:r>
              <a:rPr lang="en-CA" sz="1680">
                <a:solidFill>
                  <a:srgbClr val="980032"/>
                </a:solidFill>
                <a:latin typeface="Arial Unicode MS"/>
                <a:cs typeface="Arial Unicode MS"/>
              </a:rPr>
              <a:t></a:t>
            </a:r>
            <a:r>
              <a:rPr lang="en-CA" sz="2796">
                <a:solidFill>
                  <a:srgbClr val="323298"/>
                </a:solidFill>
                <a:latin typeface="Arial"/>
                <a:cs typeface="Arial"/>
              </a:rPr>
              <a:t>  Following slide shows a COMPANY database</a:t>
            </a:r>
            <a:r>
              <a:rPr lang="en-CA" sz="2798">
                <a:solidFill>
                  <a:srgbClr val="000000"/>
                </a:solidFill>
                <a:latin typeface="Times New Roman"/>
              </a:rPr>
              <a:t/>
            </a:r>
            <a:br>
              <a:rPr lang="en-CA" sz="2798">
                <a:solidFill>
                  <a:srgbClr val="000000"/>
                </a:solidFill>
                <a:latin typeface="Times New Roman"/>
              </a:rPr>
            </a:br>
            <a:r>
              <a:rPr lang="en-CA" sz="2798">
                <a:solidFill>
                  <a:srgbClr val="323298"/>
                </a:solidFill>
                <a:latin typeface="Arial"/>
                <a:cs typeface="Arial"/>
              </a:rPr>
              <a:t>schema with 6 relation schemas</a:t>
            </a:r>
          </a:p>
          <a:p>
            <a:pPr>
              <a:lnSpc>
                <a:spcPts val="3400"/>
              </a:lnSpc>
            </a:pPr>
            <a:endParaRPr lang="en-CA" sz="2798">
              <a:solidFill>
                <a:srgbClr val="000000"/>
              </a:solidFill>
            </a:endParaRPr>
          </a:p>
        </p:txBody>
      </p:sp>
      <p:sp>
        <p:nvSpPr>
          <p:cNvPr id="8" name="TextBox 8"/>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9" name="TextBox 9"/>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5- 27</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5" name="TextBox 2"/>
          <p:cNvSpPr txBox="1"/>
          <p:nvPr/>
        </p:nvSpPr>
        <p:spPr>
          <a:xfrm>
            <a:off x="469900" y="812800"/>
            <a:ext cx="8674100" cy="609600"/>
          </a:xfrm>
          <a:prstGeom prst="rect">
            <a:avLst/>
          </a:prstGeom>
          <a:noFill/>
        </p:spPr>
        <p:txBody>
          <a:bodyPr vert="horz" wrap="none" lIns="0" tIns="0" rIns="0" bIns="0" rtlCol="0">
            <a:spAutoFit/>
          </a:bodyPr>
          <a:lstStyle/>
          <a:p>
            <a:pPr>
              <a:lnSpc>
                <a:spcPts val="3680"/>
              </a:lnSpc>
            </a:pPr>
            <a:r>
              <a:rPr lang="en-CA" sz="3204">
                <a:solidFill>
                  <a:srgbClr val="7F0000"/>
                </a:solidFill>
                <a:latin typeface="Arial"/>
                <a:cs typeface="Arial"/>
              </a:rPr>
              <a:t>COMPANY Database Schema</a:t>
            </a:r>
          </a:p>
          <a:p>
            <a:pPr>
              <a:lnSpc>
                <a:spcPts val="3680"/>
              </a:lnSpc>
            </a:pPr>
            <a:endParaRPr lang="en-CA" sz="3204">
              <a:solidFill>
                <a:srgbClr val="000000"/>
              </a:solidFill>
            </a:endParaRPr>
          </a:p>
        </p:txBody>
      </p:sp>
      <p:sp>
        <p:nvSpPr>
          <p:cNvPr id="3" name="TextBox 3"/>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4" name="TextBox 4"/>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5- 28</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0" name="TextBox 2"/>
          <p:cNvSpPr txBox="1"/>
          <p:nvPr/>
        </p:nvSpPr>
        <p:spPr>
          <a:xfrm>
            <a:off x="251520" y="485118"/>
            <a:ext cx="12396022" cy="1577355"/>
          </a:xfrm>
          <a:prstGeom prst="rect">
            <a:avLst/>
          </a:prstGeom>
          <a:noFill/>
        </p:spPr>
        <p:txBody>
          <a:bodyPr vert="horz" wrap="none" lIns="0" tIns="0" rIns="0" bIns="0" rtlCol="0">
            <a:spAutoFit/>
          </a:bodyPr>
          <a:lstStyle/>
          <a:p>
            <a:pPr>
              <a:lnSpc>
                <a:spcPts val="4140"/>
              </a:lnSpc>
            </a:pPr>
            <a:r>
              <a:rPr lang="en-CA" sz="3600" dirty="0">
                <a:solidFill>
                  <a:srgbClr val="7F0000"/>
                </a:solidFill>
                <a:latin typeface="Arial"/>
                <a:cs typeface="Arial"/>
              </a:rPr>
              <a:t>Relational Database </a:t>
            </a:r>
            <a:r>
              <a:rPr lang="en-CA" sz="3600" dirty="0" smtClean="0">
                <a:solidFill>
                  <a:srgbClr val="7F0000"/>
                </a:solidFill>
                <a:latin typeface="Arial"/>
                <a:cs typeface="Arial"/>
              </a:rPr>
              <a:t>State</a:t>
            </a:r>
            <a:r>
              <a:rPr lang="ar-SA" sz="3600" dirty="0" smtClean="0">
                <a:solidFill>
                  <a:srgbClr val="7F0000"/>
                </a:solidFill>
                <a:latin typeface="Arial"/>
                <a:cs typeface="Arial"/>
              </a:rPr>
              <a:t>الا هي الكرنت داتا الموجودة جوا الداتا بيس كلها</a:t>
            </a:r>
          </a:p>
          <a:p>
            <a:pPr>
              <a:lnSpc>
                <a:spcPts val="4140"/>
              </a:lnSpc>
            </a:pPr>
            <a:r>
              <a:rPr lang="ar-SA" sz="3600" dirty="0" smtClean="0">
                <a:solidFill>
                  <a:srgbClr val="7F0000"/>
                </a:solidFill>
                <a:latin typeface="Arial"/>
                <a:cs typeface="Arial"/>
              </a:rPr>
              <a:t>يعني انو الجداول ما تكون بس عناوين لا برضو فيها بيانات</a:t>
            </a:r>
            <a:endParaRPr lang="en-CA" sz="3600" dirty="0">
              <a:solidFill>
                <a:srgbClr val="7F0000"/>
              </a:solidFill>
              <a:latin typeface="Arial"/>
              <a:cs typeface="Arial"/>
            </a:endParaRPr>
          </a:p>
          <a:p>
            <a:pPr>
              <a:lnSpc>
                <a:spcPts val="4140"/>
              </a:lnSpc>
            </a:pPr>
            <a:endParaRPr lang="en-CA" sz="3600" dirty="0">
              <a:solidFill>
                <a:srgbClr val="000000"/>
              </a:solidFill>
            </a:endParaRPr>
          </a:p>
        </p:txBody>
      </p:sp>
      <p:sp>
        <p:nvSpPr>
          <p:cNvPr id="3" name="TextBox 3"/>
          <p:cNvSpPr txBox="1"/>
          <p:nvPr/>
        </p:nvSpPr>
        <p:spPr>
          <a:xfrm>
            <a:off x="342900" y="1612900"/>
            <a:ext cx="8801100" cy="495300"/>
          </a:xfrm>
          <a:prstGeom prst="rect">
            <a:avLst/>
          </a:prstGeom>
          <a:noFill/>
        </p:spPr>
        <p:txBody>
          <a:bodyPr vert="horz" wrap="none" lIns="0" tIns="0" rIns="0" bIns="0" rtlCol="0">
            <a:spAutoFit/>
          </a:bodyPr>
          <a:lstStyle/>
          <a:p>
            <a:pPr>
              <a:lnSpc>
                <a:spcPts val="2990"/>
              </a:lnSpc>
            </a:pPr>
            <a:r>
              <a:rPr lang="en-CA" sz="1562">
                <a:solidFill>
                  <a:srgbClr val="980032"/>
                </a:solidFill>
                <a:latin typeface="Arial Unicode MS"/>
                <a:cs typeface="Arial Unicode MS"/>
              </a:rPr>
              <a:t></a:t>
            </a:r>
            <a:r>
              <a:rPr lang="en-CA" sz="2606">
                <a:solidFill>
                  <a:srgbClr val="323298"/>
                </a:solidFill>
                <a:latin typeface="Arial"/>
                <a:cs typeface="Arial"/>
              </a:rPr>
              <a:t>  A </a:t>
            </a:r>
            <a:r>
              <a:rPr lang="en-CA" sz="2616" b="1">
                <a:solidFill>
                  <a:srgbClr val="323298"/>
                </a:solidFill>
                <a:latin typeface="Arial Bold"/>
                <a:cs typeface="Arial Bold"/>
              </a:rPr>
              <a:t>relational database state</a:t>
            </a:r>
            <a:r>
              <a:rPr lang="en-CA" sz="2606">
                <a:solidFill>
                  <a:srgbClr val="323298"/>
                </a:solidFill>
                <a:latin typeface="Arial"/>
                <a:cs typeface="Arial"/>
              </a:rPr>
              <a:t> DB of </a:t>
            </a:r>
            <a:r>
              <a:rPr lang="en-CA" sz="2606">
                <a:solidFill>
                  <a:srgbClr val="323298"/>
                </a:solidFill>
                <a:latin typeface="Arial Italic"/>
                <a:cs typeface="Arial Italic"/>
              </a:rPr>
              <a:t>S</a:t>
            </a:r>
            <a:r>
              <a:rPr lang="en-CA" sz="2606">
                <a:solidFill>
                  <a:srgbClr val="323298"/>
                </a:solidFill>
                <a:latin typeface="Arial"/>
                <a:cs typeface="Arial"/>
              </a:rPr>
              <a:t> is a set of</a:t>
            </a:r>
          </a:p>
          <a:p>
            <a:pPr>
              <a:lnSpc>
                <a:spcPts val="2990"/>
              </a:lnSpc>
            </a:pPr>
            <a:endParaRPr lang="en-CA" sz="2585">
              <a:solidFill>
                <a:srgbClr val="000000"/>
              </a:solidFill>
            </a:endParaRPr>
          </a:p>
        </p:txBody>
      </p:sp>
      <p:sp>
        <p:nvSpPr>
          <p:cNvPr id="4" name="TextBox 4"/>
          <p:cNvSpPr txBox="1"/>
          <p:nvPr/>
        </p:nvSpPr>
        <p:spPr>
          <a:xfrm>
            <a:off x="685800" y="1993900"/>
            <a:ext cx="7880362" cy="1590179"/>
          </a:xfrm>
          <a:prstGeom prst="rect">
            <a:avLst/>
          </a:prstGeom>
          <a:noFill/>
        </p:spPr>
        <p:txBody>
          <a:bodyPr vert="horz" wrap="none" lIns="0" tIns="0" rIns="0" bIns="0" rtlCol="0">
            <a:spAutoFit/>
          </a:bodyPr>
          <a:lstStyle/>
          <a:p>
            <a:pPr>
              <a:lnSpc>
                <a:spcPts val="3100"/>
              </a:lnSpc>
            </a:pPr>
            <a:r>
              <a:rPr lang="en-CA" sz="2604" dirty="0">
                <a:solidFill>
                  <a:srgbClr val="323298"/>
                </a:solidFill>
                <a:latin typeface="Arial"/>
                <a:cs typeface="Arial"/>
              </a:rPr>
              <a:t>relation states DB = {</a:t>
            </a:r>
            <a:r>
              <a:rPr lang="en-CA" sz="2604" dirty="0">
                <a:solidFill>
                  <a:srgbClr val="323298"/>
                </a:solidFill>
                <a:latin typeface="Arial Italic"/>
                <a:cs typeface="Arial Italic"/>
              </a:rPr>
              <a:t>r</a:t>
            </a:r>
            <a:r>
              <a:rPr lang="en-CA" sz="1728" dirty="0">
                <a:solidFill>
                  <a:srgbClr val="323298"/>
                </a:solidFill>
                <a:latin typeface="Arial"/>
                <a:cs typeface="Arial"/>
              </a:rPr>
              <a:t>1</a:t>
            </a:r>
            <a:r>
              <a:rPr lang="en-CA" sz="2604" dirty="0">
                <a:solidFill>
                  <a:srgbClr val="323298"/>
                </a:solidFill>
                <a:latin typeface="Arial"/>
                <a:cs typeface="Arial"/>
              </a:rPr>
              <a:t>, </a:t>
            </a:r>
            <a:r>
              <a:rPr lang="en-CA" sz="2604" dirty="0">
                <a:solidFill>
                  <a:srgbClr val="323298"/>
                </a:solidFill>
                <a:latin typeface="Arial Italic"/>
                <a:cs typeface="Arial Italic"/>
              </a:rPr>
              <a:t>r</a:t>
            </a:r>
            <a:r>
              <a:rPr lang="en-CA" sz="1728" dirty="0">
                <a:solidFill>
                  <a:srgbClr val="323298"/>
                </a:solidFill>
                <a:latin typeface="Arial"/>
                <a:cs typeface="Arial"/>
              </a:rPr>
              <a:t>2</a:t>
            </a:r>
            <a:r>
              <a:rPr lang="en-CA" sz="2604" dirty="0">
                <a:solidFill>
                  <a:srgbClr val="323298"/>
                </a:solidFill>
                <a:latin typeface="Arial"/>
                <a:cs typeface="Arial"/>
              </a:rPr>
              <a:t>, ..., </a:t>
            </a:r>
            <a:r>
              <a:rPr lang="en-CA" sz="2604" dirty="0" err="1">
                <a:solidFill>
                  <a:srgbClr val="323298"/>
                </a:solidFill>
                <a:latin typeface="Arial Italic"/>
                <a:cs typeface="Arial Italic"/>
              </a:rPr>
              <a:t>r</a:t>
            </a:r>
            <a:r>
              <a:rPr lang="en-CA" sz="1728" dirty="0" err="1">
                <a:solidFill>
                  <a:srgbClr val="323298"/>
                </a:solidFill>
                <a:latin typeface="Arial Italic"/>
                <a:cs typeface="Arial Italic"/>
              </a:rPr>
              <a:t>m</a:t>
            </a:r>
            <a:r>
              <a:rPr lang="en-CA" sz="2604" dirty="0">
                <a:solidFill>
                  <a:srgbClr val="323298"/>
                </a:solidFill>
                <a:latin typeface="Arial"/>
                <a:cs typeface="Arial"/>
              </a:rPr>
              <a:t>} such that each </a:t>
            </a:r>
            <a:r>
              <a:rPr lang="en-CA" sz="2604" dirty="0" err="1">
                <a:solidFill>
                  <a:srgbClr val="323298"/>
                </a:solidFill>
                <a:latin typeface="Arial Italic"/>
                <a:cs typeface="Arial Italic"/>
              </a:rPr>
              <a:t>r</a:t>
            </a:r>
            <a:r>
              <a:rPr lang="en-CA" sz="1728" dirty="0" err="1">
                <a:solidFill>
                  <a:srgbClr val="323298"/>
                </a:solidFill>
                <a:latin typeface="Arial Italic"/>
                <a:cs typeface="Arial Italic"/>
              </a:rPr>
              <a:t>i</a:t>
            </a:r>
            <a:r>
              <a:rPr lang="en-CA" sz="2604" dirty="0">
                <a:solidFill>
                  <a:srgbClr val="323298"/>
                </a:solidFill>
                <a:latin typeface="Arial"/>
                <a:cs typeface="Arial"/>
              </a:rPr>
              <a:t> is</a:t>
            </a:r>
            <a:r>
              <a:rPr lang="en-CA" sz="2588" dirty="0">
                <a:solidFill>
                  <a:srgbClr val="000000"/>
                </a:solidFill>
                <a:latin typeface="Times New Roman"/>
              </a:rPr>
              <a:t/>
            </a:r>
            <a:br>
              <a:rPr lang="en-CA" sz="2588" dirty="0">
                <a:solidFill>
                  <a:srgbClr val="000000"/>
                </a:solidFill>
                <a:latin typeface="Times New Roman"/>
              </a:rPr>
            </a:br>
            <a:r>
              <a:rPr lang="en-CA" sz="2604" dirty="0">
                <a:solidFill>
                  <a:srgbClr val="323298"/>
                </a:solidFill>
                <a:latin typeface="Arial"/>
                <a:cs typeface="Arial"/>
              </a:rPr>
              <a:t>a state of </a:t>
            </a:r>
            <a:r>
              <a:rPr lang="en-CA" sz="2604" dirty="0" err="1">
                <a:solidFill>
                  <a:srgbClr val="323298"/>
                </a:solidFill>
                <a:latin typeface="Arial Italic"/>
                <a:cs typeface="Arial Italic"/>
              </a:rPr>
              <a:t>R</a:t>
            </a:r>
            <a:r>
              <a:rPr lang="en-CA" sz="1728" dirty="0" err="1">
                <a:solidFill>
                  <a:srgbClr val="323298"/>
                </a:solidFill>
                <a:latin typeface="Arial Italic"/>
                <a:cs typeface="Arial Italic"/>
              </a:rPr>
              <a:t>i</a:t>
            </a:r>
            <a:r>
              <a:rPr lang="en-CA" sz="2604" dirty="0">
                <a:solidFill>
                  <a:srgbClr val="323298"/>
                </a:solidFill>
                <a:latin typeface="Arial"/>
                <a:cs typeface="Arial"/>
              </a:rPr>
              <a:t> and such that the </a:t>
            </a:r>
            <a:r>
              <a:rPr lang="en-CA" sz="2604" dirty="0" err="1">
                <a:solidFill>
                  <a:srgbClr val="323298"/>
                </a:solidFill>
                <a:latin typeface="Arial Italic"/>
                <a:cs typeface="Arial Italic"/>
              </a:rPr>
              <a:t>r</a:t>
            </a:r>
            <a:r>
              <a:rPr lang="en-CA" sz="1728" dirty="0" err="1">
                <a:solidFill>
                  <a:srgbClr val="323298"/>
                </a:solidFill>
                <a:latin typeface="Arial Italic"/>
                <a:cs typeface="Arial Italic"/>
              </a:rPr>
              <a:t>i</a:t>
            </a:r>
            <a:r>
              <a:rPr lang="en-CA" sz="2604" dirty="0">
                <a:solidFill>
                  <a:srgbClr val="323298"/>
                </a:solidFill>
                <a:latin typeface="Arial"/>
                <a:cs typeface="Arial"/>
              </a:rPr>
              <a:t> relation states satisfy</a:t>
            </a:r>
            <a:r>
              <a:rPr lang="en-CA" sz="2606" dirty="0">
                <a:solidFill>
                  <a:srgbClr val="000000"/>
                </a:solidFill>
                <a:latin typeface="Times New Roman"/>
              </a:rPr>
              <a:t/>
            </a:r>
            <a:br>
              <a:rPr lang="en-CA" sz="2606" dirty="0">
                <a:solidFill>
                  <a:srgbClr val="000000"/>
                </a:solidFill>
                <a:latin typeface="Times New Roman"/>
              </a:rPr>
            </a:br>
            <a:r>
              <a:rPr lang="en-CA" sz="2606" dirty="0">
                <a:solidFill>
                  <a:srgbClr val="323298"/>
                </a:solidFill>
                <a:latin typeface="Arial"/>
                <a:cs typeface="Arial"/>
              </a:rPr>
              <a:t>the integrity constraints specified in </a:t>
            </a:r>
            <a:r>
              <a:rPr lang="en-CA" sz="2606" dirty="0" smtClean="0">
                <a:solidFill>
                  <a:srgbClr val="323298"/>
                </a:solidFill>
                <a:latin typeface="Arial"/>
                <a:cs typeface="Arial"/>
              </a:rPr>
              <a:t>IC.</a:t>
            </a:r>
            <a:r>
              <a:rPr lang="ar-SA" sz="2606" dirty="0" smtClean="0">
                <a:solidFill>
                  <a:srgbClr val="323298"/>
                </a:solidFill>
                <a:latin typeface="Arial"/>
                <a:cs typeface="Arial"/>
              </a:rPr>
              <a:t>مش مفهموم</a:t>
            </a:r>
            <a:endParaRPr lang="en-CA" sz="2606" dirty="0">
              <a:solidFill>
                <a:srgbClr val="323298"/>
              </a:solidFill>
              <a:latin typeface="Arial"/>
              <a:cs typeface="Arial"/>
            </a:endParaRPr>
          </a:p>
          <a:p>
            <a:pPr>
              <a:lnSpc>
                <a:spcPts val="3100"/>
              </a:lnSpc>
            </a:pPr>
            <a:endParaRPr lang="en-CA" sz="2606" dirty="0">
              <a:solidFill>
                <a:srgbClr val="000000"/>
              </a:solidFill>
            </a:endParaRPr>
          </a:p>
        </p:txBody>
      </p:sp>
      <p:sp>
        <p:nvSpPr>
          <p:cNvPr id="5" name="TextBox 5"/>
          <p:cNvSpPr txBox="1"/>
          <p:nvPr/>
        </p:nvSpPr>
        <p:spPr>
          <a:xfrm>
            <a:off x="342900" y="3263900"/>
            <a:ext cx="8382103" cy="1192634"/>
          </a:xfrm>
          <a:prstGeom prst="rect">
            <a:avLst/>
          </a:prstGeom>
          <a:noFill/>
        </p:spPr>
        <p:txBody>
          <a:bodyPr vert="horz" wrap="none" lIns="0" tIns="0" rIns="0" bIns="0" rtlCol="0">
            <a:spAutoFit/>
          </a:bodyPr>
          <a:lstStyle/>
          <a:p>
            <a:pPr>
              <a:lnSpc>
                <a:spcPts val="3100"/>
              </a:lnSpc>
              <a:tabLst>
                <a:tab pos="342900" algn="l"/>
              </a:tabLst>
            </a:pPr>
            <a:r>
              <a:rPr lang="en-CA" sz="1560" dirty="0">
                <a:solidFill>
                  <a:srgbClr val="980032"/>
                </a:solidFill>
                <a:latin typeface="Arial Unicode MS"/>
                <a:cs typeface="Arial Unicode MS"/>
              </a:rPr>
              <a:t></a:t>
            </a:r>
            <a:r>
              <a:rPr lang="en-CA" sz="2604" dirty="0">
                <a:solidFill>
                  <a:srgbClr val="323298"/>
                </a:solidFill>
                <a:latin typeface="Arial"/>
                <a:cs typeface="Arial"/>
              </a:rPr>
              <a:t>  A relational database </a:t>
            </a:r>
            <a:r>
              <a:rPr lang="en-CA" sz="2604" dirty="0">
                <a:solidFill>
                  <a:srgbClr val="323298"/>
                </a:solidFill>
                <a:latin typeface="Arial Italic"/>
                <a:cs typeface="Arial Italic"/>
              </a:rPr>
              <a:t>state</a:t>
            </a:r>
            <a:r>
              <a:rPr lang="en-CA" sz="2604" dirty="0">
                <a:solidFill>
                  <a:srgbClr val="323298"/>
                </a:solidFill>
                <a:latin typeface="Arial"/>
                <a:cs typeface="Arial"/>
              </a:rPr>
              <a:t> is sometimes called a</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323298"/>
                </a:solidFill>
                <a:latin typeface="Arial"/>
                <a:cs typeface="Arial"/>
              </a:rPr>
              <a:t>	relational database </a:t>
            </a:r>
            <a:r>
              <a:rPr lang="en-CA" sz="2604" dirty="0">
                <a:solidFill>
                  <a:srgbClr val="323298"/>
                </a:solidFill>
                <a:latin typeface="Arial Italic"/>
                <a:cs typeface="Arial Italic"/>
              </a:rPr>
              <a:t>snapshot</a:t>
            </a:r>
            <a:r>
              <a:rPr lang="en-CA" sz="2604" dirty="0">
                <a:solidFill>
                  <a:srgbClr val="323298"/>
                </a:solidFill>
                <a:latin typeface="Arial"/>
                <a:cs typeface="Arial"/>
              </a:rPr>
              <a:t> or </a:t>
            </a:r>
            <a:r>
              <a:rPr lang="en-CA" sz="2604" dirty="0" smtClean="0">
                <a:solidFill>
                  <a:srgbClr val="323298"/>
                </a:solidFill>
                <a:latin typeface="Arial Italic"/>
                <a:cs typeface="Arial Italic"/>
              </a:rPr>
              <a:t>instance</a:t>
            </a:r>
            <a:r>
              <a:rPr lang="ar-SA" sz="2604" dirty="0" smtClean="0">
                <a:solidFill>
                  <a:srgbClr val="323298"/>
                </a:solidFill>
                <a:latin typeface="Arial Italic"/>
                <a:cs typeface="Arial Italic"/>
              </a:rPr>
              <a:t>اسماء ثانيه للستيت</a:t>
            </a:r>
            <a:r>
              <a:rPr lang="en-CA" sz="2604" dirty="0" smtClean="0">
                <a:solidFill>
                  <a:srgbClr val="323298"/>
                </a:solidFill>
                <a:latin typeface="Arial"/>
                <a:cs typeface="Arial"/>
              </a:rPr>
              <a:t>.</a:t>
            </a:r>
            <a:endParaRPr lang="en-CA" sz="2604" dirty="0">
              <a:solidFill>
                <a:srgbClr val="323298"/>
              </a:solidFill>
              <a:latin typeface="Arial"/>
              <a:cs typeface="Arial"/>
            </a:endParaRPr>
          </a:p>
          <a:p>
            <a:pPr>
              <a:lnSpc>
                <a:spcPts val="3100"/>
              </a:lnSpc>
            </a:pPr>
            <a:endParaRPr lang="en-CA" sz="2604" dirty="0">
              <a:solidFill>
                <a:srgbClr val="000000"/>
              </a:solidFill>
            </a:endParaRPr>
          </a:p>
        </p:txBody>
      </p:sp>
      <p:sp>
        <p:nvSpPr>
          <p:cNvPr id="6" name="TextBox 6"/>
          <p:cNvSpPr txBox="1"/>
          <p:nvPr/>
        </p:nvSpPr>
        <p:spPr>
          <a:xfrm>
            <a:off x="342900" y="4127500"/>
            <a:ext cx="9046131" cy="1231106"/>
          </a:xfrm>
          <a:prstGeom prst="rect">
            <a:avLst/>
          </a:prstGeom>
          <a:noFill/>
        </p:spPr>
        <p:txBody>
          <a:bodyPr vert="horz" wrap="none" lIns="0" tIns="0" rIns="0" bIns="0" rtlCol="0">
            <a:spAutoFit/>
          </a:bodyPr>
          <a:lstStyle/>
          <a:p>
            <a:pPr>
              <a:lnSpc>
                <a:spcPts val="3200"/>
              </a:lnSpc>
              <a:tabLst>
                <a:tab pos="342900" algn="l"/>
              </a:tabLst>
            </a:pPr>
            <a:r>
              <a:rPr lang="en-CA" sz="1560" dirty="0">
                <a:solidFill>
                  <a:srgbClr val="980032"/>
                </a:solidFill>
                <a:latin typeface="Arial Unicode MS"/>
                <a:cs typeface="Arial Unicode MS"/>
              </a:rPr>
              <a:t></a:t>
            </a:r>
            <a:r>
              <a:rPr lang="en-CA" sz="2604" dirty="0">
                <a:solidFill>
                  <a:srgbClr val="323298"/>
                </a:solidFill>
                <a:latin typeface="Arial"/>
                <a:cs typeface="Arial"/>
              </a:rPr>
              <a:t>  We will not use the </a:t>
            </a:r>
            <a:r>
              <a:rPr lang="en-CA" sz="2604" dirty="0" smtClean="0">
                <a:solidFill>
                  <a:srgbClr val="323298"/>
                </a:solidFill>
                <a:latin typeface="Arial"/>
                <a:cs typeface="Arial"/>
              </a:rPr>
              <a:t>term</a:t>
            </a:r>
            <a:r>
              <a:rPr lang="ar-SA" sz="2604" dirty="0" smtClean="0">
                <a:solidFill>
                  <a:srgbClr val="323298"/>
                </a:solidFill>
                <a:latin typeface="Arial"/>
                <a:cs typeface="Arial"/>
              </a:rPr>
              <a:t>مصطلح</a:t>
            </a:r>
            <a:r>
              <a:rPr lang="en-CA" sz="2604" dirty="0" smtClean="0">
                <a:solidFill>
                  <a:srgbClr val="323298"/>
                </a:solidFill>
                <a:latin typeface="Arial"/>
                <a:cs typeface="Arial"/>
              </a:rPr>
              <a:t> </a:t>
            </a:r>
            <a:r>
              <a:rPr lang="en-CA" sz="2604" dirty="0">
                <a:solidFill>
                  <a:srgbClr val="323298"/>
                </a:solidFill>
                <a:latin typeface="Arial Italic"/>
                <a:cs typeface="Arial Italic"/>
              </a:rPr>
              <a:t>instance</a:t>
            </a:r>
            <a:r>
              <a:rPr lang="en-CA" sz="2604" dirty="0">
                <a:solidFill>
                  <a:srgbClr val="323298"/>
                </a:solidFill>
                <a:latin typeface="Arial"/>
                <a:cs typeface="Arial"/>
              </a:rPr>
              <a:t> since it also applies</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323298"/>
                </a:solidFill>
                <a:latin typeface="Arial"/>
                <a:cs typeface="Arial"/>
              </a:rPr>
              <a:t>	to single tuples.</a:t>
            </a:r>
          </a:p>
          <a:p>
            <a:pPr>
              <a:lnSpc>
                <a:spcPts val="3200"/>
              </a:lnSpc>
            </a:pPr>
            <a:endParaRPr lang="en-CA" sz="2604" dirty="0">
              <a:solidFill>
                <a:srgbClr val="000000"/>
              </a:solidFill>
            </a:endParaRPr>
          </a:p>
        </p:txBody>
      </p:sp>
      <p:sp>
        <p:nvSpPr>
          <p:cNvPr id="7" name="TextBox 7"/>
          <p:cNvSpPr txBox="1"/>
          <p:nvPr/>
        </p:nvSpPr>
        <p:spPr>
          <a:xfrm>
            <a:off x="342900" y="5003800"/>
            <a:ext cx="8800551" cy="1192634"/>
          </a:xfrm>
          <a:prstGeom prst="rect">
            <a:avLst/>
          </a:prstGeom>
          <a:noFill/>
        </p:spPr>
        <p:txBody>
          <a:bodyPr vert="horz" wrap="none" lIns="0" tIns="0" rIns="0" bIns="0" rtlCol="0">
            <a:spAutoFit/>
          </a:bodyPr>
          <a:lstStyle/>
          <a:p>
            <a:pPr>
              <a:lnSpc>
                <a:spcPts val="3100"/>
              </a:lnSpc>
              <a:tabLst>
                <a:tab pos="342900" algn="l"/>
              </a:tabLst>
            </a:pPr>
            <a:r>
              <a:rPr lang="en-CA" sz="1560" dirty="0">
                <a:solidFill>
                  <a:srgbClr val="980032"/>
                </a:solidFill>
                <a:latin typeface="Arial Unicode MS"/>
                <a:cs typeface="Arial Unicode MS"/>
              </a:rPr>
              <a:t></a:t>
            </a:r>
            <a:r>
              <a:rPr lang="en-CA" sz="2604" dirty="0">
                <a:solidFill>
                  <a:srgbClr val="323298"/>
                </a:solidFill>
                <a:latin typeface="Arial"/>
                <a:cs typeface="Arial"/>
              </a:rPr>
              <a:t>  A database state that does not </a:t>
            </a:r>
            <a:r>
              <a:rPr lang="en-CA" sz="2604" dirty="0" smtClean="0">
                <a:solidFill>
                  <a:srgbClr val="323298"/>
                </a:solidFill>
                <a:latin typeface="Arial"/>
                <a:cs typeface="Arial"/>
              </a:rPr>
              <a:t>meet</a:t>
            </a:r>
            <a:r>
              <a:rPr lang="ar-SA" sz="2604" dirty="0" smtClean="0">
                <a:solidFill>
                  <a:srgbClr val="323298"/>
                </a:solidFill>
                <a:latin typeface="Arial"/>
                <a:cs typeface="Arial"/>
              </a:rPr>
              <a:t>لا يجمع</a:t>
            </a:r>
            <a:r>
              <a:rPr lang="en-CA" sz="2604" dirty="0" smtClean="0">
                <a:solidFill>
                  <a:srgbClr val="323298"/>
                </a:solidFill>
                <a:latin typeface="Arial"/>
                <a:cs typeface="Arial"/>
              </a:rPr>
              <a:t> </a:t>
            </a:r>
            <a:r>
              <a:rPr lang="en-CA" sz="2604" dirty="0">
                <a:solidFill>
                  <a:srgbClr val="323298"/>
                </a:solidFill>
                <a:latin typeface="Arial"/>
                <a:cs typeface="Arial"/>
              </a:rPr>
              <a:t>the constraints</a:t>
            </a:r>
            <a:r>
              <a:rPr lang="en-CA" sz="2604" dirty="0">
                <a:solidFill>
                  <a:srgbClr val="000000"/>
                </a:solidFill>
                <a:latin typeface="Times New Roman"/>
              </a:rPr>
              <a:t/>
            </a:r>
            <a:br>
              <a:rPr lang="en-CA" sz="2604" dirty="0">
                <a:solidFill>
                  <a:srgbClr val="000000"/>
                </a:solidFill>
                <a:latin typeface="Times New Roman"/>
              </a:rPr>
            </a:br>
            <a:r>
              <a:rPr lang="en-CA" sz="2604" dirty="0">
                <a:solidFill>
                  <a:srgbClr val="323298"/>
                </a:solidFill>
                <a:latin typeface="Arial"/>
                <a:cs typeface="Arial"/>
              </a:rPr>
              <a:t>	is an invalid state</a:t>
            </a:r>
          </a:p>
          <a:p>
            <a:pPr>
              <a:lnSpc>
                <a:spcPts val="3100"/>
              </a:lnSpc>
            </a:pPr>
            <a:endParaRPr lang="en-CA" sz="2604" dirty="0">
              <a:solidFill>
                <a:srgbClr val="000000"/>
              </a:solidFill>
            </a:endParaRPr>
          </a:p>
        </p:txBody>
      </p:sp>
      <p:sp>
        <p:nvSpPr>
          <p:cNvPr id="8" name="TextBox 8"/>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9" name="TextBox 9"/>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5- 29</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1"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Populated database state</a:t>
            </a:r>
          </a:p>
          <a:p>
            <a:pPr>
              <a:lnSpc>
                <a:spcPts val="4140"/>
              </a:lnSpc>
            </a:pPr>
            <a:endParaRPr lang="en-CA" sz="3600">
              <a:solidFill>
                <a:srgbClr val="000000"/>
              </a:solidFill>
            </a:endParaRPr>
          </a:p>
        </p:txBody>
      </p:sp>
      <p:sp>
        <p:nvSpPr>
          <p:cNvPr id="3" name="TextBox 3"/>
          <p:cNvSpPr txBox="1"/>
          <p:nvPr/>
        </p:nvSpPr>
        <p:spPr>
          <a:xfrm>
            <a:off x="330200" y="1638300"/>
            <a:ext cx="8813800" cy="838200"/>
          </a:xfrm>
          <a:prstGeom prst="rect">
            <a:avLst/>
          </a:prstGeom>
          <a:noFill/>
        </p:spPr>
        <p:txBody>
          <a:bodyPr vert="horz" wrap="none" lIns="0" tIns="0" rIns="0" bIns="0" rtlCol="0">
            <a:spAutoFit/>
          </a:bodyPr>
          <a:lstStyle/>
          <a:p>
            <a:pPr>
              <a:lnSpc>
                <a:spcPts val="2800"/>
              </a:lnSpc>
              <a:tabLst>
                <a:tab pos="342900" algn="l"/>
              </a:tabLst>
            </a:pPr>
            <a:r>
              <a:rPr lang="en-CA" sz="1440">
                <a:solidFill>
                  <a:srgbClr val="980032"/>
                </a:solidFill>
                <a:latin typeface="Arial Unicode MS"/>
                <a:cs typeface="Arial Unicode MS"/>
              </a:rPr>
              <a:t></a:t>
            </a:r>
            <a:r>
              <a:rPr lang="en-CA" sz="2400">
                <a:solidFill>
                  <a:srgbClr val="323298"/>
                </a:solidFill>
                <a:latin typeface="Arial"/>
                <a:cs typeface="Arial"/>
              </a:rPr>
              <a:t>  Each </a:t>
            </a:r>
            <a:r>
              <a:rPr lang="en-CA" sz="2400">
                <a:solidFill>
                  <a:srgbClr val="323298"/>
                </a:solidFill>
                <a:latin typeface="Arial Italic"/>
                <a:cs typeface="Arial Italic"/>
              </a:rPr>
              <a:t>relation</a:t>
            </a:r>
            <a:r>
              <a:rPr lang="en-CA" sz="2400">
                <a:solidFill>
                  <a:srgbClr val="323298"/>
                </a:solidFill>
                <a:latin typeface="Arial"/>
                <a:cs typeface="Arial"/>
              </a:rPr>
              <a:t> will have many tuples in its current relation</a:t>
            </a:r>
            <a:r>
              <a:rPr lang="en-CA" sz="2400">
                <a:solidFill>
                  <a:srgbClr val="000000"/>
                </a:solidFill>
                <a:latin typeface="Times New Roman"/>
              </a:rPr>
              <a:t/>
            </a:r>
            <a:br>
              <a:rPr lang="en-CA" sz="2400">
                <a:solidFill>
                  <a:srgbClr val="000000"/>
                </a:solidFill>
                <a:latin typeface="Times New Roman"/>
              </a:rPr>
            </a:br>
            <a:r>
              <a:rPr lang="en-CA" sz="2400">
                <a:solidFill>
                  <a:srgbClr val="323298"/>
                </a:solidFill>
                <a:latin typeface="Arial"/>
                <a:cs typeface="Arial"/>
              </a:rPr>
              <a:t>	state</a:t>
            </a:r>
          </a:p>
          <a:p>
            <a:pPr>
              <a:lnSpc>
                <a:spcPts val="2800"/>
              </a:lnSpc>
            </a:pPr>
            <a:endParaRPr lang="en-CA" sz="2400">
              <a:solidFill>
                <a:srgbClr val="000000"/>
              </a:solidFill>
            </a:endParaRPr>
          </a:p>
        </p:txBody>
      </p:sp>
      <p:sp>
        <p:nvSpPr>
          <p:cNvPr id="4" name="TextBox 4"/>
          <p:cNvSpPr txBox="1"/>
          <p:nvPr/>
        </p:nvSpPr>
        <p:spPr>
          <a:xfrm>
            <a:off x="330200" y="2438400"/>
            <a:ext cx="8813800" cy="838200"/>
          </a:xfrm>
          <a:prstGeom prst="rect">
            <a:avLst/>
          </a:prstGeom>
          <a:noFill/>
        </p:spPr>
        <p:txBody>
          <a:bodyPr vert="horz" wrap="none" lIns="0" tIns="0" rIns="0" bIns="0" rtlCol="0">
            <a:spAutoFit/>
          </a:bodyPr>
          <a:lstStyle/>
          <a:p>
            <a:pPr>
              <a:lnSpc>
                <a:spcPts val="2900"/>
              </a:lnSpc>
              <a:tabLst>
                <a:tab pos="342900" algn="l"/>
              </a:tabLst>
            </a:pPr>
            <a:r>
              <a:rPr lang="en-CA" sz="1440">
                <a:solidFill>
                  <a:srgbClr val="980032"/>
                </a:solidFill>
                <a:latin typeface="Arial Unicode MS"/>
                <a:cs typeface="Arial Unicode MS"/>
              </a:rPr>
              <a:t></a:t>
            </a:r>
            <a:r>
              <a:rPr lang="en-CA" sz="2400">
                <a:solidFill>
                  <a:srgbClr val="323298"/>
                </a:solidFill>
                <a:latin typeface="Arial"/>
                <a:cs typeface="Arial"/>
              </a:rPr>
              <a:t>  The </a:t>
            </a:r>
            <a:r>
              <a:rPr lang="en-CA" sz="2400">
                <a:solidFill>
                  <a:srgbClr val="323298"/>
                </a:solidFill>
                <a:latin typeface="Arial Italic"/>
                <a:cs typeface="Arial Italic"/>
              </a:rPr>
              <a:t>relational database state</a:t>
            </a:r>
            <a:r>
              <a:rPr lang="en-CA" sz="2400">
                <a:solidFill>
                  <a:srgbClr val="323298"/>
                </a:solidFill>
                <a:latin typeface="Arial"/>
                <a:cs typeface="Arial"/>
              </a:rPr>
              <a:t> is a union of all the</a:t>
            </a:r>
            <a:r>
              <a:rPr lang="en-CA" sz="2400">
                <a:solidFill>
                  <a:srgbClr val="000000"/>
                </a:solidFill>
                <a:latin typeface="Times New Roman"/>
              </a:rPr>
              <a:t/>
            </a:r>
            <a:br>
              <a:rPr lang="en-CA" sz="2400">
                <a:solidFill>
                  <a:srgbClr val="000000"/>
                </a:solidFill>
                <a:latin typeface="Times New Roman"/>
              </a:rPr>
            </a:br>
            <a:r>
              <a:rPr lang="en-CA" sz="2400">
                <a:solidFill>
                  <a:srgbClr val="323298"/>
                </a:solidFill>
                <a:latin typeface="Arial"/>
                <a:cs typeface="Arial"/>
              </a:rPr>
              <a:t>	individual relation states</a:t>
            </a:r>
          </a:p>
          <a:p>
            <a:pPr>
              <a:lnSpc>
                <a:spcPts val="2900"/>
              </a:lnSpc>
            </a:pPr>
            <a:endParaRPr lang="en-CA" sz="2400">
              <a:solidFill>
                <a:srgbClr val="000000"/>
              </a:solidFill>
            </a:endParaRPr>
          </a:p>
        </p:txBody>
      </p:sp>
      <p:sp>
        <p:nvSpPr>
          <p:cNvPr id="5" name="TextBox 5"/>
          <p:cNvSpPr txBox="1"/>
          <p:nvPr/>
        </p:nvSpPr>
        <p:spPr>
          <a:xfrm>
            <a:off x="330200" y="3175000"/>
            <a:ext cx="9637254" cy="1346522"/>
          </a:xfrm>
          <a:prstGeom prst="rect">
            <a:avLst/>
          </a:prstGeom>
          <a:noFill/>
        </p:spPr>
        <p:txBody>
          <a:bodyPr vert="horz" wrap="none" lIns="0" tIns="0" rIns="0" bIns="0" rtlCol="0">
            <a:spAutoFit/>
          </a:bodyPr>
          <a:lstStyle/>
          <a:p>
            <a:pPr>
              <a:lnSpc>
                <a:spcPts val="3500"/>
              </a:lnSpc>
            </a:pPr>
            <a:r>
              <a:rPr lang="en-CA" sz="1442" dirty="0">
                <a:solidFill>
                  <a:srgbClr val="980032"/>
                </a:solidFill>
                <a:latin typeface="Arial Unicode MS"/>
                <a:cs typeface="Arial Unicode MS"/>
              </a:rPr>
              <a:t></a:t>
            </a:r>
            <a:r>
              <a:rPr lang="en-CA" sz="2402" dirty="0">
                <a:solidFill>
                  <a:srgbClr val="323298"/>
                </a:solidFill>
                <a:latin typeface="Arial"/>
                <a:cs typeface="Arial"/>
              </a:rPr>
              <a:t>  Whenever the database is changed, a new state </a:t>
            </a:r>
            <a:r>
              <a:rPr lang="en-CA" sz="2402" dirty="0" smtClean="0">
                <a:solidFill>
                  <a:srgbClr val="323298"/>
                </a:solidFill>
                <a:latin typeface="Arial"/>
                <a:cs typeface="Arial"/>
              </a:rPr>
              <a:t>arises</a:t>
            </a:r>
            <a:r>
              <a:rPr lang="ar-SA" sz="2402" dirty="0" smtClean="0">
                <a:solidFill>
                  <a:srgbClr val="323298"/>
                </a:solidFill>
                <a:latin typeface="Arial"/>
                <a:cs typeface="Arial"/>
              </a:rPr>
              <a:t>ارايزس يعني تنشا</a:t>
            </a:r>
            <a:r>
              <a:rPr lang="en-CA" sz="2379" dirty="0">
                <a:solidFill>
                  <a:srgbClr val="000000"/>
                </a:solidFill>
                <a:latin typeface="Times New Roman"/>
              </a:rPr>
              <a:t/>
            </a:r>
            <a:br>
              <a:rPr lang="en-CA" sz="2379" dirty="0">
                <a:solidFill>
                  <a:srgbClr val="000000"/>
                </a:solidFill>
                <a:latin typeface="Times New Roman"/>
              </a:rPr>
            </a:br>
            <a:r>
              <a:rPr lang="en-CA" sz="1440" dirty="0">
                <a:solidFill>
                  <a:srgbClr val="980032"/>
                </a:solidFill>
                <a:latin typeface="Arial Unicode MS"/>
                <a:cs typeface="Arial Unicode MS"/>
              </a:rPr>
              <a:t></a:t>
            </a:r>
            <a:r>
              <a:rPr lang="en-CA" sz="2400" dirty="0">
                <a:solidFill>
                  <a:srgbClr val="323298"/>
                </a:solidFill>
                <a:latin typeface="Arial"/>
                <a:cs typeface="Arial"/>
              </a:rPr>
              <a:t>  Basic operations for changing the database:</a:t>
            </a:r>
          </a:p>
          <a:p>
            <a:pPr>
              <a:lnSpc>
                <a:spcPts val="3500"/>
              </a:lnSpc>
            </a:pPr>
            <a:endParaRPr lang="en-CA" sz="2379" dirty="0">
              <a:solidFill>
                <a:srgbClr val="000000"/>
              </a:solidFill>
            </a:endParaRPr>
          </a:p>
        </p:txBody>
      </p:sp>
      <p:sp>
        <p:nvSpPr>
          <p:cNvPr id="6" name="TextBox 6"/>
          <p:cNvSpPr txBox="1"/>
          <p:nvPr/>
        </p:nvSpPr>
        <p:spPr>
          <a:xfrm>
            <a:off x="787400" y="4127500"/>
            <a:ext cx="8356600" cy="393700"/>
          </a:xfrm>
          <a:prstGeom prst="rect">
            <a:avLst/>
          </a:prstGeom>
          <a:noFill/>
        </p:spPr>
        <p:txBody>
          <a:bodyPr vert="horz" wrap="none" lIns="0" tIns="0" rIns="0" bIns="0" rtlCol="0">
            <a:spAutoFit/>
          </a:bodyPr>
          <a:lstStyle/>
          <a:p>
            <a:pPr>
              <a:lnSpc>
                <a:spcPts val="2530"/>
              </a:lnSpc>
            </a:pPr>
            <a:r>
              <a:rPr lang="en-CA" sz="1212">
                <a:solidFill>
                  <a:srgbClr val="323298"/>
                </a:solidFill>
                <a:latin typeface="Arial Unicode MS"/>
                <a:cs typeface="Arial Unicode MS"/>
              </a:rPr>
              <a:t></a:t>
            </a:r>
            <a:r>
              <a:rPr lang="en-CA" sz="2196">
                <a:solidFill>
                  <a:srgbClr val="7F0000"/>
                </a:solidFill>
                <a:latin typeface="Arial"/>
                <a:cs typeface="Arial"/>
              </a:rPr>
              <a:t>  INSERT a new tuple in a relation</a:t>
            </a:r>
          </a:p>
          <a:p>
            <a:pPr>
              <a:lnSpc>
                <a:spcPts val="2530"/>
              </a:lnSpc>
            </a:pPr>
            <a:endParaRPr lang="en-CA" sz="2167">
              <a:solidFill>
                <a:srgbClr val="000000"/>
              </a:solidFill>
            </a:endParaRPr>
          </a:p>
        </p:txBody>
      </p:sp>
      <p:sp>
        <p:nvSpPr>
          <p:cNvPr id="7" name="TextBox 7"/>
          <p:cNvSpPr txBox="1"/>
          <p:nvPr/>
        </p:nvSpPr>
        <p:spPr>
          <a:xfrm>
            <a:off x="787400" y="4470400"/>
            <a:ext cx="6008055" cy="1192634"/>
          </a:xfrm>
          <a:prstGeom prst="rect">
            <a:avLst/>
          </a:prstGeom>
          <a:noFill/>
        </p:spPr>
        <p:txBody>
          <a:bodyPr vert="horz" wrap="none" lIns="0" tIns="0" rIns="0" bIns="0" rtlCol="0">
            <a:spAutoFit/>
          </a:bodyPr>
          <a:lstStyle/>
          <a:p>
            <a:pPr>
              <a:lnSpc>
                <a:spcPts val="3100"/>
              </a:lnSpc>
            </a:pPr>
            <a:r>
              <a:rPr lang="en-CA" sz="1212" dirty="0">
                <a:solidFill>
                  <a:srgbClr val="323298"/>
                </a:solidFill>
                <a:latin typeface="Arial Unicode MS"/>
                <a:cs typeface="Arial Unicode MS"/>
              </a:rPr>
              <a:t></a:t>
            </a:r>
            <a:r>
              <a:rPr lang="en-CA" sz="2198" dirty="0">
                <a:solidFill>
                  <a:srgbClr val="7F0000"/>
                </a:solidFill>
                <a:latin typeface="Arial"/>
                <a:cs typeface="Arial"/>
              </a:rPr>
              <a:t>  DELETE an </a:t>
            </a:r>
            <a:r>
              <a:rPr lang="en-CA" sz="2198" dirty="0" smtClean="0">
                <a:solidFill>
                  <a:srgbClr val="7F0000"/>
                </a:solidFill>
                <a:latin typeface="Arial"/>
                <a:cs typeface="Arial"/>
              </a:rPr>
              <a:t>existing</a:t>
            </a:r>
            <a:r>
              <a:rPr lang="ar-SA" sz="2198" dirty="0" smtClean="0">
                <a:solidFill>
                  <a:srgbClr val="7F0000"/>
                </a:solidFill>
                <a:latin typeface="Arial"/>
                <a:cs typeface="Arial"/>
              </a:rPr>
              <a:t>موجود</a:t>
            </a:r>
            <a:r>
              <a:rPr lang="en-CA" sz="2198" dirty="0" smtClean="0">
                <a:solidFill>
                  <a:srgbClr val="7F0000"/>
                </a:solidFill>
                <a:latin typeface="Arial"/>
                <a:cs typeface="Arial"/>
              </a:rPr>
              <a:t> </a:t>
            </a:r>
            <a:r>
              <a:rPr lang="en-CA" sz="2198" dirty="0">
                <a:solidFill>
                  <a:srgbClr val="7F0000"/>
                </a:solidFill>
                <a:latin typeface="Arial"/>
                <a:cs typeface="Arial"/>
              </a:rPr>
              <a:t>tuple from a relation</a:t>
            </a:r>
            <a:r>
              <a:rPr lang="en-CA" sz="2173" dirty="0">
                <a:solidFill>
                  <a:srgbClr val="000000"/>
                </a:solidFill>
                <a:latin typeface="Times New Roman"/>
              </a:rPr>
              <a:t/>
            </a:r>
            <a:br>
              <a:rPr lang="en-CA" sz="2173" dirty="0">
                <a:solidFill>
                  <a:srgbClr val="000000"/>
                </a:solidFill>
                <a:latin typeface="Times New Roman"/>
              </a:rPr>
            </a:br>
            <a:r>
              <a:rPr lang="en-CA" sz="1212" dirty="0">
                <a:solidFill>
                  <a:srgbClr val="323298"/>
                </a:solidFill>
                <a:latin typeface="Arial Unicode MS"/>
                <a:cs typeface="Arial Unicode MS"/>
              </a:rPr>
              <a:t></a:t>
            </a:r>
            <a:r>
              <a:rPr lang="en-CA" sz="2196" dirty="0">
                <a:solidFill>
                  <a:srgbClr val="7F0000"/>
                </a:solidFill>
                <a:latin typeface="Arial"/>
                <a:cs typeface="Arial"/>
              </a:rPr>
              <a:t>  MODIFY an attribute of an existing tuple</a:t>
            </a:r>
          </a:p>
          <a:p>
            <a:pPr>
              <a:lnSpc>
                <a:spcPts val="3100"/>
              </a:lnSpc>
            </a:pPr>
            <a:endParaRPr lang="en-CA" sz="2173" dirty="0">
              <a:solidFill>
                <a:srgbClr val="000000"/>
              </a:solidFill>
            </a:endParaRPr>
          </a:p>
        </p:txBody>
      </p:sp>
      <p:sp>
        <p:nvSpPr>
          <p:cNvPr id="8" name="TextBox 8"/>
          <p:cNvSpPr txBox="1"/>
          <p:nvPr/>
        </p:nvSpPr>
        <p:spPr>
          <a:xfrm>
            <a:off x="330200" y="5334000"/>
            <a:ext cx="8813800" cy="838200"/>
          </a:xfrm>
          <a:prstGeom prst="rect">
            <a:avLst/>
          </a:prstGeom>
          <a:noFill/>
        </p:spPr>
        <p:txBody>
          <a:bodyPr vert="horz" wrap="none" lIns="0" tIns="0" rIns="0" bIns="0" rtlCol="0">
            <a:spAutoFit/>
          </a:bodyPr>
          <a:lstStyle/>
          <a:p>
            <a:pPr>
              <a:lnSpc>
                <a:spcPts val="2900"/>
              </a:lnSpc>
              <a:tabLst>
                <a:tab pos="342900" algn="l"/>
              </a:tabLst>
            </a:pPr>
            <a:r>
              <a:rPr lang="en-CA" sz="1440">
                <a:solidFill>
                  <a:srgbClr val="980032"/>
                </a:solidFill>
                <a:latin typeface="Arial Unicode MS"/>
                <a:cs typeface="Arial Unicode MS"/>
              </a:rPr>
              <a:t></a:t>
            </a:r>
            <a:r>
              <a:rPr lang="en-CA" sz="2400">
                <a:solidFill>
                  <a:srgbClr val="323298"/>
                </a:solidFill>
                <a:latin typeface="Arial"/>
                <a:cs typeface="Arial"/>
              </a:rPr>
              <a:t>  Next slide (Fig. 5.6) shows an example state for the</a:t>
            </a:r>
            <a:r>
              <a:rPr lang="en-CA" sz="2400">
                <a:solidFill>
                  <a:srgbClr val="000000"/>
                </a:solidFill>
                <a:latin typeface="Times New Roman"/>
              </a:rPr>
              <a:t/>
            </a:r>
            <a:br>
              <a:rPr lang="en-CA" sz="2400">
                <a:solidFill>
                  <a:srgbClr val="000000"/>
                </a:solidFill>
                <a:latin typeface="Times New Roman"/>
              </a:rPr>
            </a:br>
            <a:r>
              <a:rPr lang="en-CA" sz="2400">
                <a:solidFill>
                  <a:srgbClr val="323298"/>
                </a:solidFill>
                <a:latin typeface="Arial"/>
                <a:cs typeface="Arial"/>
              </a:rPr>
              <a:t>	COMPANY database schema shown in Fig. 5.5.</a:t>
            </a:r>
          </a:p>
          <a:p>
            <a:pPr>
              <a:lnSpc>
                <a:spcPts val="2900"/>
              </a:lnSpc>
            </a:pPr>
            <a:endParaRPr lang="en-CA" sz="2400">
              <a:solidFill>
                <a:srgbClr val="000000"/>
              </a:solidFill>
            </a:endParaRPr>
          </a:p>
        </p:txBody>
      </p:sp>
      <p:sp>
        <p:nvSpPr>
          <p:cNvPr id="9" name="TextBox 9"/>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0" name="TextBox 10"/>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5- 30</a:t>
            </a:r>
          </a:p>
          <a:p>
            <a:pPr>
              <a:lnSpc>
                <a:spcPts val="1610"/>
              </a:lnSpc>
            </a:pPr>
            <a:endParaRPr lang="en-CA" sz="1414" b="1">
              <a:solidFill>
                <a:srgbClr val="980032"/>
              </a:solidFill>
              <a:latin typeface="Arial Bold"/>
              <a:cs typeface="Arial Bo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18332" y="-1107504"/>
            <a:ext cx="9144000" cy="6845300"/>
          </a:xfrm>
          <a:prstGeom prst="rect">
            <a:avLst/>
          </a:prstGeom>
        </p:spPr>
      </p:pic>
      <p:sp>
        <p:nvSpPr>
          <p:cNvPr id="5" name="TextBox 2"/>
          <p:cNvSpPr txBox="1"/>
          <p:nvPr/>
        </p:nvSpPr>
        <p:spPr>
          <a:xfrm>
            <a:off x="489248" y="188640"/>
            <a:ext cx="8674100" cy="457200"/>
          </a:xfrm>
          <a:prstGeom prst="rect">
            <a:avLst/>
          </a:prstGeom>
          <a:noFill/>
        </p:spPr>
        <p:txBody>
          <a:bodyPr vert="horz" wrap="none" lIns="0" tIns="0" rIns="0" bIns="0" rtlCol="0">
            <a:spAutoFit/>
          </a:bodyPr>
          <a:lstStyle/>
          <a:p>
            <a:pPr>
              <a:lnSpc>
                <a:spcPts val="2760"/>
              </a:lnSpc>
            </a:pPr>
            <a:r>
              <a:rPr lang="en-CA" sz="2400" dirty="0">
                <a:solidFill>
                  <a:srgbClr val="7F0000"/>
                </a:solidFill>
                <a:latin typeface="Arial"/>
                <a:cs typeface="Arial"/>
              </a:rPr>
              <a:t>Populated database state for COMPANY</a:t>
            </a:r>
          </a:p>
          <a:p>
            <a:pPr>
              <a:lnSpc>
                <a:spcPts val="2760"/>
              </a:lnSpc>
            </a:pPr>
            <a:endParaRPr lang="en-CA" sz="2400" dirty="0">
              <a:solidFill>
                <a:srgbClr val="000000"/>
              </a:solidFill>
            </a:endParaRPr>
          </a:p>
        </p:txBody>
      </p:sp>
      <p:sp>
        <p:nvSpPr>
          <p:cNvPr id="3" name="TextBox 3"/>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4" name="TextBox 4"/>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5- 31</a:t>
            </a:r>
          </a:p>
          <a:p>
            <a:pPr>
              <a:lnSpc>
                <a:spcPts val="1610"/>
              </a:lnSpc>
            </a:pPr>
            <a:endParaRPr lang="en-CA" sz="1414" b="1">
              <a:solidFill>
                <a:srgbClr val="980032"/>
              </a:solidFill>
              <a:latin typeface="Arial Bold"/>
              <a:cs typeface="Arial Bo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8"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Chapter Outline</a:t>
            </a:r>
          </a:p>
          <a:p>
            <a:pPr>
              <a:lnSpc>
                <a:spcPts val="4140"/>
              </a:lnSpc>
            </a:pPr>
            <a:endParaRPr lang="en-CA" sz="3600">
              <a:solidFill>
                <a:srgbClr val="000000"/>
              </a:solidFill>
            </a:endParaRPr>
          </a:p>
        </p:txBody>
      </p:sp>
      <p:sp>
        <p:nvSpPr>
          <p:cNvPr id="3" name="TextBox 3"/>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80">
                <a:solidFill>
                  <a:srgbClr val="980032"/>
                </a:solidFill>
                <a:latin typeface="Arial Unicode MS"/>
                <a:cs typeface="Arial Unicode MS"/>
              </a:rPr>
              <a:t></a:t>
            </a:r>
            <a:r>
              <a:rPr lang="en-CA" sz="2798">
                <a:solidFill>
                  <a:srgbClr val="323298"/>
                </a:solidFill>
                <a:latin typeface="Arial"/>
                <a:cs typeface="Arial"/>
              </a:rPr>
              <a:t>  Relational Model Concepts</a:t>
            </a:r>
          </a:p>
          <a:p>
            <a:pPr>
              <a:lnSpc>
                <a:spcPts val="3220"/>
              </a:lnSpc>
            </a:pPr>
            <a:endParaRPr lang="en-CA" sz="2758">
              <a:solidFill>
                <a:srgbClr val="000000"/>
              </a:solidFill>
            </a:endParaRPr>
          </a:p>
        </p:txBody>
      </p:sp>
      <p:sp>
        <p:nvSpPr>
          <p:cNvPr id="4" name="TextBox 4"/>
          <p:cNvSpPr txBox="1"/>
          <p:nvPr/>
        </p:nvSpPr>
        <p:spPr>
          <a:xfrm>
            <a:off x="330200" y="2146300"/>
            <a:ext cx="8813800" cy="977900"/>
          </a:xfrm>
          <a:prstGeom prst="rect">
            <a:avLst/>
          </a:prstGeom>
          <a:noFill/>
        </p:spPr>
        <p:txBody>
          <a:bodyPr vert="horz" wrap="none" lIns="0" tIns="0" rIns="0" bIns="0" rtlCol="0">
            <a:spAutoFit/>
          </a:bodyPr>
          <a:lstStyle/>
          <a:p>
            <a:pPr>
              <a:lnSpc>
                <a:spcPts val="3300"/>
              </a:lnSpc>
            </a:pPr>
            <a:r>
              <a:rPr lang="en-CA" sz="1680">
                <a:solidFill>
                  <a:srgbClr val="980032"/>
                </a:solidFill>
                <a:latin typeface="Arial Unicode MS"/>
                <a:cs typeface="Arial Unicode MS"/>
              </a:rPr>
              <a:t></a:t>
            </a:r>
            <a:r>
              <a:rPr lang="en-CA" sz="2796">
                <a:solidFill>
                  <a:srgbClr val="323298"/>
                </a:solidFill>
                <a:latin typeface="Arial"/>
                <a:cs typeface="Arial"/>
              </a:rPr>
              <a:t>  Relational Model Constraints and Relational</a:t>
            </a:r>
            <a:r>
              <a:rPr lang="en-CA" sz="2796">
                <a:solidFill>
                  <a:srgbClr val="000000"/>
                </a:solidFill>
                <a:latin typeface="Times New Roman"/>
              </a:rPr>
              <a:t/>
            </a:r>
            <a:br>
              <a:rPr lang="en-CA" sz="2796">
                <a:solidFill>
                  <a:srgbClr val="000000"/>
                </a:solidFill>
                <a:latin typeface="Times New Roman"/>
              </a:rPr>
            </a:br>
            <a:r>
              <a:rPr lang="en-CA" sz="2796">
                <a:solidFill>
                  <a:srgbClr val="323298"/>
                </a:solidFill>
                <a:latin typeface="Arial"/>
                <a:cs typeface="Arial"/>
              </a:rPr>
              <a:t>Database Schemas</a:t>
            </a:r>
          </a:p>
          <a:p>
            <a:pPr>
              <a:lnSpc>
                <a:spcPts val="3300"/>
              </a:lnSpc>
            </a:pPr>
            <a:endParaRPr lang="en-CA" sz="2796">
              <a:solidFill>
                <a:srgbClr val="000000"/>
              </a:solidFill>
            </a:endParaRPr>
          </a:p>
        </p:txBody>
      </p:sp>
      <p:sp>
        <p:nvSpPr>
          <p:cNvPr id="5" name="TextBox 5"/>
          <p:cNvSpPr txBox="1"/>
          <p:nvPr/>
        </p:nvSpPr>
        <p:spPr>
          <a:xfrm>
            <a:off x="330200" y="3086100"/>
            <a:ext cx="8813800" cy="977900"/>
          </a:xfrm>
          <a:prstGeom prst="rect">
            <a:avLst/>
          </a:prstGeom>
          <a:noFill/>
        </p:spPr>
        <p:txBody>
          <a:bodyPr vert="horz" wrap="none" lIns="0" tIns="0" rIns="0" bIns="0" rtlCol="0">
            <a:spAutoFit/>
          </a:bodyPr>
          <a:lstStyle/>
          <a:p>
            <a:pPr>
              <a:lnSpc>
                <a:spcPts val="3300"/>
              </a:lnSpc>
            </a:pPr>
            <a:r>
              <a:rPr lang="en-CA" sz="1680">
                <a:solidFill>
                  <a:srgbClr val="980032"/>
                </a:solidFill>
                <a:latin typeface="Arial Unicode MS"/>
                <a:cs typeface="Arial Unicode MS"/>
              </a:rPr>
              <a:t></a:t>
            </a:r>
            <a:r>
              <a:rPr lang="en-CA" sz="2798">
                <a:solidFill>
                  <a:srgbClr val="323298"/>
                </a:solidFill>
                <a:latin typeface="Arial"/>
                <a:cs typeface="Arial"/>
              </a:rPr>
              <a:t>  Update Operations and Dealing with Constraint</a:t>
            </a:r>
            <a:r>
              <a:rPr lang="en-CA" sz="2796">
                <a:solidFill>
                  <a:srgbClr val="000000"/>
                </a:solidFill>
                <a:latin typeface="Times New Roman"/>
              </a:rPr>
              <a:t/>
            </a:r>
            <a:br>
              <a:rPr lang="en-CA" sz="2796">
                <a:solidFill>
                  <a:srgbClr val="000000"/>
                </a:solidFill>
                <a:latin typeface="Times New Roman"/>
              </a:rPr>
            </a:br>
            <a:r>
              <a:rPr lang="en-CA" sz="2796">
                <a:solidFill>
                  <a:srgbClr val="323298"/>
                </a:solidFill>
                <a:latin typeface="Arial"/>
                <a:cs typeface="Arial"/>
              </a:rPr>
              <a:t>Violations</a:t>
            </a:r>
          </a:p>
          <a:p>
            <a:pPr>
              <a:lnSpc>
                <a:spcPts val="3300"/>
              </a:lnSpc>
            </a:pPr>
            <a:endParaRPr lang="en-CA" sz="2796">
              <a:solidFill>
                <a:srgbClr val="000000"/>
              </a:solidFill>
            </a:endParaRPr>
          </a:p>
        </p:txBody>
      </p:sp>
      <p:sp>
        <p:nvSpPr>
          <p:cNvPr id="6" name="TextBox 6"/>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7" name="TextBox 7"/>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5- 3</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254000"/>
            <a:ext cx="9144000" cy="6845300"/>
          </a:xfrm>
          <a:prstGeom prst="rect">
            <a:avLst/>
          </a:prstGeom>
        </p:spPr>
      </p:pic>
      <p:sp>
        <p:nvSpPr>
          <p:cNvPr id="11"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Entity Integrity</a:t>
            </a:r>
          </a:p>
          <a:p>
            <a:pPr>
              <a:lnSpc>
                <a:spcPts val="4140"/>
              </a:lnSpc>
            </a:pPr>
            <a:endParaRPr lang="en-CA" sz="3600">
              <a:solidFill>
                <a:srgbClr val="000000"/>
              </a:solidFill>
            </a:endParaRPr>
          </a:p>
        </p:txBody>
      </p:sp>
      <p:sp>
        <p:nvSpPr>
          <p:cNvPr id="3" name="TextBox 3"/>
          <p:cNvSpPr txBox="1"/>
          <p:nvPr/>
        </p:nvSpPr>
        <p:spPr>
          <a:xfrm>
            <a:off x="330200" y="1651000"/>
            <a:ext cx="6843220" cy="718145"/>
          </a:xfrm>
          <a:prstGeom prst="rect">
            <a:avLst/>
          </a:prstGeom>
          <a:noFill/>
        </p:spPr>
        <p:txBody>
          <a:bodyPr vert="horz" wrap="none" lIns="0" tIns="0" rIns="0" bIns="0" rtlCol="0">
            <a:spAutoFit/>
          </a:bodyPr>
          <a:lstStyle/>
          <a:p>
            <a:pPr>
              <a:lnSpc>
                <a:spcPts val="2760"/>
              </a:lnSpc>
            </a:pPr>
            <a:r>
              <a:rPr lang="en-CA" sz="1440" dirty="0">
                <a:solidFill>
                  <a:srgbClr val="980032"/>
                </a:solidFill>
                <a:latin typeface="Arial Unicode MS"/>
                <a:cs typeface="Arial Unicode MS"/>
              </a:rPr>
              <a:t></a:t>
            </a:r>
            <a:r>
              <a:rPr lang="en-CA" sz="2410" b="1" dirty="0">
                <a:solidFill>
                  <a:srgbClr val="323298"/>
                </a:solidFill>
                <a:latin typeface="Arial Bold"/>
                <a:cs typeface="Arial Bold"/>
              </a:rPr>
              <a:t>  Entity </a:t>
            </a:r>
            <a:r>
              <a:rPr lang="en-CA" sz="2410" b="1" dirty="0" smtClean="0">
                <a:solidFill>
                  <a:srgbClr val="323298"/>
                </a:solidFill>
                <a:latin typeface="Arial Bold"/>
                <a:cs typeface="Arial Bold"/>
              </a:rPr>
              <a:t>Integrity:</a:t>
            </a:r>
            <a:r>
              <a:rPr lang="ar-SA" sz="2410" b="1" dirty="0" smtClean="0">
                <a:solidFill>
                  <a:srgbClr val="323298"/>
                </a:solidFill>
                <a:latin typeface="Arial Bold"/>
                <a:cs typeface="Arial Bold"/>
              </a:rPr>
              <a:t>يعني انو البرايمري كي ممنوع يبكا فيه نل </a:t>
            </a:r>
            <a:endParaRPr lang="en-CA" sz="2410" b="1" dirty="0">
              <a:solidFill>
                <a:srgbClr val="323298"/>
              </a:solidFill>
              <a:latin typeface="Arial Bold"/>
              <a:cs typeface="Arial Bold"/>
            </a:endParaRPr>
          </a:p>
          <a:p>
            <a:pPr>
              <a:lnSpc>
                <a:spcPts val="2760"/>
              </a:lnSpc>
            </a:pPr>
            <a:endParaRPr lang="en-CA" sz="2352" dirty="0">
              <a:solidFill>
                <a:srgbClr val="000000"/>
              </a:solidFill>
            </a:endParaRPr>
          </a:p>
        </p:txBody>
      </p:sp>
      <p:sp>
        <p:nvSpPr>
          <p:cNvPr id="4" name="TextBox 4"/>
          <p:cNvSpPr txBox="1"/>
          <p:nvPr/>
        </p:nvSpPr>
        <p:spPr>
          <a:xfrm>
            <a:off x="787400" y="2070100"/>
            <a:ext cx="8775672" cy="1115690"/>
          </a:xfrm>
          <a:prstGeom prst="rect">
            <a:avLst/>
          </a:prstGeom>
          <a:noFill/>
        </p:spPr>
        <p:txBody>
          <a:bodyPr vert="horz" wrap="none" lIns="0" tIns="0" rIns="0" bIns="0" rtlCol="0">
            <a:spAutoFit/>
          </a:bodyPr>
          <a:lstStyle/>
          <a:p>
            <a:pPr>
              <a:lnSpc>
                <a:spcPts val="2900"/>
              </a:lnSpc>
            </a:pPr>
            <a:r>
              <a:rPr lang="en-CA" sz="1320" dirty="0">
                <a:solidFill>
                  <a:srgbClr val="323298"/>
                </a:solidFill>
                <a:latin typeface="Arial Unicode MS"/>
                <a:cs typeface="Arial Unicode MS"/>
              </a:rPr>
              <a:t></a:t>
            </a:r>
            <a:r>
              <a:rPr lang="en-CA" sz="2400" dirty="0">
                <a:solidFill>
                  <a:srgbClr val="7F0000"/>
                </a:solidFill>
                <a:latin typeface="Arial"/>
                <a:cs typeface="Arial"/>
              </a:rPr>
              <a:t>  The </a:t>
            </a:r>
            <a:r>
              <a:rPr lang="en-CA" sz="2400" dirty="0">
                <a:solidFill>
                  <a:srgbClr val="7F0000"/>
                </a:solidFill>
                <a:latin typeface="Arial Italic"/>
                <a:cs typeface="Arial Italic"/>
              </a:rPr>
              <a:t>primary key attributes</a:t>
            </a:r>
            <a:r>
              <a:rPr lang="en-CA" sz="2400" dirty="0">
                <a:solidFill>
                  <a:srgbClr val="7F0000"/>
                </a:solidFill>
                <a:latin typeface="Arial"/>
                <a:cs typeface="Arial"/>
              </a:rPr>
              <a:t> </a:t>
            </a:r>
            <a:r>
              <a:rPr lang="en-CA" sz="2400" dirty="0" smtClean="0">
                <a:solidFill>
                  <a:srgbClr val="7F0000"/>
                </a:solidFill>
                <a:latin typeface="Arial"/>
                <a:cs typeface="Arial"/>
              </a:rPr>
              <a:t>PK</a:t>
            </a:r>
            <a:r>
              <a:rPr lang="ar-SA" sz="2400" dirty="0" smtClean="0">
                <a:solidFill>
                  <a:srgbClr val="7F0000"/>
                </a:solidFill>
                <a:latin typeface="Arial"/>
                <a:cs typeface="Arial"/>
              </a:rPr>
              <a:t>باريمر كي</a:t>
            </a:r>
            <a:r>
              <a:rPr lang="en-CA" sz="2400" dirty="0" smtClean="0">
                <a:solidFill>
                  <a:srgbClr val="7F0000"/>
                </a:solidFill>
                <a:latin typeface="Arial"/>
                <a:cs typeface="Arial"/>
              </a:rPr>
              <a:t> </a:t>
            </a:r>
            <a:r>
              <a:rPr lang="en-CA" sz="2400" dirty="0">
                <a:solidFill>
                  <a:srgbClr val="7F0000"/>
                </a:solidFill>
                <a:latin typeface="Arial"/>
                <a:cs typeface="Arial"/>
              </a:rPr>
              <a:t>of each relation schema</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7F0000"/>
                </a:solidFill>
                <a:latin typeface="Arial"/>
                <a:cs typeface="Arial"/>
              </a:rPr>
              <a:t>R in S cannot have null values in any tuple of r(R).</a:t>
            </a:r>
          </a:p>
          <a:p>
            <a:pPr>
              <a:lnSpc>
                <a:spcPts val="2900"/>
              </a:lnSpc>
            </a:pPr>
            <a:endParaRPr lang="en-CA" sz="2400" dirty="0">
              <a:solidFill>
                <a:srgbClr val="000000"/>
              </a:solidFill>
            </a:endParaRPr>
          </a:p>
        </p:txBody>
      </p:sp>
      <p:sp>
        <p:nvSpPr>
          <p:cNvPr id="6" name="TextBox 6"/>
          <p:cNvSpPr txBox="1"/>
          <p:nvPr/>
        </p:nvSpPr>
        <p:spPr>
          <a:xfrm>
            <a:off x="927100" y="2988121"/>
            <a:ext cx="5139227" cy="589905"/>
          </a:xfrm>
          <a:prstGeom prst="rect">
            <a:avLst/>
          </a:prstGeom>
          <a:noFill/>
        </p:spPr>
        <p:txBody>
          <a:bodyPr vert="horz" wrap="none" lIns="0" tIns="0" rIns="0" bIns="0" rtlCol="0">
            <a:spAutoFit/>
          </a:bodyPr>
          <a:lstStyle/>
          <a:p>
            <a:pPr>
              <a:lnSpc>
                <a:spcPts val="2300"/>
              </a:lnSpc>
            </a:pPr>
            <a:r>
              <a:rPr lang="en-CA" sz="996" dirty="0">
                <a:solidFill>
                  <a:srgbClr val="980032"/>
                </a:solidFill>
                <a:latin typeface="Arial Unicode MS"/>
                <a:cs typeface="Arial Unicode MS"/>
              </a:rPr>
              <a:t></a:t>
            </a:r>
            <a:r>
              <a:rPr lang="en-CA" sz="2004" dirty="0">
                <a:solidFill>
                  <a:srgbClr val="323298"/>
                </a:solidFill>
                <a:latin typeface="Arial"/>
                <a:cs typeface="Arial"/>
              </a:rPr>
              <a:t>  t[PK] </a:t>
            </a:r>
            <a:r>
              <a:rPr lang="en-CA" sz="2004" dirty="0">
                <a:solidFill>
                  <a:srgbClr val="323298"/>
                </a:solidFill>
                <a:latin typeface="Arial Unicode MS"/>
                <a:cs typeface="Arial Unicode MS"/>
              </a:rPr>
              <a:t>not equal to</a:t>
            </a:r>
            <a:r>
              <a:rPr lang="en-CA" sz="2004" dirty="0">
                <a:solidFill>
                  <a:srgbClr val="323298"/>
                </a:solidFill>
                <a:latin typeface="Arial"/>
                <a:cs typeface="Arial"/>
              </a:rPr>
              <a:t> null for any tuple t in r(R)</a:t>
            </a:r>
          </a:p>
          <a:p>
            <a:pPr>
              <a:lnSpc>
                <a:spcPts val="2300"/>
              </a:lnSpc>
            </a:pPr>
            <a:endParaRPr lang="en-CA" sz="1978" dirty="0">
              <a:solidFill>
                <a:srgbClr val="000000"/>
              </a:solidFill>
            </a:endParaRPr>
          </a:p>
        </p:txBody>
      </p:sp>
      <p:sp>
        <p:nvSpPr>
          <p:cNvPr id="7" name="TextBox 7"/>
          <p:cNvSpPr txBox="1"/>
          <p:nvPr/>
        </p:nvSpPr>
        <p:spPr>
          <a:xfrm>
            <a:off x="1090836" y="3654226"/>
            <a:ext cx="7269619" cy="923330"/>
          </a:xfrm>
          <a:prstGeom prst="rect">
            <a:avLst/>
          </a:prstGeom>
          <a:noFill/>
        </p:spPr>
        <p:txBody>
          <a:bodyPr vert="horz" wrap="none" lIns="0" tIns="0" rIns="0" bIns="0" rtlCol="0">
            <a:spAutoFit/>
          </a:bodyPr>
          <a:lstStyle/>
          <a:p>
            <a:pPr>
              <a:lnSpc>
                <a:spcPts val="2400"/>
              </a:lnSpc>
            </a:pPr>
            <a:r>
              <a:rPr lang="en-CA" sz="996" dirty="0">
                <a:solidFill>
                  <a:srgbClr val="980032"/>
                </a:solidFill>
                <a:latin typeface="Arial Unicode MS"/>
                <a:cs typeface="Arial Unicode MS"/>
              </a:rPr>
              <a:t></a:t>
            </a:r>
            <a:r>
              <a:rPr lang="en-CA" sz="2004" dirty="0">
                <a:solidFill>
                  <a:srgbClr val="323298"/>
                </a:solidFill>
                <a:latin typeface="Arial"/>
                <a:cs typeface="Arial"/>
              </a:rPr>
              <a:t>  If PK has several attributes, null is not allowed in any of these</a:t>
            </a:r>
            <a:r>
              <a:rPr lang="en-CA" sz="2004" dirty="0">
                <a:solidFill>
                  <a:srgbClr val="000000"/>
                </a:solidFill>
                <a:latin typeface="Times New Roman"/>
              </a:rPr>
              <a:t/>
            </a:r>
            <a:br>
              <a:rPr lang="en-CA" sz="2004" dirty="0">
                <a:solidFill>
                  <a:srgbClr val="000000"/>
                </a:solidFill>
                <a:latin typeface="Times New Roman"/>
              </a:rPr>
            </a:br>
            <a:r>
              <a:rPr lang="en-CA" sz="2004" dirty="0" smtClean="0">
                <a:solidFill>
                  <a:srgbClr val="323298"/>
                </a:solidFill>
                <a:latin typeface="Arial"/>
                <a:cs typeface="Arial"/>
              </a:rPr>
              <a:t>attributes</a:t>
            </a:r>
            <a:r>
              <a:rPr lang="ar-SA" sz="2004" dirty="0" smtClean="0">
                <a:solidFill>
                  <a:srgbClr val="323298"/>
                </a:solidFill>
                <a:latin typeface="Arial"/>
                <a:cs typeface="Arial"/>
              </a:rPr>
              <a:t> هاد مجرد حكي</a:t>
            </a:r>
            <a:endParaRPr lang="en-CA" sz="2004" dirty="0">
              <a:solidFill>
                <a:srgbClr val="323298"/>
              </a:solidFill>
              <a:latin typeface="Arial"/>
              <a:cs typeface="Arial"/>
            </a:endParaRPr>
          </a:p>
          <a:p>
            <a:pPr>
              <a:lnSpc>
                <a:spcPts val="2400"/>
              </a:lnSpc>
            </a:pPr>
            <a:endParaRPr lang="en-CA" sz="2004" dirty="0">
              <a:solidFill>
                <a:srgbClr val="000000"/>
              </a:solidFill>
            </a:endParaRPr>
          </a:p>
        </p:txBody>
      </p:sp>
      <p:sp>
        <p:nvSpPr>
          <p:cNvPr id="8" name="TextBox 8"/>
          <p:cNvSpPr txBox="1"/>
          <p:nvPr/>
        </p:nvSpPr>
        <p:spPr>
          <a:xfrm>
            <a:off x="787400" y="4584700"/>
            <a:ext cx="11369716" cy="1487587"/>
          </a:xfrm>
          <a:prstGeom prst="rect">
            <a:avLst/>
          </a:prstGeom>
          <a:noFill/>
        </p:spPr>
        <p:txBody>
          <a:bodyPr vert="horz" wrap="none" lIns="0" tIns="0" rIns="0" bIns="0" rtlCol="0">
            <a:spAutoFit/>
          </a:bodyPr>
          <a:lstStyle/>
          <a:p>
            <a:pPr>
              <a:lnSpc>
                <a:spcPts val="2900"/>
              </a:lnSpc>
            </a:pPr>
            <a:r>
              <a:rPr lang="en-CA" sz="1320" dirty="0">
                <a:solidFill>
                  <a:srgbClr val="323298"/>
                </a:solidFill>
                <a:latin typeface="Arial Unicode MS"/>
                <a:cs typeface="Arial Unicode MS"/>
              </a:rPr>
              <a:t></a:t>
            </a:r>
            <a:r>
              <a:rPr lang="en-CA" sz="2402" dirty="0">
                <a:solidFill>
                  <a:srgbClr val="7F0000"/>
                </a:solidFill>
                <a:latin typeface="Arial"/>
                <a:cs typeface="Arial"/>
              </a:rPr>
              <a:t>  Note: Other attributes of R may be constrained  to</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7F0000"/>
                </a:solidFill>
                <a:latin typeface="Arial"/>
                <a:cs typeface="Arial"/>
              </a:rPr>
              <a:t>disallow null values, even though they are not</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7F0000"/>
                </a:solidFill>
                <a:latin typeface="Arial"/>
                <a:cs typeface="Arial"/>
              </a:rPr>
              <a:t>members of the primary </a:t>
            </a:r>
            <a:r>
              <a:rPr lang="en-CA" sz="2400" dirty="0" smtClean="0">
                <a:solidFill>
                  <a:srgbClr val="7F0000"/>
                </a:solidFill>
                <a:latin typeface="Arial"/>
                <a:cs typeface="Arial"/>
              </a:rPr>
              <a:t>key.</a:t>
            </a:r>
            <a:r>
              <a:rPr lang="ar-SA" sz="2400" dirty="0" smtClean="0">
                <a:solidFill>
                  <a:srgbClr val="7F0000"/>
                </a:solidFill>
                <a:latin typeface="Arial"/>
                <a:cs typeface="Arial"/>
              </a:rPr>
              <a:t>بحكي انو بنقر نخلي عمود ما يسمح بالقيم الفاضيه حتى لو انه مش برايمر كي</a:t>
            </a:r>
            <a:endParaRPr lang="en-CA" sz="2400" dirty="0">
              <a:solidFill>
                <a:srgbClr val="7F0000"/>
              </a:solidFill>
              <a:latin typeface="Arial"/>
              <a:cs typeface="Arial"/>
            </a:endParaRPr>
          </a:p>
          <a:p>
            <a:pPr>
              <a:lnSpc>
                <a:spcPts val="2900"/>
              </a:lnSpc>
            </a:pPr>
            <a:endParaRPr lang="en-CA" sz="2400" dirty="0">
              <a:solidFill>
                <a:srgbClr val="000000"/>
              </a:solidFill>
            </a:endParaRPr>
          </a:p>
        </p:txBody>
      </p:sp>
      <p:sp>
        <p:nvSpPr>
          <p:cNvPr id="9" name="TextBox 9"/>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0" name="TextBox 10"/>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5- 32</a:t>
            </a:r>
          </a:p>
          <a:p>
            <a:pPr>
              <a:lnSpc>
                <a:spcPts val="1610"/>
              </a:lnSpc>
            </a:pPr>
            <a:endParaRPr lang="en-CA" sz="1414" b="1">
              <a:solidFill>
                <a:srgbClr val="980032"/>
              </a:solidFill>
              <a:latin typeface="Arial Bold"/>
              <a:cs typeface="Arial Bold"/>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8"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Referential Integrity</a:t>
            </a:r>
          </a:p>
          <a:p>
            <a:pPr>
              <a:lnSpc>
                <a:spcPts val="4140"/>
              </a:lnSpc>
            </a:pPr>
            <a:endParaRPr lang="en-CA" sz="3600">
              <a:solidFill>
                <a:srgbClr val="000000"/>
              </a:solidFill>
            </a:endParaRPr>
          </a:p>
        </p:txBody>
      </p:sp>
      <p:sp>
        <p:nvSpPr>
          <p:cNvPr id="3" name="TextBox 3"/>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80">
                <a:solidFill>
                  <a:srgbClr val="980032"/>
                </a:solidFill>
                <a:latin typeface="Arial Unicode MS"/>
                <a:cs typeface="Arial Unicode MS"/>
              </a:rPr>
              <a:t></a:t>
            </a:r>
            <a:r>
              <a:rPr lang="en-CA" sz="2798">
                <a:solidFill>
                  <a:srgbClr val="323298"/>
                </a:solidFill>
                <a:latin typeface="Arial"/>
                <a:cs typeface="Arial"/>
              </a:rPr>
              <a:t>  A constraint involving </a:t>
            </a:r>
            <a:r>
              <a:rPr lang="en-CA" sz="2808" b="1">
                <a:solidFill>
                  <a:srgbClr val="323298"/>
                </a:solidFill>
                <a:latin typeface="Arial Bold"/>
                <a:cs typeface="Arial Bold"/>
              </a:rPr>
              <a:t>two</a:t>
            </a:r>
            <a:r>
              <a:rPr lang="en-CA" sz="2798">
                <a:solidFill>
                  <a:srgbClr val="323298"/>
                </a:solidFill>
                <a:latin typeface="Arial"/>
                <a:cs typeface="Arial"/>
              </a:rPr>
              <a:t> relations</a:t>
            </a:r>
          </a:p>
          <a:p>
            <a:pPr>
              <a:lnSpc>
                <a:spcPts val="3220"/>
              </a:lnSpc>
            </a:pPr>
            <a:endParaRPr lang="en-CA" sz="2769">
              <a:solidFill>
                <a:srgbClr val="000000"/>
              </a:solidFill>
            </a:endParaRPr>
          </a:p>
        </p:txBody>
      </p:sp>
      <p:sp>
        <p:nvSpPr>
          <p:cNvPr id="4" name="TextBox 4"/>
          <p:cNvSpPr txBox="1"/>
          <p:nvPr/>
        </p:nvSpPr>
        <p:spPr>
          <a:xfrm>
            <a:off x="330200" y="2082800"/>
            <a:ext cx="8813800" cy="1485900"/>
          </a:xfrm>
          <a:prstGeom prst="rect">
            <a:avLst/>
          </a:prstGeom>
          <a:noFill/>
        </p:spPr>
        <p:txBody>
          <a:bodyPr vert="horz" wrap="none" lIns="0" tIns="0" rIns="0" bIns="0" rtlCol="0">
            <a:spAutoFit/>
          </a:bodyPr>
          <a:lstStyle/>
          <a:p>
            <a:pPr indent="457200">
              <a:lnSpc>
                <a:spcPts val="3700"/>
              </a:lnSpc>
              <a:tabLst>
                <a:tab pos="342900" algn="l"/>
              </a:tabLst>
            </a:pPr>
            <a:r>
              <a:rPr lang="en-CA" sz="1428">
                <a:solidFill>
                  <a:srgbClr val="323298"/>
                </a:solidFill>
                <a:latin typeface="Arial Unicode MS"/>
                <a:cs typeface="Arial Unicode MS"/>
              </a:rPr>
              <a:t></a:t>
            </a:r>
            <a:r>
              <a:rPr lang="en-CA" sz="2604">
                <a:solidFill>
                  <a:srgbClr val="7F0000"/>
                </a:solidFill>
                <a:latin typeface="Arial"/>
                <a:cs typeface="Arial"/>
              </a:rPr>
              <a:t>  The previous constraints involve a single  relation.</a:t>
            </a:r>
            <a:r>
              <a:rPr lang="en-CA" sz="2773">
                <a:solidFill>
                  <a:srgbClr val="000000"/>
                </a:solidFill>
                <a:latin typeface="Times New Roman"/>
              </a:rPr>
              <a:t/>
            </a:r>
            <a:br>
              <a:rPr lang="en-CA" sz="2773">
                <a:solidFill>
                  <a:srgbClr val="000000"/>
                </a:solidFill>
                <a:latin typeface="Times New Roman"/>
              </a:rPr>
            </a:br>
            <a:r>
              <a:rPr lang="en-CA" sz="1680">
                <a:solidFill>
                  <a:srgbClr val="980032"/>
                </a:solidFill>
                <a:latin typeface="Arial Unicode MS"/>
                <a:cs typeface="Arial Unicode MS"/>
              </a:rPr>
              <a:t></a:t>
            </a:r>
            <a:r>
              <a:rPr lang="en-CA" sz="2796">
                <a:solidFill>
                  <a:srgbClr val="323298"/>
                </a:solidFill>
                <a:latin typeface="Arial"/>
                <a:cs typeface="Arial"/>
              </a:rPr>
              <a:t>  Used to specify a </a:t>
            </a:r>
            <a:r>
              <a:rPr lang="en-CA" sz="2806" b="1">
                <a:solidFill>
                  <a:srgbClr val="323298"/>
                </a:solidFill>
                <a:latin typeface="Arial Bold"/>
                <a:cs typeface="Arial Bold"/>
              </a:rPr>
              <a:t>relationship</a:t>
            </a:r>
            <a:r>
              <a:rPr lang="en-CA" sz="2796">
                <a:solidFill>
                  <a:srgbClr val="323298"/>
                </a:solidFill>
                <a:latin typeface="Arial"/>
                <a:cs typeface="Arial"/>
              </a:rPr>
              <a:t> among tuples in</a:t>
            </a:r>
            <a:r>
              <a:rPr lang="en-CA" sz="2798">
                <a:solidFill>
                  <a:srgbClr val="000000"/>
                </a:solidFill>
                <a:latin typeface="Times New Roman"/>
              </a:rPr>
              <a:t/>
            </a:r>
            <a:br>
              <a:rPr lang="en-CA" sz="2798">
                <a:solidFill>
                  <a:srgbClr val="000000"/>
                </a:solidFill>
                <a:latin typeface="Times New Roman"/>
              </a:rPr>
            </a:br>
            <a:r>
              <a:rPr lang="en-CA" sz="2798">
                <a:solidFill>
                  <a:srgbClr val="323298"/>
                </a:solidFill>
                <a:latin typeface="Arial"/>
                <a:cs typeface="Arial"/>
              </a:rPr>
              <a:t>	two relations:</a:t>
            </a:r>
          </a:p>
          <a:p>
            <a:pPr>
              <a:lnSpc>
                <a:spcPts val="3700"/>
              </a:lnSpc>
            </a:pPr>
            <a:endParaRPr lang="en-CA" sz="2798">
              <a:solidFill>
                <a:srgbClr val="000000"/>
              </a:solidFill>
            </a:endParaRPr>
          </a:p>
        </p:txBody>
      </p:sp>
      <p:sp>
        <p:nvSpPr>
          <p:cNvPr id="5" name="TextBox 5"/>
          <p:cNvSpPr txBox="1"/>
          <p:nvPr/>
        </p:nvSpPr>
        <p:spPr>
          <a:xfrm>
            <a:off x="787400" y="3556000"/>
            <a:ext cx="7172220" cy="3180358"/>
          </a:xfrm>
          <a:prstGeom prst="rect">
            <a:avLst/>
          </a:prstGeom>
          <a:noFill/>
        </p:spPr>
        <p:txBody>
          <a:bodyPr vert="horz" wrap="none" lIns="0" tIns="0" rIns="0" bIns="0" rtlCol="0">
            <a:spAutoFit/>
          </a:bodyPr>
          <a:lstStyle/>
          <a:p>
            <a:pPr>
              <a:lnSpc>
                <a:spcPts val="3100"/>
              </a:lnSpc>
            </a:pPr>
            <a:r>
              <a:rPr lang="en-CA" sz="1428" dirty="0">
                <a:solidFill>
                  <a:srgbClr val="323298"/>
                </a:solidFill>
                <a:latin typeface="Arial Unicode MS"/>
                <a:cs typeface="Arial Unicode MS"/>
              </a:rPr>
              <a:t></a:t>
            </a:r>
            <a:r>
              <a:rPr lang="en-CA" sz="2604" dirty="0">
                <a:solidFill>
                  <a:srgbClr val="7F0000"/>
                </a:solidFill>
                <a:latin typeface="Arial"/>
                <a:cs typeface="Arial"/>
              </a:rPr>
              <a:t>  The </a:t>
            </a:r>
            <a:r>
              <a:rPr lang="en-CA" sz="2614" b="1" dirty="0">
                <a:solidFill>
                  <a:srgbClr val="7F0000"/>
                </a:solidFill>
                <a:latin typeface="Arial Bold"/>
                <a:cs typeface="Arial Bold"/>
              </a:rPr>
              <a:t>referencing relation </a:t>
            </a:r>
            <a:r>
              <a:rPr lang="en-CA" sz="2604" dirty="0">
                <a:solidFill>
                  <a:srgbClr val="7F0000"/>
                </a:solidFill>
                <a:latin typeface="Arial"/>
                <a:cs typeface="Arial"/>
              </a:rPr>
              <a:t>and the </a:t>
            </a:r>
            <a:r>
              <a:rPr lang="en-CA" sz="2614" b="1" dirty="0">
                <a:solidFill>
                  <a:srgbClr val="7F0000"/>
                </a:solidFill>
                <a:latin typeface="Arial Bold"/>
                <a:cs typeface="Arial Bold"/>
              </a:rPr>
              <a:t>referenced</a:t>
            </a:r>
            <a:r>
              <a:rPr lang="en-CA" sz="2604" dirty="0">
                <a:solidFill>
                  <a:srgbClr val="000000"/>
                </a:solidFill>
                <a:latin typeface="Times New Roman"/>
              </a:rPr>
              <a:t/>
            </a:r>
            <a:br>
              <a:rPr lang="en-CA" sz="2604" dirty="0">
                <a:solidFill>
                  <a:srgbClr val="000000"/>
                </a:solidFill>
                <a:latin typeface="Times New Roman"/>
              </a:rPr>
            </a:br>
            <a:r>
              <a:rPr lang="en-CA" sz="2614" b="1" dirty="0">
                <a:solidFill>
                  <a:srgbClr val="7F0000"/>
                </a:solidFill>
                <a:latin typeface="Arial Bold"/>
                <a:cs typeface="Arial Bold"/>
              </a:rPr>
              <a:t>relation</a:t>
            </a:r>
            <a:r>
              <a:rPr lang="en-CA" sz="2604" dirty="0" smtClean="0">
                <a:solidFill>
                  <a:srgbClr val="7F0000"/>
                </a:solidFill>
                <a:latin typeface="Arial"/>
                <a:cs typeface="Arial"/>
              </a:rPr>
              <a:t>.</a:t>
            </a:r>
            <a:r>
              <a:rPr lang="ar-SA" sz="2604" dirty="0" smtClean="0">
                <a:solidFill>
                  <a:srgbClr val="7F0000"/>
                </a:solidFill>
                <a:latin typeface="Arial"/>
                <a:cs typeface="Arial"/>
              </a:rPr>
              <a:t> </a:t>
            </a:r>
          </a:p>
          <a:p>
            <a:pPr>
              <a:lnSpc>
                <a:spcPts val="3100"/>
              </a:lnSpc>
            </a:pPr>
            <a:endParaRPr lang="ar-SA" sz="2604" dirty="0">
              <a:solidFill>
                <a:srgbClr val="7F0000"/>
              </a:solidFill>
              <a:latin typeface="Arial"/>
              <a:cs typeface="Arial"/>
            </a:endParaRPr>
          </a:p>
          <a:p>
            <a:pPr>
              <a:lnSpc>
                <a:spcPts val="3100"/>
              </a:lnSpc>
            </a:pPr>
            <a:endParaRPr lang="ar-SA" sz="2604" dirty="0" smtClean="0">
              <a:solidFill>
                <a:srgbClr val="7F0000"/>
              </a:solidFill>
              <a:latin typeface="Arial"/>
              <a:cs typeface="Arial"/>
            </a:endParaRPr>
          </a:p>
          <a:p>
            <a:pPr>
              <a:lnSpc>
                <a:spcPts val="3100"/>
              </a:lnSpc>
            </a:pPr>
            <a:endParaRPr lang="ar-SA" sz="2604" dirty="0">
              <a:solidFill>
                <a:srgbClr val="7F0000"/>
              </a:solidFill>
              <a:latin typeface="Arial"/>
              <a:cs typeface="Arial"/>
            </a:endParaRPr>
          </a:p>
          <a:p>
            <a:pPr>
              <a:lnSpc>
                <a:spcPts val="3100"/>
              </a:lnSpc>
            </a:pPr>
            <a:endParaRPr lang="ar-SA" sz="2604" dirty="0" smtClean="0">
              <a:solidFill>
                <a:srgbClr val="7F0000"/>
              </a:solidFill>
              <a:latin typeface="Arial"/>
              <a:cs typeface="Arial"/>
            </a:endParaRPr>
          </a:p>
          <a:p>
            <a:pPr>
              <a:lnSpc>
                <a:spcPts val="3100"/>
              </a:lnSpc>
            </a:pPr>
            <a:r>
              <a:rPr lang="ar-SA" sz="2604" dirty="0" smtClean="0">
                <a:solidFill>
                  <a:srgbClr val="7F0000"/>
                </a:solidFill>
                <a:latin typeface="Arial"/>
                <a:cs typeface="Arial"/>
              </a:rPr>
              <a:t>معلومات عادي الشرح بعدها</a:t>
            </a:r>
            <a:endParaRPr lang="en-CA" sz="2604" dirty="0">
              <a:solidFill>
                <a:srgbClr val="7F0000"/>
              </a:solidFill>
              <a:latin typeface="Arial"/>
              <a:cs typeface="Arial"/>
            </a:endParaRPr>
          </a:p>
          <a:p>
            <a:pPr>
              <a:lnSpc>
                <a:spcPts val="3100"/>
              </a:lnSpc>
            </a:pPr>
            <a:endParaRPr lang="en-CA" sz="2604" dirty="0">
              <a:solidFill>
                <a:srgbClr val="000000"/>
              </a:solidFill>
            </a:endParaRPr>
          </a:p>
        </p:txBody>
      </p:sp>
      <p:sp>
        <p:nvSpPr>
          <p:cNvPr id="6" name="TextBox 6"/>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7" name="TextBox 7"/>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5- 33</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9"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Referential Integrity</a:t>
            </a:r>
          </a:p>
          <a:p>
            <a:pPr>
              <a:lnSpc>
                <a:spcPts val="4140"/>
              </a:lnSpc>
            </a:pPr>
            <a:endParaRPr lang="en-CA" sz="3600">
              <a:solidFill>
                <a:srgbClr val="000000"/>
              </a:solidFill>
            </a:endParaRPr>
          </a:p>
        </p:txBody>
      </p:sp>
      <p:sp>
        <p:nvSpPr>
          <p:cNvPr id="3" name="TextBox 3"/>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80">
                <a:solidFill>
                  <a:srgbClr val="980032"/>
                </a:solidFill>
                <a:latin typeface="Arial Unicode MS"/>
                <a:cs typeface="Arial Unicode MS"/>
              </a:rPr>
              <a:t></a:t>
            </a:r>
            <a:r>
              <a:rPr lang="en-CA" sz="2798">
                <a:solidFill>
                  <a:srgbClr val="323298"/>
                </a:solidFill>
                <a:latin typeface="Arial"/>
                <a:cs typeface="Arial"/>
              </a:rPr>
              <a:t>  Tuples in the </a:t>
            </a:r>
            <a:r>
              <a:rPr lang="en-CA" sz="2808" b="1">
                <a:solidFill>
                  <a:srgbClr val="323298"/>
                </a:solidFill>
                <a:latin typeface="Arial Bold"/>
                <a:cs typeface="Arial Bold"/>
              </a:rPr>
              <a:t>referencing relation</a:t>
            </a:r>
            <a:r>
              <a:rPr lang="en-CA" sz="2798">
                <a:solidFill>
                  <a:srgbClr val="323298"/>
                </a:solidFill>
                <a:latin typeface="Arial"/>
                <a:cs typeface="Arial"/>
              </a:rPr>
              <a:t> R1 have</a:t>
            </a:r>
          </a:p>
          <a:p>
            <a:pPr>
              <a:lnSpc>
                <a:spcPts val="3220"/>
              </a:lnSpc>
            </a:pPr>
            <a:endParaRPr lang="en-CA" sz="2773">
              <a:solidFill>
                <a:srgbClr val="000000"/>
              </a:solidFill>
            </a:endParaRPr>
          </a:p>
        </p:txBody>
      </p:sp>
      <p:sp>
        <p:nvSpPr>
          <p:cNvPr id="4" name="TextBox 4"/>
          <p:cNvSpPr txBox="1"/>
          <p:nvPr/>
        </p:nvSpPr>
        <p:spPr>
          <a:xfrm>
            <a:off x="673100" y="2057400"/>
            <a:ext cx="8470900" cy="1409700"/>
          </a:xfrm>
          <a:prstGeom prst="rect">
            <a:avLst/>
          </a:prstGeom>
          <a:noFill/>
        </p:spPr>
        <p:txBody>
          <a:bodyPr vert="horz" wrap="none" lIns="0" tIns="0" rIns="0" bIns="0" rtlCol="0">
            <a:spAutoFit/>
          </a:bodyPr>
          <a:lstStyle/>
          <a:p>
            <a:pPr>
              <a:lnSpc>
                <a:spcPts val="3350"/>
              </a:lnSpc>
            </a:pPr>
            <a:r>
              <a:rPr lang="en-CA" sz="2796">
                <a:solidFill>
                  <a:srgbClr val="323298"/>
                </a:solidFill>
                <a:latin typeface="Arial"/>
                <a:cs typeface="Arial"/>
              </a:rPr>
              <a:t>attributes FK (called </a:t>
            </a:r>
            <a:r>
              <a:rPr lang="en-CA" sz="2806" b="1">
                <a:solidFill>
                  <a:srgbClr val="323298"/>
                </a:solidFill>
                <a:latin typeface="Arial Bold"/>
                <a:cs typeface="Arial Bold"/>
              </a:rPr>
              <a:t>foreign key</a:t>
            </a:r>
            <a:r>
              <a:rPr lang="en-CA" sz="2796">
                <a:solidFill>
                  <a:srgbClr val="323298"/>
                </a:solidFill>
                <a:latin typeface="Arial"/>
                <a:cs typeface="Arial"/>
              </a:rPr>
              <a:t> attributes) that</a:t>
            </a:r>
            <a:r>
              <a:rPr lang="en-CA" sz="2796">
                <a:solidFill>
                  <a:srgbClr val="000000"/>
                </a:solidFill>
                <a:latin typeface="Times New Roman"/>
              </a:rPr>
              <a:t/>
            </a:r>
            <a:br>
              <a:rPr lang="en-CA" sz="2796">
                <a:solidFill>
                  <a:srgbClr val="000000"/>
                </a:solidFill>
                <a:latin typeface="Times New Roman"/>
              </a:rPr>
            </a:br>
            <a:r>
              <a:rPr lang="en-CA" sz="2796">
                <a:solidFill>
                  <a:srgbClr val="323298"/>
                </a:solidFill>
                <a:latin typeface="Arial"/>
                <a:cs typeface="Arial"/>
              </a:rPr>
              <a:t>reference the primary key attributes PK of the</a:t>
            </a:r>
            <a:r>
              <a:rPr lang="en-CA" sz="2796">
                <a:solidFill>
                  <a:srgbClr val="000000"/>
                </a:solidFill>
                <a:latin typeface="Times New Roman"/>
              </a:rPr>
              <a:t/>
            </a:r>
            <a:br>
              <a:rPr lang="en-CA" sz="2796">
                <a:solidFill>
                  <a:srgbClr val="000000"/>
                </a:solidFill>
                <a:latin typeface="Times New Roman"/>
              </a:rPr>
            </a:br>
            <a:r>
              <a:rPr lang="en-CA" sz="2806" b="1">
                <a:solidFill>
                  <a:srgbClr val="323298"/>
                </a:solidFill>
                <a:latin typeface="Arial Bold"/>
                <a:cs typeface="Arial Bold"/>
              </a:rPr>
              <a:t>referenced relation</a:t>
            </a:r>
            <a:r>
              <a:rPr lang="en-CA" sz="2796">
                <a:solidFill>
                  <a:srgbClr val="323298"/>
                </a:solidFill>
                <a:latin typeface="Arial"/>
                <a:cs typeface="Arial"/>
              </a:rPr>
              <a:t> R2.</a:t>
            </a:r>
          </a:p>
          <a:p>
            <a:pPr>
              <a:lnSpc>
                <a:spcPts val="3350"/>
              </a:lnSpc>
            </a:pPr>
            <a:endParaRPr lang="en-CA" sz="2796">
              <a:solidFill>
                <a:srgbClr val="000000"/>
              </a:solidFill>
            </a:endParaRPr>
          </a:p>
        </p:txBody>
      </p:sp>
      <p:sp>
        <p:nvSpPr>
          <p:cNvPr id="5" name="TextBox 5"/>
          <p:cNvSpPr txBox="1"/>
          <p:nvPr/>
        </p:nvSpPr>
        <p:spPr>
          <a:xfrm>
            <a:off x="787400" y="3429000"/>
            <a:ext cx="8356600" cy="914400"/>
          </a:xfrm>
          <a:prstGeom prst="rect">
            <a:avLst/>
          </a:prstGeom>
          <a:noFill/>
        </p:spPr>
        <p:txBody>
          <a:bodyPr vert="horz" wrap="none" lIns="0" tIns="0" rIns="0" bIns="0" rtlCol="0">
            <a:spAutoFit/>
          </a:bodyPr>
          <a:lstStyle/>
          <a:p>
            <a:pPr>
              <a:lnSpc>
                <a:spcPts val="3100"/>
              </a:lnSpc>
            </a:pPr>
            <a:r>
              <a:rPr lang="en-CA" sz="1428">
                <a:solidFill>
                  <a:srgbClr val="323298"/>
                </a:solidFill>
                <a:latin typeface="Arial Unicode MS"/>
                <a:cs typeface="Arial Unicode MS"/>
              </a:rPr>
              <a:t></a:t>
            </a:r>
            <a:r>
              <a:rPr lang="en-CA" sz="2604">
                <a:solidFill>
                  <a:srgbClr val="7F0000"/>
                </a:solidFill>
                <a:latin typeface="Arial"/>
                <a:cs typeface="Arial"/>
              </a:rPr>
              <a:t>  A tuple t1 in R1 is said to </a:t>
            </a:r>
            <a:r>
              <a:rPr lang="en-CA" sz="2614" b="1">
                <a:solidFill>
                  <a:srgbClr val="7F0000"/>
                </a:solidFill>
                <a:latin typeface="Arial Bold"/>
                <a:cs typeface="Arial Bold"/>
              </a:rPr>
              <a:t>reference</a:t>
            </a:r>
            <a:r>
              <a:rPr lang="en-CA" sz="2604">
                <a:solidFill>
                  <a:srgbClr val="7F0000"/>
                </a:solidFill>
                <a:latin typeface="Arial"/>
                <a:cs typeface="Arial"/>
              </a:rPr>
              <a:t> a tuple t2 in</a:t>
            </a:r>
            <a:r>
              <a:rPr lang="en-CA" sz="2604">
                <a:solidFill>
                  <a:srgbClr val="000000"/>
                </a:solidFill>
                <a:latin typeface="Times New Roman"/>
              </a:rPr>
              <a:t/>
            </a:r>
            <a:br>
              <a:rPr lang="en-CA" sz="2604">
                <a:solidFill>
                  <a:srgbClr val="000000"/>
                </a:solidFill>
                <a:latin typeface="Times New Roman"/>
              </a:rPr>
            </a:br>
            <a:r>
              <a:rPr lang="en-CA" sz="2604">
                <a:solidFill>
                  <a:srgbClr val="7F0000"/>
                </a:solidFill>
                <a:latin typeface="Arial"/>
                <a:cs typeface="Arial"/>
              </a:rPr>
              <a:t>R2 if t1[FK] = t2[PK].</a:t>
            </a:r>
          </a:p>
          <a:p>
            <a:pPr>
              <a:lnSpc>
                <a:spcPts val="3100"/>
              </a:lnSpc>
            </a:pPr>
            <a:endParaRPr lang="en-CA" sz="2604">
              <a:solidFill>
                <a:srgbClr val="000000"/>
              </a:solidFill>
            </a:endParaRPr>
          </a:p>
        </p:txBody>
      </p:sp>
      <p:sp>
        <p:nvSpPr>
          <p:cNvPr id="6" name="TextBox 6"/>
          <p:cNvSpPr txBox="1"/>
          <p:nvPr/>
        </p:nvSpPr>
        <p:spPr>
          <a:xfrm>
            <a:off x="330200" y="4292600"/>
            <a:ext cx="9097042" cy="1744067"/>
          </a:xfrm>
          <a:prstGeom prst="rect">
            <a:avLst/>
          </a:prstGeom>
          <a:noFill/>
        </p:spPr>
        <p:txBody>
          <a:bodyPr vert="horz" wrap="none" lIns="0" tIns="0" rIns="0" bIns="0" rtlCol="0">
            <a:spAutoFit/>
          </a:bodyPr>
          <a:lstStyle/>
          <a:p>
            <a:pPr>
              <a:lnSpc>
                <a:spcPts val="3350"/>
              </a:lnSpc>
            </a:pPr>
            <a:r>
              <a:rPr lang="en-CA" sz="1680" dirty="0">
                <a:solidFill>
                  <a:srgbClr val="980032"/>
                </a:solidFill>
                <a:latin typeface="Arial Unicode MS"/>
                <a:cs typeface="Arial Unicode MS"/>
              </a:rPr>
              <a:t></a:t>
            </a:r>
            <a:r>
              <a:rPr lang="en-CA" sz="2796" dirty="0">
                <a:solidFill>
                  <a:srgbClr val="323298"/>
                </a:solidFill>
                <a:latin typeface="Arial"/>
                <a:cs typeface="Arial"/>
              </a:rPr>
              <a:t>  A referential integrity constraint can be displayed</a:t>
            </a:r>
            <a:r>
              <a:rPr lang="en-CA" sz="2796" dirty="0">
                <a:solidFill>
                  <a:srgbClr val="000000"/>
                </a:solidFill>
                <a:latin typeface="Times New Roman"/>
              </a:rPr>
              <a:t/>
            </a:r>
            <a:br>
              <a:rPr lang="en-CA" sz="2796" dirty="0">
                <a:solidFill>
                  <a:srgbClr val="000000"/>
                </a:solidFill>
                <a:latin typeface="Times New Roman"/>
              </a:rPr>
            </a:br>
            <a:r>
              <a:rPr lang="en-CA" sz="2796" dirty="0">
                <a:solidFill>
                  <a:srgbClr val="323298"/>
                </a:solidFill>
                <a:latin typeface="Arial"/>
                <a:cs typeface="Arial"/>
              </a:rPr>
              <a:t>in a relational database schema as a directed arc</a:t>
            </a:r>
            <a:r>
              <a:rPr lang="en-CA" sz="2796" dirty="0">
                <a:solidFill>
                  <a:srgbClr val="000000"/>
                </a:solidFill>
                <a:latin typeface="Times New Roman"/>
              </a:rPr>
              <a:t/>
            </a:r>
            <a:br>
              <a:rPr lang="en-CA" sz="2796" dirty="0">
                <a:solidFill>
                  <a:srgbClr val="000000"/>
                </a:solidFill>
                <a:latin typeface="Times New Roman"/>
              </a:rPr>
            </a:br>
            <a:r>
              <a:rPr lang="en-CA" sz="2796" dirty="0">
                <a:solidFill>
                  <a:srgbClr val="323298"/>
                </a:solidFill>
                <a:latin typeface="Arial"/>
                <a:cs typeface="Arial"/>
              </a:rPr>
              <a:t>from R1.FK to </a:t>
            </a:r>
            <a:r>
              <a:rPr lang="en-CA" sz="2796" dirty="0" smtClean="0">
                <a:solidFill>
                  <a:srgbClr val="323298"/>
                </a:solidFill>
                <a:latin typeface="Arial"/>
                <a:cs typeface="Arial"/>
              </a:rPr>
              <a:t>R2.</a:t>
            </a:r>
            <a:r>
              <a:rPr lang="ar-SA" sz="2796" dirty="0" smtClean="0">
                <a:solidFill>
                  <a:srgbClr val="323298"/>
                </a:solidFill>
                <a:latin typeface="Arial"/>
                <a:cs typeface="Arial"/>
              </a:rPr>
              <a:t>يعني انو بنعبر عنها  ف الداتا ع شكل اقواس واشاراتت</a:t>
            </a:r>
            <a:endParaRPr lang="en-CA" sz="2796" dirty="0">
              <a:solidFill>
                <a:srgbClr val="323298"/>
              </a:solidFill>
              <a:latin typeface="Arial"/>
              <a:cs typeface="Arial"/>
            </a:endParaRPr>
          </a:p>
          <a:p>
            <a:pPr>
              <a:lnSpc>
                <a:spcPts val="3350"/>
              </a:lnSpc>
            </a:pPr>
            <a:endParaRPr lang="en-CA" sz="2796" dirty="0">
              <a:solidFill>
                <a:srgbClr val="000000"/>
              </a:solidFill>
            </a:endParaRPr>
          </a:p>
        </p:txBody>
      </p:sp>
      <p:sp>
        <p:nvSpPr>
          <p:cNvPr id="7" name="TextBox 7"/>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8" name="TextBox 8"/>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5- 34</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0" name="TextBox 2"/>
          <p:cNvSpPr txBox="1"/>
          <p:nvPr/>
        </p:nvSpPr>
        <p:spPr>
          <a:xfrm>
            <a:off x="317500" y="139700"/>
            <a:ext cx="8826500" cy="1270000"/>
          </a:xfrm>
          <a:prstGeom prst="rect">
            <a:avLst/>
          </a:prstGeom>
          <a:noFill/>
        </p:spPr>
        <p:txBody>
          <a:bodyPr vert="horz" wrap="none" lIns="0" tIns="0" rIns="0" bIns="0" rtlCol="0">
            <a:spAutoFit/>
          </a:bodyPr>
          <a:lstStyle/>
          <a:p>
            <a:pPr>
              <a:lnSpc>
                <a:spcPts val="4300"/>
              </a:lnSpc>
            </a:pPr>
            <a:r>
              <a:rPr lang="en-CA" sz="3600">
                <a:solidFill>
                  <a:srgbClr val="7F0000"/>
                </a:solidFill>
                <a:latin typeface="Arial"/>
                <a:cs typeface="Arial"/>
              </a:rPr>
              <a:t>Referential Integrity (or foreign key)</a:t>
            </a:r>
            <a:r>
              <a:rPr lang="en-CA" sz="3600">
                <a:solidFill>
                  <a:srgbClr val="000000"/>
                </a:solidFill>
                <a:latin typeface="Times New Roman"/>
              </a:rPr>
              <a:t/>
            </a:r>
            <a:br>
              <a:rPr lang="en-CA" sz="3600">
                <a:solidFill>
                  <a:srgbClr val="000000"/>
                </a:solidFill>
                <a:latin typeface="Times New Roman"/>
              </a:rPr>
            </a:br>
            <a:r>
              <a:rPr lang="en-CA" sz="3600">
                <a:solidFill>
                  <a:srgbClr val="7F0000"/>
                </a:solidFill>
                <a:latin typeface="Arial"/>
                <a:cs typeface="Arial"/>
              </a:rPr>
              <a:t>Constraint</a:t>
            </a:r>
          </a:p>
          <a:p>
            <a:pPr>
              <a:lnSpc>
                <a:spcPts val="4300"/>
              </a:lnSpc>
            </a:pPr>
            <a:endParaRPr lang="en-CA" sz="3600">
              <a:solidFill>
                <a:srgbClr val="000000"/>
              </a:solidFill>
            </a:endParaRPr>
          </a:p>
        </p:txBody>
      </p:sp>
      <p:sp>
        <p:nvSpPr>
          <p:cNvPr id="3" name="TextBox 3"/>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80">
                <a:solidFill>
                  <a:srgbClr val="980032"/>
                </a:solidFill>
                <a:latin typeface="Arial Unicode MS"/>
                <a:cs typeface="Arial Unicode MS"/>
              </a:rPr>
              <a:t></a:t>
            </a:r>
            <a:r>
              <a:rPr lang="en-CA" sz="2798">
                <a:solidFill>
                  <a:srgbClr val="323298"/>
                </a:solidFill>
                <a:latin typeface="Arial"/>
                <a:cs typeface="Arial"/>
              </a:rPr>
              <a:t>  Statement of the constraint</a:t>
            </a:r>
          </a:p>
          <a:p>
            <a:pPr>
              <a:lnSpc>
                <a:spcPts val="3220"/>
              </a:lnSpc>
            </a:pPr>
            <a:endParaRPr lang="en-CA" sz="2761">
              <a:solidFill>
                <a:srgbClr val="000000"/>
              </a:solidFill>
            </a:endParaRPr>
          </a:p>
        </p:txBody>
      </p:sp>
      <p:sp>
        <p:nvSpPr>
          <p:cNvPr id="4" name="TextBox 4"/>
          <p:cNvSpPr txBox="1"/>
          <p:nvPr/>
        </p:nvSpPr>
        <p:spPr>
          <a:xfrm>
            <a:off x="787400" y="2133600"/>
            <a:ext cx="8356600" cy="1308100"/>
          </a:xfrm>
          <a:prstGeom prst="rect">
            <a:avLst/>
          </a:prstGeom>
          <a:noFill/>
        </p:spPr>
        <p:txBody>
          <a:bodyPr vert="horz" wrap="none" lIns="0" tIns="0" rIns="0" bIns="0" rtlCol="0">
            <a:spAutoFit/>
          </a:bodyPr>
          <a:lstStyle/>
          <a:p>
            <a:pPr>
              <a:lnSpc>
                <a:spcPts val="3150"/>
              </a:lnSpc>
            </a:pPr>
            <a:r>
              <a:rPr lang="en-CA" sz="1428">
                <a:solidFill>
                  <a:srgbClr val="323298"/>
                </a:solidFill>
                <a:latin typeface="Arial Unicode MS"/>
                <a:cs typeface="Arial Unicode MS"/>
              </a:rPr>
              <a:t></a:t>
            </a:r>
            <a:r>
              <a:rPr lang="en-CA" sz="2604">
                <a:solidFill>
                  <a:srgbClr val="7F0000"/>
                </a:solidFill>
                <a:latin typeface="Arial"/>
                <a:cs typeface="Arial"/>
              </a:rPr>
              <a:t>  The value in the foreign key column (or columns)</a:t>
            </a:r>
            <a:r>
              <a:rPr lang="en-CA" sz="2604">
                <a:solidFill>
                  <a:srgbClr val="000000"/>
                </a:solidFill>
                <a:latin typeface="Times New Roman"/>
              </a:rPr>
              <a:t/>
            </a:r>
            <a:br>
              <a:rPr lang="en-CA" sz="2604">
                <a:solidFill>
                  <a:srgbClr val="000000"/>
                </a:solidFill>
                <a:latin typeface="Times New Roman"/>
              </a:rPr>
            </a:br>
            <a:r>
              <a:rPr lang="en-CA" sz="2604">
                <a:solidFill>
                  <a:srgbClr val="7F0000"/>
                </a:solidFill>
                <a:latin typeface="Arial"/>
                <a:cs typeface="Arial"/>
              </a:rPr>
              <a:t>FK of the the </a:t>
            </a:r>
            <a:r>
              <a:rPr lang="en-CA" sz="2614" b="1">
                <a:solidFill>
                  <a:srgbClr val="7F0000"/>
                </a:solidFill>
                <a:latin typeface="Arial Bold"/>
                <a:cs typeface="Arial Bold"/>
              </a:rPr>
              <a:t>referencing relation</a:t>
            </a:r>
            <a:r>
              <a:rPr lang="en-CA" sz="2604">
                <a:solidFill>
                  <a:srgbClr val="7F0000"/>
                </a:solidFill>
                <a:latin typeface="Arial"/>
                <a:cs typeface="Arial"/>
              </a:rPr>
              <a:t> R1 can be</a:t>
            </a:r>
            <a:r>
              <a:rPr lang="en-CA" sz="2604">
                <a:solidFill>
                  <a:srgbClr val="000000"/>
                </a:solidFill>
                <a:latin typeface="Times New Roman"/>
              </a:rPr>
              <a:t/>
            </a:r>
            <a:br>
              <a:rPr lang="en-CA" sz="2604">
                <a:solidFill>
                  <a:srgbClr val="000000"/>
                </a:solidFill>
                <a:latin typeface="Times New Roman"/>
              </a:rPr>
            </a:br>
            <a:r>
              <a:rPr lang="en-CA" sz="2614" b="1">
                <a:solidFill>
                  <a:srgbClr val="7F0000"/>
                </a:solidFill>
                <a:latin typeface="Arial Bold"/>
                <a:cs typeface="Arial Bold"/>
              </a:rPr>
              <a:t>either</a:t>
            </a:r>
            <a:r>
              <a:rPr lang="en-CA" sz="2604">
                <a:solidFill>
                  <a:srgbClr val="7F0000"/>
                </a:solidFill>
                <a:latin typeface="Arial"/>
                <a:cs typeface="Arial"/>
              </a:rPr>
              <a:t>:</a:t>
            </a:r>
          </a:p>
          <a:p>
            <a:pPr>
              <a:lnSpc>
                <a:spcPts val="3150"/>
              </a:lnSpc>
            </a:pPr>
            <a:endParaRPr lang="en-CA" sz="2604">
              <a:solidFill>
                <a:srgbClr val="000000"/>
              </a:solidFill>
            </a:endParaRPr>
          </a:p>
        </p:txBody>
      </p:sp>
      <p:sp>
        <p:nvSpPr>
          <p:cNvPr id="5" name="TextBox 5"/>
          <p:cNvSpPr txBox="1"/>
          <p:nvPr/>
        </p:nvSpPr>
        <p:spPr>
          <a:xfrm>
            <a:off x="1244600" y="3403600"/>
            <a:ext cx="6830396" cy="1487587"/>
          </a:xfrm>
          <a:prstGeom prst="rect">
            <a:avLst/>
          </a:prstGeom>
          <a:noFill/>
        </p:spPr>
        <p:txBody>
          <a:bodyPr vert="horz" wrap="none" lIns="0" tIns="0" rIns="0" bIns="0" rtlCol="0">
            <a:spAutoFit/>
          </a:bodyPr>
          <a:lstStyle/>
          <a:p>
            <a:pPr>
              <a:lnSpc>
                <a:spcPts val="2850"/>
              </a:lnSpc>
            </a:pPr>
            <a:r>
              <a:rPr lang="en-CA" sz="1200" dirty="0">
                <a:solidFill>
                  <a:srgbClr val="980032"/>
                </a:solidFill>
                <a:latin typeface="Arial Unicode MS"/>
                <a:cs typeface="Arial Unicode MS"/>
              </a:rPr>
              <a:t></a:t>
            </a:r>
            <a:r>
              <a:rPr lang="en-CA" sz="2400" dirty="0">
                <a:solidFill>
                  <a:srgbClr val="323298"/>
                </a:solidFill>
                <a:latin typeface="Arial"/>
                <a:cs typeface="Arial"/>
              </a:rPr>
              <a:t> (1) a value of an existing primary key value of a</a:t>
            </a:r>
            <a:r>
              <a:rPr lang="en-CA" sz="2400" dirty="0">
                <a:solidFill>
                  <a:srgbClr val="000000"/>
                </a:solidFill>
                <a:latin typeface="Times New Roman"/>
              </a:rPr>
              <a:t/>
            </a:r>
            <a:br>
              <a:rPr lang="en-CA" sz="2400" dirty="0">
                <a:solidFill>
                  <a:srgbClr val="000000"/>
                </a:solidFill>
                <a:latin typeface="Times New Roman"/>
              </a:rPr>
            </a:br>
            <a:r>
              <a:rPr lang="en-CA" sz="2400" dirty="0" smtClean="0">
                <a:solidFill>
                  <a:srgbClr val="323298"/>
                </a:solidFill>
                <a:latin typeface="Arial"/>
                <a:cs typeface="Arial"/>
              </a:rPr>
              <a:t>corresponding</a:t>
            </a:r>
            <a:r>
              <a:rPr lang="ar-SA" sz="2400" dirty="0" smtClean="0">
                <a:solidFill>
                  <a:srgbClr val="323298"/>
                </a:solidFill>
                <a:latin typeface="Arial"/>
                <a:cs typeface="Arial"/>
              </a:rPr>
              <a:t>مقابله </a:t>
            </a:r>
            <a:r>
              <a:rPr lang="en-CA" sz="2400" dirty="0" smtClean="0">
                <a:solidFill>
                  <a:srgbClr val="323298"/>
                </a:solidFill>
                <a:latin typeface="Arial"/>
                <a:cs typeface="Arial"/>
              </a:rPr>
              <a:t> </a:t>
            </a:r>
            <a:r>
              <a:rPr lang="en-CA" sz="2400" dirty="0">
                <a:solidFill>
                  <a:srgbClr val="323298"/>
                </a:solidFill>
                <a:latin typeface="Arial"/>
                <a:cs typeface="Arial"/>
              </a:rPr>
              <a:t>primary key </a:t>
            </a:r>
            <a:r>
              <a:rPr lang="en-CA" sz="2400" dirty="0" smtClean="0">
                <a:solidFill>
                  <a:srgbClr val="323298"/>
                </a:solidFill>
                <a:latin typeface="Arial"/>
                <a:cs typeface="Arial"/>
              </a:rPr>
              <a:t> </a:t>
            </a:r>
            <a:r>
              <a:rPr lang="en-CA" sz="2400" dirty="0">
                <a:solidFill>
                  <a:srgbClr val="323298"/>
                </a:solidFill>
                <a:latin typeface="Arial"/>
                <a:cs typeface="Arial"/>
              </a:rPr>
              <a:t>in the </a:t>
            </a:r>
            <a:r>
              <a:rPr lang="en-CA" sz="2410" b="1" dirty="0">
                <a:solidFill>
                  <a:srgbClr val="323298"/>
                </a:solidFill>
                <a:latin typeface="Arial Bold"/>
                <a:cs typeface="Arial Bold"/>
              </a:rPr>
              <a:t>referenced</a:t>
            </a:r>
            <a:r>
              <a:rPr lang="en-CA" sz="2400" dirty="0">
                <a:solidFill>
                  <a:srgbClr val="000000"/>
                </a:solidFill>
                <a:latin typeface="Times New Roman"/>
              </a:rPr>
              <a:t/>
            </a:r>
            <a:br>
              <a:rPr lang="en-CA" sz="2400" dirty="0">
                <a:solidFill>
                  <a:srgbClr val="000000"/>
                </a:solidFill>
                <a:latin typeface="Times New Roman"/>
              </a:rPr>
            </a:br>
            <a:r>
              <a:rPr lang="en-CA" sz="2410" b="1" dirty="0">
                <a:solidFill>
                  <a:srgbClr val="323298"/>
                </a:solidFill>
                <a:latin typeface="Arial Bold"/>
                <a:cs typeface="Arial Bold"/>
              </a:rPr>
              <a:t>relation</a:t>
            </a:r>
            <a:r>
              <a:rPr lang="en-CA" sz="2400" dirty="0">
                <a:solidFill>
                  <a:srgbClr val="323298"/>
                </a:solidFill>
                <a:latin typeface="Arial"/>
                <a:cs typeface="Arial"/>
              </a:rPr>
              <a:t> R2, </a:t>
            </a:r>
          </a:p>
          <a:p>
            <a:pPr>
              <a:lnSpc>
                <a:spcPts val="2850"/>
              </a:lnSpc>
            </a:pPr>
            <a:endParaRPr lang="en-CA" sz="2400" dirty="0">
              <a:solidFill>
                <a:srgbClr val="000000"/>
              </a:solidFill>
            </a:endParaRPr>
          </a:p>
        </p:txBody>
      </p:sp>
      <p:sp>
        <p:nvSpPr>
          <p:cNvPr id="6" name="TextBox 6"/>
          <p:cNvSpPr txBox="1"/>
          <p:nvPr/>
        </p:nvSpPr>
        <p:spPr>
          <a:xfrm>
            <a:off x="1244600" y="4584700"/>
            <a:ext cx="7899400" cy="457200"/>
          </a:xfrm>
          <a:prstGeom prst="rect">
            <a:avLst/>
          </a:prstGeom>
          <a:noFill/>
        </p:spPr>
        <p:txBody>
          <a:bodyPr vert="horz" wrap="none" lIns="0" tIns="0" rIns="0" bIns="0" rtlCol="0">
            <a:spAutoFit/>
          </a:bodyPr>
          <a:lstStyle/>
          <a:p>
            <a:pPr>
              <a:lnSpc>
                <a:spcPts val="2760"/>
              </a:lnSpc>
            </a:pPr>
            <a:r>
              <a:rPr lang="en-CA" sz="1200">
                <a:solidFill>
                  <a:srgbClr val="980032"/>
                </a:solidFill>
                <a:latin typeface="Arial Unicode MS"/>
                <a:cs typeface="Arial Unicode MS"/>
              </a:rPr>
              <a:t></a:t>
            </a:r>
            <a:r>
              <a:rPr lang="en-CA" sz="2402">
                <a:solidFill>
                  <a:srgbClr val="323298"/>
                </a:solidFill>
                <a:latin typeface="Arial"/>
                <a:cs typeface="Arial"/>
              </a:rPr>
              <a:t> (2) a </a:t>
            </a:r>
            <a:r>
              <a:rPr lang="en-CA" sz="2412" b="1">
                <a:solidFill>
                  <a:srgbClr val="323298"/>
                </a:solidFill>
                <a:latin typeface="Arial Bold"/>
                <a:cs typeface="Arial Bold"/>
              </a:rPr>
              <a:t>null</a:t>
            </a:r>
            <a:r>
              <a:rPr lang="en-CA" sz="2402">
                <a:solidFill>
                  <a:srgbClr val="323298"/>
                </a:solidFill>
                <a:latin typeface="Arial"/>
                <a:cs typeface="Arial"/>
              </a:rPr>
              <a:t>.</a:t>
            </a:r>
          </a:p>
          <a:p>
            <a:pPr>
              <a:lnSpc>
                <a:spcPts val="2760"/>
              </a:lnSpc>
            </a:pPr>
            <a:endParaRPr lang="en-CA" sz="2309">
              <a:solidFill>
                <a:srgbClr val="000000"/>
              </a:solidFill>
            </a:endParaRPr>
          </a:p>
        </p:txBody>
      </p:sp>
      <p:sp>
        <p:nvSpPr>
          <p:cNvPr id="7" name="TextBox 7"/>
          <p:cNvSpPr txBox="1"/>
          <p:nvPr/>
        </p:nvSpPr>
        <p:spPr>
          <a:xfrm>
            <a:off x="330200" y="5016500"/>
            <a:ext cx="8813800" cy="990600"/>
          </a:xfrm>
          <a:prstGeom prst="rect">
            <a:avLst/>
          </a:prstGeom>
          <a:noFill/>
        </p:spPr>
        <p:txBody>
          <a:bodyPr vert="horz" wrap="none" lIns="0" tIns="0" rIns="0" bIns="0" rtlCol="0">
            <a:spAutoFit/>
          </a:bodyPr>
          <a:lstStyle/>
          <a:p>
            <a:pPr>
              <a:lnSpc>
                <a:spcPts val="3400"/>
              </a:lnSpc>
            </a:pPr>
            <a:r>
              <a:rPr lang="en-CA" sz="1680">
                <a:solidFill>
                  <a:srgbClr val="980032"/>
                </a:solidFill>
                <a:latin typeface="Arial Unicode MS"/>
                <a:cs typeface="Arial Unicode MS"/>
              </a:rPr>
              <a:t></a:t>
            </a:r>
            <a:r>
              <a:rPr lang="en-CA" sz="2796">
                <a:solidFill>
                  <a:srgbClr val="323298"/>
                </a:solidFill>
                <a:latin typeface="Arial"/>
                <a:cs typeface="Arial"/>
              </a:rPr>
              <a:t>  In case (2), the FK in R1 should </a:t>
            </a:r>
            <a:r>
              <a:rPr lang="en-CA" sz="2806" b="1">
                <a:solidFill>
                  <a:srgbClr val="323298"/>
                </a:solidFill>
                <a:latin typeface="Arial Bold"/>
                <a:cs typeface="Arial Bold"/>
              </a:rPr>
              <a:t>not</a:t>
            </a:r>
            <a:r>
              <a:rPr lang="en-CA" sz="2796">
                <a:solidFill>
                  <a:srgbClr val="323298"/>
                </a:solidFill>
                <a:latin typeface="Arial"/>
                <a:cs typeface="Arial"/>
              </a:rPr>
              <a:t> be a part of</a:t>
            </a:r>
            <a:r>
              <a:rPr lang="en-CA" sz="2796">
                <a:solidFill>
                  <a:srgbClr val="000000"/>
                </a:solidFill>
                <a:latin typeface="Times New Roman"/>
              </a:rPr>
              <a:t/>
            </a:r>
            <a:br>
              <a:rPr lang="en-CA" sz="2796">
                <a:solidFill>
                  <a:srgbClr val="000000"/>
                </a:solidFill>
                <a:latin typeface="Times New Roman"/>
              </a:rPr>
            </a:br>
            <a:r>
              <a:rPr lang="en-CA" sz="2796">
                <a:solidFill>
                  <a:srgbClr val="323298"/>
                </a:solidFill>
                <a:latin typeface="Arial"/>
                <a:cs typeface="Arial"/>
              </a:rPr>
              <a:t>its own primary key.</a:t>
            </a:r>
          </a:p>
          <a:p>
            <a:pPr>
              <a:lnSpc>
                <a:spcPts val="3400"/>
              </a:lnSpc>
            </a:pPr>
            <a:endParaRPr lang="en-CA" sz="2796">
              <a:solidFill>
                <a:srgbClr val="000000"/>
              </a:solidFill>
            </a:endParaRPr>
          </a:p>
        </p:txBody>
      </p:sp>
      <p:sp>
        <p:nvSpPr>
          <p:cNvPr id="8" name="TextBox 8"/>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9" name="TextBox 9"/>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5- 35</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0" name="TextBox 2"/>
          <p:cNvSpPr txBox="1"/>
          <p:nvPr/>
        </p:nvSpPr>
        <p:spPr>
          <a:xfrm>
            <a:off x="317500" y="139700"/>
            <a:ext cx="8826500" cy="1270000"/>
          </a:xfrm>
          <a:prstGeom prst="rect">
            <a:avLst/>
          </a:prstGeom>
          <a:noFill/>
        </p:spPr>
        <p:txBody>
          <a:bodyPr vert="horz" wrap="none" lIns="0" tIns="0" rIns="0" bIns="0" rtlCol="0">
            <a:spAutoFit/>
          </a:bodyPr>
          <a:lstStyle/>
          <a:p>
            <a:pPr>
              <a:lnSpc>
                <a:spcPts val="4300"/>
              </a:lnSpc>
            </a:pPr>
            <a:r>
              <a:rPr lang="en-CA" sz="3600">
                <a:solidFill>
                  <a:srgbClr val="7F0000"/>
                </a:solidFill>
                <a:latin typeface="Arial"/>
                <a:cs typeface="Arial"/>
              </a:rPr>
              <a:t>Displaying a relational database</a:t>
            </a:r>
            <a:r>
              <a:rPr lang="en-CA" sz="3600">
                <a:solidFill>
                  <a:srgbClr val="000000"/>
                </a:solidFill>
                <a:latin typeface="Times New Roman"/>
              </a:rPr>
              <a:t/>
            </a:r>
            <a:br>
              <a:rPr lang="en-CA" sz="3600">
                <a:solidFill>
                  <a:srgbClr val="000000"/>
                </a:solidFill>
                <a:latin typeface="Times New Roman"/>
              </a:rPr>
            </a:br>
            <a:r>
              <a:rPr lang="en-CA" sz="3600">
                <a:solidFill>
                  <a:srgbClr val="7F0000"/>
                </a:solidFill>
                <a:latin typeface="Arial"/>
                <a:cs typeface="Arial"/>
              </a:rPr>
              <a:t>schema and its constraints</a:t>
            </a:r>
          </a:p>
          <a:p>
            <a:pPr>
              <a:lnSpc>
                <a:spcPts val="4300"/>
              </a:lnSpc>
            </a:pPr>
            <a:endParaRPr lang="en-CA" sz="3600">
              <a:solidFill>
                <a:srgbClr val="000000"/>
              </a:solidFill>
            </a:endParaRPr>
          </a:p>
        </p:txBody>
      </p:sp>
      <p:sp>
        <p:nvSpPr>
          <p:cNvPr id="3" name="TextBox 3"/>
          <p:cNvSpPr txBox="1"/>
          <p:nvPr/>
        </p:nvSpPr>
        <p:spPr>
          <a:xfrm>
            <a:off x="330200" y="1625600"/>
            <a:ext cx="8813800" cy="787400"/>
          </a:xfrm>
          <a:prstGeom prst="rect">
            <a:avLst/>
          </a:prstGeom>
          <a:noFill/>
        </p:spPr>
        <p:txBody>
          <a:bodyPr vert="horz" wrap="none" lIns="0" tIns="0" rIns="0" bIns="0" rtlCol="0">
            <a:spAutoFit/>
          </a:bodyPr>
          <a:lstStyle/>
          <a:p>
            <a:pPr>
              <a:lnSpc>
                <a:spcPts val="2600"/>
              </a:lnSpc>
              <a:tabLst>
                <a:tab pos="342900" algn="l"/>
              </a:tabLst>
            </a:pPr>
            <a:r>
              <a:rPr lang="en-CA" sz="1440">
                <a:solidFill>
                  <a:srgbClr val="980032"/>
                </a:solidFill>
                <a:latin typeface="Arial Unicode MS"/>
                <a:cs typeface="Arial Unicode MS"/>
              </a:rPr>
              <a:t></a:t>
            </a:r>
            <a:r>
              <a:rPr lang="en-CA" sz="2400">
                <a:solidFill>
                  <a:srgbClr val="323298"/>
                </a:solidFill>
                <a:latin typeface="Arial"/>
                <a:cs typeface="Arial"/>
              </a:rPr>
              <a:t>  Each relation schema can be displayed as a row of</a:t>
            </a:r>
            <a:r>
              <a:rPr lang="en-CA" sz="2402">
                <a:solidFill>
                  <a:srgbClr val="000000"/>
                </a:solidFill>
                <a:latin typeface="Times New Roman"/>
              </a:rPr>
              <a:t/>
            </a:r>
            <a:br>
              <a:rPr lang="en-CA" sz="2402">
                <a:solidFill>
                  <a:srgbClr val="000000"/>
                </a:solidFill>
                <a:latin typeface="Times New Roman"/>
              </a:rPr>
            </a:br>
            <a:r>
              <a:rPr lang="en-CA" sz="2402">
                <a:solidFill>
                  <a:srgbClr val="323298"/>
                </a:solidFill>
                <a:latin typeface="Arial"/>
                <a:cs typeface="Arial"/>
              </a:rPr>
              <a:t>	attribute names</a:t>
            </a:r>
          </a:p>
          <a:p>
            <a:pPr>
              <a:lnSpc>
                <a:spcPts val="2600"/>
              </a:lnSpc>
            </a:pPr>
            <a:endParaRPr lang="en-CA" sz="2402">
              <a:solidFill>
                <a:srgbClr val="000000"/>
              </a:solidFill>
            </a:endParaRPr>
          </a:p>
        </p:txBody>
      </p:sp>
      <p:sp>
        <p:nvSpPr>
          <p:cNvPr id="4" name="TextBox 4"/>
          <p:cNvSpPr txBox="1"/>
          <p:nvPr/>
        </p:nvSpPr>
        <p:spPr>
          <a:xfrm>
            <a:off x="330200" y="2362200"/>
            <a:ext cx="8015849" cy="1000274"/>
          </a:xfrm>
          <a:prstGeom prst="rect">
            <a:avLst/>
          </a:prstGeom>
          <a:noFill/>
        </p:spPr>
        <p:txBody>
          <a:bodyPr vert="horz" wrap="none" lIns="0" tIns="0" rIns="0" bIns="0" rtlCol="0">
            <a:spAutoFit/>
          </a:bodyPr>
          <a:lstStyle/>
          <a:p>
            <a:pPr>
              <a:lnSpc>
                <a:spcPts val="2600"/>
              </a:lnSpc>
              <a:tabLst>
                <a:tab pos="342900" algn="l"/>
              </a:tabLst>
            </a:pPr>
            <a:r>
              <a:rPr lang="en-CA" sz="1440" dirty="0">
                <a:solidFill>
                  <a:srgbClr val="980032"/>
                </a:solidFill>
                <a:latin typeface="Arial Unicode MS"/>
                <a:cs typeface="Arial Unicode MS"/>
              </a:rPr>
              <a:t></a:t>
            </a:r>
            <a:r>
              <a:rPr lang="en-CA" sz="2400" dirty="0">
                <a:solidFill>
                  <a:srgbClr val="323298"/>
                </a:solidFill>
                <a:latin typeface="Arial"/>
                <a:cs typeface="Arial"/>
              </a:rPr>
              <a:t>  The name of the relation is written </a:t>
            </a:r>
            <a:r>
              <a:rPr lang="en-CA" sz="2400" dirty="0" smtClean="0">
                <a:solidFill>
                  <a:srgbClr val="323298"/>
                </a:solidFill>
                <a:latin typeface="Arial"/>
                <a:cs typeface="Arial"/>
              </a:rPr>
              <a:t>above</a:t>
            </a:r>
            <a:r>
              <a:rPr lang="ar-SA" sz="2400" dirty="0" smtClean="0">
                <a:solidFill>
                  <a:srgbClr val="323298"/>
                </a:solidFill>
                <a:latin typeface="Arial"/>
                <a:cs typeface="Arial"/>
              </a:rPr>
              <a:t>فوق</a:t>
            </a:r>
            <a:r>
              <a:rPr lang="en-CA" sz="2400" dirty="0" smtClean="0">
                <a:solidFill>
                  <a:srgbClr val="323298"/>
                </a:solidFill>
                <a:latin typeface="Arial"/>
                <a:cs typeface="Arial"/>
              </a:rPr>
              <a:t> </a:t>
            </a:r>
            <a:r>
              <a:rPr lang="en-CA" sz="2400" dirty="0">
                <a:solidFill>
                  <a:srgbClr val="323298"/>
                </a:solidFill>
                <a:latin typeface="Arial"/>
                <a:cs typeface="Arial"/>
              </a:rPr>
              <a:t>the attribute</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23298"/>
                </a:solidFill>
                <a:latin typeface="Arial"/>
                <a:cs typeface="Arial"/>
              </a:rPr>
              <a:t>	names</a:t>
            </a:r>
          </a:p>
          <a:p>
            <a:pPr>
              <a:lnSpc>
                <a:spcPts val="2600"/>
              </a:lnSpc>
            </a:pPr>
            <a:endParaRPr lang="en-CA" sz="2400" dirty="0">
              <a:solidFill>
                <a:srgbClr val="000000"/>
              </a:solidFill>
            </a:endParaRPr>
          </a:p>
        </p:txBody>
      </p:sp>
      <p:sp>
        <p:nvSpPr>
          <p:cNvPr id="5" name="TextBox 5"/>
          <p:cNvSpPr txBox="1"/>
          <p:nvPr/>
        </p:nvSpPr>
        <p:spPr>
          <a:xfrm>
            <a:off x="330200" y="3073400"/>
            <a:ext cx="8813800" cy="1524000"/>
          </a:xfrm>
          <a:prstGeom prst="rect">
            <a:avLst/>
          </a:prstGeom>
          <a:noFill/>
        </p:spPr>
        <p:txBody>
          <a:bodyPr vert="horz" wrap="none" lIns="0" tIns="0" rIns="0" bIns="0" rtlCol="0">
            <a:spAutoFit/>
          </a:bodyPr>
          <a:lstStyle/>
          <a:p>
            <a:pPr>
              <a:lnSpc>
                <a:spcPts val="2765"/>
              </a:lnSpc>
              <a:tabLst>
                <a:tab pos="342900" algn="l"/>
                <a:tab pos="342900" algn="l"/>
              </a:tabLst>
            </a:pPr>
            <a:r>
              <a:rPr lang="en-CA" sz="1440" dirty="0">
                <a:solidFill>
                  <a:srgbClr val="980032"/>
                </a:solidFill>
                <a:latin typeface="Arial Unicode MS"/>
                <a:cs typeface="Arial Unicode MS"/>
              </a:rPr>
              <a:t></a:t>
            </a:r>
            <a:r>
              <a:rPr lang="en-CA" sz="2400" dirty="0">
                <a:solidFill>
                  <a:srgbClr val="323298"/>
                </a:solidFill>
                <a:latin typeface="Arial"/>
                <a:cs typeface="Arial"/>
              </a:rPr>
              <a:t>  The primary key attribute (or attributes) will be underlined</a:t>
            </a:r>
            <a:r>
              <a:rPr lang="en-CA" sz="2385" dirty="0">
                <a:solidFill>
                  <a:srgbClr val="000000"/>
                </a:solidFill>
                <a:latin typeface="Times New Roman"/>
              </a:rPr>
              <a:t/>
            </a:r>
            <a:br>
              <a:rPr lang="en-CA" sz="2385" dirty="0">
                <a:solidFill>
                  <a:srgbClr val="000000"/>
                </a:solidFill>
                <a:latin typeface="Times New Roman"/>
              </a:rPr>
            </a:br>
            <a:r>
              <a:rPr lang="en-CA" sz="1440" dirty="0">
                <a:solidFill>
                  <a:srgbClr val="980032"/>
                </a:solidFill>
                <a:latin typeface="Arial Unicode MS"/>
                <a:cs typeface="Arial Unicode MS"/>
              </a:rPr>
              <a:t></a:t>
            </a:r>
            <a:r>
              <a:rPr lang="en-CA" sz="2400" dirty="0">
                <a:solidFill>
                  <a:srgbClr val="323298"/>
                </a:solidFill>
                <a:latin typeface="Arial"/>
                <a:cs typeface="Arial"/>
              </a:rPr>
              <a:t>  A foreign key (referential integrity) constraints is displayed</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23298"/>
                </a:solidFill>
                <a:latin typeface="Arial"/>
                <a:cs typeface="Arial"/>
              </a:rPr>
              <a:t>	as a directed arc (arrow) from the foreign key attributes to</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23298"/>
                </a:solidFill>
                <a:latin typeface="Arial"/>
                <a:cs typeface="Arial"/>
              </a:rPr>
              <a:t>	the referenced table</a:t>
            </a:r>
          </a:p>
          <a:p>
            <a:pPr>
              <a:lnSpc>
                <a:spcPts val="2765"/>
              </a:lnSpc>
            </a:pPr>
            <a:endParaRPr lang="en-CA" sz="2400" dirty="0">
              <a:solidFill>
                <a:srgbClr val="000000"/>
              </a:solidFill>
            </a:endParaRPr>
          </a:p>
        </p:txBody>
      </p:sp>
      <p:sp>
        <p:nvSpPr>
          <p:cNvPr id="6" name="TextBox 6"/>
          <p:cNvSpPr txBox="1"/>
          <p:nvPr/>
        </p:nvSpPr>
        <p:spPr>
          <a:xfrm>
            <a:off x="787400" y="4546600"/>
            <a:ext cx="7817846" cy="923330"/>
          </a:xfrm>
          <a:prstGeom prst="rect">
            <a:avLst/>
          </a:prstGeom>
          <a:noFill/>
        </p:spPr>
        <p:txBody>
          <a:bodyPr vert="horz" wrap="none" lIns="0" tIns="0" rIns="0" bIns="0" rtlCol="0">
            <a:spAutoFit/>
          </a:bodyPr>
          <a:lstStyle/>
          <a:p>
            <a:pPr>
              <a:lnSpc>
                <a:spcPts val="2400"/>
              </a:lnSpc>
              <a:tabLst>
                <a:tab pos="279400" algn="l"/>
              </a:tabLst>
            </a:pPr>
            <a:r>
              <a:rPr lang="en-CA" sz="1212" dirty="0">
                <a:solidFill>
                  <a:srgbClr val="323298"/>
                </a:solidFill>
                <a:latin typeface="Arial Unicode MS"/>
                <a:cs typeface="Arial Unicode MS"/>
              </a:rPr>
              <a:t></a:t>
            </a:r>
            <a:r>
              <a:rPr lang="en-CA" sz="2198" dirty="0">
                <a:solidFill>
                  <a:srgbClr val="7F0000"/>
                </a:solidFill>
                <a:latin typeface="Arial"/>
                <a:cs typeface="Arial"/>
              </a:rPr>
              <a:t>  Can also point the </a:t>
            </a:r>
            <a:r>
              <a:rPr lang="en-CA" sz="2198" dirty="0" err="1">
                <a:solidFill>
                  <a:srgbClr val="7F0000"/>
                </a:solidFill>
                <a:latin typeface="Arial"/>
                <a:cs typeface="Arial"/>
              </a:rPr>
              <a:t>the</a:t>
            </a:r>
            <a:r>
              <a:rPr lang="en-CA" sz="2198" dirty="0">
                <a:solidFill>
                  <a:srgbClr val="7F0000"/>
                </a:solidFill>
                <a:latin typeface="Arial"/>
                <a:cs typeface="Arial"/>
              </a:rPr>
              <a:t> primary key of the referenced relation</a:t>
            </a:r>
            <a:r>
              <a:rPr lang="en-CA" sz="2196" dirty="0">
                <a:solidFill>
                  <a:srgbClr val="000000"/>
                </a:solidFill>
                <a:latin typeface="Times New Roman"/>
              </a:rPr>
              <a:t/>
            </a:r>
            <a:br>
              <a:rPr lang="en-CA" sz="2196" dirty="0">
                <a:solidFill>
                  <a:srgbClr val="000000"/>
                </a:solidFill>
                <a:latin typeface="Times New Roman"/>
              </a:rPr>
            </a:br>
            <a:r>
              <a:rPr lang="en-CA" sz="2196" dirty="0">
                <a:solidFill>
                  <a:srgbClr val="7F0000"/>
                </a:solidFill>
                <a:latin typeface="Arial"/>
                <a:cs typeface="Arial"/>
              </a:rPr>
              <a:t>	for </a:t>
            </a:r>
            <a:r>
              <a:rPr lang="en-CA" sz="2196" dirty="0" smtClean="0">
                <a:solidFill>
                  <a:srgbClr val="7F0000"/>
                </a:solidFill>
                <a:latin typeface="Arial"/>
                <a:cs typeface="Arial"/>
              </a:rPr>
              <a:t>clarity</a:t>
            </a:r>
            <a:r>
              <a:rPr lang="ar-SA" sz="2196" dirty="0" smtClean="0">
                <a:solidFill>
                  <a:srgbClr val="7F0000"/>
                </a:solidFill>
                <a:latin typeface="Arial"/>
                <a:cs typeface="Arial"/>
              </a:rPr>
              <a:t>بطيخ</a:t>
            </a:r>
            <a:endParaRPr lang="en-CA" sz="2196" dirty="0">
              <a:solidFill>
                <a:srgbClr val="7F0000"/>
              </a:solidFill>
              <a:latin typeface="Arial"/>
              <a:cs typeface="Arial"/>
            </a:endParaRPr>
          </a:p>
          <a:p>
            <a:pPr>
              <a:lnSpc>
                <a:spcPts val="2400"/>
              </a:lnSpc>
            </a:pPr>
            <a:endParaRPr lang="en-CA" sz="2196" dirty="0">
              <a:solidFill>
                <a:srgbClr val="000000"/>
              </a:solidFill>
            </a:endParaRPr>
          </a:p>
        </p:txBody>
      </p:sp>
      <p:sp>
        <p:nvSpPr>
          <p:cNvPr id="7" name="TextBox 7"/>
          <p:cNvSpPr txBox="1"/>
          <p:nvPr/>
        </p:nvSpPr>
        <p:spPr>
          <a:xfrm>
            <a:off x="330200" y="5219700"/>
            <a:ext cx="8813800" cy="787400"/>
          </a:xfrm>
          <a:prstGeom prst="rect">
            <a:avLst/>
          </a:prstGeom>
          <a:noFill/>
        </p:spPr>
        <p:txBody>
          <a:bodyPr vert="horz" wrap="none" lIns="0" tIns="0" rIns="0" bIns="0" rtlCol="0">
            <a:spAutoFit/>
          </a:bodyPr>
          <a:lstStyle/>
          <a:p>
            <a:pPr>
              <a:lnSpc>
                <a:spcPts val="2600"/>
              </a:lnSpc>
              <a:tabLst>
                <a:tab pos="342900" algn="l"/>
              </a:tabLst>
            </a:pPr>
            <a:r>
              <a:rPr lang="en-CA" sz="1440">
                <a:solidFill>
                  <a:srgbClr val="980032"/>
                </a:solidFill>
                <a:latin typeface="Arial Unicode MS"/>
                <a:cs typeface="Arial Unicode MS"/>
              </a:rPr>
              <a:t></a:t>
            </a:r>
            <a:r>
              <a:rPr lang="en-CA" sz="2400">
                <a:solidFill>
                  <a:srgbClr val="323298"/>
                </a:solidFill>
                <a:latin typeface="Arial"/>
                <a:cs typeface="Arial"/>
              </a:rPr>
              <a:t>  Next slide shows the COMPANY </a:t>
            </a:r>
            <a:r>
              <a:rPr lang="en-CA" sz="2410" b="1">
                <a:solidFill>
                  <a:srgbClr val="323298"/>
                </a:solidFill>
                <a:latin typeface="Arial Bold"/>
                <a:cs typeface="Arial Bold"/>
              </a:rPr>
              <a:t>relational schema</a:t>
            </a:r>
            <a:r>
              <a:rPr lang="en-CA" sz="2400">
                <a:solidFill>
                  <a:srgbClr val="000000"/>
                </a:solidFill>
                <a:latin typeface="Times New Roman"/>
              </a:rPr>
              <a:t/>
            </a:r>
            <a:br>
              <a:rPr lang="en-CA" sz="2400">
                <a:solidFill>
                  <a:srgbClr val="000000"/>
                </a:solidFill>
                <a:latin typeface="Times New Roman"/>
              </a:rPr>
            </a:br>
            <a:r>
              <a:rPr lang="en-CA" sz="2410" b="1">
                <a:solidFill>
                  <a:srgbClr val="323298"/>
                </a:solidFill>
                <a:latin typeface="Arial Bold"/>
                <a:cs typeface="Arial Bold"/>
              </a:rPr>
              <a:t>	diagram with referential integrity constraints</a:t>
            </a:r>
          </a:p>
          <a:p>
            <a:pPr>
              <a:lnSpc>
                <a:spcPts val="2600"/>
              </a:lnSpc>
            </a:pPr>
            <a:endParaRPr lang="en-CA" sz="2400">
              <a:solidFill>
                <a:srgbClr val="000000"/>
              </a:solidFill>
            </a:endParaRPr>
          </a:p>
        </p:txBody>
      </p:sp>
      <p:sp>
        <p:nvSpPr>
          <p:cNvPr id="8" name="TextBox 8"/>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9" name="TextBox 9"/>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5- 36</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5" name="TextBox 2"/>
          <p:cNvSpPr txBox="1"/>
          <p:nvPr/>
        </p:nvSpPr>
        <p:spPr>
          <a:xfrm>
            <a:off x="546100" y="812800"/>
            <a:ext cx="8597900" cy="457200"/>
          </a:xfrm>
          <a:prstGeom prst="rect">
            <a:avLst/>
          </a:prstGeom>
          <a:noFill/>
        </p:spPr>
        <p:txBody>
          <a:bodyPr vert="horz" wrap="none" lIns="0" tIns="0" rIns="0" bIns="0" rtlCol="0">
            <a:spAutoFit/>
          </a:bodyPr>
          <a:lstStyle/>
          <a:p>
            <a:pPr>
              <a:lnSpc>
                <a:spcPts val="2760"/>
              </a:lnSpc>
            </a:pPr>
            <a:r>
              <a:rPr lang="en-CA" sz="2400">
                <a:solidFill>
                  <a:srgbClr val="7F0000"/>
                </a:solidFill>
                <a:latin typeface="Arial"/>
                <a:cs typeface="Arial"/>
              </a:rPr>
              <a:t>Referential Integrity Constraints for COMPANY database</a:t>
            </a:r>
          </a:p>
          <a:p>
            <a:pPr>
              <a:lnSpc>
                <a:spcPts val="2760"/>
              </a:lnSpc>
            </a:pPr>
            <a:endParaRPr lang="en-CA" sz="2400">
              <a:solidFill>
                <a:srgbClr val="000000"/>
              </a:solidFill>
            </a:endParaRPr>
          </a:p>
        </p:txBody>
      </p:sp>
      <p:sp>
        <p:nvSpPr>
          <p:cNvPr id="3" name="TextBox 3"/>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4" name="TextBox 4"/>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5- 37</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3"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Other Types of Constraints</a:t>
            </a:r>
          </a:p>
          <a:p>
            <a:pPr>
              <a:lnSpc>
                <a:spcPts val="4140"/>
              </a:lnSpc>
            </a:pPr>
            <a:endParaRPr lang="en-CA" sz="3600">
              <a:solidFill>
                <a:srgbClr val="000000"/>
              </a:solidFill>
            </a:endParaRPr>
          </a:p>
        </p:txBody>
      </p:sp>
      <p:sp>
        <p:nvSpPr>
          <p:cNvPr id="3" name="TextBox 3"/>
          <p:cNvSpPr txBox="1"/>
          <p:nvPr/>
        </p:nvSpPr>
        <p:spPr>
          <a:xfrm>
            <a:off x="330200" y="1498600"/>
            <a:ext cx="8813800" cy="457200"/>
          </a:xfrm>
          <a:prstGeom prst="rect">
            <a:avLst/>
          </a:prstGeom>
          <a:noFill/>
        </p:spPr>
        <p:txBody>
          <a:bodyPr vert="horz" wrap="none" lIns="0" tIns="0" rIns="0" bIns="0" rtlCol="0">
            <a:spAutoFit/>
          </a:bodyPr>
          <a:lstStyle/>
          <a:p>
            <a:pPr>
              <a:lnSpc>
                <a:spcPts val="2760"/>
              </a:lnSpc>
            </a:pPr>
            <a:r>
              <a:rPr lang="en-CA" sz="1440">
                <a:solidFill>
                  <a:srgbClr val="980032"/>
                </a:solidFill>
                <a:latin typeface="Arial Unicode MS"/>
                <a:cs typeface="Arial Unicode MS"/>
              </a:rPr>
              <a:t></a:t>
            </a:r>
            <a:r>
              <a:rPr lang="en-CA" sz="2400">
                <a:solidFill>
                  <a:srgbClr val="323298"/>
                </a:solidFill>
                <a:latin typeface="Arial"/>
                <a:cs typeface="Arial"/>
              </a:rPr>
              <a:t>  Semantic Integrity Constraints:</a:t>
            </a:r>
          </a:p>
          <a:p>
            <a:pPr>
              <a:lnSpc>
                <a:spcPts val="2760"/>
              </a:lnSpc>
            </a:pPr>
            <a:endParaRPr lang="en-CA" sz="2371">
              <a:solidFill>
                <a:srgbClr val="000000"/>
              </a:solidFill>
            </a:endParaRPr>
          </a:p>
        </p:txBody>
      </p:sp>
      <p:sp>
        <p:nvSpPr>
          <p:cNvPr id="4" name="TextBox 4"/>
          <p:cNvSpPr txBox="1"/>
          <p:nvPr/>
        </p:nvSpPr>
        <p:spPr>
          <a:xfrm>
            <a:off x="787400" y="1917700"/>
            <a:ext cx="6676508" cy="1103957"/>
          </a:xfrm>
          <a:prstGeom prst="rect">
            <a:avLst/>
          </a:prstGeom>
          <a:noFill/>
        </p:spPr>
        <p:txBody>
          <a:bodyPr vert="horz" wrap="none" lIns="0" tIns="0" rIns="0" bIns="0" rtlCol="0">
            <a:spAutoFit/>
          </a:bodyPr>
          <a:lstStyle/>
          <a:p>
            <a:pPr>
              <a:lnSpc>
                <a:spcPts val="2900"/>
              </a:lnSpc>
            </a:pPr>
            <a:r>
              <a:rPr lang="en-CA" sz="1320" dirty="0">
                <a:solidFill>
                  <a:srgbClr val="323298"/>
                </a:solidFill>
                <a:latin typeface="Arial Unicode MS"/>
                <a:cs typeface="Arial Unicode MS"/>
              </a:rPr>
              <a:t></a:t>
            </a:r>
            <a:r>
              <a:rPr lang="en-CA" sz="2402" dirty="0">
                <a:solidFill>
                  <a:srgbClr val="7F0000"/>
                </a:solidFill>
                <a:latin typeface="Arial"/>
                <a:cs typeface="Arial"/>
              </a:rPr>
              <a:t>  based on application semantics and cannot be</a:t>
            </a:r>
            <a:r>
              <a:rPr lang="en-CA" sz="2400" dirty="0">
                <a:solidFill>
                  <a:srgbClr val="000000"/>
                </a:solidFill>
                <a:latin typeface="Times New Roman"/>
              </a:rPr>
              <a:t/>
            </a:r>
            <a:br>
              <a:rPr lang="en-CA" sz="2400" dirty="0">
                <a:solidFill>
                  <a:srgbClr val="000000"/>
                </a:solidFill>
                <a:latin typeface="Times New Roman"/>
              </a:rPr>
            </a:br>
            <a:r>
              <a:rPr lang="en-CA" sz="2400" dirty="0" smtClean="0">
                <a:solidFill>
                  <a:srgbClr val="7F0000"/>
                </a:solidFill>
                <a:latin typeface="Arial"/>
                <a:cs typeface="Arial"/>
              </a:rPr>
              <a:t>expressed</a:t>
            </a:r>
            <a:r>
              <a:rPr lang="ar-SA" sz="2400" dirty="0" smtClean="0">
                <a:solidFill>
                  <a:srgbClr val="7F0000"/>
                </a:solidFill>
                <a:latin typeface="Arial"/>
                <a:cs typeface="Arial"/>
              </a:rPr>
              <a:t>التعبير عنها</a:t>
            </a:r>
            <a:r>
              <a:rPr lang="en-CA" sz="2400" dirty="0" smtClean="0">
                <a:solidFill>
                  <a:srgbClr val="7F0000"/>
                </a:solidFill>
                <a:latin typeface="Arial"/>
                <a:cs typeface="Arial"/>
              </a:rPr>
              <a:t> </a:t>
            </a:r>
            <a:r>
              <a:rPr lang="en-CA" sz="2400" dirty="0">
                <a:solidFill>
                  <a:srgbClr val="7F0000"/>
                </a:solidFill>
                <a:latin typeface="Arial"/>
                <a:cs typeface="Arial"/>
              </a:rPr>
              <a:t>by the model per se</a:t>
            </a:r>
          </a:p>
          <a:p>
            <a:pPr>
              <a:lnSpc>
                <a:spcPts val="2900"/>
              </a:lnSpc>
            </a:pPr>
            <a:endParaRPr lang="en-CA" sz="2400" dirty="0">
              <a:solidFill>
                <a:srgbClr val="000000"/>
              </a:solidFill>
            </a:endParaRPr>
          </a:p>
        </p:txBody>
      </p:sp>
      <p:sp>
        <p:nvSpPr>
          <p:cNvPr id="5" name="TextBox 5"/>
          <p:cNvSpPr txBox="1"/>
          <p:nvPr/>
        </p:nvSpPr>
        <p:spPr>
          <a:xfrm>
            <a:off x="787400" y="2730500"/>
            <a:ext cx="8356600" cy="838200"/>
          </a:xfrm>
          <a:prstGeom prst="rect">
            <a:avLst/>
          </a:prstGeom>
          <a:noFill/>
        </p:spPr>
        <p:txBody>
          <a:bodyPr vert="horz" wrap="none" lIns="0" tIns="0" rIns="0" bIns="0" rtlCol="0">
            <a:spAutoFit/>
          </a:bodyPr>
          <a:lstStyle/>
          <a:p>
            <a:pPr>
              <a:lnSpc>
                <a:spcPts val="2900"/>
              </a:lnSpc>
            </a:pPr>
            <a:r>
              <a:rPr lang="en-CA" sz="1320">
                <a:solidFill>
                  <a:srgbClr val="323298"/>
                </a:solidFill>
                <a:latin typeface="Arial Unicode MS"/>
                <a:cs typeface="Arial Unicode MS"/>
              </a:rPr>
              <a:t></a:t>
            </a:r>
            <a:r>
              <a:rPr lang="en-CA" sz="2400">
                <a:solidFill>
                  <a:srgbClr val="7F0000"/>
                </a:solidFill>
                <a:latin typeface="Arial"/>
                <a:cs typeface="Arial"/>
              </a:rPr>
              <a:t>  Example: “the max. no. of hours per employee for all</a:t>
            </a:r>
            <a:r>
              <a:rPr lang="en-CA" sz="2402">
                <a:solidFill>
                  <a:srgbClr val="000000"/>
                </a:solidFill>
                <a:latin typeface="Times New Roman"/>
              </a:rPr>
              <a:t/>
            </a:r>
            <a:br>
              <a:rPr lang="en-CA" sz="2402">
                <a:solidFill>
                  <a:srgbClr val="000000"/>
                </a:solidFill>
                <a:latin typeface="Times New Roman"/>
              </a:rPr>
            </a:br>
            <a:r>
              <a:rPr lang="en-CA" sz="2402">
                <a:solidFill>
                  <a:srgbClr val="7F0000"/>
                </a:solidFill>
                <a:latin typeface="Arial"/>
                <a:cs typeface="Arial"/>
              </a:rPr>
              <a:t>projects he or she works on is 56 hrs per week”</a:t>
            </a:r>
          </a:p>
          <a:p>
            <a:pPr>
              <a:lnSpc>
                <a:spcPts val="2900"/>
              </a:lnSpc>
            </a:pPr>
            <a:endParaRPr lang="en-CA" sz="2402">
              <a:solidFill>
                <a:srgbClr val="000000"/>
              </a:solidFill>
            </a:endParaRPr>
          </a:p>
        </p:txBody>
      </p:sp>
      <p:sp>
        <p:nvSpPr>
          <p:cNvPr id="6" name="TextBox 6"/>
          <p:cNvSpPr txBox="1"/>
          <p:nvPr/>
        </p:nvSpPr>
        <p:spPr>
          <a:xfrm>
            <a:off x="330200" y="3530600"/>
            <a:ext cx="8776442" cy="1115690"/>
          </a:xfrm>
          <a:prstGeom prst="rect">
            <a:avLst/>
          </a:prstGeom>
          <a:noFill/>
        </p:spPr>
        <p:txBody>
          <a:bodyPr vert="horz" wrap="none" lIns="0" tIns="0" rIns="0" bIns="0" rtlCol="0">
            <a:spAutoFit/>
          </a:bodyPr>
          <a:lstStyle/>
          <a:p>
            <a:pPr>
              <a:lnSpc>
                <a:spcPts val="2900"/>
              </a:lnSpc>
              <a:tabLst>
                <a:tab pos="342900" algn="l"/>
              </a:tabLst>
            </a:pPr>
            <a:r>
              <a:rPr lang="en-CA" sz="1440" dirty="0">
                <a:solidFill>
                  <a:srgbClr val="980032"/>
                </a:solidFill>
                <a:latin typeface="Arial Unicode MS"/>
                <a:cs typeface="Arial Unicode MS"/>
              </a:rPr>
              <a:t></a:t>
            </a:r>
            <a:r>
              <a:rPr lang="en-CA" sz="2400" dirty="0">
                <a:solidFill>
                  <a:srgbClr val="323298"/>
                </a:solidFill>
                <a:latin typeface="Arial"/>
                <a:cs typeface="Arial"/>
              </a:rPr>
              <a:t>  A </a:t>
            </a:r>
            <a:r>
              <a:rPr lang="en-CA" sz="2410" b="1" dirty="0">
                <a:solidFill>
                  <a:srgbClr val="323298"/>
                </a:solidFill>
                <a:latin typeface="Arial Bold"/>
                <a:cs typeface="Arial Bold"/>
              </a:rPr>
              <a:t>constraint </a:t>
            </a:r>
            <a:r>
              <a:rPr lang="en-CA" sz="2410" b="1" dirty="0" smtClean="0">
                <a:solidFill>
                  <a:srgbClr val="323298"/>
                </a:solidFill>
                <a:latin typeface="Arial Bold"/>
                <a:cs typeface="Arial Bold"/>
              </a:rPr>
              <a:t>specification</a:t>
            </a:r>
            <a:r>
              <a:rPr lang="en-CA" sz="2400" dirty="0" smtClean="0">
                <a:solidFill>
                  <a:srgbClr val="323298"/>
                </a:solidFill>
                <a:latin typeface="Arial"/>
                <a:cs typeface="Arial"/>
              </a:rPr>
              <a:t> </a:t>
            </a:r>
            <a:r>
              <a:rPr lang="en-CA" sz="2400" dirty="0">
                <a:solidFill>
                  <a:srgbClr val="323298"/>
                </a:solidFill>
                <a:latin typeface="Arial"/>
                <a:cs typeface="Arial"/>
              </a:rPr>
              <a:t>language may have to be</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23298"/>
                </a:solidFill>
                <a:latin typeface="Arial"/>
                <a:cs typeface="Arial"/>
              </a:rPr>
              <a:t>	used to express </a:t>
            </a:r>
            <a:r>
              <a:rPr lang="en-CA" sz="2400" dirty="0" smtClean="0">
                <a:solidFill>
                  <a:srgbClr val="323298"/>
                </a:solidFill>
                <a:latin typeface="Arial"/>
                <a:cs typeface="Arial"/>
              </a:rPr>
              <a:t>these</a:t>
            </a:r>
            <a:r>
              <a:rPr lang="ar-SA" sz="2400" dirty="0" smtClean="0">
                <a:solidFill>
                  <a:srgbClr val="323298"/>
                </a:solidFill>
                <a:latin typeface="Arial"/>
                <a:cs typeface="Arial"/>
              </a:rPr>
              <a:t>مشان نعمل المثال لازم نستخدم السبسفكيشن كونسترينس </a:t>
            </a:r>
            <a:endParaRPr lang="en-CA" sz="2400" dirty="0">
              <a:solidFill>
                <a:srgbClr val="323298"/>
              </a:solidFill>
              <a:latin typeface="Arial"/>
              <a:cs typeface="Arial"/>
            </a:endParaRPr>
          </a:p>
          <a:p>
            <a:pPr>
              <a:lnSpc>
                <a:spcPts val="2900"/>
              </a:lnSpc>
            </a:pPr>
            <a:endParaRPr lang="en-CA" sz="2400" dirty="0">
              <a:solidFill>
                <a:srgbClr val="000000"/>
              </a:solidFill>
            </a:endParaRPr>
          </a:p>
        </p:txBody>
      </p:sp>
      <p:sp>
        <p:nvSpPr>
          <p:cNvPr id="7" name="TextBox 7"/>
          <p:cNvSpPr txBox="1"/>
          <p:nvPr/>
        </p:nvSpPr>
        <p:spPr>
          <a:xfrm>
            <a:off x="330200" y="4330700"/>
            <a:ext cx="14212802" cy="1487587"/>
          </a:xfrm>
          <a:prstGeom prst="rect">
            <a:avLst/>
          </a:prstGeom>
          <a:noFill/>
        </p:spPr>
        <p:txBody>
          <a:bodyPr vert="horz" wrap="none" lIns="0" tIns="0" rIns="0" bIns="0" rtlCol="0">
            <a:spAutoFit/>
          </a:bodyPr>
          <a:lstStyle/>
          <a:p>
            <a:pPr>
              <a:lnSpc>
                <a:spcPts val="2900"/>
              </a:lnSpc>
              <a:tabLst>
                <a:tab pos="342900" algn="l"/>
                <a:tab pos="342900" algn="l"/>
              </a:tabLst>
            </a:pPr>
            <a:r>
              <a:rPr lang="en-CA" sz="1440" dirty="0">
                <a:solidFill>
                  <a:srgbClr val="980032"/>
                </a:solidFill>
                <a:latin typeface="Arial Unicode MS"/>
                <a:cs typeface="Arial Unicode MS"/>
              </a:rPr>
              <a:t></a:t>
            </a:r>
            <a:r>
              <a:rPr lang="en-CA" sz="2400" dirty="0">
                <a:solidFill>
                  <a:srgbClr val="323298"/>
                </a:solidFill>
                <a:latin typeface="Arial"/>
                <a:cs typeface="Arial"/>
              </a:rPr>
              <a:t>  SQL-99 allows </a:t>
            </a:r>
            <a:r>
              <a:rPr lang="en-CA" sz="2410" b="1" dirty="0">
                <a:solidFill>
                  <a:srgbClr val="323298"/>
                </a:solidFill>
                <a:latin typeface="Arial Bold"/>
                <a:cs typeface="Arial Bold"/>
              </a:rPr>
              <a:t>CREATE TRIGGER </a:t>
            </a:r>
            <a:r>
              <a:rPr lang="ar-SA" sz="2410" b="1" dirty="0" smtClean="0">
                <a:solidFill>
                  <a:srgbClr val="323298"/>
                </a:solidFill>
                <a:latin typeface="Arial Bold"/>
                <a:cs typeface="Arial Bold"/>
              </a:rPr>
              <a:t>هاد برنامج بخلينا نعمل اكثر من كنستريت على اكثر من فيلد بنفس الوقت</a:t>
            </a:r>
            <a:r>
              <a:rPr lang="en-CA" sz="2400" dirty="0" smtClean="0">
                <a:solidFill>
                  <a:srgbClr val="323298"/>
                </a:solidFill>
                <a:latin typeface="Arial"/>
                <a:cs typeface="Arial"/>
              </a:rPr>
              <a:t>and </a:t>
            </a:r>
            <a:r>
              <a:rPr lang="en-CA" sz="2410" b="1" dirty="0">
                <a:solidFill>
                  <a:srgbClr val="323298"/>
                </a:solidFill>
                <a:latin typeface="Arial Bold"/>
                <a:cs typeface="Arial Bold"/>
              </a:rPr>
              <a:t>CREATE</a:t>
            </a:r>
            <a:r>
              <a:rPr lang="en-CA" sz="2400" dirty="0">
                <a:solidFill>
                  <a:srgbClr val="000000"/>
                </a:solidFill>
                <a:latin typeface="Times New Roman"/>
              </a:rPr>
              <a:t/>
            </a:r>
            <a:br>
              <a:rPr lang="en-CA" sz="2400" dirty="0">
                <a:solidFill>
                  <a:srgbClr val="000000"/>
                </a:solidFill>
                <a:latin typeface="Times New Roman"/>
              </a:rPr>
            </a:br>
            <a:r>
              <a:rPr lang="en-CA" sz="2410" b="1" dirty="0">
                <a:solidFill>
                  <a:srgbClr val="323298"/>
                </a:solidFill>
                <a:latin typeface="Arial Bold"/>
                <a:cs typeface="Arial Bold"/>
              </a:rPr>
              <a:t>	ASSERTION</a:t>
            </a:r>
            <a:r>
              <a:rPr lang="en-CA" sz="2400" dirty="0">
                <a:solidFill>
                  <a:srgbClr val="323298"/>
                </a:solidFill>
                <a:latin typeface="Arial"/>
                <a:cs typeface="Arial"/>
              </a:rPr>
              <a:t> to express some of these semantic</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23298"/>
                </a:solidFill>
                <a:latin typeface="Arial"/>
                <a:cs typeface="Arial"/>
              </a:rPr>
              <a:t>	constraints</a:t>
            </a:r>
          </a:p>
          <a:p>
            <a:pPr>
              <a:lnSpc>
                <a:spcPts val="2900"/>
              </a:lnSpc>
            </a:pPr>
            <a:endParaRPr lang="en-CA" sz="2400" dirty="0">
              <a:solidFill>
                <a:srgbClr val="000000"/>
              </a:solidFill>
            </a:endParaRPr>
          </a:p>
        </p:txBody>
      </p:sp>
      <p:sp>
        <p:nvSpPr>
          <p:cNvPr id="8" name="TextBox 8"/>
          <p:cNvSpPr txBox="1"/>
          <p:nvPr/>
        </p:nvSpPr>
        <p:spPr>
          <a:xfrm>
            <a:off x="330200" y="5524500"/>
            <a:ext cx="8813800" cy="457200"/>
          </a:xfrm>
          <a:prstGeom prst="rect">
            <a:avLst/>
          </a:prstGeom>
          <a:noFill/>
        </p:spPr>
        <p:txBody>
          <a:bodyPr vert="horz" wrap="none" lIns="0" tIns="0" rIns="0" bIns="0" rtlCol="0">
            <a:spAutoFit/>
          </a:bodyPr>
          <a:lstStyle/>
          <a:p>
            <a:pPr>
              <a:lnSpc>
                <a:spcPts val="2760"/>
              </a:lnSpc>
            </a:pPr>
            <a:r>
              <a:rPr lang="en-CA" sz="1440" dirty="0">
                <a:solidFill>
                  <a:srgbClr val="980032"/>
                </a:solidFill>
                <a:latin typeface="Arial Unicode MS"/>
                <a:cs typeface="Arial Unicode MS"/>
              </a:rPr>
              <a:t></a:t>
            </a:r>
            <a:r>
              <a:rPr lang="en-CA" sz="2400" dirty="0">
                <a:solidFill>
                  <a:srgbClr val="323298"/>
                </a:solidFill>
                <a:latin typeface="Arial"/>
                <a:cs typeface="Arial"/>
              </a:rPr>
              <a:t>  Keys, Permissibility of Null values, Candidate Keys</a:t>
            </a:r>
          </a:p>
          <a:p>
            <a:pPr>
              <a:lnSpc>
                <a:spcPts val="2760"/>
              </a:lnSpc>
            </a:pPr>
            <a:endParaRPr lang="en-CA" sz="2382" dirty="0">
              <a:solidFill>
                <a:srgbClr val="000000"/>
              </a:solidFill>
            </a:endParaRPr>
          </a:p>
        </p:txBody>
      </p:sp>
      <p:sp>
        <p:nvSpPr>
          <p:cNvPr id="9" name="TextBox 9"/>
          <p:cNvSpPr txBox="1"/>
          <p:nvPr/>
        </p:nvSpPr>
        <p:spPr>
          <a:xfrm>
            <a:off x="673100" y="5880100"/>
            <a:ext cx="8470900" cy="457200"/>
          </a:xfrm>
          <a:prstGeom prst="rect">
            <a:avLst/>
          </a:prstGeom>
          <a:noFill/>
        </p:spPr>
        <p:txBody>
          <a:bodyPr vert="horz" wrap="none" lIns="0" tIns="0" rIns="0" bIns="0" rtlCol="0">
            <a:spAutoFit/>
          </a:bodyPr>
          <a:lstStyle/>
          <a:p>
            <a:pPr>
              <a:lnSpc>
                <a:spcPts val="2760"/>
              </a:lnSpc>
            </a:pPr>
            <a:r>
              <a:rPr lang="en-CA" sz="2402">
                <a:solidFill>
                  <a:srgbClr val="323298"/>
                </a:solidFill>
                <a:latin typeface="Arial"/>
                <a:cs typeface="Arial"/>
              </a:rPr>
              <a:t>(Unique in SQL), Foreign Keys, Referential Integrity etc.</a:t>
            </a:r>
          </a:p>
          <a:p>
            <a:pPr>
              <a:lnSpc>
                <a:spcPts val="2760"/>
              </a:lnSpc>
            </a:pPr>
            <a:endParaRPr lang="en-CA" sz="2402">
              <a:solidFill>
                <a:srgbClr val="000000"/>
              </a:solidFill>
            </a:endParaRPr>
          </a:p>
        </p:txBody>
      </p:sp>
      <p:sp>
        <p:nvSpPr>
          <p:cNvPr id="10" name="TextBox 10"/>
          <p:cNvSpPr txBox="1"/>
          <p:nvPr/>
        </p:nvSpPr>
        <p:spPr>
          <a:xfrm>
            <a:off x="673100" y="6248400"/>
            <a:ext cx="14703320" cy="820738"/>
          </a:xfrm>
          <a:prstGeom prst="rect">
            <a:avLst/>
          </a:prstGeom>
          <a:noFill/>
        </p:spPr>
        <p:txBody>
          <a:bodyPr vert="horz" wrap="none" lIns="0" tIns="0" rIns="0" bIns="0" rtlCol="0">
            <a:spAutoFit/>
          </a:bodyPr>
          <a:lstStyle/>
          <a:p>
            <a:pPr>
              <a:lnSpc>
                <a:spcPts val="3220"/>
              </a:lnSpc>
            </a:pPr>
            <a:r>
              <a:rPr lang="en-CA" sz="2400" dirty="0">
                <a:solidFill>
                  <a:srgbClr val="323298"/>
                </a:solidFill>
                <a:latin typeface="Arial"/>
                <a:cs typeface="Arial"/>
              </a:rPr>
              <a:t>are expressed by the </a:t>
            </a:r>
            <a:r>
              <a:rPr lang="en-CA" sz="2410" b="1" dirty="0">
                <a:solidFill>
                  <a:srgbClr val="323298"/>
                </a:solidFill>
                <a:latin typeface="Arial Bold"/>
                <a:cs typeface="Arial Bold"/>
              </a:rPr>
              <a:t>CREATE TABLE </a:t>
            </a:r>
            <a:r>
              <a:rPr lang="en-CA" sz="2400" dirty="0">
                <a:solidFill>
                  <a:srgbClr val="323298"/>
                </a:solidFill>
                <a:latin typeface="Arial"/>
                <a:cs typeface="Arial"/>
              </a:rPr>
              <a:t>statement in </a:t>
            </a:r>
            <a:r>
              <a:rPr lang="en-CA" sz="2400" dirty="0" smtClean="0">
                <a:solidFill>
                  <a:srgbClr val="323298"/>
                </a:solidFill>
                <a:latin typeface="Arial"/>
                <a:cs typeface="Arial"/>
              </a:rPr>
              <a:t>SQL</a:t>
            </a:r>
            <a:r>
              <a:rPr lang="en-CA" sz="2796" dirty="0" smtClean="0">
                <a:solidFill>
                  <a:srgbClr val="323298"/>
                </a:solidFill>
                <a:latin typeface="Arial"/>
                <a:cs typeface="Arial"/>
              </a:rPr>
              <a:t>.</a:t>
            </a:r>
            <a:r>
              <a:rPr lang="ar-SA" sz="2796" dirty="0" smtClean="0">
                <a:solidFill>
                  <a:srgbClr val="323298"/>
                </a:solidFill>
                <a:latin typeface="Arial"/>
                <a:cs typeface="Arial"/>
              </a:rPr>
              <a:t>قصدو انو كل هذول الشغلات بنحددهن لما بنكون نخلق التيبل</a:t>
            </a:r>
            <a:endParaRPr lang="en-CA" sz="2796" dirty="0">
              <a:solidFill>
                <a:srgbClr val="323298"/>
              </a:solidFill>
              <a:latin typeface="Arial"/>
              <a:cs typeface="Arial"/>
            </a:endParaRPr>
          </a:p>
          <a:p>
            <a:pPr>
              <a:lnSpc>
                <a:spcPts val="3220"/>
              </a:lnSpc>
            </a:pPr>
            <a:endParaRPr lang="en-CA" sz="2407" dirty="0">
              <a:solidFill>
                <a:srgbClr val="000000"/>
              </a:solidFill>
            </a:endParaRPr>
          </a:p>
        </p:txBody>
      </p:sp>
      <p:sp>
        <p:nvSpPr>
          <p:cNvPr id="11" name="TextBox 11"/>
          <p:cNvSpPr txBox="1"/>
          <p:nvPr/>
        </p:nvSpPr>
        <p:spPr>
          <a:xfrm>
            <a:off x="927100" y="6667500"/>
            <a:ext cx="3225800" cy="165100"/>
          </a:xfrm>
          <a:prstGeom prst="rect">
            <a:avLst/>
          </a:prstGeom>
          <a:noFill/>
        </p:spPr>
        <p:txBody>
          <a:bodyPr vert="horz" wrap="none" lIns="0" tIns="0" rIns="0" bIns="0" rtlCol="0">
            <a:spAutoFit/>
          </a:bodyPr>
          <a:lstStyle/>
          <a:p>
            <a:pPr>
              <a:lnSpc>
                <a:spcPts val="1260"/>
              </a:lnSpc>
            </a:pPr>
            <a:r>
              <a:rPr lang="en-CA" sz="900">
                <a:solidFill>
                  <a:srgbClr val="000000"/>
                </a:solidFill>
                <a:latin typeface="Arial"/>
                <a:cs typeface="Arial"/>
              </a:rPr>
              <a:t>Copyright © 2016 Ramez Elmasri and Shamkant B. Navathe</a:t>
            </a:r>
          </a:p>
          <a:p>
            <a:pPr>
              <a:lnSpc>
                <a:spcPts val="1260"/>
              </a:lnSpc>
            </a:pPr>
            <a:endParaRPr lang="en-CA" sz="900">
              <a:solidFill>
                <a:srgbClr val="000000"/>
              </a:solidFill>
              <a:latin typeface="Arial"/>
              <a:cs typeface="Arial"/>
            </a:endParaRPr>
          </a:p>
        </p:txBody>
      </p:sp>
      <p:sp>
        <p:nvSpPr>
          <p:cNvPr id="12" name="TextBox 12"/>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5- 38</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1"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Update Operations on Relations</a:t>
            </a:r>
          </a:p>
          <a:p>
            <a:pPr>
              <a:lnSpc>
                <a:spcPts val="4140"/>
              </a:lnSpc>
            </a:pPr>
            <a:endParaRPr lang="en-CA" sz="3600">
              <a:solidFill>
                <a:srgbClr val="000000"/>
              </a:solidFill>
            </a:endParaRPr>
          </a:p>
        </p:txBody>
      </p:sp>
      <p:sp>
        <p:nvSpPr>
          <p:cNvPr id="3" name="TextBox 3"/>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80">
                <a:solidFill>
                  <a:srgbClr val="980032"/>
                </a:solidFill>
                <a:latin typeface="Arial Unicode MS"/>
                <a:cs typeface="Arial Unicode MS"/>
              </a:rPr>
              <a:t></a:t>
            </a:r>
            <a:r>
              <a:rPr lang="en-CA" sz="2798">
                <a:solidFill>
                  <a:srgbClr val="323298"/>
                </a:solidFill>
                <a:latin typeface="Arial"/>
                <a:cs typeface="Arial"/>
              </a:rPr>
              <a:t>  INSERT a tuple.</a:t>
            </a:r>
          </a:p>
          <a:p>
            <a:pPr>
              <a:lnSpc>
                <a:spcPts val="3220"/>
              </a:lnSpc>
            </a:pPr>
            <a:endParaRPr lang="en-CA" sz="2736">
              <a:solidFill>
                <a:srgbClr val="000000"/>
              </a:solidFill>
            </a:endParaRPr>
          </a:p>
        </p:txBody>
      </p:sp>
      <p:sp>
        <p:nvSpPr>
          <p:cNvPr id="4" name="TextBox 4"/>
          <p:cNvSpPr txBox="1"/>
          <p:nvPr/>
        </p:nvSpPr>
        <p:spPr>
          <a:xfrm>
            <a:off x="330200" y="2082800"/>
            <a:ext cx="8813800" cy="1117600"/>
          </a:xfrm>
          <a:prstGeom prst="rect">
            <a:avLst/>
          </a:prstGeom>
          <a:noFill/>
        </p:spPr>
        <p:txBody>
          <a:bodyPr vert="horz" wrap="none" lIns="0" tIns="0" rIns="0" bIns="0" rtlCol="0">
            <a:spAutoFit/>
          </a:bodyPr>
          <a:lstStyle/>
          <a:p>
            <a:pPr>
              <a:lnSpc>
                <a:spcPts val="4000"/>
              </a:lnSpc>
            </a:pPr>
            <a:r>
              <a:rPr lang="en-CA" sz="1680">
                <a:solidFill>
                  <a:srgbClr val="980032"/>
                </a:solidFill>
                <a:latin typeface="Arial Unicode MS"/>
                <a:cs typeface="Arial Unicode MS"/>
              </a:rPr>
              <a:t></a:t>
            </a:r>
            <a:r>
              <a:rPr lang="en-CA" sz="2796">
                <a:solidFill>
                  <a:srgbClr val="323298"/>
                </a:solidFill>
                <a:latin typeface="Arial"/>
                <a:cs typeface="Arial"/>
              </a:rPr>
              <a:t>  DELETE a tuple.</a:t>
            </a:r>
            <a:r>
              <a:rPr lang="en-CA" sz="2734">
                <a:solidFill>
                  <a:srgbClr val="000000"/>
                </a:solidFill>
                <a:latin typeface="Times New Roman"/>
              </a:rPr>
              <a:t/>
            </a:r>
            <a:br>
              <a:rPr lang="en-CA" sz="2734">
                <a:solidFill>
                  <a:srgbClr val="000000"/>
                </a:solidFill>
                <a:latin typeface="Times New Roman"/>
              </a:rPr>
            </a:br>
            <a:r>
              <a:rPr lang="en-CA" sz="1680">
                <a:solidFill>
                  <a:srgbClr val="980032"/>
                </a:solidFill>
                <a:latin typeface="Arial Unicode MS"/>
                <a:cs typeface="Arial Unicode MS"/>
              </a:rPr>
              <a:t></a:t>
            </a:r>
            <a:r>
              <a:rPr lang="en-CA" sz="2796">
                <a:solidFill>
                  <a:srgbClr val="323298"/>
                </a:solidFill>
                <a:latin typeface="Arial"/>
                <a:cs typeface="Arial"/>
              </a:rPr>
              <a:t>  MODIFY a tuple.</a:t>
            </a:r>
          </a:p>
          <a:p>
            <a:pPr>
              <a:lnSpc>
                <a:spcPts val="4000"/>
              </a:lnSpc>
            </a:pPr>
            <a:endParaRPr lang="en-CA" sz="2734">
              <a:solidFill>
                <a:srgbClr val="000000"/>
              </a:solidFill>
            </a:endParaRPr>
          </a:p>
        </p:txBody>
      </p:sp>
      <p:sp>
        <p:nvSpPr>
          <p:cNvPr id="5" name="TextBox 5"/>
          <p:cNvSpPr txBox="1"/>
          <p:nvPr/>
        </p:nvSpPr>
        <p:spPr>
          <a:xfrm>
            <a:off x="330200" y="3162300"/>
            <a:ext cx="8963992" cy="1308050"/>
          </a:xfrm>
          <a:prstGeom prst="rect">
            <a:avLst/>
          </a:prstGeom>
          <a:noFill/>
        </p:spPr>
        <p:txBody>
          <a:bodyPr vert="horz" wrap="none" lIns="0" tIns="0" rIns="0" bIns="0" rtlCol="0">
            <a:spAutoFit/>
          </a:bodyPr>
          <a:lstStyle/>
          <a:p>
            <a:pPr>
              <a:lnSpc>
                <a:spcPts val="3400"/>
              </a:lnSpc>
            </a:pPr>
            <a:r>
              <a:rPr lang="en-CA" sz="1680" dirty="0">
                <a:solidFill>
                  <a:srgbClr val="980032"/>
                </a:solidFill>
                <a:latin typeface="Arial Unicode MS"/>
                <a:cs typeface="Arial Unicode MS"/>
              </a:rPr>
              <a:t></a:t>
            </a:r>
            <a:r>
              <a:rPr lang="en-CA" sz="2798" dirty="0">
                <a:solidFill>
                  <a:srgbClr val="323298"/>
                </a:solidFill>
                <a:latin typeface="Arial"/>
                <a:cs typeface="Arial"/>
              </a:rPr>
              <a:t>  Integrity constraints should not be </a:t>
            </a:r>
            <a:r>
              <a:rPr lang="en-CA" sz="2798" dirty="0" smtClean="0">
                <a:solidFill>
                  <a:srgbClr val="323298"/>
                </a:solidFill>
                <a:latin typeface="Arial"/>
                <a:cs typeface="Arial"/>
              </a:rPr>
              <a:t>violated</a:t>
            </a:r>
            <a:r>
              <a:rPr lang="ar-SA" sz="2798" dirty="0" smtClean="0">
                <a:solidFill>
                  <a:srgbClr val="323298"/>
                </a:solidFill>
                <a:latin typeface="Arial"/>
                <a:cs typeface="Arial"/>
              </a:rPr>
              <a:t>انتهكت</a:t>
            </a:r>
            <a:r>
              <a:rPr lang="en-CA" sz="2798" dirty="0" smtClean="0">
                <a:solidFill>
                  <a:srgbClr val="323298"/>
                </a:solidFill>
                <a:latin typeface="Arial"/>
                <a:cs typeface="Arial"/>
              </a:rPr>
              <a:t> </a:t>
            </a:r>
            <a:r>
              <a:rPr lang="en-CA" sz="2798" dirty="0">
                <a:solidFill>
                  <a:srgbClr val="323298"/>
                </a:solidFill>
                <a:latin typeface="Arial"/>
                <a:cs typeface="Arial"/>
              </a:rPr>
              <a:t>by the</a:t>
            </a:r>
            <a:r>
              <a:rPr lang="en-CA" sz="2796" dirty="0">
                <a:solidFill>
                  <a:srgbClr val="000000"/>
                </a:solidFill>
                <a:latin typeface="Times New Roman"/>
              </a:rPr>
              <a:t/>
            </a:r>
            <a:br>
              <a:rPr lang="en-CA" sz="2796" dirty="0">
                <a:solidFill>
                  <a:srgbClr val="000000"/>
                </a:solidFill>
                <a:latin typeface="Times New Roman"/>
              </a:rPr>
            </a:br>
            <a:r>
              <a:rPr lang="en-CA" sz="2796" dirty="0">
                <a:solidFill>
                  <a:srgbClr val="323298"/>
                </a:solidFill>
                <a:latin typeface="Arial"/>
                <a:cs typeface="Arial"/>
              </a:rPr>
              <a:t>update operations.</a:t>
            </a:r>
          </a:p>
          <a:p>
            <a:pPr>
              <a:lnSpc>
                <a:spcPts val="3400"/>
              </a:lnSpc>
            </a:pPr>
            <a:endParaRPr lang="en-CA" sz="2796" dirty="0">
              <a:solidFill>
                <a:srgbClr val="000000"/>
              </a:solidFill>
            </a:endParaRPr>
          </a:p>
        </p:txBody>
      </p:sp>
      <p:sp>
        <p:nvSpPr>
          <p:cNvPr id="6" name="TextBox 6"/>
          <p:cNvSpPr txBox="1"/>
          <p:nvPr/>
        </p:nvSpPr>
        <p:spPr>
          <a:xfrm>
            <a:off x="330200" y="4102100"/>
            <a:ext cx="8813800" cy="990600"/>
          </a:xfrm>
          <a:prstGeom prst="rect">
            <a:avLst/>
          </a:prstGeom>
          <a:noFill/>
        </p:spPr>
        <p:txBody>
          <a:bodyPr vert="horz" wrap="none" lIns="0" tIns="0" rIns="0" bIns="0" rtlCol="0">
            <a:spAutoFit/>
          </a:bodyPr>
          <a:lstStyle/>
          <a:p>
            <a:pPr>
              <a:lnSpc>
                <a:spcPts val="3400"/>
              </a:lnSpc>
            </a:pPr>
            <a:r>
              <a:rPr lang="en-CA" sz="1680">
                <a:solidFill>
                  <a:srgbClr val="980032"/>
                </a:solidFill>
                <a:latin typeface="Arial Unicode MS"/>
                <a:cs typeface="Arial Unicode MS"/>
              </a:rPr>
              <a:t></a:t>
            </a:r>
            <a:r>
              <a:rPr lang="en-CA" sz="2796">
                <a:solidFill>
                  <a:srgbClr val="323298"/>
                </a:solidFill>
                <a:latin typeface="Arial"/>
                <a:cs typeface="Arial"/>
              </a:rPr>
              <a:t>  Several update operations may have to be</a:t>
            </a:r>
            <a:r>
              <a:rPr lang="en-CA" sz="2798">
                <a:solidFill>
                  <a:srgbClr val="000000"/>
                </a:solidFill>
                <a:latin typeface="Times New Roman"/>
              </a:rPr>
              <a:t/>
            </a:r>
            <a:br>
              <a:rPr lang="en-CA" sz="2798">
                <a:solidFill>
                  <a:srgbClr val="000000"/>
                </a:solidFill>
                <a:latin typeface="Times New Roman"/>
              </a:rPr>
            </a:br>
            <a:r>
              <a:rPr lang="en-CA" sz="2798">
                <a:solidFill>
                  <a:srgbClr val="323298"/>
                </a:solidFill>
                <a:latin typeface="Arial"/>
                <a:cs typeface="Arial"/>
              </a:rPr>
              <a:t>grouped together.</a:t>
            </a:r>
          </a:p>
          <a:p>
            <a:pPr>
              <a:lnSpc>
                <a:spcPts val="3400"/>
              </a:lnSpc>
            </a:pPr>
            <a:endParaRPr lang="en-CA" sz="2798">
              <a:solidFill>
                <a:srgbClr val="000000"/>
              </a:solidFill>
            </a:endParaRPr>
          </a:p>
        </p:txBody>
      </p:sp>
      <p:sp>
        <p:nvSpPr>
          <p:cNvPr id="7" name="TextBox 7"/>
          <p:cNvSpPr txBox="1"/>
          <p:nvPr/>
        </p:nvSpPr>
        <p:spPr>
          <a:xfrm>
            <a:off x="330200" y="5041900"/>
            <a:ext cx="9367949" cy="1308050"/>
          </a:xfrm>
          <a:prstGeom prst="rect">
            <a:avLst/>
          </a:prstGeom>
          <a:noFill/>
        </p:spPr>
        <p:txBody>
          <a:bodyPr vert="horz" wrap="none" lIns="0" tIns="0" rIns="0" bIns="0" rtlCol="0">
            <a:spAutoFit/>
          </a:bodyPr>
          <a:lstStyle/>
          <a:p>
            <a:pPr>
              <a:lnSpc>
                <a:spcPts val="3400"/>
              </a:lnSpc>
            </a:pPr>
            <a:r>
              <a:rPr lang="en-CA" sz="1680" dirty="0">
                <a:solidFill>
                  <a:srgbClr val="980032"/>
                </a:solidFill>
                <a:latin typeface="Arial Unicode MS"/>
                <a:cs typeface="Arial Unicode MS"/>
              </a:rPr>
              <a:t></a:t>
            </a:r>
            <a:r>
              <a:rPr lang="en-CA" sz="2796" dirty="0">
                <a:solidFill>
                  <a:srgbClr val="323298"/>
                </a:solidFill>
                <a:latin typeface="Arial"/>
                <a:cs typeface="Arial"/>
              </a:rPr>
              <a:t>  Updates may </a:t>
            </a:r>
            <a:r>
              <a:rPr lang="en-CA" sz="2806" b="1" dirty="0">
                <a:solidFill>
                  <a:srgbClr val="323298"/>
                </a:solidFill>
                <a:latin typeface="Arial Bold"/>
                <a:cs typeface="Arial Bold"/>
              </a:rPr>
              <a:t>propagate</a:t>
            </a:r>
            <a:r>
              <a:rPr lang="en-CA" sz="2796" dirty="0">
                <a:solidFill>
                  <a:srgbClr val="323298"/>
                </a:solidFill>
                <a:latin typeface="Arial"/>
                <a:cs typeface="Arial"/>
              </a:rPr>
              <a:t>  </a:t>
            </a:r>
            <a:r>
              <a:rPr lang="ar-SA" sz="2796" dirty="0" smtClean="0">
                <a:solidFill>
                  <a:srgbClr val="323298"/>
                </a:solidFill>
                <a:latin typeface="Arial"/>
                <a:cs typeface="Arial"/>
              </a:rPr>
              <a:t>نشر</a:t>
            </a:r>
            <a:r>
              <a:rPr lang="en-CA" sz="2796" dirty="0" smtClean="0">
                <a:solidFill>
                  <a:srgbClr val="323298"/>
                </a:solidFill>
                <a:latin typeface="Arial"/>
                <a:cs typeface="Arial"/>
              </a:rPr>
              <a:t>to cause</a:t>
            </a:r>
            <a:r>
              <a:rPr lang="ar-SA" sz="2796" dirty="0" smtClean="0">
                <a:solidFill>
                  <a:srgbClr val="323298"/>
                </a:solidFill>
                <a:latin typeface="Arial"/>
                <a:cs typeface="Arial"/>
              </a:rPr>
              <a:t>احداث</a:t>
            </a:r>
            <a:r>
              <a:rPr lang="en-CA" sz="2796" dirty="0" smtClean="0">
                <a:solidFill>
                  <a:srgbClr val="323298"/>
                </a:solidFill>
                <a:latin typeface="Arial"/>
                <a:cs typeface="Arial"/>
              </a:rPr>
              <a:t> </a:t>
            </a:r>
            <a:r>
              <a:rPr lang="en-CA" sz="2796" dirty="0">
                <a:solidFill>
                  <a:srgbClr val="323298"/>
                </a:solidFill>
                <a:latin typeface="Arial"/>
                <a:cs typeface="Arial"/>
              </a:rPr>
              <a:t>other updates</a:t>
            </a:r>
            <a:r>
              <a:rPr lang="en-CA" sz="2796" dirty="0">
                <a:solidFill>
                  <a:srgbClr val="000000"/>
                </a:solidFill>
                <a:latin typeface="Times New Roman"/>
              </a:rPr>
              <a:t/>
            </a:r>
            <a:br>
              <a:rPr lang="en-CA" sz="2796" dirty="0">
                <a:solidFill>
                  <a:srgbClr val="000000"/>
                </a:solidFill>
                <a:latin typeface="Times New Roman"/>
              </a:rPr>
            </a:br>
            <a:r>
              <a:rPr lang="en-CA" sz="2796" dirty="0">
                <a:solidFill>
                  <a:srgbClr val="323298"/>
                </a:solidFill>
                <a:latin typeface="Arial"/>
                <a:cs typeface="Arial"/>
              </a:rPr>
              <a:t>automatically. This may be necessary to maintain</a:t>
            </a:r>
          </a:p>
          <a:p>
            <a:pPr>
              <a:lnSpc>
                <a:spcPts val="3400"/>
              </a:lnSpc>
            </a:pPr>
            <a:endParaRPr lang="en-CA" sz="2796" dirty="0">
              <a:solidFill>
                <a:srgbClr val="000000"/>
              </a:solidFill>
            </a:endParaRPr>
          </a:p>
        </p:txBody>
      </p:sp>
      <p:sp>
        <p:nvSpPr>
          <p:cNvPr id="8" name="TextBox 8"/>
          <p:cNvSpPr txBox="1"/>
          <p:nvPr/>
        </p:nvSpPr>
        <p:spPr>
          <a:xfrm>
            <a:off x="673100" y="5918200"/>
            <a:ext cx="8470900" cy="508000"/>
          </a:xfrm>
          <a:prstGeom prst="rect">
            <a:avLst/>
          </a:prstGeom>
          <a:noFill/>
        </p:spPr>
        <p:txBody>
          <a:bodyPr vert="horz" wrap="none" lIns="0" tIns="0" rIns="0" bIns="0" rtlCol="0">
            <a:spAutoFit/>
          </a:bodyPr>
          <a:lstStyle/>
          <a:p>
            <a:pPr>
              <a:lnSpc>
                <a:spcPts val="3220"/>
              </a:lnSpc>
            </a:pPr>
            <a:r>
              <a:rPr lang="en-CA" sz="2798">
                <a:solidFill>
                  <a:srgbClr val="323298"/>
                </a:solidFill>
                <a:latin typeface="Arial"/>
                <a:cs typeface="Arial"/>
              </a:rPr>
              <a:t>integrity constraints.</a:t>
            </a:r>
          </a:p>
          <a:p>
            <a:pPr>
              <a:lnSpc>
                <a:spcPts val="3220"/>
              </a:lnSpc>
            </a:pPr>
            <a:endParaRPr lang="en-CA" sz="2798">
              <a:solidFill>
                <a:srgbClr val="000000"/>
              </a:solidFill>
            </a:endParaRPr>
          </a:p>
        </p:txBody>
      </p:sp>
      <p:sp>
        <p:nvSpPr>
          <p:cNvPr id="9" name="TextBox 9"/>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0" name="TextBox 10"/>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5- 39</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0"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Update Operations on Relations</a:t>
            </a:r>
          </a:p>
          <a:p>
            <a:pPr>
              <a:lnSpc>
                <a:spcPts val="4140"/>
              </a:lnSpc>
            </a:pPr>
            <a:endParaRPr lang="en-CA" sz="3600">
              <a:solidFill>
                <a:srgbClr val="000000"/>
              </a:solidFill>
            </a:endParaRPr>
          </a:p>
        </p:txBody>
      </p:sp>
      <p:sp>
        <p:nvSpPr>
          <p:cNvPr id="3" name="TextBox 3"/>
          <p:cNvSpPr txBox="1"/>
          <p:nvPr/>
        </p:nvSpPr>
        <p:spPr>
          <a:xfrm>
            <a:off x="330200" y="1625600"/>
            <a:ext cx="8813800" cy="990600"/>
          </a:xfrm>
          <a:prstGeom prst="rect">
            <a:avLst/>
          </a:prstGeom>
          <a:noFill/>
        </p:spPr>
        <p:txBody>
          <a:bodyPr vert="horz" wrap="none" lIns="0" tIns="0" rIns="0" bIns="0" rtlCol="0">
            <a:spAutoFit/>
          </a:bodyPr>
          <a:lstStyle/>
          <a:p>
            <a:pPr>
              <a:lnSpc>
                <a:spcPts val="3400"/>
              </a:lnSpc>
            </a:pPr>
            <a:r>
              <a:rPr lang="en-CA" sz="1680">
                <a:solidFill>
                  <a:srgbClr val="980032"/>
                </a:solidFill>
                <a:latin typeface="Arial Unicode MS"/>
                <a:cs typeface="Arial Unicode MS"/>
              </a:rPr>
              <a:t></a:t>
            </a:r>
            <a:r>
              <a:rPr lang="en-CA" sz="2798">
                <a:solidFill>
                  <a:srgbClr val="323298"/>
                </a:solidFill>
                <a:latin typeface="Arial"/>
                <a:cs typeface="Arial"/>
              </a:rPr>
              <a:t>  In case of integrity violation, several actions can</a:t>
            </a:r>
            <a:r>
              <a:rPr lang="en-CA" sz="2796">
                <a:solidFill>
                  <a:srgbClr val="000000"/>
                </a:solidFill>
                <a:latin typeface="Times New Roman"/>
              </a:rPr>
              <a:t/>
            </a:r>
            <a:br>
              <a:rPr lang="en-CA" sz="2796">
                <a:solidFill>
                  <a:srgbClr val="000000"/>
                </a:solidFill>
                <a:latin typeface="Times New Roman"/>
              </a:rPr>
            </a:br>
            <a:r>
              <a:rPr lang="en-CA" sz="2796">
                <a:solidFill>
                  <a:srgbClr val="323298"/>
                </a:solidFill>
                <a:latin typeface="Arial"/>
                <a:cs typeface="Arial"/>
              </a:rPr>
              <a:t>be taken:</a:t>
            </a:r>
          </a:p>
          <a:p>
            <a:pPr>
              <a:lnSpc>
                <a:spcPts val="3400"/>
              </a:lnSpc>
            </a:pPr>
            <a:endParaRPr lang="en-CA" sz="2796">
              <a:solidFill>
                <a:srgbClr val="000000"/>
              </a:solidFill>
            </a:endParaRPr>
          </a:p>
        </p:txBody>
      </p:sp>
      <p:sp>
        <p:nvSpPr>
          <p:cNvPr id="4" name="TextBox 4"/>
          <p:cNvSpPr txBox="1"/>
          <p:nvPr/>
        </p:nvSpPr>
        <p:spPr>
          <a:xfrm>
            <a:off x="787400" y="2565400"/>
            <a:ext cx="8356600" cy="914400"/>
          </a:xfrm>
          <a:prstGeom prst="rect">
            <a:avLst/>
          </a:prstGeom>
          <a:noFill/>
        </p:spPr>
        <p:txBody>
          <a:bodyPr vert="horz" wrap="none" lIns="0" tIns="0" rIns="0" bIns="0" rtlCol="0">
            <a:spAutoFit/>
          </a:bodyPr>
          <a:lstStyle/>
          <a:p>
            <a:pPr>
              <a:lnSpc>
                <a:spcPts val="3100"/>
              </a:lnSpc>
            </a:pPr>
            <a:r>
              <a:rPr lang="en-CA" sz="1428">
                <a:solidFill>
                  <a:srgbClr val="323298"/>
                </a:solidFill>
                <a:latin typeface="Arial Unicode MS"/>
                <a:cs typeface="Arial Unicode MS"/>
              </a:rPr>
              <a:t></a:t>
            </a:r>
            <a:r>
              <a:rPr lang="en-CA" sz="2604">
                <a:solidFill>
                  <a:srgbClr val="7F0000"/>
                </a:solidFill>
                <a:latin typeface="Arial"/>
                <a:cs typeface="Arial"/>
              </a:rPr>
              <a:t>  Cancel the operation that causes the violation</a:t>
            </a:r>
            <a:r>
              <a:rPr lang="en-CA" sz="2604">
                <a:solidFill>
                  <a:srgbClr val="000000"/>
                </a:solidFill>
                <a:latin typeface="Times New Roman"/>
              </a:rPr>
              <a:t/>
            </a:r>
            <a:br>
              <a:rPr lang="en-CA" sz="2604">
                <a:solidFill>
                  <a:srgbClr val="000000"/>
                </a:solidFill>
                <a:latin typeface="Times New Roman"/>
              </a:rPr>
            </a:br>
            <a:r>
              <a:rPr lang="en-CA" sz="2604">
                <a:solidFill>
                  <a:srgbClr val="7F0000"/>
                </a:solidFill>
                <a:latin typeface="Arial"/>
                <a:cs typeface="Arial"/>
              </a:rPr>
              <a:t>(RESTRICT or REJECT option)</a:t>
            </a:r>
          </a:p>
          <a:p>
            <a:pPr>
              <a:lnSpc>
                <a:spcPts val="3100"/>
              </a:lnSpc>
            </a:pPr>
            <a:endParaRPr lang="en-CA" sz="2604">
              <a:solidFill>
                <a:srgbClr val="000000"/>
              </a:solidFill>
            </a:endParaRPr>
          </a:p>
        </p:txBody>
      </p:sp>
      <p:sp>
        <p:nvSpPr>
          <p:cNvPr id="5" name="TextBox 5"/>
          <p:cNvSpPr txBox="1"/>
          <p:nvPr/>
        </p:nvSpPr>
        <p:spPr>
          <a:xfrm>
            <a:off x="787400" y="3441700"/>
            <a:ext cx="8356600" cy="914400"/>
          </a:xfrm>
          <a:prstGeom prst="rect">
            <a:avLst/>
          </a:prstGeom>
          <a:noFill/>
        </p:spPr>
        <p:txBody>
          <a:bodyPr vert="horz" wrap="none" lIns="0" tIns="0" rIns="0" bIns="0" rtlCol="0">
            <a:spAutoFit/>
          </a:bodyPr>
          <a:lstStyle/>
          <a:p>
            <a:pPr>
              <a:lnSpc>
                <a:spcPts val="3100"/>
              </a:lnSpc>
            </a:pPr>
            <a:r>
              <a:rPr lang="en-CA" sz="1428">
                <a:solidFill>
                  <a:srgbClr val="323298"/>
                </a:solidFill>
                <a:latin typeface="Arial Unicode MS"/>
                <a:cs typeface="Arial Unicode MS"/>
              </a:rPr>
              <a:t></a:t>
            </a:r>
            <a:r>
              <a:rPr lang="en-CA" sz="2604">
                <a:solidFill>
                  <a:srgbClr val="7F0000"/>
                </a:solidFill>
                <a:latin typeface="Arial"/>
                <a:cs typeface="Arial"/>
              </a:rPr>
              <a:t>  Perform the operation but inform the user of the</a:t>
            </a:r>
            <a:r>
              <a:rPr lang="en-CA" sz="2604">
                <a:solidFill>
                  <a:srgbClr val="000000"/>
                </a:solidFill>
                <a:latin typeface="Times New Roman"/>
              </a:rPr>
              <a:t/>
            </a:r>
            <a:br>
              <a:rPr lang="en-CA" sz="2604">
                <a:solidFill>
                  <a:srgbClr val="000000"/>
                </a:solidFill>
                <a:latin typeface="Times New Roman"/>
              </a:rPr>
            </a:br>
            <a:r>
              <a:rPr lang="en-CA" sz="2604">
                <a:solidFill>
                  <a:srgbClr val="7F0000"/>
                </a:solidFill>
                <a:latin typeface="Arial"/>
                <a:cs typeface="Arial"/>
              </a:rPr>
              <a:t>violation</a:t>
            </a:r>
          </a:p>
          <a:p>
            <a:pPr>
              <a:lnSpc>
                <a:spcPts val="3100"/>
              </a:lnSpc>
            </a:pPr>
            <a:endParaRPr lang="en-CA" sz="2604">
              <a:solidFill>
                <a:srgbClr val="000000"/>
              </a:solidFill>
            </a:endParaRPr>
          </a:p>
        </p:txBody>
      </p:sp>
      <p:sp>
        <p:nvSpPr>
          <p:cNvPr id="6" name="TextBox 6"/>
          <p:cNvSpPr txBox="1"/>
          <p:nvPr/>
        </p:nvSpPr>
        <p:spPr>
          <a:xfrm>
            <a:off x="787400" y="4330700"/>
            <a:ext cx="7454798" cy="769441"/>
          </a:xfrm>
          <a:prstGeom prst="rect">
            <a:avLst/>
          </a:prstGeom>
          <a:noFill/>
        </p:spPr>
        <p:txBody>
          <a:bodyPr vert="horz" wrap="none" lIns="0" tIns="0" rIns="0" bIns="0" rtlCol="0">
            <a:spAutoFit/>
          </a:bodyPr>
          <a:lstStyle/>
          <a:p>
            <a:pPr>
              <a:lnSpc>
                <a:spcPts val="2990"/>
              </a:lnSpc>
            </a:pPr>
            <a:r>
              <a:rPr lang="en-CA" sz="1428" dirty="0">
                <a:solidFill>
                  <a:srgbClr val="323298"/>
                </a:solidFill>
                <a:latin typeface="Arial Unicode MS"/>
                <a:cs typeface="Arial Unicode MS"/>
              </a:rPr>
              <a:t></a:t>
            </a:r>
            <a:r>
              <a:rPr lang="en-CA" sz="2604" dirty="0">
                <a:solidFill>
                  <a:srgbClr val="7F0000"/>
                </a:solidFill>
                <a:latin typeface="Arial"/>
                <a:cs typeface="Arial"/>
              </a:rPr>
              <a:t>  </a:t>
            </a:r>
            <a:r>
              <a:rPr lang="en-CA" sz="2604" dirty="0" smtClean="0">
                <a:solidFill>
                  <a:srgbClr val="7F0000"/>
                </a:solidFill>
                <a:latin typeface="Arial"/>
                <a:cs typeface="Arial"/>
              </a:rPr>
              <a:t>Trigger</a:t>
            </a:r>
            <a:r>
              <a:rPr lang="ar-SA" sz="2604" dirty="0" smtClean="0">
                <a:solidFill>
                  <a:srgbClr val="7F0000"/>
                </a:solidFill>
                <a:latin typeface="Arial"/>
                <a:cs typeface="Arial"/>
              </a:rPr>
              <a:t>تشغيل</a:t>
            </a:r>
            <a:r>
              <a:rPr lang="en-CA" sz="2604" dirty="0" smtClean="0">
                <a:solidFill>
                  <a:srgbClr val="7F0000"/>
                </a:solidFill>
                <a:latin typeface="Arial"/>
                <a:cs typeface="Arial"/>
              </a:rPr>
              <a:t> </a:t>
            </a:r>
            <a:r>
              <a:rPr lang="en-CA" sz="2604" dirty="0">
                <a:solidFill>
                  <a:srgbClr val="7F0000"/>
                </a:solidFill>
                <a:latin typeface="Arial"/>
                <a:cs typeface="Arial"/>
              </a:rPr>
              <a:t>additional updates so the violation is</a:t>
            </a:r>
          </a:p>
          <a:p>
            <a:pPr>
              <a:lnSpc>
                <a:spcPts val="2990"/>
              </a:lnSpc>
            </a:pPr>
            <a:endParaRPr lang="en-CA" sz="2580" dirty="0">
              <a:solidFill>
                <a:srgbClr val="000000"/>
              </a:solidFill>
            </a:endParaRPr>
          </a:p>
        </p:txBody>
      </p:sp>
      <p:sp>
        <p:nvSpPr>
          <p:cNvPr id="7" name="TextBox 7"/>
          <p:cNvSpPr txBox="1"/>
          <p:nvPr/>
        </p:nvSpPr>
        <p:spPr>
          <a:xfrm>
            <a:off x="787400" y="4635500"/>
            <a:ext cx="11302774" cy="1461939"/>
          </a:xfrm>
          <a:prstGeom prst="rect">
            <a:avLst/>
          </a:prstGeom>
          <a:noFill/>
        </p:spPr>
        <p:txBody>
          <a:bodyPr vert="horz" wrap="none" lIns="0" tIns="0" rIns="0" bIns="0" rtlCol="0">
            <a:spAutoFit/>
          </a:bodyPr>
          <a:lstStyle/>
          <a:p>
            <a:pPr indent="286512">
              <a:lnSpc>
                <a:spcPts val="3800"/>
              </a:lnSpc>
            </a:pPr>
            <a:r>
              <a:rPr lang="en-CA" sz="2604" dirty="0">
                <a:solidFill>
                  <a:srgbClr val="7F0000"/>
                </a:solidFill>
                <a:latin typeface="Arial"/>
                <a:cs typeface="Arial"/>
              </a:rPr>
              <a:t>corrected (</a:t>
            </a:r>
            <a:r>
              <a:rPr lang="en-CA" sz="2604" dirty="0" smtClean="0">
                <a:solidFill>
                  <a:srgbClr val="7F0000"/>
                </a:solidFill>
                <a:latin typeface="Arial"/>
                <a:cs typeface="Arial"/>
              </a:rPr>
              <a:t>CASCADE</a:t>
            </a:r>
            <a:r>
              <a:rPr lang="ar-SA" sz="2604" dirty="0" smtClean="0">
                <a:solidFill>
                  <a:srgbClr val="7F0000"/>
                </a:solidFill>
                <a:latin typeface="Arial"/>
                <a:cs typeface="Arial"/>
              </a:rPr>
              <a:t>كاسكيد تتالي</a:t>
            </a:r>
            <a:r>
              <a:rPr lang="en-CA" sz="2604" dirty="0" smtClean="0">
                <a:solidFill>
                  <a:srgbClr val="7F0000"/>
                </a:solidFill>
                <a:latin typeface="Arial"/>
                <a:cs typeface="Arial"/>
              </a:rPr>
              <a:t> </a:t>
            </a:r>
            <a:r>
              <a:rPr lang="en-CA" sz="2604" dirty="0">
                <a:solidFill>
                  <a:srgbClr val="7F0000"/>
                </a:solidFill>
                <a:latin typeface="Arial"/>
                <a:cs typeface="Arial"/>
              </a:rPr>
              <a:t>option, SET NULL option)</a:t>
            </a:r>
            <a:r>
              <a:rPr lang="en-CA" sz="2581" dirty="0">
                <a:solidFill>
                  <a:srgbClr val="000000"/>
                </a:solidFill>
                <a:latin typeface="Times New Roman"/>
              </a:rPr>
              <a:t/>
            </a:r>
            <a:br>
              <a:rPr lang="en-CA" sz="2581" dirty="0">
                <a:solidFill>
                  <a:srgbClr val="000000"/>
                </a:solidFill>
                <a:latin typeface="Times New Roman"/>
              </a:rPr>
            </a:br>
            <a:r>
              <a:rPr lang="en-CA" sz="1428" dirty="0">
                <a:solidFill>
                  <a:srgbClr val="323298"/>
                </a:solidFill>
                <a:latin typeface="Arial Unicode MS"/>
                <a:cs typeface="Arial Unicode MS"/>
              </a:rPr>
              <a:t></a:t>
            </a:r>
            <a:r>
              <a:rPr lang="en-CA" sz="2604" dirty="0">
                <a:solidFill>
                  <a:srgbClr val="7F0000"/>
                </a:solidFill>
                <a:latin typeface="Arial"/>
                <a:cs typeface="Arial"/>
              </a:rPr>
              <a:t>  Execute a user-specified error-correction </a:t>
            </a:r>
            <a:r>
              <a:rPr lang="en-CA" sz="2604" dirty="0" smtClean="0">
                <a:solidFill>
                  <a:srgbClr val="7F0000"/>
                </a:solidFill>
                <a:latin typeface="Arial"/>
                <a:cs typeface="Arial"/>
              </a:rPr>
              <a:t>routine</a:t>
            </a:r>
            <a:r>
              <a:rPr lang="ar-SA" sz="2604" dirty="0" smtClean="0">
                <a:solidFill>
                  <a:srgbClr val="7F0000"/>
                </a:solidFill>
                <a:latin typeface="Arial"/>
                <a:cs typeface="Arial"/>
              </a:rPr>
              <a:t>تنفيذ روتين المستخدم لتصيحي الخطا</a:t>
            </a:r>
            <a:endParaRPr lang="en-CA" sz="2604" dirty="0">
              <a:solidFill>
                <a:srgbClr val="7F0000"/>
              </a:solidFill>
              <a:latin typeface="Arial"/>
              <a:cs typeface="Arial"/>
            </a:endParaRPr>
          </a:p>
          <a:p>
            <a:pPr>
              <a:lnSpc>
                <a:spcPts val="3800"/>
              </a:lnSpc>
            </a:pPr>
            <a:endParaRPr lang="en-CA" sz="2581" dirty="0">
              <a:solidFill>
                <a:srgbClr val="000000"/>
              </a:solidFill>
            </a:endParaRPr>
          </a:p>
        </p:txBody>
      </p:sp>
      <p:sp>
        <p:nvSpPr>
          <p:cNvPr id="8" name="TextBox 8"/>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9" name="TextBox 9"/>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5- 40</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4"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Possible violations for each operation</a:t>
            </a:r>
          </a:p>
          <a:p>
            <a:pPr>
              <a:lnSpc>
                <a:spcPts val="4140"/>
              </a:lnSpc>
            </a:pPr>
            <a:endParaRPr lang="en-CA" sz="3600">
              <a:solidFill>
                <a:srgbClr val="000000"/>
              </a:solidFill>
            </a:endParaRPr>
          </a:p>
        </p:txBody>
      </p:sp>
      <p:sp>
        <p:nvSpPr>
          <p:cNvPr id="3" name="TextBox 3"/>
          <p:cNvSpPr txBox="1"/>
          <p:nvPr/>
        </p:nvSpPr>
        <p:spPr>
          <a:xfrm>
            <a:off x="330200" y="1651000"/>
            <a:ext cx="9837693" cy="718145"/>
          </a:xfrm>
          <a:prstGeom prst="rect">
            <a:avLst/>
          </a:prstGeom>
          <a:noFill/>
        </p:spPr>
        <p:txBody>
          <a:bodyPr vert="horz" wrap="none" lIns="0" tIns="0" rIns="0" bIns="0" rtlCol="0">
            <a:spAutoFit/>
          </a:bodyPr>
          <a:lstStyle/>
          <a:p>
            <a:pPr>
              <a:lnSpc>
                <a:spcPts val="2760"/>
              </a:lnSpc>
            </a:pPr>
            <a:r>
              <a:rPr lang="en-CA" sz="1440" dirty="0">
                <a:solidFill>
                  <a:srgbClr val="980032"/>
                </a:solidFill>
                <a:latin typeface="Arial Unicode MS"/>
                <a:cs typeface="Arial Unicode MS"/>
              </a:rPr>
              <a:t></a:t>
            </a:r>
            <a:r>
              <a:rPr lang="en-CA" sz="2400" dirty="0">
                <a:solidFill>
                  <a:srgbClr val="323298"/>
                </a:solidFill>
                <a:latin typeface="Arial"/>
                <a:cs typeface="Arial"/>
              </a:rPr>
              <a:t>  INSERT may violate any of the </a:t>
            </a:r>
            <a:r>
              <a:rPr lang="en-CA" sz="2400" dirty="0" smtClean="0">
                <a:solidFill>
                  <a:srgbClr val="323298"/>
                </a:solidFill>
                <a:latin typeface="Arial"/>
                <a:cs typeface="Arial"/>
              </a:rPr>
              <a:t>constraints:</a:t>
            </a:r>
            <a:r>
              <a:rPr lang="ar-SA" sz="2400" dirty="0" smtClean="0">
                <a:solidFill>
                  <a:srgbClr val="323298"/>
                </a:solidFill>
                <a:latin typeface="Arial"/>
                <a:cs typeface="Arial"/>
              </a:rPr>
              <a:t>اذا عملنا انسرت رح ناثر  على هدول</a:t>
            </a:r>
            <a:endParaRPr lang="en-CA" sz="2400" dirty="0">
              <a:solidFill>
                <a:srgbClr val="323298"/>
              </a:solidFill>
              <a:latin typeface="Arial"/>
              <a:cs typeface="Arial"/>
            </a:endParaRPr>
          </a:p>
          <a:p>
            <a:pPr>
              <a:lnSpc>
                <a:spcPts val="2760"/>
              </a:lnSpc>
            </a:pPr>
            <a:endParaRPr lang="en-CA" sz="2378" dirty="0">
              <a:solidFill>
                <a:srgbClr val="000000"/>
              </a:solidFill>
            </a:endParaRPr>
          </a:p>
        </p:txBody>
      </p:sp>
      <p:sp>
        <p:nvSpPr>
          <p:cNvPr id="4" name="TextBox 4"/>
          <p:cNvSpPr txBox="1"/>
          <p:nvPr/>
        </p:nvSpPr>
        <p:spPr>
          <a:xfrm>
            <a:off x="787400" y="2082800"/>
            <a:ext cx="6274153" cy="641201"/>
          </a:xfrm>
          <a:prstGeom prst="rect">
            <a:avLst/>
          </a:prstGeom>
          <a:noFill/>
        </p:spPr>
        <p:txBody>
          <a:bodyPr vert="horz" wrap="none" lIns="0" tIns="0" rIns="0" bIns="0" rtlCol="0">
            <a:spAutoFit/>
          </a:bodyPr>
          <a:lstStyle/>
          <a:p>
            <a:pPr>
              <a:lnSpc>
                <a:spcPts val="2530"/>
              </a:lnSpc>
            </a:pPr>
            <a:r>
              <a:rPr lang="en-CA" sz="1212" dirty="0">
                <a:solidFill>
                  <a:srgbClr val="323298"/>
                </a:solidFill>
                <a:latin typeface="Arial Unicode MS"/>
                <a:cs typeface="Arial Unicode MS"/>
              </a:rPr>
              <a:t></a:t>
            </a:r>
            <a:r>
              <a:rPr lang="en-CA" sz="2196" dirty="0">
                <a:solidFill>
                  <a:srgbClr val="7F0000"/>
                </a:solidFill>
                <a:latin typeface="Arial"/>
                <a:cs typeface="Arial"/>
              </a:rPr>
              <a:t>  Domain </a:t>
            </a:r>
            <a:r>
              <a:rPr lang="en-CA" sz="2196" dirty="0" smtClean="0">
                <a:solidFill>
                  <a:srgbClr val="7F0000"/>
                </a:solidFill>
                <a:latin typeface="Arial"/>
                <a:cs typeface="Arial"/>
              </a:rPr>
              <a:t>constraint:</a:t>
            </a:r>
            <a:r>
              <a:rPr lang="ar-SA" sz="2196" dirty="0" smtClean="0">
                <a:solidFill>
                  <a:srgbClr val="7F0000"/>
                </a:solidFill>
                <a:latin typeface="Arial"/>
                <a:cs typeface="Arial"/>
              </a:rPr>
              <a:t>يعني ان ادخلنا علامه مش ضمن النطاق </a:t>
            </a:r>
            <a:endParaRPr lang="en-CA" sz="2196" dirty="0">
              <a:solidFill>
                <a:srgbClr val="7F0000"/>
              </a:solidFill>
              <a:latin typeface="Arial"/>
              <a:cs typeface="Arial"/>
            </a:endParaRPr>
          </a:p>
          <a:p>
            <a:pPr>
              <a:lnSpc>
                <a:spcPts val="2530"/>
              </a:lnSpc>
            </a:pPr>
            <a:endParaRPr lang="en-CA" sz="2149" dirty="0">
              <a:solidFill>
                <a:srgbClr val="000000"/>
              </a:solidFill>
            </a:endParaRPr>
          </a:p>
        </p:txBody>
      </p:sp>
      <p:sp>
        <p:nvSpPr>
          <p:cNvPr id="5" name="TextBox 5"/>
          <p:cNvSpPr txBox="1"/>
          <p:nvPr/>
        </p:nvSpPr>
        <p:spPr>
          <a:xfrm>
            <a:off x="1244600" y="2463800"/>
            <a:ext cx="7899400" cy="711200"/>
          </a:xfrm>
          <a:prstGeom prst="rect">
            <a:avLst/>
          </a:prstGeom>
          <a:noFill/>
        </p:spPr>
        <p:txBody>
          <a:bodyPr vert="horz" wrap="none" lIns="0" tIns="0" rIns="0" bIns="0" rtlCol="0">
            <a:spAutoFit/>
          </a:bodyPr>
          <a:lstStyle/>
          <a:p>
            <a:pPr>
              <a:lnSpc>
                <a:spcPts val="2400"/>
              </a:lnSpc>
            </a:pPr>
            <a:r>
              <a:rPr lang="en-CA" sz="996">
                <a:solidFill>
                  <a:srgbClr val="980032"/>
                </a:solidFill>
                <a:latin typeface="Arial Unicode MS"/>
                <a:cs typeface="Arial Unicode MS"/>
              </a:rPr>
              <a:t></a:t>
            </a:r>
            <a:r>
              <a:rPr lang="en-CA" sz="2004">
                <a:solidFill>
                  <a:srgbClr val="323298"/>
                </a:solidFill>
                <a:latin typeface="Arial"/>
                <a:cs typeface="Arial"/>
              </a:rPr>
              <a:t>  if one of the attribute values provided for the new tuple is not</a:t>
            </a:r>
            <a:r>
              <a:rPr lang="en-CA" sz="2004">
                <a:solidFill>
                  <a:srgbClr val="000000"/>
                </a:solidFill>
                <a:latin typeface="Times New Roman"/>
              </a:rPr>
              <a:t/>
            </a:r>
            <a:br>
              <a:rPr lang="en-CA" sz="2004">
                <a:solidFill>
                  <a:srgbClr val="000000"/>
                </a:solidFill>
                <a:latin typeface="Times New Roman"/>
              </a:rPr>
            </a:br>
            <a:r>
              <a:rPr lang="en-CA" sz="2004">
                <a:solidFill>
                  <a:srgbClr val="323298"/>
                </a:solidFill>
                <a:latin typeface="Arial"/>
                <a:cs typeface="Arial"/>
              </a:rPr>
              <a:t>of the specified attribute domain</a:t>
            </a:r>
          </a:p>
          <a:p>
            <a:pPr>
              <a:lnSpc>
                <a:spcPts val="2400"/>
              </a:lnSpc>
            </a:pPr>
            <a:endParaRPr lang="en-CA" sz="2004">
              <a:solidFill>
                <a:srgbClr val="000000"/>
              </a:solidFill>
            </a:endParaRPr>
          </a:p>
        </p:txBody>
      </p:sp>
      <p:sp>
        <p:nvSpPr>
          <p:cNvPr id="6" name="TextBox 6"/>
          <p:cNvSpPr txBox="1"/>
          <p:nvPr/>
        </p:nvSpPr>
        <p:spPr>
          <a:xfrm>
            <a:off x="787400" y="3149600"/>
            <a:ext cx="3803926" cy="641201"/>
          </a:xfrm>
          <a:prstGeom prst="rect">
            <a:avLst/>
          </a:prstGeom>
          <a:noFill/>
        </p:spPr>
        <p:txBody>
          <a:bodyPr vert="horz" wrap="none" lIns="0" tIns="0" rIns="0" bIns="0" rtlCol="0">
            <a:spAutoFit/>
          </a:bodyPr>
          <a:lstStyle/>
          <a:p>
            <a:pPr>
              <a:lnSpc>
                <a:spcPts val="2530"/>
              </a:lnSpc>
            </a:pPr>
            <a:r>
              <a:rPr lang="en-CA" sz="1212" dirty="0">
                <a:solidFill>
                  <a:srgbClr val="323298"/>
                </a:solidFill>
                <a:latin typeface="Arial Unicode MS"/>
                <a:cs typeface="Arial Unicode MS"/>
              </a:rPr>
              <a:t></a:t>
            </a:r>
            <a:r>
              <a:rPr lang="en-CA" sz="2198" dirty="0">
                <a:solidFill>
                  <a:srgbClr val="7F0000"/>
                </a:solidFill>
                <a:latin typeface="Arial"/>
                <a:cs typeface="Arial"/>
              </a:rPr>
              <a:t>  Key constraint</a:t>
            </a:r>
            <a:r>
              <a:rPr lang="en-CA" sz="2198" dirty="0" smtClean="0">
                <a:solidFill>
                  <a:srgbClr val="7F0000"/>
                </a:solidFill>
                <a:latin typeface="Arial"/>
                <a:cs typeface="Arial"/>
              </a:rPr>
              <a:t>:</a:t>
            </a:r>
            <a:r>
              <a:rPr lang="ar-SA" sz="2198" dirty="0" smtClean="0">
                <a:solidFill>
                  <a:srgbClr val="7F0000"/>
                </a:solidFill>
                <a:latin typeface="Arial"/>
                <a:cs typeface="Arial"/>
              </a:rPr>
              <a:t> دخلنا رقم متشابه </a:t>
            </a:r>
            <a:endParaRPr lang="en-CA" sz="2198" dirty="0">
              <a:solidFill>
                <a:srgbClr val="7F0000"/>
              </a:solidFill>
              <a:latin typeface="Arial"/>
              <a:cs typeface="Arial"/>
            </a:endParaRPr>
          </a:p>
          <a:p>
            <a:pPr>
              <a:lnSpc>
                <a:spcPts val="2530"/>
              </a:lnSpc>
            </a:pPr>
            <a:endParaRPr lang="en-CA" sz="2143" dirty="0">
              <a:solidFill>
                <a:srgbClr val="000000"/>
              </a:solidFill>
            </a:endParaRPr>
          </a:p>
        </p:txBody>
      </p:sp>
      <p:sp>
        <p:nvSpPr>
          <p:cNvPr id="7" name="TextBox 7"/>
          <p:cNvSpPr txBox="1"/>
          <p:nvPr/>
        </p:nvSpPr>
        <p:spPr>
          <a:xfrm>
            <a:off x="1244600" y="3543300"/>
            <a:ext cx="7899400" cy="711200"/>
          </a:xfrm>
          <a:prstGeom prst="rect">
            <a:avLst/>
          </a:prstGeom>
          <a:noFill/>
        </p:spPr>
        <p:txBody>
          <a:bodyPr vert="horz" wrap="none" lIns="0" tIns="0" rIns="0" bIns="0" rtlCol="0">
            <a:spAutoFit/>
          </a:bodyPr>
          <a:lstStyle/>
          <a:p>
            <a:pPr>
              <a:lnSpc>
                <a:spcPts val="2400"/>
              </a:lnSpc>
            </a:pPr>
            <a:r>
              <a:rPr lang="en-CA" sz="996">
                <a:solidFill>
                  <a:srgbClr val="980032"/>
                </a:solidFill>
                <a:latin typeface="Arial Unicode MS"/>
                <a:cs typeface="Arial Unicode MS"/>
              </a:rPr>
              <a:t></a:t>
            </a:r>
            <a:r>
              <a:rPr lang="en-CA" sz="2004">
                <a:solidFill>
                  <a:srgbClr val="323298"/>
                </a:solidFill>
                <a:latin typeface="Arial"/>
                <a:cs typeface="Arial"/>
              </a:rPr>
              <a:t>  if the value of a key attribute in the new tuple already exists in</a:t>
            </a:r>
            <a:r>
              <a:rPr lang="en-CA" sz="2004">
                <a:solidFill>
                  <a:srgbClr val="000000"/>
                </a:solidFill>
                <a:latin typeface="Times New Roman"/>
              </a:rPr>
              <a:t/>
            </a:r>
            <a:br>
              <a:rPr lang="en-CA" sz="2004">
                <a:solidFill>
                  <a:srgbClr val="000000"/>
                </a:solidFill>
                <a:latin typeface="Times New Roman"/>
              </a:rPr>
            </a:br>
            <a:r>
              <a:rPr lang="en-CA" sz="2004">
                <a:solidFill>
                  <a:srgbClr val="323298"/>
                </a:solidFill>
                <a:latin typeface="Arial"/>
                <a:cs typeface="Arial"/>
              </a:rPr>
              <a:t>another tuple in the relation</a:t>
            </a:r>
          </a:p>
          <a:p>
            <a:pPr>
              <a:lnSpc>
                <a:spcPts val="2400"/>
              </a:lnSpc>
            </a:pPr>
            <a:endParaRPr lang="en-CA" sz="2004">
              <a:solidFill>
                <a:srgbClr val="000000"/>
              </a:solidFill>
            </a:endParaRPr>
          </a:p>
        </p:txBody>
      </p:sp>
      <p:sp>
        <p:nvSpPr>
          <p:cNvPr id="8" name="TextBox 8"/>
          <p:cNvSpPr txBox="1"/>
          <p:nvPr/>
        </p:nvSpPr>
        <p:spPr>
          <a:xfrm>
            <a:off x="787400" y="4229100"/>
            <a:ext cx="7048404" cy="641201"/>
          </a:xfrm>
          <a:prstGeom prst="rect">
            <a:avLst/>
          </a:prstGeom>
          <a:noFill/>
        </p:spPr>
        <p:txBody>
          <a:bodyPr vert="horz" wrap="none" lIns="0" tIns="0" rIns="0" bIns="0" rtlCol="0">
            <a:spAutoFit/>
          </a:bodyPr>
          <a:lstStyle/>
          <a:p>
            <a:pPr>
              <a:lnSpc>
                <a:spcPts val="2530"/>
              </a:lnSpc>
            </a:pPr>
            <a:r>
              <a:rPr lang="en-CA" sz="1212" dirty="0">
                <a:solidFill>
                  <a:srgbClr val="323298"/>
                </a:solidFill>
                <a:latin typeface="Arial Unicode MS"/>
                <a:cs typeface="Arial Unicode MS"/>
              </a:rPr>
              <a:t></a:t>
            </a:r>
            <a:r>
              <a:rPr lang="en-CA" sz="2196" dirty="0">
                <a:solidFill>
                  <a:srgbClr val="7F0000"/>
                </a:solidFill>
                <a:latin typeface="Arial"/>
                <a:cs typeface="Arial"/>
              </a:rPr>
              <a:t>  Referential </a:t>
            </a:r>
            <a:r>
              <a:rPr lang="en-CA" sz="2196" dirty="0" smtClean="0">
                <a:solidFill>
                  <a:srgbClr val="7F0000"/>
                </a:solidFill>
                <a:latin typeface="Arial"/>
                <a:cs typeface="Arial"/>
              </a:rPr>
              <a:t>integrity:</a:t>
            </a:r>
            <a:r>
              <a:rPr lang="ar-SA" sz="2196" dirty="0" smtClean="0">
                <a:solidFill>
                  <a:srgbClr val="7F0000"/>
                </a:solidFill>
                <a:latin typeface="Arial"/>
                <a:cs typeface="Arial"/>
              </a:rPr>
              <a:t>اذا ادخلنا فورن كي مش موجود ف البرايمر كي</a:t>
            </a:r>
            <a:endParaRPr lang="en-CA" sz="2196" dirty="0">
              <a:solidFill>
                <a:srgbClr val="7F0000"/>
              </a:solidFill>
              <a:latin typeface="Arial"/>
              <a:cs typeface="Arial"/>
            </a:endParaRPr>
          </a:p>
          <a:p>
            <a:pPr>
              <a:lnSpc>
                <a:spcPts val="2530"/>
              </a:lnSpc>
            </a:pPr>
            <a:endParaRPr lang="en-CA" sz="2156" dirty="0">
              <a:solidFill>
                <a:srgbClr val="000000"/>
              </a:solidFill>
            </a:endParaRPr>
          </a:p>
        </p:txBody>
      </p:sp>
      <p:sp>
        <p:nvSpPr>
          <p:cNvPr id="9" name="TextBox 9"/>
          <p:cNvSpPr txBox="1"/>
          <p:nvPr/>
        </p:nvSpPr>
        <p:spPr>
          <a:xfrm>
            <a:off x="1244600" y="4610100"/>
            <a:ext cx="7899400" cy="711200"/>
          </a:xfrm>
          <a:prstGeom prst="rect">
            <a:avLst/>
          </a:prstGeom>
          <a:noFill/>
        </p:spPr>
        <p:txBody>
          <a:bodyPr vert="horz" wrap="none" lIns="0" tIns="0" rIns="0" bIns="0" rtlCol="0">
            <a:spAutoFit/>
          </a:bodyPr>
          <a:lstStyle/>
          <a:p>
            <a:pPr>
              <a:lnSpc>
                <a:spcPts val="2400"/>
              </a:lnSpc>
            </a:pPr>
            <a:r>
              <a:rPr lang="en-CA" sz="996">
                <a:solidFill>
                  <a:srgbClr val="980032"/>
                </a:solidFill>
                <a:latin typeface="Arial Unicode MS"/>
                <a:cs typeface="Arial Unicode MS"/>
              </a:rPr>
              <a:t></a:t>
            </a:r>
            <a:r>
              <a:rPr lang="en-CA" sz="2006">
                <a:solidFill>
                  <a:srgbClr val="323298"/>
                </a:solidFill>
                <a:latin typeface="Arial"/>
                <a:cs typeface="Arial"/>
              </a:rPr>
              <a:t>  if a foreign key value in the new tuple references a primary key</a:t>
            </a:r>
            <a:r>
              <a:rPr lang="en-CA" sz="2004">
                <a:solidFill>
                  <a:srgbClr val="000000"/>
                </a:solidFill>
                <a:latin typeface="Times New Roman"/>
              </a:rPr>
              <a:t/>
            </a:r>
            <a:br>
              <a:rPr lang="en-CA" sz="2004">
                <a:solidFill>
                  <a:srgbClr val="000000"/>
                </a:solidFill>
                <a:latin typeface="Times New Roman"/>
              </a:rPr>
            </a:br>
            <a:r>
              <a:rPr lang="en-CA" sz="2004">
                <a:solidFill>
                  <a:srgbClr val="323298"/>
                </a:solidFill>
                <a:latin typeface="Arial"/>
                <a:cs typeface="Arial"/>
              </a:rPr>
              <a:t>value that does not exist in the referenced relation</a:t>
            </a:r>
          </a:p>
          <a:p>
            <a:pPr>
              <a:lnSpc>
                <a:spcPts val="2400"/>
              </a:lnSpc>
            </a:pPr>
            <a:endParaRPr lang="en-CA" sz="2004">
              <a:solidFill>
                <a:srgbClr val="000000"/>
              </a:solidFill>
            </a:endParaRPr>
          </a:p>
        </p:txBody>
      </p:sp>
      <p:sp>
        <p:nvSpPr>
          <p:cNvPr id="10" name="TextBox 10"/>
          <p:cNvSpPr txBox="1"/>
          <p:nvPr/>
        </p:nvSpPr>
        <p:spPr>
          <a:xfrm>
            <a:off x="787400" y="5295900"/>
            <a:ext cx="8356600" cy="393700"/>
          </a:xfrm>
          <a:prstGeom prst="rect">
            <a:avLst/>
          </a:prstGeom>
          <a:noFill/>
        </p:spPr>
        <p:txBody>
          <a:bodyPr vert="horz" wrap="none" lIns="0" tIns="0" rIns="0" bIns="0" rtlCol="0">
            <a:spAutoFit/>
          </a:bodyPr>
          <a:lstStyle/>
          <a:p>
            <a:pPr>
              <a:lnSpc>
                <a:spcPts val="2530"/>
              </a:lnSpc>
            </a:pPr>
            <a:r>
              <a:rPr lang="en-CA" sz="1212">
                <a:solidFill>
                  <a:srgbClr val="323298"/>
                </a:solidFill>
                <a:latin typeface="Arial Unicode MS"/>
                <a:cs typeface="Arial Unicode MS"/>
              </a:rPr>
              <a:t></a:t>
            </a:r>
            <a:r>
              <a:rPr lang="en-CA" sz="2196">
                <a:solidFill>
                  <a:srgbClr val="7F0000"/>
                </a:solidFill>
                <a:latin typeface="Arial"/>
                <a:cs typeface="Arial"/>
              </a:rPr>
              <a:t>  Entity integrity:</a:t>
            </a:r>
          </a:p>
          <a:p>
            <a:pPr>
              <a:lnSpc>
                <a:spcPts val="2530"/>
              </a:lnSpc>
            </a:pPr>
            <a:endParaRPr lang="en-CA" sz="2146">
              <a:solidFill>
                <a:srgbClr val="000000"/>
              </a:solidFill>
            </a:endParaRPr>
          </a:p>
        </p:txBody>
      </p:sp>
      <p:sp>
        <p:nvSpPr>
          <p:cNvPr id="11" name="TextBox 11"/>
          <p:cNvSpPr txBox="1"/>
          <p:nvPr/>
        </p:nvSpPr>
        <p:spPr>
          <a:xfrm>
            <a:off x="1244600" y="5689600"/>
            <a:ext cx="7899400" cy="381000"/>
          </a:xfrm>
          <a:prstGeom prst="rect">
            <a:avLst/>
          </a:prstGeom>
          <a:noFill/>
        </p:spPr>
        <p:txBody>
          <a:bodyPr vert="horz" wrap="none" lIns="0" tIns="0" rIns="0" bIns="0" rtlCol="0">
            <a:spAutoFit/>
          </a:bodyPr>
          <a:lstStyle/>
          <a:p>
            <a:pPr>
              <a:lnSpc>
                <a:spcPts val="2300"/>
              </a:lnSpc>
            </a:pPr>
            <a:r>
              <a:rPr lang="en-CA" sz="996">
                <a:solidFill>
                  <a:srgbClr val="980032"/>
                </a:solidFill>
                <a:latin typeface="Arial Unicode MS"/>
                <a:cs typeface="Arial Unicode MS"/>
              </a:rPr>
              <a:t></a:t>
            </a:r>
            <a:r>
              <a:rPr lang="en-CA" sz="2004">
                <a:solidFill>
                  <a:srgbClr val="323298"/>
                </a:solidFill>
                <a:latin typeface="Arial"/>
                <a:cs typeface="Arial"/>
              </a:rPr>
              <a:t>  if the primary key value is null in the new tuple</a:t>
            </a:r>
          </a:p>
          <a:p>
            <a:pPr>
              <a:lnSpc>
                <a:spcPts val="2300"/>
              </a:lnSpc>
            </a:pPr>
            <a:endParaRPr lang="en-CA" sz="1984">
              <a:solidFill>
                <a:srgbClr val="000000"/>
              </a:solidFill>
            </a:endParaRPr>
          </a:p>
        </p:txBody>
      </p:sp>
      <p:sp>
        <p:nvSpPr>
          <p:cNvPr id="12" name="TextBox 12"/>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3" name="TextBox 13"/>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5- 41</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1"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Informal Definitions</a:t>
            </a:r>
          </a:p>
          <a:p>
            <a:pPr>
              <a:lnSpc>
                <a:spcPts val="4140"/>
              </a:lnSpc>
            </a:pPr>
            <a:endParaRPr lang="en-CA" sz="3600">
              <a:solidFill>
                <a:srgbClr val="000000"/>
              </a:solidFill>
            </a:endParaRPr>
          </a:p>
        </p:txBody>
      </p:sp>
      <p:sp>
        <p:nvSpPr>
          <p:cNvPr id="3" name="TextBox 3"/>
          <p:cNvSpPr txBox="1"/>
          <p:nvPr/>
        </p:nvSpPr>
        <p:spPr>
          <a:xfrm>
            <a:off x="330200" y="1943100"/>
            <a:ext cx="8813800" cy="431800"/>
          </a:xfrm>
          <a:prstGeom prst="rect">
            <a:avLst/>
          </a:prstGeom>
          <a:noFill/>
        </p:spPr>
        <p:txBody>
          <a:bodyPr vert="horz" wrap="none" lIns="0" tIns="0" rIns="0" bIns="0" rtlCol="0">
            <a:spAutoFit/>
          </a:bodyPr>
          <a:lstStyle/>
          <a:p>
            <a:pPr>
              <a:lnSpc>
                <a:spcPts val="2645"/>
              </a:lnSpc>
            </a:pPr>
            <a:r>
              <a:rPr lang="en-CA" sz="1382">
                <a:solidFill>
                  <a:srgbClr val="980032"/>
                </a:solidFill>
                <a:latin typeface="Arial Unicode MS"/>
                <a:cs typeface="Arial Unicode MS"/>
              </a:rPr>
              <a:t></a:t>
            </a:r>
            <a:r>
              <a:rPr lang="en-CA" sz="2306">
                <a:solidFill>
                  <a:srgbClr val="323298"/>
                </a:solidFill>
                <a:latin typeface="Arial"/>
                <a:cs typeface="Arial"/>
              </a:rPr>
              <a:t>  Informally, a </a:t>
            </a:r>
            <a:r>
              <a:rPr lang="en-CA" sz="2316" b="1">
                <a:solidFill>
                  <a:srgbClr val="323298"/>
                </a:solidFill>
                <a:latin typeface="Arial Bold"/>
                <a:cs typeface="Arial Bold"/>
              </a:rPr>
              <a:t>relation</a:t>
            </a:r>
            <a:r>
              <a:rPr lang="en-CA" sz="2306">
                <a:solidFill>
                  <a:srgbClr val="323298"/>
                </a:solidFill>
                <a:latin typeface="Arial"/>
                <a:cs typeface="Arial"/>
              </a:rPr>
              <a:t> looks like a </a:t>
            </a:r>
            <a:r>
              <a:rPr lang="en-CA" sz="2316" b="1">
                <a:solidFill>
                  <a:srgbClr val="323298"/>
                </a:solidFill>
                <a:latin typeface="Arial Bold"/>
                <a:cs typeface="Arial Bold"/>
              </a:rPr>
              <a:t>table</a:t>
            </a:r>
            <a:r>
              <a:rPr lang="en-CA" sz="2306">
                <a:solidFill>
                  <a:srgbClr val="323298"/>
                </a:solidFill>
                <a:latin typeface="Arial"/>
                <a:cs typeface="Arial"/>
              </a:rPr>
              <a:t> of values.</a:t>
            </a:r>
          </a:p>
          <a:p>
            <a:pPr>
              <a:lnSpc>
                <a:spcPts val="2645"/>
              </a:lnSpc>
            </a:pPr>
            <a:endParaRPr lang="en-CA" sz="2289">
              <a:solidFill>
                <a:srgbClr val="000000"/>
              </a:solidFill>
            </a:endParaRPr>
          </a:p>
        </p:txBody>
      </p:sp>
      <p:sp>
        <p:nvSpPr>
          <p:cNvPr id="4" name="TextBox 4"/>
          <p:cNvSpPr txBox="1"/>
          <p:nvPr/>
        </p:nvSpPr>
        <p:spPr>
          <a:xfrm>
            <a:off x="330200" y="2641600"/>
            <a:ext cx="6305701" cy="666849"/>
          </a:xfrm>
          <a:prstGeom prst="rect">
            <a:avLst/>
          </a:prstGeom>
          <a:noFill/>
        </p:spPr>
        <p:txBody>
          <a:bodyPr vert="horz" wrap="none" lIns="0" tIns="0" rIns="0" bIns="0" rtlCol="0">
            <a:spAutoFit/>
          </a:bodyPr>
          <a:lstStyle/>
          <a:p>
            <a:pPr>
              <a:lnSpc>
                <a:spcPts val="2645"/>
              </a:lnSpc>
            </a:pPr>
            <a:r>
              <a:rPr lang="en-CA" sz="1380" dirty="0">
                <a:solidFill>
                  <a:srgbClr val="980032"/>
                </a:solidFill>
                <a:latin typeface="Arial Unicode MS"/>
                <a:cs typeface="Arial Unicode MS"/>
              </a:rPr>
              <a:t></a:t>
            </a:r>
            <a:r>
              <a:rPr lang="en-CA" sz="2304" dirty="0">
                <a:solidFill>
                  <a:srgbClr val="323298"/>
                </a:solidFill>
                <a:latin typeface="Arial"/>
                <a:cs typeface="Arial"/>
              </a:rPr>
              <a:t>  A relation typically contains a </a:t>
            </a:r>
            <a:r>
              <a:rPr lang="en-CA" sz="2314" b="1" dirty="0">
                <a:solidFill>
                  <a:srgbClr val="323298"/>
                </a:solidFill>
                <a:latin typeface="Arial Bold"/>
                <a:cs typeface="Arial Bold"/>
              </a:rPr>
              <a:t>set of </a:t>
            </a:r>
            <a:r>
              <a:rPr lang="en-CA" sz="2314" b="1" dirty="0" smtClean="0">
                <a:solidFill>
                  <a:srgbClr val="323298"/>
                </a:solidFill>
                <a:latin typeface="Arial Bold"/>
                <a:cs typeface="Arial Bold"/>
              </a:rPr>
              <a:t>rows</a:t>
            </a:r>
            <a:r>
              <a:rPr lang="ar-SA" sz="2314" b="1" dirty="0" smtClean="0">
                <a:solidFill>
                  <a:srgbClr val="323298"/>
                </a:solidFill>
                <a:latin typeface="Arial Bold"/>
                <a:cs typeface="Arial Bold"/>
              </a:rPr>
              <a:t>صف</a:t>
            </a:r>
            <a:r>
              <a:rPr lang="en-CA" sz="2304" dirty="0" smtClean="0">
                <a:solidFill>
                  <a:srgbClr val="323298"/>
                </a:solidFill>
                <a:latin typeface="Arial"/>
                <a:cs typeface="Arial"/>
              </a:rPr>
              <a:t>.</a:t>
            </a:r>
            <a:endParaRPr lang="en-CA" sz="2304" dirty="0">
              <a:solidFill>
                <a:srgbClr val="323298"/>
              </a:solidFill>
              <a:latin typeface="Arial"/>
              <a:cs typeface="Arial"/>
            </a:endParaRPr>
          </a:p>
          <a:p>
            <a:pPr>
              <a:lnSpc>
                <a:spcPts val="2645"/>
              </a:lnSpc>
            </a:pPr>
            <a:endParaRPr lang="en-CA" sz="2284" dirty="0">
              <a:solidFill>
                <a:srgbClr val="000000"/>
              </a:solidFill>
            </a:endParaRPr>
          </a:p>
        </p:txBody>
      </p:sp>
      <p:sp>
        <p:nvSpPr>
          <p:cNvPr id="5" name="TextBox 5"/>
          <p:cNvSpPr txBox="1"/>
          <p:nvPr/>
        </p:nvSpPr>
        <p:spPr>
          <a:xfrm>
            <a:off x="330200" y="3390900"/>
            <a:ext cx="17169252" cy="564257"/>
          </a:xfrm>
          <a:prstGeom prst="rect">
            <a:avLst/>
          </a:prstGeom>
          <a:noFill/>
        </p:spPr>
        <p:txBody>
          <a:bodyPr vert="horz" wrap="none" lIns="0" tIns="0" rIns="0" bIns="0" rtlCol="0">
            <a:spAutoFit/>
          </a:bodyPr>
          <a:lstStyle/>
          <a:p>
            <a:pPr>
              <a:lnSpc>
                <a:spcPts val="2200"/>
              </a:lnSpc>
              <a:tabLst>
                <a:tab pos="342900" algn="l"/>
              </a:tabLst>
            </a:pPr>
            <a:r>
              <a:rPr lang="en-CA" sz="1380" dirty="0">
                <a:solidFill>
                  <a:srgbClr val="980032"/>
                </a:solidFill>
                <a:latin typeface="Arial Unicode MS"/>
                <a:cs typeface="Arial Unicode MS"/>
              </a:rPr>
              <a:t></a:t>
            </a:r>
            <a:r>
              <a:rPr lang="en-CA" sz="2304" dirty="0">
                <a:solidFill>
                  <a:srgbClr val="323298"/>
                </a:solidFill>
                <a:latin typeface="Arial"/>
                <a:cs typeface="Arial"/>
              </a:rPr>
              <a:t>  The data elements in each </a:t>
            </a:r>
            <a:r>
              <a:rPr lang="en-CA" sz="2314" b="1" dirty="0">
                <a:solidFill>
                  <a:srgbClr val="323298"/>
                </a:solidFill>
                <a:latin typeface="Arial Bold"/>
                <a:cs typeface="Arial Bold"/>
              </a:rPr>
              <a:t>row</a:t>
            </a:r>
            <a:r>
              <a:rPr lang="en-CA" sz="2304" dirty="0">
                <a:solidFill>
                  <a:srgbClr val="323298"/>
                </a:solidFill>
                <a:latin typeface="Arial"/>
                <a:cs typeface="Arial"/>
              </a:rPr>
              <a:t> represent </a:t>
            </a:r>
            <a:r>
              <a:rPr lang="en-CA" sz="2314" b="1" dirty="0" smtClean="0">
                <a:solidFill>
                  <a:srgbClr val="323298"/>
                </a:solidFill>
                <a:latin typeface="Arial Bold"/>
                <a:cs typeface="Arial Bold"/>
              </a:rPr>
              <a:t>entity</a:t>
            </a:r>
            <a:r>
              <a:rPr lang="en-CA" sz="2304" dirty="0" smtClean="0">
                <a:solidFill>
                  <a:srgbClr val="323298"/>
                </a:solidFill>
                <a:latin typeface="Arial"/>
                <a:cs typeface="Arial"/>
              </a:rPr>
              <a:t> </a:t>
            </a:r>
            <a:r>
              <a:rPr lang="ar-SA" sz="2304" dirty="0" smtClean="0">
                <a:solidFill>
                  <a:srgbClr val="323298"/>
                </a:solidFill>
                <a:latin typeface="Arial"/>
                <a:cs typeface="Arial"/>
              </a:rPr>
              <a:t>مثل ستودنت اومعدل</a:t>
            </a:r>
            <a:r>
              <a:rPr lang="en-CA" sz="2304" dirty="0" smtClean="0">
                <a:solidFill>
                  <a:srgbClr val="323298"/>
                </a:solidFill>
                <a:latin typeface="Arial"/>
                <a:cs typeface="Arial"/>
              </a:rPr>
              <a:t>or </a:t>
            </a:r>
            <a:r>
              <a:rPr lang="en-CA" sz="2314" b="1" dirty="0" smtClean="0">
                <a:solidFill>
                  <a:srgbClr val="323298"/>
                </a:solidFill>
                <a:latin typeface="Arial Bold"/>
                <a:cs typeface="Arial Bold"/>
              </a:rPr>
              <a:t>relationship</a:t>
            </a:r>
            <a:r>
              <a:rPr lang="ar-SA" sz="2314" b="1" dirty="0" smtClean="0">
                <a:solidFill>
                  <a:srgbClr val="323298"/>
                </a:solidFill>
                <a:latin typeface="Arial Bold"/>
                <a:cs typeface="Arial Bold"/>
              </a:rPr>
              <a:t>الجدول الي السطر الي فيه ما بوصفه بل بوصف شغلات بجداول ثانيه</a:t>
            </a:r>
            <a:endParaRPr lang="en-CA" sz="2314" b="1" dirty="0">
              <a:solidFill>
                <a:srgbClr val="323298"/>
              </a:solidFill>
              <a:latin typeface="Arial Bold"/>
              <a:cs typeface="Arial Bold"/>
            </a:endParaRPr>
          </a:p>
          <a:p>
            <a:pPr>
              <a:lnSpc>
                <a:spcPts val="2200"/>
              </a:lnSpc>
            </a:pPr>
            <a:endParaRPr lang="en-CA" sz="2304" dirty="0">
              <a:solidFill>
                <a:srgbClr val="000000"/>
              </a:solidFill>
            </a:endParaRPr>
          </a:p>
        </p:txBody>
      </p:sp>
      <p:sp>
        <p:nvSpPr>
          <p:cNvPr id="6" name="TextBox 6"/>
          <p:cNvSpPr txBox="1"/>
          <p:nvPr/>
        </p:nvSpPr>
        <p:spPr>
          <a:xfrm>
            <a:off x="787400" y="3975100"/>
            <a:ext cx="4711226" cy="666849"/>
          </a:xfrm>
          <a:prstGeom prst="rect">
            <a:avLst/>
          </a:prstGeom>
          <a:noFill/>
        </p:spPr>
        <p:txBody>
          <a:bodyPr vert="horz" wrap="none" lIns="0" tIns="0" rIns="0" bIns="0" rtlCol="0">
            <a:spAutoFit/>
          </a:bodyPr>
          <a:lstStyle/>
          <a:p>
            <a:pPr>
              <a:lnSpc>
                <a:spcPts val="2585"/>
              </a:lnSpc>
            </a:pPr>
            <a:r>
              <a:rPr lang="ar-SA" sz="1260" dirty="0" smtClean="0">
                <a:solidFill>
                  <a:srgbClr val="323298"/>
                </a:solidFill>
                <a:latin typeface="Arial Unicode MS"/>
                <a:cs typeface="Arial Unicode MS"/>
              </a:rPr>
              <a:t>الاسم العلمي الفورمال مود</a:t>
            </a:r>
            <a:r>
              <a:rPr lang="en-CA" sz="2304" dirty="0" smtClean="0">
                <a:solidFill>
                  <a:srgbClr val="7F0000"/>
                </a:solidFill>
                <a:latin typeface="Arial"/>
                <a:cs typeface="Arial"/>
              </a:rPr>
              <a:t>, </a:t>
            </a:r>
            <a:r>
              <a:rPr lang="en-CA" sz="2304" dirty="0">
                <a:solidFill>
                  <a:srgbClr val="7F0000"/>
                </a:solidFill>
                <a:latin typeface="Arial"/>
                <a:cs typeface="Arial"/>
              </a:rPr>
              <a:t>rows are called </a:t>
            </a:r>
            <a:r>
              <a:rPr lang="en-CA" sz="2110" b="1" dirty="0">
                <a:solidFill>
                  <a:srgbClr val="7F0000"/>
                </a:solidFill>
                <a:latin typeface="Arial Bold"/>
                <a:cs typeface="Arial Bold"/>
              </a:rPr>
              <a:t>tuples</a:t>
            </a:r>
          </a:p>
          <a:p>
            <a:pPr>
              <a:lnSpc>
                <a:spcPts val="2585"/>
              </a:lnSpc>
            </a:pPr>
            <a:endParaRPr lang="en-CA" sz="2254" dirty="0">
              <a:solidFill>
                <a:srgbClr val="000000"/>
              </a:solidFill>
            </a:endParaRPr>
          </a:p>
        </p:txBody>
      </p:sp>
      <p:sp>
        <p:nvSpPr>
          <p:cNvPr id="7" name="TextBox 7"/>
          <p:cNvSpPr txBox="1"/>
          <p:nvPr/>
        </p:nvSpPr>
        <p:spPr>
          <a:xfrm>
            <a:off x="330200" y="4673600"/>
            <a:ext cx="8503931" cy="884858"/>
          </a:xfrm>
          <a:prstGeom prst="rect">
            <a:avLst/>
          </a:prstGeom>
          <a:noFill/>
        </p:spPr>
        <p:txBody>
          <a:bodyPr vert="horz" wrap="none" lIns="0" tIns="0" rIns="0" bIns="0" rtlCol="0">
            <a:spAutoFit/>
          </a:bodyPr>
          <a:lstStyle/>
          <a:p>
            <a:pPr>
              <a:lnSpc>
                <a:spcPts val="2300"/>
              </a:lnSpc>
              <a:tabLst>
                <a:tab pos="342900" algn="l"/>
              </a:tabLst>
            </a:pPr>
            <a:r>
              <a:rPr lang="en-CA" sz="1382" dirty="0">
                <a:solidFill>
                  <a:srgbClr val="980032"/>
                </a:solidFill>
                <a:latin typeface="Arial Unicode MS"/>
                <a:cs typeface="Arial Unicode MS"/>
              </a:rPr>
              <a:t></a:t>
            </a:r>
            <a:r>
              <a:rPr lang="en-CA" sz="2306" dirty="0">
                <a:solidFill>
                  <a:srgbClr val="323298"/>
                </a:solidFill>
                <a:latin typeface="Arial"/>
                <a:cs typeface="Arial"/>
              </a:rPr>
              <a:t>  Each </a:t>
            </a:r>
            <a:r>
              <a:rPr lang="en-CA" sz="2316" b="1" dirty="0">
                <a:solidFill>
                  <a:srgbClr val="323298"/>
                </a:solidFill>
                <a:latin typeface="Arial Bold"/>
                <a:cs typeface="Arial Bold"/>
              </a:rPr>
              <a:t>column</a:t>
            </a:r>
            <a:r>
              <a:rPr lang="en-CA" sz="2306" dirty="0">
                <a:solidFill>
                  <a:srgbClr val="323298"/>
                </a:solidFill>
                <a:latin typeface="Arial"/>
                <a:cs typeface="Arial"/>
              </a:rPr>
              <a:t> has a column header that gives an </a:t>
            </a:r>
            <a:r>
              <a:rPr lang="en-CA" sz="2306" dirty="0" smtClean="0">
                <a:solidFill>
                  <a:srgbClr val="323298"/>
                </a:solidFill>
                <a:latin typeface="Arial"/>
                <a:cs typeface="Arial"/>
              </a:rPr>
              <a:t>indication</a:t>
            </a:r>
            <a:r>
              <a:rPr lang="ar-SA" sz="2306" dirty="0" smtClean="0">
                <a:solidFill>
                  <a:srgbClr val="323298"/>
                </a:solidFill>
                <a:latin typeface="Arial"/>
                <a:cs typeface="Arial"/>
              </a:rPr>
              <a:t>دلاله</a:t>
            </a:r>
            <a:r>
              <a:rPr lang="en-CA" sz="2304" dirty="0">
                <a:solidFill>
                  <a:srgbClr val="000000"/>
                </a:solidFill>
                <a:latin typeface="Times New Roman"/>
              </a:rPr>
              <a:t/>
            </a:r>
            <a:br>
              <a:rPr lang="en-CA" sz="2304" dirty="0">
                <a:solidFill>
                  <a:srgbClr val="000000"/>
                </a:solidFill>
                <a:latin typeface="Times New Roman"/>
              </a:rPr>
            </a:br>
            <a:r>
              <a:rPr lang="en-CA" sz="2304" dirty="0">
                <a:solidFill>
                  <a:srgbClr val="323298"/>
                </a:solidFill>
                <a:latin typeface="Arial"/>
                <a:cs typeface="Arial"/>
              </a:rPr>
              <a:t>	of the meaning of the data items in that column</a:t>
            </a:r>
          </a:p>
          <a:p>
            <a:pPr>
              <a:lnSpc>
                <a:spcPts val="2300"/>
              </a:lnSpc>
            </a:pPr>
            <a:endParaRPr lang="en-CA" sz="2304" dirty="0">
              <a:solidFill>
                <a:srgbClr val="000000"/>
              </a:solidFill>
            </a:endParaRPr>
          </a:p>
        </p:txBody>
      </p:sp>
      <p:sp>
        <p:nvSpPr>
          <p:cNvPr id="8" name="TextBox 8"/>
          <p:cNvSpPr txBox="1"/>
          <p:nvPr/>
        </p:nvSpPr>
        <p:spPr>
          <a:xfrm>
            <a:off x="787400" y="5321300"/>
            <a:ext cx="6394379" cy="518155"/>
          </a:xfrm>
          <a:prstGeom prst="rect">
            <a:avLst/>
          </a:prstGeom>
          <a:noFill/>
        </p:spPr>
        <p:txBody>
          <a:bodyPr vert="horz" wrap="none" lIns="0" tIns="0" rIns="0" bIns="0" rtlCol="0">
            <a:spAutoFit/>
          </a:bodyPr>
          <a:lstStyle/>
          <a:p>
            <a:pPr>
              <a:lnSpc>
                <a:spcPts val="2000"/>
              </a:lnSpc>
              <a:tabLst>
                <a:tab pos="279400" algn="l"/>
              </a:tabLst>
            </a:pPr>
            <a:r>
              <a:rPr lang="en-CA" sz="1152" dirty="0">
                <a:solidFill>
                  <a:srgbClr val="323298"/>
                </a:solidFill>
                <a:latin typeface="Arial Unicode MS"/>
                <a:cs typeface="Arial Unicode MS"/>
              </a:rPr>
              <a:t></a:t>
            </a:r>
            <a:r>
              <a:rPr lang="en-CA" sz="2100" dirty="0">
                <a:solidFill>
                  <a:srgbClr val="7F0000"/>
                </a:solidFill>
                <a:latin typeface="Arial"/>
                <a:cs typeface="Arial"/>
              </a:rPr>
              <a:t>  In the formal model, the column header is called an</a:t>
            </a:r>
            <a:r>
              <a:rPr lang="en-CA" sz="2100" dirty="0">
                <a:solidFill>
                  <a:srgbClr val="000000"/>
                </a:solidFill>
                <a:latin typeface="Times New Roman"/>
              </a:rPr>
              <a:t/>
            </a:r>
            <a:br>
              <a:rPr lang="en-CA" sz="2100" dirty="0">
                <a:solidFill>
                  <a:srgbClr val="000000"/>
                </a:solidFill>
                <a:latin typeface="Times New Roman"/>
              </a:rPr>
            </a:br>
            <a:r>
              <a:rPr lang="en-CA" sz="2110" b="1" dirty="0">
                <a:solidFill>
                  <a:srgbClr val="7F0000"/>
                </a:solidFill>
                <a:latin typeface="Arial Bold"/>
                <a:cs typeface="Arial Bold"/>
              </a:rPr>
              <a:t>	</a:t>
            </a:r>
            <a:r>
              <a:rPr lang="en-CA" sz="2110" b="1" dirty="0" smtClean="0">
                <a:solidFill>
                  <a:srgbClr val="7F0000"/>
                </a:solidFill>
                <a:latin typeface="Arial Bold"/>
                <a:cs typeface="Arial Bold"/>
              </a:rPr>
              <a:t>attribute</a:t>
            </a:r>
            <a:endParaRPr lang="en-CA" sz="2100" dirty="0">
              <a:solidFill>
                <a:srgbClr val="000000"/>
              </a:solidFill>
            </a:endParaRPr>
          </a:p>
        </p:txBody>
      </p:sp>
      <p:sp>
        <p:nvSpPr>
          <p:cNvPr id="9" name="TextBox 9"/>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0" name="TextBox 10"/>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5- 6</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2"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Possible violations for each operation</a:t>
            </a:r>
          </a:p>
          <a:p>
            <a:pPr>
              <a:lnSpc>
                <a:spcPts val="4140"/>
              </a:lnSpc>
            </a:pPr>
            <a:endParaRPr lang="en-CA" sz="3600">
              <a:solidFill>
                <a:srgbClr val="000000"/>
              </a:solidFill>
            </a:endParaRPr>
          </a:p>
        </p:txBody>
      </p:sp>
      <p:sp>
        <p:nvSpPr>
          <p:cNvPr id="3" name="TextBox 3"/>
          <p:cNvSpPr txBox="1"/>
          <p:nvPr/>
        </p:nvSpPr>
        <p:spPr>
          <a:xfrm>
            <a:off x="330200" y="1651000"/>
            <a:ext cx="8813800" cy="457200"/>
          </a:xfrm>
          <a:prstGeom prst="rect">
            <a:avLst/>
          </a:prstGeom>
          <a:noFill/>
        </p:spPr>
        <p:txBody>
          <a:bodyPr vert="horz" wrap="none" lIns="0" tIns="0" rIns="0" bIns="0" rtlCol="0">
            <a:spAutoFit/>
          </a:bodyPr>
          <a:lstStyle/>
          <a:p>
            <a:pPr>
              <a:lnSpc>
                <a:spcPts val="2760"/>
              </a:lnSpc>
            </a:pPr>
            <a:r>
              <a:rPr lang="en-CA" sz="1440">
                <a:solidFill>
                  <a:srgbClr val="980032"/>
                </a:solidFill>
                <a:latin typeface="Arial Unicode MS"/>
                <a:cs typeface="Arial Unicode MS"/>
              </a:rPr>
              <a:t></a:t>
            </a:r>
            <a:r>
              <a:rPr lang="en-CA" sz="2400">
                <a:solidFill>
                  <a:srgbClr val="323298"/>
                </a:solidFill>
                <a:latin typeface="Arial"/>
                <a:cs typeface="Arial"/>
              </a:rPr>
              <a:t>  DELETE may violate only referential integrity:</a:t>
            </a:r>
          </a:p>
          <a:p>
            <a:pPr>
              <a:lnSpc>
                <a:spcPts val="2760"/>
              </a:lnSpc>
            </a:pPr>
            <a:endParaRPr lang="en-CA" sz="2380">
              <a:solidFill>
                <a:srgbClr val="000000"/>
              </a:solidFill>
            </a:endParaRPr>
          </a:p>
        </p:txBody>
      </p:sp>
      <p:sp>
        <p:nvSpPr>
          <p:cNvPr id="4" name="TextBox 4"/>
          <p:cNvSpPr txBox="1"/>
          <p:nvPr/>
        </p:nvSpPr>
        <p:spPr>
          <a:xfrm>
            <a:off x="787400" y="2070100"/>
            <a:ext cx="8356600" cy="774700"/>
          </a:xfrm>
          <a:prstGeom prst="rect">
            <a:avLst/>
          </a:prstGeom>
          <a:noFill/>
        </p:spPr>
        <p:txBody>
          <a:bodyPr vert="horz" wrap="none" lIns="0" tIns="0" rIns="0" bIns="0" rtlCol="0">
            <a:spAutoFit/>
          </a:bodyPr>
          <a:lstStyle/>
          <a:p>
            <a:pPr>
              <a:lnSpc>
                <a:spcPts val="2600"/>
              </a:lnSpc>
              <a:tabLst>
                <a:tab pos="279400" algn="l"/>
              </a:tabLst>
            </a:pPr>
            <a:r>
              <a:rPr lang="en-CA" sz="1212">
                <a:solidFill>
                  <a:srgbClr val="323298"/>
                </a:solidFill>
                <a:latin typeface="Arial Unicode MS"/>
                <a:cs typeface="Arial Unicode MS"/>
              </a:rPr>
              <a:t></a:t>
            </a:r>
            <a:r>
              <a:rPr lang="en-CA" sz="2196">
                <a:solidFill>
                  <a:srgbClr val="7F0000"/>
                </a:solidFill>
                <a:latin typeface="Arial"/>
                <a:cs typeface="Arial"/>
              </a:rPr>
              <a:t>  If the primary key value of the tuple being deleted is</a:t>
            </a:r>
            <a:r>
              <a:rPr lang="en-CA" sz="2196">
                <a:solidFill>
                  <a:srgbClr val="000000"/>
                </a:solidFill>
                <a:latin typeface="Times New Roman"/>
              </a:rPr>
              <a:t/>
            </a:r>
            <a:br>
              <a:rPr lang="en-CA" sz="2196">
                <a:solidFill>
                  <a:srgbClr val="000000"/>
                </a:solidFill>
                <a:latin typeface="Times New Roman"/>
              </a:rPr>
            </a:br>
            <a:r>
              <a:rPr lang="en-CA" sz="2196">
                <a:solidFill>
                  <a:srgbClr val="7F0000"/>
                </a:solidFill>
                <a:latin typeface="Arial"/>
                <a:cs typeface="Arial"/>
              </a:rPr>
              <a:t>	referenced from other tuples in the database</a:t>
            </a:r>
          </a:p>
          <a:p>
            <a:pPr>
              <a:lnSpc>
                <a:spcPts val="2600"/>
              </a:lnSpc>
            </a:pPr>
            <a:endParaRPr lang="en-CA" sz="2196">
              <a:solidFill>
                <a:srgbClr val="000000"/>
              </a:solidFill>
            </a:endParaRPr>
          </a:p>
        </p:txBody>
      </p:sp>
      <p:sp>
        <p:nvSpPr>
          <p:cNvPr id="5" name="TextBox 5"/>
          <p:cNvSpPr txBox="1"/>
          <p:nvPr/>
        </p:nvSpPr>
        <p:spPr>
          <a:xfrm>
            <a:off x="1244600" y="2794000"/>
            <a:ext cx="8037841" cy="923330"/>
          </a:xfrm>
          <a:prstGeom prst="rect">
            <a:avLst/>
          </a:prstGeom>
          <a:noFill/>
        </p:spPr>
        <p:txBody>
          <a:bodyPr vert="horz" wrap="none" lIns="0" tIns="0" rIns="0" bIns="0" rtlCol="0">
            <a:spAutoFit/>
          </a:bodyPr>
          <a:lstStyle/>
          <a:p>
            <a:pPr>
              <a:lnSpc>
                <a:spcPts val="2400"/>
              </a:lnSpc>
            </a:pPr>
            <a:r>
              <a:rPr lang="en-CA" sz="996" dirty="0">
                <a:solidFill>
                  <a:srgbClr val="980032"/>
                </a:solidFill>
                <a:latin typeface="Arial Unicode MS"/>
                <a:cs typeface="Arial Unicode MS"/>
              </a:rPr>
              <a:t></a:t>
            </a:r>
            <a:r>
              <a:rPr lang="en-CA" sz="2004" dirty="0">
                <a:solidFill>
                  <a:srgbClr val="323298"/>
                </a:solidFill>
                <a:latin typeface="Arial"/>
                <a:cs typeface="Arial"/>
              </a:rPr>
              <a:t>  Can be remedied </a:t>
            </a:r>
            <a:r>
              <a:rPr lang="ar-SA" sz="2004" dirty="0" smtClean="0">
                <a:solidFill>
                  <a:srgbClr val="323298"/>
                </a:solidFill>
                <a:latin typeface="Arial"/>
                <a:cs typeface="Arial"/>
              </a:rPr>
              <a:t>  اصلاحه</a:t>
            </a:r>
            <a:r>
              <a:rPr lang="en-CA" sz="2004" dirty="0" smtClean="0">
                <a:solidFill>
                  <a:srgbClr val="323298"/>
                </a:solidFill>
                <a:latin typeface="Arial"/>
                <a:cs typeface="Arial"/>
              </a:rPr>
              <a:t>by </a:t>
            </a:r>
            <a:r>
              <a:rPr lang="en-CA" sz="2004" dirty="0">
                <a:solidFill>
                  <a:srgbClr val="323298"/>
                </a:solidFill>
                <a:latin typeface="Arial"/>
                <a:cs typeface="Arial"/>
              </a:rPr>
              <a:t>several actions: RESTRICT, CASCADE,</a:t>
            </a:r>
            <a:r>
              <a:rPr lang="en-CA" sz="2006" dirty="0">
                <a:solidFill>
                  <a:srgbClr val="000000"/>
                </a:solidFill>
                <a:latin typeface="Times New Roman"/>
              </a:rPr>
              <a:t/>
            </a:r>
            <a:br>
              <a:rPr lang="en-CA" sz="2006" dirty="0">
                <a:solidFill>
                  <a:srgbClr val="000000"/>
                </a:solidFill>
                <a:latin typeface="Times New Roman"/>
              </a:rPr>
            </a:br>
            <a:r>
              <a:rPr lang="en-CA" sz="2006" dirty="0">
                <a:solidFill>
                  <a:srgbClr val="323298"/>
                </a:solidFill>
                <a:latin typeface="Arial"/>
                <a:cs typeface="Arial"/>
              </a:rPr>
              <a:t>SET NULL (see Chapter 6 for more details)</a:t>
            </a:r>
          </a:p>
          <a:p>
            <a:pPr>
              <a:lnSpc>
                <a:spcPts val="2400"/>
              </a:lnSpc>
            </a:pPr>
            <a:endParaRPr lang="en-CA" sz="2006" dirty="0">
              <a:solidFill>
                <a:srgbClr val="000000"/>
              </a:solidFill>
            </a:endParaRPr>
          </a:p>
        </p:txBody>
      </p:sp>
      <p:sp>
        <p:nvSpPr>
          <p:cNvPr id="6" name="TextBox 6"/>
          <p:cNvSpPr txBox="1"/>
          <p:nvPr/>
        </p:nvSpPr>
        <p:spPr>
          <a:xfrm>
            <a:off x="1701800" y="3479800"/>
            <a:ext cx="7442200" cy="342900"/>
          </a:xfrm>
          <a:prstGeom prst="rect">
            <a:avLst/>
          </a:prstGeom>
          <a:noFill/>
        </p:spPr>
        <p:txBody>
          <a:bodyPr vert="horz" wrap="none" lIns="0" tIns="0" rIns="0" bIns="0" rtlCol="0">
            <a:spAutoFit/>
          </a:bodyPr>
          <a:lstStyle/>
          <a:p>
            <a:pPr>
              <a:lnSpc>
                <a:spcPts val="2070"/>
              </a:lnSpc>
            </a:pPr>
            <a:r>
              <a:rPr lang="en-CA" sz="996">
                <a:solidFill>
                  <a:srgbClr val="323298"/>
                </a:solidFill>
                <a:latin typeface="Arial Unicode MS"/>
                <a:cs typeface="Arial Unicode MS"/>
              </a:rPr>
              <a:t></a:t>
            </a:r>
            <a:r>
              <a:rPr lang="en-CA" sz="1800">
                <a:solidFill>
                  <a:srgbClr val="7F0000"/>
                </a:solidFill>
                <a:latin typeface="Arial"/>
                <a:cs typeface="Arial"/>
              </a:rPr>
              <a:t>  RESTRICT option: reject the deletion</a:t>
            </a:r>
          </a:p>
          <a:p>
            <a:pPr>
              <a:lnSpc>
                <a:spcPts val="2070"/>
              </a:lnSpc>
            </a:pPr>
            <a:endParaRPr lang="en-CA" sz="1779">
              <a:solidFill>
                <a:srgbClr val="000000"/>
              </a:solidFill>
            </a:endParaRPr>
          </a:p>
        </p:txBody>
      </p:sp>
      <p:sp>
        <p:nvSpPr>
          <p:cNvPr id="7" name="TextBox 7"/>
          <p:cNvSpPr txBox="1"/>
          <p:nvPr/>
        </p:nvSpPr>
        <p:spPr>
          <a:xfrm>
            <a:off x="1701800" y="3797300"/>
            <a:ext cx="7442200" cy="622300"/>
          </a:xfrm>
          <a:prstGeom prst="rect">
            <a:avLst/>
          </a:prstGeom>
          <a:noFill/>
        </p:spPr>
        <p:txBody>
          <a:bodyPr vert="horz" wrap="none" lIns="0" tIns="0" rIns="0" bIns="0" rtlCol="0">
            <a:spAutoFit/>
          </a:bodyPr>
          <a:lstStyle/>
          <a:p>
            <a:pPr>
              <a:lnSpc>
                <a:spcPts val="2100"/>
              </a:lnSpc>
              <a:tabLst>
                <a:tab pos="228600" algn="l"/>
              </a:tabLst>
            </a:pPr>
            <a:r>
              <a:rPr lang="en-CA" sz="996">
                <a:solidFill>
                  <a:srgbClr val="323298"/>
                </a:solidFill>
                <a:latin typeface="Arial Unicode MS"/>
                <a:cs typeface="Arial Unicode MS"/>
              </a:rPr>
              <a:t></a:t>
            </a:r>
            <a:r>
              <a:rPr lang="en-CA" sz="1800">
                <a:solidFill>
                  <a:srgbClr val="7F0000"/>
                </a:solidFill>
                <a:latin typeface="Arial"/>
                <a:cs typeface="Arial"/>
              </a:rPr>
              <a:t>  CASCADE option: propagate the new primary key value into the</a:t>
            </a:r>
            <a:r>
              <a:rPr lang="en-CA" sz="1800">
                <a:solidFill>
                  <a:srgbClr val="000000"/>
                </a:solidFill>
                <a:latin typeface="Times New Roman"/>
              </a:rPr>
              <a:t/>
            </a:r>
            <a:br>
              <a:rPr lang="en-CA" sz="1800">
                <a:solidFill>
                  <a:srgbClr val="000000"/>
                </a:solidFill>
                <a:latin typeface="Times New Roman"/>
              </a:rPr>
            </a:br>
            <a:r>
              <a:rPr lang="en-CA" sz="1800">
                <a:solidFill>
                  <a:srgbClr val="7F0000"/>
                </a:solidFill>
                <a:latin typeface="Arial"/>
                <a:cs typeface="Arial"/>
              </a:rPr>
              <a:t>	foreign keys of the referencing tuples</a:t>
            </a:r>
          </a:p>
          <a:p>
            <a:pPr>
              <a:lnSpc>
                <a:spcPts val="2100"/>
              </a:lnSpc>
            </a:pPr>
            <a:endParaRPr lang="en-CA" sz="1800">
              <a:solidFill>
                <a:srgbClr val="000000"/>
              </a:solidFill>
            </a:endParaRPr>
          </a:p>
        </p:txBody>
      </p:sp>
      <p:sp>
        <p:nvSpPr>
          <p:cNvPr id="8" name="TextBox 8"/>
          <p:cNvSpPr txBox="1"/>
          <p:nvPr/>
        </p:nvSpPr>
        <p:spPr>
          <a:xfrm>
            <a:off x="1701800" y="4394200"/>
            <a:ext cx="7442200" cy="635000"/>
          </a:xfrm>
          <a:prstGeom prst="rect">
            <a:avLst/>
          </a:prstGeom>
          <a:noFill/>
        </p:spPr>
        <p:txBody>
          <a:bodyPr vert="horz" wrap="none" lIns="0" tIns="0" rIns="0" bIns="0" rtlCol="0">
            <a:spAutoFit/>
          </a:bodyPr>
          <a:lstStyle/>
          <a:p>
            <a:pPr>
              <a:lnSpc>
                <a:spcPts val="2200"/>
              </a:lnSpc>
              <a:tabLst>
                <a:tab pos="228600" algn="l"/>
              </a:tabLst>
            </a:pPr>
            <a:r>
              <a:rPr lang="en-CA" sz="996">
                <a:solidFill>
                  <a:srgbClr val="323298"/>
                </a:solidFill>
                <a:latin typeface="Arial Unicode MS"/>
                <a:cs typeface="Arial Unicode MS"/>
              </a:rPr>
              <a:t></a:t>
            </a:r>
            <a:r>
              <a:rPr lang="en-CA" sz="1800">
                <a:solidFill>
                  <a:srgbClr val="7F0000"/>
                </a:solidFill>
                <a:latin typeface="Arial"/>
                <a:cs typeface="Arial"/>
              </a:rPr>
              <a:t>  SET NULL option: set the foreign keys of the referencing tuples</a:t>
            </a:r>
            <a:r>
              <a:rPr lang="en-CA" sz="1800">
                <a:solidFill>
                  <a:srgbClr val="000000"/>
                </a:solidFill>
                <a:latin typeface="Times New Roman"/>
              </a:rPr>
              <a:t/>
            </a:r>
            <a:br>
              <a:rPr lang="en-CA" sz="1800">
                <a:solidFill>
                  <a:srgbClr val="000000"/>
                </a:solidFill>
                <a:latin typeface="Times New Roman"/>
              </a:rPr>
            </a:br>
            <a:r>
              <a:rPr lang="en-CA" sz="1800">
                <a:solidFill>
                  <a:srgbClr val="7F0000"/>
                </a:solidFill>
                <a:latin typeface="Arial"/>
                <a:cs typeface="Arial"/>
              </a:rPr>
              <a:t>	to NULL</a:t>
            </a:r>
          </a:p>
          <a:p>
            <a:pPr>
              <a:lnSpc>
                <a:spcPts val="2200"/>
              </a:lnSpc>
            </a:pPr>
            <a:endParaRPr lang="en-CA" sz="1800">
              <a:solidFill>
                <a:srgbClr val="000000"/>
              </a:solidFill>
            </a:endParaRPr>
          </a:p>
        </p:txBody>
      </p:sp>
      <p:sp>
        <p:nvSpPr>
          <p:cNvPr id="9" name="TextBox 9"/>
          <p:cNvSpPr txBox="1"/>
          <p:nvPr/>
        </p:nvSpPr>
        <p:spPr>
          <a:xfrm>
            <a:off x="787400" y="5003800"/>
            <a:ext cx="8356600" cy="774700"/>
          </a:xfrm>
          <a:prstGeom prst="rect">
            <a:avLst/>
          </a:prstGeom>
          <a:noFill/>
        </p:spPr>
        <p:txBody>
          <a:bodyPr vert="horz" wrap="none" lIns="0" tIns="0" rIns="0" bIns="0" rtlCol="0">
            <a:spAutoFit/>
          </a:bodyPr>
          <a:lstStyle/>
          <a:p>
            <a:pPr>
              <a:lnSpc>
                <a:spcPts val="2700"/>
              </a:lnSpc>
              <a:tabLst>
                <a:tab pos="279400" algn="l"/>
              </a:tabLst>
            </a:pPr>
            <a:r>
              <a:rPr lang="en-CA" sz="1212">
                <a:solidFill>
                  <a:srgbClr val="323298"/>
                </a:solidFill>
                <a:latin typeface="Arial Unicode MS"/>
                <a:cs typeface="Arial Unicode MS"/>
              </a:rPr>
              <a:t></a:t>
            </a:r>
            <a:r>
              <a:rPr lang="en-CA" sz="2196">
                <a:solidFill>
                  <a:srgbClr val="7F0000"/>
                </a:solidFill>
                <a:latin typeface="Arial"/>
                <a:cs typeface="Arial"/>
              </a:rPr>
              <a:t>  One of the above options must be specified during</a:t>
            </a:r>
            <a:r>
              <a:rPr lang="en-CA" sz="2196">
                <a:solidFill>
                  <a:srgbClr val="000000"/>
                </a:solidFill>
                <a:latin typeface="Times New Roman"/>
              </a:rPr>
              <a:t/>
            </a:r>
            <a:br>
              <a:rPr lang="en-CA" sz="2196">
                <a:solidFill>
                  <a:srgbClr val="000000"/>
                </a:solidFill>
                <a:latin typeface="Times New Roman"/>
              </a:rPr>
            </a:br>
            <a:r>
              <a:rPr lang="en-CA" sz="2196">
                <a:solidFill>
                  <a:srgbClr val="7F0000"/>
                </a:solidFill>
                <a:latin typeface="Arial"/>
                <a:cs typeface="Arial"/>
              </a:rPr>
              <a:t>	database design for each foreign key constraint</a:t>
            </a:r>
          </a:p>
          <a:p>
            <a:pPr>
              <a:lnSpc>
                <a:spcPts val="2700"/>
              </a:lnSpc>
            </a:pPr>
            <a:endParaRPr lang="en-CA" sz="2196">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1" name="TextBox 11"/>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5- 42</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2"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Possible violations for each operation</a:t>
            </a:r>
          </a:p>
          <a:p>
            <a:pPr>
              <a:lnSpc>
                <a:spcPts val="4140"/>
              </a:lnSpc>
            </a:pPr>
            <a:endParaRPr lang="en-CA" sz="3600">
              <a:solidFill>
                <a:srgbClr val="000000"/>
              </a:solidFill>
            </a:endParaRPr>
          </a:p>
        </p:txBody>
      </p:sp>
      <p:sp>
        <p:nvSpPr>
          <p:cNvPr id="3" name="TextBox 3"/>
          <p:cNvSpPr txBox="1"/>
          <p:nvPr/>
        </p:nvSpPr>
        <p:spPr>
          <a:xfrm>
            <a:off x="330200" y="1638300"/>
            <a:ext cx="8813800" cy="838200"/>
          </a:xfrm>
          <a:prstGeom prst="rect">
            <a:avLst/>
          </a:prstGeom>
          <a:noFill/>
        </p:spPr>
        <p:txBody>
          <a:bodyPr vert="horz" wrap="none" lIns="0" tIns="0" rIns="0" bIns="0" rtlCol="0">
            <a:spAutoFit/>
          </a:bodyPr>
          <a:lstStyle/>
          <a:p>
            <a:pPr>
              <a:lnSpc>
                <a:spcPts val="2800"/>
              </a:lnSpc>
              <a:tabLst>
                <a:tab pos="342900" algn="l"/>
              </a:tabLst>
            </a:pPr>
            <a:r>
              <a:rPr lang="en-CA" sz="1440">
                <a:solidFill>
                  <a:srgbClr val="980032"/>
                </a:solidFill>
                <a:latin typeface="Arial Unicode MS"/>
                <a:cs typeface="Arial Unicode MS"/>
              </a:rPr>
              <a:t></a:t>
            </a:r>
            <a:r>
              <a:rPr lang="en-CA" sz="2400">
                <a:solidFill>
                  <a:srgbClr val="323298"/>
                </a:solidFill>
                <a:latin typeface="Arial"/>
                <a:cs typeface="Arial"/>
              </a:rPr>
              <a:t>  UPDATE may violate domain constraint and NOT NULL</a:t>
            </a:r>
            <a:r>
              <a:rPr lang="en-CA" sz="2400">
                <a:solidFill>
                  <a:srgbClr val="000000"/>
                </a:solidFill>
                <a:latin typeface="Times New Roman"/>
              </a:rPr>
              <a:t/>
            </a:r>
            <a:br>
              <a:rPr lang="en-CA" sz="2400">
                <a:solidFill>
                  <a:srgbClr val="000000"/>
                </a:solidFill>
                <a:latin typeface="Times New Roman"/>
              </a:rPr>
            </a:br>
            <a:r>
              <a:rPr lang="en-CA" sz="2400">
                <a:solidFill>
                  <a:srgbClr val="323298"/>
                </a:solidFill>
                <a:latin typeface="Arial"/>
                <a:cs typeface="Arial"/>
              </a:rPr>
              <a:t>	constraint on an attribute being modified</a:t>
            </a:r>
          </a:p>
          <a:p>
            <a:pPr>
              <a:lnSpc>
                <a:spcPts val="2800"/>
              </a:lnSpc>
            </a:pPr>
            <a:endParaRPr lang="en-CA" sz="2400">
              <a:solidFill>
                <a:srgbClr val="000000"/>
              </a:solidFill>
            </a:endParaRPr>
          </a:p>
        </p:txBody>
      </p:sp>
      <p:sp>
        <p:nvSpPr>
          <p:cNvPr id="4" name="TextBox 4"/>
          <p:cNvSpPr txBox="1"/>
          <p:nvPr/>
        </p:nvSpPr>
        <p:spPr>
          <a:xfrm>
            <a:off x="330200" y="2438400"/>
            <a:ext cx="8813800" cy="838200"/>
          </a:xfrm>
          <a:prstGeom prst="rect">
            <a:avLst/>
          </a:prstGeom>
          <a:noFill/>
        </p:spPr>
        <p:txBody>
          <a:bodyPr vert="horz" wrap="none" lIns="0" tIns="0" rIns="0" bIns="0" rtlCol="0">
            <a:spAutoFit/>
          </a:bodyPr>
          <a:lstStyle/>
          <a:p>
            <a:pPr>
              <a:lnSpc>
                <a:spcPts val="2900"/>
              </a:lnSpc>
              <a:tabLst>
                <a:tab pos="342900" algn="l"/>
              </a:tabLst>
            </a:pPr>
            <a:r>
              <a:rPr lang="en-CA" sz="1440">
                <a:solidFill>
                  <a:srgbClr val="980032"/>
                </a:solidFill>
                <a:latin typeface="Arial Unicode MS"/>
                <a:cs typeface="Arial Unicode MS"/>
              </a:rPr>
              <a:t></a:t>
            </a:r>
            <a:r>
              <a:rPr lang="en-CA" sz="2400">
                <a:solidFill>
                  <a:srgbClr val="323298"/>
                </a:solidFill>
                <a:latin typeface="Arial"/>
                <a:cs typeface="Arial"/>
              </a:rPr>
              <a:t>  Any of the other constraints may also be violated,</a:t>
            </a:r>
            <a:r>
              <a:rPr lang="en-CA" sz="2400">
                <a:solidFill>
                  <a:srgbClr val="000000"/>
                </a:solidFill>
                <a:latin typeface="Times New Roman"/>
              </a:rPr>
              <a:t/>
            </a:r>
            <a:br>
              <a:rPr lang="en-CA" sz="2400">
                <a:solidFill>
                  <a:srgbClr val="000000"/>
                </a:solidFill>
                <a:latin typeface="Times New Roman"/>
              </a:rPr>
            </a:br>
            <a:r>
              <a:rPr lang="en-CA" sz="2400">
                <a:solidFill>
                  <a:srgbClr val="323298"/>
                </a:solidFill>
                <a:latin typeface="Arial"/>
                <a:cs typeface="Arial"/>
              </a:rPr>
              <a:t>	depending on the attribute being updated:</a:t>
            </a:r>
          </a:p>
          <a:p>
            <a:pPr>
              <a:lnSpc>
                <a:spcPts val="2900"/>
              </a:lnSpc>
            </a:pPr>
            <a:endParaRPr lang="en-CA" sz="2400">
              <a:solidFill>
                <a:srgbClr val="000000"/>
              </a:solidFill>
            </a:endParaRPr>
          </a:p>
        </p:txBody>
      </p:sp>
      <p:sp>
        <p:nvSpPr>
          <p:cNvPr id="5" name="TextBox 5"/>
          <p:cNvSpPr txBox="1"/>
          <p:nvPr/>
        </p:nvSpPr>
        <p:spPr>
          <a:xfrm>
            <a:off x="787400" y="3251200"/>
            <a:ext cx="8356600" cy="393700"/>
          </a:xfrm>
          <a:prstGeom prst="rect">
            <a:avLst/>
          </a:prstGeom>
          <a:noFill/>
        </p:spPr>
        <p:txBody>
          <a:bodyPr vert="horz" wrap="none" lIns="0" tIns="0" rIns="0" bIns="0" rtlCol="0">
            <a:spAutoFit/>
          </a:bodyPr>
          <a:lstStyle/>
          <a:p>
            <a:pPr>
              <a:lnSpc>
                <a:spcPts val="2530"/>
              </a:lnSpc>
            </a:pPr>
            <a:r>
              <a:rPr lang="en-CA" sz="1212">
                <a:solidFill>
                  <a:srgbClr val="323298"/>
                </a:solidFill>
                <a:latin typeface="Arial Unicode MS"/>
                <a:cs typeface="Arial Unicode MS"/>
              </a:rPr>
              <a:t></a:t>
            </a:r>
            <a:r>
              <a:rPr lang="en-CA" sz="2198">
                <a:solidFill>
                  <a:srgbClr val="7F0000"/>
                </a:solidFill>
                <a:latin typeface="Arial"/>
                <a:cs typeface="Arial"/>
              </a:rPr>
              <a:t>  Updating the primary key (PK):</a:t>
            </a:r>
          </a:p>
          <a:p>
            <a:pPr>
              <a:lnSpc>
                <a:spcPts val="2530"/>
              </a:lnSpc>
            </a:pPr>
            <a:endParaRPr lang="en-CA" sz="2168">
              <a:solidFill>
                <a:srgbClr val="000000"/>
              </a:solidFill>
            </a:endParaRPr>
          </a:p>
        </p:txBody>
      </p:sp>
      <p:sp>
        <p:nvSpPr>
          <p:cNvPr id="6" name="TextBox 6"/>
          <p:cNvSpPr txBox="1"/>
          <p:nvPr/>
        </p:nvSpPr>
        <p:spPr>
          <a:xfrm>
            <a:off x="787400" y="3568700"/>
            <a:ext cx="8356600" cy="1206500"/>
          </a:xfrm>
          <a:prstGeom prst="rect">
            <a:avLst/>
          </a:prstGeom>
          <a:noFill/>
        </p:spPr>
        <p:txBody>
          <a:bodyPr vert="horz" wrap="none" lIns="0" tIns="0" rIns="0" bIns="0" rtlCol="0">
            <a:spAutoFit/>
          </a:bodyPr>
          <a:lstStyle/>
          <a:p>
            <a:pPr indent="457196">
              <a:lnSpc>
                <a:spcPts val="3000"/>
              </a:lnSpc>
              <a:tabLst>
                <a:tab pos="457200" algn="l"/>
              </a:tabLst>
            </a:pPr>
            <a:r>
              <a:rPr lang="en-CA" sz="996">
                <a:solidFill>
                  <a:srgbClr val="980032"/>
                </a:solidFill>
                <a:latin typeface="Arial Unicode MS"/>
                <a:cs typeface="Arial Unicode MS"/>
              </a:rPr>
              <a:t></a:t>
            </a:r>
            <a:r>
              <a:rPr lang="en-CA" sz="2004">
                <a:solidFill>
                  <a:srgbClr val="323298"/>
                </a:solidFill>
                <a:latin typeface="Arial"/>
                <a:cs typeface="Arial"/>
              </a:rPr>
              <a:t>  Similar to a DELETE followed by an INSERT</a:t>
            </a:r>
            <a:r>
              <a:rPr lang="en-CA" sz="1981">
                <a:solidFill>
                  <a:srgbClr val="000000"/>
                </a:solidFill>
                <a:latin typeface="Times New Roman"/>
              </a:rPr>
              <a:t/>
            </a:r>
            <a:br>
              <a:rPr lang="en-CA" sz="1981">
                <a:solidFill>
                  <a:srgbClr val="000000"/>
                </a:solidFill>
                <a:latin typeface="Times New Roman"/>
              </a:rPr>
            </a:br>
            <a:r>
              <a:rPr lang="en-CA" sz="996">
                <a:solidFill>
                  <a:srgbClr val="980032"/>
                </a:solidFill>
                <a:latin typeface="Arial Unicode MS"/>
                <a:cs typeface="Arial Unicode MS"/>
              </a:rPr>
              <a:t>	</a:t>
            </a:r>
            <a:r>
              <a:rPr lang="en-CA" sz="2004">
                <a:solidFill>
                  <a:srgbClr val="323298"/>
                </a:solidFill>
                <a:latin typeface="Arial"/>
                <a:cs typeface="Arial"/>
              </a:rPr>
              <a:t>  Need to specify similar options to DELETE</a:t>
            </a:r>
            <a:r>
              <a:rPr lang="en-CA" sz="2164">
                <a:solidFill>
                  <a:srgbClr val="000000"/>
                </a:solidFill>
                <a:latin typeface="Times New Roman"/>
              </a:rPr>
              <a:t/>
            </a:r>
            <a:br>
              <a:rPr lang="en-CA" sz="2164">
                <a:solidFill>
                  <a:srgbClr val="000000"/>
                </a:solidFill>
                <a:latin typeface="Times New Roman"/>
              </a:rPr>
            </a:br>
            <a:r>
              <a:rPr lang="en-CA" sz="1212">
                <a:solidFill>
                  <a:srgbClr val="323298"/>
                </a:solidFill>
                <a:latin typeface="Arial Unicode MS"/>
                <a:cs typeface="Arial Unicode MS"/>
              </a:rPr>
              <a:t></a:t>
            </a:r>
            <a:r>
              <a:rPr lang="en-CA" sz="2196">
                <a:solidFill>
                  <a:srgbClr val="7F0000"/>
                </a:solidFill>
                <a:latin typeface="Arial"/>
                <a:cs typeface="Arial"/>
              </a:rPr>
              <a:t>  Updating a foreign key (FK):</a:t>
            </a:r>
          </a:p>
          <a:p>
            <a:pPr>
              <a:lnSpc>
                <a:spcPts val="3000"/>
              </a:lnSpc>
            </a:pPr>
            <a:endParaRPr lang="en-CA" sz="2164">
              <a:solidFill>
                <a:srgbClr val="000000"/>
              </a:solidFill>
            </a:endParaRPr>
          </a:p>
        </p:txBody>
      </p:sp>
      <p:sp>
        <p:nvSpPr>
          <p:cNvPr id="7" name="TextBox 7"/>
          <p:cNvSpPr txBox="1"/>
          <p:nvPr/>
        </p:nvSpPr>
        <p:spPr>
          <a:xfrm>
            <a:off x="1244600" y="4775200"/>
            <a:ext cx="7899400" cy="381000"/>
          </a:xfrm>
          <a:prstGeom prst="rect">
            <a:avLst/>
          </a:prstGeom>
          <a:noFill/>
        </p:spPr>
        <p:txBody>
          <a:bodyPr vert="horz" wrap="none" lIns="0" tIns="0" rIns="0" bIns="0" rtlCol="0">
            <a:spAutoFit/>
          </a:bodyPr>
          <a:lstStyle/>
          <a:p>
            <a:pPr>
              <a:lnSpc>
                <a:spcPts val="2300"/>
              </a:lnSpc>
            </a:pPr>
            <a:r>
              <a:rPr lang="en-CA" sz="996">
                <a:solidFill>
                  <a:srgbClr val="980032"/>
                </a:solidFill>
                <a:latin typeface="Arial Unicode MS"/>
                <a:cs typeface="Arial Unicode MS"/>
              </a:rPr>
              <a:t></a:t>
            </a:r>
            <a:r>
              <a:rPr lang="en-CA" sz="2004">
                <a:solidFill>
                  <a:srgbClr val="323298"/>
                </a:solidFill>
                <a:latin typeface="Arial"/>
                <a:cs typeface="Arial"/>
              </a:rPr>
              <a:t>  May violate referential integrity</a:t>
            </a:r>
          </a:p>
          <a:p>
            <a:pPr>
              <a:lnSpc>
                <a:spcPts val="2300"/>
              </a:lnSpc>
            </a:pPr>
            <a:endParaRPr lang="en-CA" sz="1976">
              <a:solidFill>
                <a:srgbClr val="000000"/>
              </a:solidFill>
            </a:endParaRPr>
          </a:p>
        </p:txBody>
      </p:sp>
      <p:sp>
        <p:nvSpPr>
          <p:cNvPr id="8" name="TextBox 8"/>
          <p:cNvSpPr txBox="1"/>
          <p:nvPr/>
        </p:nvSpPr>
        <p:spPr>
          <a:xfrm>
            <a:off x="787400" y="5156200"/>
            <a:ext cx="8356600" cy="393700"/>
          </a:xfrm>
          <a:prstGeom prst="rect">
            <a:avLst/>
          </a:prstGeom>
          <a:noFill/>
        </p:spPr>
        <p:txBody>
          <a:bodyPr vert="horz" wrap="none" lIns="0" tIns="0" rIns="0" bIns="0" rtlCol="0">
            <a:spAutoFit/>
          </a:bodyPr>
          <a:lstStyle/>
          <a:p>
            <a:pPr>
              <a:lnSpc>
                <a:spcPts val="2530"/>
              </a:lnSpc>
            </a:pPr>
            <a:r>
              <a:rPr lang="en-CA" sz="1212">
                <a:solidFill>
                  <a:srgbClr val="323298"/>
                </a:solidFill>
                <a:latin typeface="Arial Unicode MS"/>
                <a:cs typeface="Arial Unicode MS"/>
              </a:rPr>
              <a:t></a:t>
            </a:r>
            <a:r>
              <a:rPr lang="en-CA" sz="2196">
                <a:solidFill>
                  <a:srgbClr val="7F0000"/>
                </a:solidFill>
                <a:latin typeface="Arial"/>
                <a:cs typeface="Arial"/>
              </a:rPr>
              <a:t>  Updating an ordinary attribute (neither PK nor FK):</a:t>
            </a:r>
          </a:p>
          <a:p>
            <a:pPr>
              <a:lnSpc>
                <a:spcPts val="2530"/>
              </a:lnSpc>
            </a:pPr>
            <a:endParaRPr lang="en-CA" sz="2177">
              <a:solidFill>
                <a:srgbClr val="000000"/>
              </a:solidFill>
            </a:endParaRPr>
          </a:p>
        </p:txBody>
      </p:sp>
      <p:sp>
        <p:nvSpPr>
          <p:cNvPr id="9" name="TextBox 9"/>
          <p:cNvSpPr txBox="1"/>
          <p:nvPr/>
        </p:nvSpPr>
        <p:spPr>
          <a:xfrm>
            <a:off x="1244600" y="5549900"/>
            <a:ext cx="7899400" cy="381000"/>
          </a:xfrm>
          <a:prstGeom prst="rect">
            <a:avLst/>
          </a:prstGeom>
          <a:noFill/>
        </p:spPr>
        <p:txBody>
          <a:bodyPr vert="horz" wrap="none" lIns="0" tIns="0" rIns="0" bIns="0" rtlCol="0">
            <a:spAutoFit/>
          </a:bodyPr>
          <a:lstStyle/>
          <a:p>
            <a:pPr>
              <a:lnSpc>
                <a:spcPts val="2300"/>
              </a:lnSpc>
            </a:pPr>
            <a:r>
              <a:rPr lang="en-CA" sz="996">
                <a:solidFill>
                  <a:srgbClr val="980032"/>
                </a:solidFill>
                <a:latin typeface="Arial Unicode MS"/>
                <a:cs typeface="Arial Unicode MS"/>
              </a:rPr>
              <a:t></a:t>
            </a:r>
            <a:r>
              <a:rPr lang="en-CA" sz="2004">
                <a:solidFill>
                  <a:srgbClr val="323298"/>
                </a:solidFill>
                <a:latin typeface="Arial"/>
                <a:cs typeface="Arial"/>
              </a:rPr>
              <a:t>  Can only violate domain constraints</a:t>
            </a:r>
          </a:p>
          <a:p>
            <a:pPr>
              <a:lnSpc>
                <a:spcPts val="2300"/>
              </a:lnSpc>
            </a:pPr>
            <a:endParaRPr lang="en-CA" sz="1977">
              <a:solidFill>
                <a:srgbClr val="000000"/>
              </a:solidFill>
            </a:endParaRPr>
          </a:p>
        </p:txBody>
      </p:sp>
      <p:sp>
        <p:nvSpPr>
          <p:cNvPr id="10" name="TextBox 10"/>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1" name="TextBox 11"/>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5- 43</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1"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Summary</a:t>
            </a:r>
          </a:p>
          <a:p>
            <a:pPr>
              <a:lnSpc>
                <a:spcPts val="4140"/>
              </a:lnSpc>
            </a:pPr>
            <a:endParaRPr lang="en-CA" sz="3600">
              <a:solidFill>
                <a:srgbClr val="000000"/>
              </a:solidFill>
            </a:endParaRPr>
          </a:p>
        </p:txBody>
      </p:sp>
      <p:sp>
        <p:nvSpPr>
          <p:cNvPr id="3" name="TextBox 3"/>
          <p:cNvSpPr txBox="1"/>
          <p:nvPr/>
        </p:nvSpPr>
        <p:spPr>
          <a:xfrm>
            <a:off x="330200" y="1651000"/>
            <a:ext cx="8813800" cy="457200"/>
          </a:xfrm>
          <a:prstGeom prst="rect">
            <a:avLst/>
          </a:prstGeom>
          <a:noFill/>
        </p:spPr>
        <p:txBody>
          <a:bodyPr vert="horz" wrap="none" lIns="0" tIns="0" rIns="0" bIns="0" rtlCol="0">
            <a:spAutoFit/>
          </a:bodyPr>
          <a:lstStyle/>
          <a:p>
            <a:pPr>
              <a:lnSpc>
                <a:spcPts val="2760"/>
              </a:lnSpc>
            </a:pPr>
            <a:r>
              <a:rPr lang="en-CA" sz="1440">
                <a:solidFill>
                  <a:srgbClr val="980032"/>
                </a:solidFill>
                <a:latin typeface="Arial Unicode MS"/>
                <a:cs typeface="Arial Unicode MS"/>
              </a:rPr>
              <a:t></a:t>
            </a:r>
            <a:r>
              <a:rPr lang="en-CA" sz="2400">
                <a:solidFill>
                  <a:srgbClr val="323298"/>
                </a:solidFill>
                <a:latin typeface="Arial"/>
                <a:cs typeface="Arial"/>
              </a:rPr>
              <a:t>  Presented Relational Model Concepts</a:t>
            </a:r>
          </a:p>
          <a:p>
            <a:pPr>
              <a:lnSpc>
                <a:spcPts val="2760"/>
              </a:lnSpc>
            </a:pPr>
            <a:endParaRPr lang="en-CA" sz="2374">
              <a:solidFill>
                <a:srgbClr val="000000"/>
              </a:solidFill>
            </a:endParaRPr>
          </a:p>
        </p:txBody>
      </p:sp>
      <p:sp>
        <p:nvSpPr>
          <p:cNvPr id="4" name="TextBox 4"/>
          <p:cNvSpPr txBox="1"/>
          <p:nvPr/>
        </p:nvSpPr>
        <p:spPr>
          <a:xfrm>
            <a:off x="787400" y="2082800"/>
            <a:ext cx="8356600" cy="393700"/>
          </a:xfrm>
          <a:prstGeom prst="rect">
            <a:avLst/>
          </a:prstGeom>
          <a:noFill/>
        </p:spPr>
        <p:txBody>
          <a:bodyPr vert="horz" wrap="none" lIns="0" tIns="0" rIns="0" bIns="0" rtlCol="0">
            <a:spAutoFit/>
          </a:bodyPr>
          <a:lstStyle/>
          <a:p>
            <a:pPr>
              <a:lnSpc>
                <a:spcPts val="2530"/>
              </a:lnSpc>
            </a:pPr>
            <a:r>
              <a:rPr lang="en-CA" sz="1212">
                <a:solidFill>
                  <a:srgbClr val="323298"/>
                </a:solidFill>
                <a:latin typeface="Arial Unicode MS"/>
                <a:cs typeface="Arial Unicode MS"/>
              </a:rPr>
              <a:t></a:t>
            </a:r>
            <a:r>
              <a:rPr lang="en-CA" sz="2196">
                <a:solidFill>
                  <a:srgbClr val="7F0000"/>
                </a:solidFill>
                <a:latin typeface="Arial"/>
                <a:cs typeface="Arial"/>
              </a:rPr>
              <a:t>  Definitions</a:t>
            </a:r>
          </a:p>
          <a:p>
            <a:pPr>
              <a:lnSpc>
                <a:spcPts val="2530"/>
              </a:lnSpc>
            </a:pPr>
            <a:endParaRPr lang="en-CA" sz="2125">
              <a:solidFill>
                <a:srgbClr val="000000"/>
              </a:solidFill>
            </a:endParaRPr>
          </a:p>
        </p:txBody>
      </p:sp>
      <p:sp>
        <p:nvSpPr>
          <p:cNvPr id="5" name="TextBox 5"/>
          <p:cNvSpPr txBox="1"/>
          <p:nvPr/>
        </p:nvSpPr>
        <p:spPr>
          <a:xfrm>
            <a:off x="787400" y="2476500"/>
            <a:ext cx="8356600" cy="393700"/>
          </a:xfrm>
          <a:prstGeom prst="rect">
            <a:avLst/>
          </a:prstGeom>
          <a:noFill/>
        </p:spPr>
        <p:txBody>
          <a:bodyPr vert="horz" wrap="none" lIns="0" tIns="0" rIns="0" bIns="0" rtlCol="0">
            <a:spAutoFit/>
          </a:bodyPr>
          <a:lstStyle/>
          <a:p>
            <a:pPr>
              <a:lnSpc>
                <a:spcPts val="2530"/>
              </a:lnSpc>
            </a:pPr>
            <a:r>
              <a:rPr lang="en-CA" sz="1212">
                <a:solidFill>
                  <a:srgbClr val="323298"/>
                </a:solidFill>
                <a:latin typeface="Arial Unicode MS"/>
                <a:cs typeface="Arial Unicode MS"/>
              </a:rPr>
              <a:t></a:t>
            </a:r>
            <a:r>
              <a:rPr lang="en-CA" sz="2196">
                <a:solidFill>
                  <a:srgbClr val="7F0000"/>
                </a:solidFill>
                <a:latin typeface="Arial"/>
                <a:cs typeface="Arial"/>
              </a:rPr>
              <a:t>  Characteristics of relations</a:t>
            </a:r>
          </a:p>
          <a:p>
            <a:pPr>
              <a:lnSpc>
                <a:spcPts val="2530"/>
              </a:lnSpc>
            </a:pPr>
            <a:endParaRPr lang="en-CA" sz="2164">
              <a:solidFill>
                <a:srgbClr val="000000"/>
              </a:solidFill>
            </a:endParaRPr>
          </a:p>
        </p:txBody>
      </p:sp>
      <p:sp>
        <p:nvSpPr>
          <p:cNvPr id="6" name="TextBox 6"/>
          <p:cNvSpPr txBox="1"/>
          <p:nvPr/>
        </p:nvSpPr>
        <p:spPr>
          <a:xfrm>
            <a:off x="330200" y="2882900"/>
            <a:ext cx="8813800" cy="838200"/>
          </a:xfrm>
          <a:prstGeom prst="rect">
            <a:avLst/>
          </a:prstGeom>
          <a:noFill/>
        </p:spPr>
        <p:txBody>
          <a:bodyPr vert="horz" wrap="none" lIns="0" tIns="0" rIns="0" bIns="0" rtlCol="0">
            <a:spAutoFit/>
          </a:bodyPr>
          <a:lstStyle/>
          <a:p>
            <a:pPr>
              <a:lnSpc>
                <a:spcPts val="2900"/>
              </a:lnSpc>
              <a:tabLst>
                <a:tab pos="342900" algn="l"/>
              </a:tabLst>
            </a:pPr>
            <a:r>
              <a:rPr lang="en-CA" sz="1440">
                <a:solidFill>
                  <a:srgbClr val="980032"/>
                </a:solidFill>
                <a:latin typeface="Arial Unicode MS"/>
                <a:cs typeface="Arial Unicode MS"/>
              </a:rPr>
              <a:t></a:t>
            </a:r>
            <a:r>
              <a:rPr lang="en-CA" sz="2400">
                <a:solidFill>
                  <a:srgbClr val="323298"/>
                </a:solidFill>
                <a:latin typeface="Arial"/>
                <a:cs typeface="Arial"/>
              </a:rPr>
              <a:t>  Discussed Relational Model Constraints and Relational</a:t>
            </a:r>
            <a:r>
              <a:rPr lang="en-CA" sz="2402">
                <a:solidFill>
                  <a:srgbClr val="000000"/>
                </a:solidFill>
                <a:latin typeface="Times New Roman"/>
              </a:rPr>
              <a:t/>
            </a:r>
            <a:br>
              <a:rPr lang="en-CA" sz="2402">
                <a:solidFill>
                  <a:srgbClr val="000000"/>
                </a:solidFill>
                <a:latin typeface="Times New Roman"/>
              </a:rPr>
            </a:br>
            <a:r>
              <a:rPr lang="en-CA" sz="2402">
                <a:solidFill>
                  <a:srgbClr val="323298"/>
                </a:solidFill>
                <a:latin typeface="Arial"/>
                <a:cs typeface="Arial"/>
              </a:rPr>
              <a:t>	Database Schemas</a:t>
            </a:r>
          </a:p>
          <a:p>
            <a:pPr>
              <a:lnSpc>
                <a:spcPts val="2900"/>
              </a:lnSpc>
            </a:pPr>
            <a:endParaRPr lang="en-CA" sz="2402">
              <a:solidFill>
                <a:srgbClr val="000000"/>
              </a:solidFill>
            </a:endParaRPr>
          </a:p>
        </p:txBody>
      </p:sp>
      <p:sp>
        <p:nvSpPr>
          <p:cNvPr id="7" name="TextBox 7"/>
          <p:cNvSpPr txBox="1"/>
          <p:nvPr/>
        </p:nvSpPr>
        <p:spPr>
          <a:xfrm>
            <a:off x="787400" y="3619500"/>
            <a:ext cx="8356600" cy="1676400"/>
          </a:xfrm>
          <a:prstGeom prst="rect">
            <a:avLst/>
          </a:prstGeom>
          <a:noFill/>
        </p:spPr>
        <p:txBody>
          <a:bodyPr vert="horz" wrap="none" lIns="0" tIns="0" rIns="0" bIns="0" rtlCol="0">
            <a:spAutoFit/>
          </a:bodyPr>
          <a:lstStyle/>
          <a:p>
            <a:pPr>
              <a:lnSpc>
                <a:spcPts val="3165"/>
              </a:lnSpc>
            </a:pPr>
            <a:r>
              <a:rPr lang="en-CA" sz="1212">
                <a:solidFill>
                  <a:srgbClr val="323298"/>
                </a:solidFill>
                <a:latin typeface="Arial Unicode MS"/>
                <a:cs typeface="Arial Unicode MS"/>
              </a:rPr>
              <a:t></a:t>
            </a:r>
            <a:r>
              <a:rPr lang="en-CA" sz="2196">
                <a:solidFill>
                  <a:srgbClr val="7F0000"/>
                </a:solidFill>
                <a:latin typeface="Arial"/>
                <a:cs typeface="Arial"/>
              </a:rPr>
              <a:t>  Domain constraints</a:t>
            </a:r>
            <a:r>
              <a:rPr lang="en-CA" sz="2141">
                <a:solidFill>
                  <a:srgbClr val="000000"/>
                </a:solidFill>
                <a:latin typeface="Times New Roman"/>
              </a:rPr>
              <a:t/>
            </a:r>
            <a:br>
              <a:rPr lang="en-CA" sz="2141">
                <a:solidFill>
                  <a:srgbClr val="000000"/>
                </a:solidFill>
                <a:latin typeface="Times New Roman"/>
              </a:rPr>
            </a:br>
            <a:r>
              <a:rPr lang="en-CA" sz="1212">
                <a:solidFill>
                  <a:srgbClr val="323298"/>
                </a:solidFill>
                <a:latin typeface="Arial Unicode MS"/>
                <a:cs typeface="Arial Unicode MS"/>
              </a:rPr>
              <a:t></a:t>
            </a:r>
            <a:r>
              <a:rPr lang="en-CA" sz="2196">
                <a:solidFill>
                  <a:srgbClr val="7F0000"/>
                </a:solidFill>
                <a:latin typeface="Arial"/>
                <a:cs typeface="Arial"/>
              </a:rPr>
              <a:t>  Key constraints</a:t>
            </a:r>
            <a:r>
              <a:rPr lang="en-CA" sz="2146">
                <a:solidFill>
                  <a:srgbClr val="000000"/>
                </a:solidFill>
                <a:latin typeface="Times New Roman"/>
              </a:rPr>
              <a:t/>
            </a:r>
            <a:br>
              <a:rPr lang="en-CA" sz="2146">
                <a:solidFill>
                  <a:srgbClr val="000000"/>
                </a:solidFill>
                <a:latin typeface="Times New Roman"/>
              </a:rPr>
            </a:br>
            <a:r>
              <a:rPr lang="en-CA" sz="1212">
                <a:solidFill>
                  <a:srgbClr val="323298"/>
                </a:solidFill>
                <a:latin typeface="Arial Unicode MS"/>
                <a:cs typeface="Arial Unicode MS"/>
              </a:rPr>
              <a:t></a:t>
            </a:r>
            <a:r>
              <a:rPr lang="en-CA" sz="2198">
                <a:solidFill>
                  <a:srgbClr val="7F0000"/>
                </a:solidFill>
                <a:latin typeface="Arial"/>
                <a:cs typeface="Arial"/>
              </a:rPr>
              <a:t>  Entity integrity</a:t>
            </a:r>
            <a:r>
              <a:rPr lang="en-CA" sz="2155">
                <a:solidFill>
                  <a:srgbClr val="000000"/>
                </a:solidFill>
                <a:latin typeface="Times New Roman"/>
              </a:rPr>
              <a:t/>
            </a:r>
            <a:br>
              <a:rPr lang="en-CA" sz="2155">
                <a:solidFill>
                  <a:srgbClr val="000000"/>
                </a:solidFill>
                <a:latin typeface="Times New Roman"/>
              </a:rPr>
            </a:br>
            <a:r>
              <a:rPr lang="en-CA" sz="1212">
                <a:solidFill>
                  <a:srgbClr val="323298"/>
                </a:solidFill>
                <a:latin typeface="Arial Unicode MS"/>
                <a:cs typeface="Arial Unicode MS"/>
              </a:rPr>
              <a:t></a:t>
            </a:r>
            <a:r>
              <a:rPr lang="en-CA" sz="2196">
                <a:solidFill>
                  <a:srgbClr val="7F0000"/>
                </a:solidFill>
                <a:latin typeface="Arial"/>
                <a:cs typeface="Arial"/>
              </a:rPr>
              <a:t>  Referential integrity</a:t>
            </a:r>
          </a:p>
          <a:p>
            <a:pPr>
              <a:lnSpc>
                <a:spcPts val="3165"/>
              </a:lnSpc>
            </a:pPr>
            <a:endParaRPr lang="en-CA" sz="2155">
              <a:solidFill>
                <a:srgbClr val="000000"/>
              </a:solidFill>
            </a:endParaRPr>
          </a:p>
        </p:txBody>
      </p:sp>
      <p:sp>
        <p:nvSpPr>
          <p:cNvPr id="8" name="TextBox 8"/>
          <p:cNvSpPr txBox="1"/>
          <p:nvPr/>
        </p:nvSpPr>
        <p:spPr>
          <a:xfrm>
            <a:off x="330200" y="5295900"/>
            <a:ext cx="8813800" cy="838200"/>
          </a:xfrm>
          <a:prstGeom prst="rect">
            <a:avLst/>
          </a:prstGeom>
          <a:noFill/>
        </p:spPr>
        <p:txBody>
          <a:bodyPr vert="horz" wrap="none" lIns="0" tIns="0" rIns="0" bIns="0" rtlCol="0">
            <a:spAutoFit/>
          </a:bodyPr>
          <a:lstStyle/>
          <a:p>
            <a:pPr>
              <a:lnSpc>
                <a:spcPts val="2800"/>
              </a:lnSpc>
              <a:tabLst>
                <a:tab pos="342900" algn="l"/>
              </a:tabLst>
            </a:pPr>
            <a:r>
              <a:rPr lang="en-CA" sz="1440">
                <a:solidFill>
                  <a:srgbClr val="980032"/>
                </a:solidFill>
                <a:latin typeface="Arial Unicode MS"/>
                <a:cs typeface="Arial Unicode MS"/>
              </a:rPr>
              <a:t></a:t>
            </a:r>
            <a:r>
              <a:rPr lang="en-CA" sz="2400">
                <a:solidFill>
                  <a:srgbClr val="323298"/>
                </a:solidFill>
                <a:latin typeface="Arial"/>
                <a:cs typeface="Arial"/>
              </a:rPr>
              <a:t>  Described the Relational Update Operations and Dealing</a:t>
            </a:r>
            <a:r>
              <a:rPr lang="en-CA" sz="2400">
                <a:solidFill>
                  <a:srgbClr val="000000"/>
                </a:solidFill>
                <a:latin typeface="Times New Roman"/>
              </a:rPr>
              <a:t/>
            </a:r>
            <a:br>
              <a:rPr lang="en-CA" sz="2400">
                <a:solidFill>
                  <a:srgbClr val="000000"/>
                </a:solidFill>
                <a:latin typeface="Times New Roman"/>
              </a:rPr>
            </a:br>
            <a:r>
              <a:rPr lang="en-CA" sz="2400">
                <a:solidFill>
                  <a:srgbClr val="323298"/>
                </a:solidFill>
                <a:latin typeface="Arial"/>
                <a:cs typeface="Arial"/>
              </a:rPr>
              <a:t>	with Constraint Violations</a:t>
            </a:r>
          </a:p>
          <a:p>
            <a:pPr>
              <a:lnSpc>
                <a:spcPts val="2800"/>
              </a:lnSpc>
            </a:pPr>
            <a:endParaRPr lang="en-CA" sz="2400">
              <a:solidFill>
                <a:srgbClr val="000000"/>
              </a:solidFill>
            </a:endParaRPr>
          </a:p>
        </p:txBody>
      </p:sp>
      <p:sp>
        <p:nvSpPr>
          <p:cNvPr id="9" name="TextBox 9"/>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0" name="TextBox 10"/>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5- 44</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3"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In-Class Exercise</a:t>
            </a:r>
          </a:p>
          <a:p>
            <a:pPr>
              <a:lnSpc>
                <a:spcPts val="4140"/>
              </a:lnSpc>
            </a:pPr>
            <a:endParaRPr lang="en-CA" sz="3600">
              <a:solidFill>
                <a:srgbClr val="000000"/>
              </a:solidFill>
            </a:endParaRPr>
          </a:p>
        </p:txBody>
      </p:sp>
      <p:sp>
        <p:nvSpPr>
          <p:cNvPr id="3" name="TextBox 3"/>
          <p:cNvSpPr txBox="1"/>
          <p:nvPr/>
        </p:nvSpPr>
        <p:spPr>
          <a:xfrm>
            <a:off x="317500" y="1651000"/>
            <a:ext cx="8826500" cy="381000"/>
          </a:xfrm>
          <a:prstGeom prst="rect">
            <a:avLst/>
          </a:prstGeom>
          <a:noFill/>
        </p:spPr>
        <p:txBody>
          <a:bodyPr vert="horz" wrap="none" lIns="0" tIns="0" rIns="0" bIns="0" rtlCol="0">
            <a:spAutoFit/>
          </a:bodyPr>
          <a:lstStyle/>
          <a:p>
            <a:pPr>
              <a:lnSpc>
                <a:spcPts val="2300"/>
              </a:lnSpc>
            </a:pPr>
            <a:r>
              <a:rPr lang="en-CA" sz="2004" dirty="0">
                <a:solidFill>
                  <a:srgbClr val="323298"/>
                </a:solidFill>
                <a:latin typeface="Times New Roman"/>
                <a:cs typeface="Times New Roman"/>
              </a:rPr>
              <a:t>(Taken from Exercise 5.15)</a:t>
            </a:r>
          </a:p>
          <a:p>
            <a:pPr>
              <a:lnSpc>
                <a:spcPts val="2300"/>
              </a:lnSpc>
            </a:pPr>
            <a:endParaRPr lang="en-CA" sz="2004" dirty="0">
              <a:solidFill>
                <a:srgbClr val="000000"/>
              </a:solidFill>
            </a:endParaRPr>
          </a:p>
        </p:txBody>
      </p:sp>
      <p:sp>
        <p:nvSpPr>
          <p:cNvPr id="4" name="TextBox 4"/>
          <p:cNvSpPr txBox="1"/>
          <p:nvPr/>
        </p:nvSpPr>
        <p:spPr>
          <a:xfrm>
            <a:off x="317500" y="2108200"/>
            <a:ext cx="8826500" cy="381000"/>
          </a:xfrm>
          <a:prstGeom prst="rect">
            <a:avLst/>
          </a:prstGeom>
          <a:noFill/>
        </p:spPr>
        <p:txBody>
          <a:bodyPr vert="horz" wrap="none" lIns="0" tIns="0" rIns="0" bIns="0" rtlCol="0">
            <a:spAutoFit/>
          </a:bodyPr>
          <a:lstStyle/>
          <a:p>
            <a:pPr>
              <a:lnSpc>
                <a:spcPts val="2300"/>
              </a:lnSpc>
            </a:pPr>
            <a:r>
              <a:rPr lang="en-CA" sz="2006">
                <a:solidFill>
                  <a:srgbClr val="323298"/>
                </a:solidFill>
                <a:latin typeface="Times New Roman"/>
                <a:cs typeface="Times New Roman"/>
              </a:rPr>
              <a:t>Consider the following relations for a database that keeps track of student</a:t>
            </a:r>
          </a:p>
          <a:p>
            <a:pPr>
              <a:lnSpc>
                <a:spcPts val="2300"/>
              </a:lnSpc>
            </a:pPr>
            <a:endParaRPr lang="en-CA" sz="2006">
              <a:solidFill>
                <a:srgbClr val="000000"/>
              </a:solidFill>
            </a:endParaRPr>
          </a:p>
        </p:txBody>
      </p:sp>
      <p:sp>
        <p:nvSpPr>
          <p:cNvPr id="5" name="TextBox 5"/>
          <p:cNvSpPr txBox="1"/>
          <p:nvPr/>
        </p:nvSpPr>
        <p:spPr>
          <a:xfrm>
            <a:off x="317500" y="2413000"/>
            <a:ext cx="8826500" cy="381000"/>
          </a:xfrm>
          <a:prstGeom prst="rect">
            <a:avLst/>
          </a:prstGeom>
          <a:noFill/>
        </p:spPr>
        <p:txBody>
          <a:bodyPr vert="horz" wrap="none" lIns="0" tIns="0" rIns="0" bIns="0" rtlCol="0">
            <a:spAutoFit/>
          </a:bodyPr>
          <a:lstStyle/>
          <a:p>
            <a:pPr>
              <a:lnSpc>
                <a:spcPts val="2300"/>
              </a:lnSpc>
            </a:pPr>
            <a:r>
              <a:rPr lang="en-CA" sz="2004">
                <a:solidFill>
                  <a:srgbClr val="323298"/>
                </a:solidFill>
                <a:latin typeface="Times New Roman"/>
                <a:cs typeface="Times New Roman"/>
              </a:rPr>
              <a:t>enrollment in courses and the books adopted for each course:</a:t>
            </a:r>
          </a:p>
          <a:p>
            <a:pPr>
              <a:lnSpc>
                <a:spcPts val="2300"/>
              </a:lnSpc>
            </a:pPr>
            <a:endParaRPr lang="en-CA" sz="2004">
              <a:solidFill>
                <a:srgbClr val="000000"/>
              </a:solidFill>
            </a:endParaRPr>
          </a:p>
        </p:txBody>
      </p:sp>
      <p:sp>
        <p:nvSpPr>
          <p:cNvPr id="6" name="TextBox 6"/>
          <p:cNvSpPr txBox="1"/>
          <p:nvPr/>
        </p:nvSpPr>
        <p:spPr>
          <a:xfrm>
            <a:off x="317500" y="2870200"/>
            <a:ext cx="5265224" cy="589905"/>
          </a:xfrm>
          <a:prstGeom prst="rect">
            <a:avLst/>
          </a:prstGeom>
          <a:noFill/>
        </p:spPr>
        <p:txBody>
          <a:bodyPr vert="horz" wrap="none" lIns="0" tIns="0" rIns="0" bIns="0" rtlCol="0">
            <a:spAutoFit/>
          </a:bodyPr>
          <a:lstStyle/>
          <a:p>
            <a:pPr>
              <a:lnSpc>
                <a:spcPts val="2300"/>
              </a:lnSpc>
            </a:pPr>
            <a:r>
              <a:rPr lang="en-CA" sz="2004" dirty="0">
                <a:solidFill>
                  <a:srgbClr val="323298"/>
                </a:solidFill>
                <a:latin typeface="Times New Roman"/>
                <a:cs typeface="Times New Roman"/>
              </a:rPr>
              <a:t>STUDENT(SSN, Name, Major, </a:t>
            </a:r>
            <a:r>
              <a:rPr lang="en-CA" sz="2004" dirty="0" err="1">
                <a:solidFill>
                  <a:srgbClr val="323298"/>
                </a:solidFill>
                <a:latin typeface="Times New Roman"/>
                <a:cs typeface="Times New Roman"/>
              </a:rPr>
              <a:t>Bdate</a:t>
            </a:r>
            <a:r>
              <a:rPr lang="en-CA" sz="2004" dirty="0" smtClean="0">
                <a:solidFill>
                  <a:srgbClr val="323298"/>
                </a:solidFill>
                <a:latin typeface="Times New Roman"/>
                <a:cs typeface="Times New Roman"/>
              </a:rPr>
              <a:t>) </a:t>
            </a:r>
            <a:r>
              <a:rPr lang="en-CA" sz="2004" dirty="0" err="1" smtClean="0">
                <a:solidFill>
                  <a:srgbClr val="323298"/>
                </a:solidFill>
                <a:latin typeface="Times New Roman"/>
                <a:cs typeface="Times New Roman"/>
              </a:rPr>
              <a:t>ssn</a:t>
            </a:r>
            <a:r>
              <a:rPr lang="ar-SA" sz="2004" dirty="0" smtClean="0">
                <a:solidFill>
                  <a:srgbClr val="323298"/>
                </a:solidFill>
                <a:latin typeface="Times New Roman"/>
                <a:cs typeface="Times New Roman"/>
              </a:rPr>
              <a:t>برايمر كي</a:t>
            </a:r>
            <a:endParaRPr lang="en-CA" sz="2004" dirty="0">
              <a:solidFill>
                <a:srgbClr val="323298"/>
              </a:solidFill>
              <a:latin typeface="Times New Roman"/>
              <a:cs typeface="Times New Roman"/>
            </a:endParaRPr>
          </a:p>
          <a:p>
            <a:pPr>
              <a:lnSpc>
                <a:spcPts val="2300"/>
              </a:lnSpc>
            </a:pPr>
            <a:endParaRPr lang="en-CA" sz="2004" dirty="0">
              <a:solidFill>
                <a:srgbClr val="000000"/>
              </a:solidFill>
            </a:endParaRPr>
          </a:p>
        </p:txBody>
      </p:sp>
      <p:sp>
        <p:nvSpPr>
          <p:cNvPr id="7" name="TextBox 7"/>
          <p:cNvSpPr txBox="1"/>
          <p:nvPr/>
        </p:nvSpPr>
        <p:spPr>
          <a:xfrm>
            <a:off x="317500" y="3269605"/>
            <a:ext cx="4770537" cy="589905"/>
          </a:xfrm>
          <a:prstGeom prst="rect">
            <a:avLst/>
          </a:prstGeom>
          <a:noFill/>
        </p:spPr>
        <p:txBody>
          <a:bodyPr vert="horz" wrap="none" lIns="0" tIns="0" rIns="0" bIns="0" rtlCol="0">
            <a:spAutoFit/>
          </a:bodyPr>
          <a:lstStyle/>
          <a:p>
            <a:pPr>
              <a:lnSpc>
                <a:spcPts val="2300"/>
              </a:lnSpc>
            </a:pPr>
            <a:r>
              <a:rPr lang="en-CA" sz="2004" dirty="0">
                <a:solidFill>
                  <a:srgbClr val="323298"/>
                </a:solidFill>
                <a:latin typeface="Times New Roman"/>
                <a:cs typeface="Times New Roman"/>
              </a:rPr>
              <a:t>COURSE(Course#, </a:t>
            </a:r>
            <a:r>
              <a:rPr lang="en-CA" sz="2004" dirty="0" err="1">
                <a:solidFill>
                  <a:srgbClr val="323298"/>
                </a:solidFill>
                <a:latin typeface="Times New Roman"/>
                <a:cs typeface="Times New Roman"/>
              </a:rPr>
              <a:t>Cname</a:t>
            </a:r>
            <a:r>
              <a:rPr lang="en-CA" sz="2004" dirty="0">
                <a:solidFill>
                  <a:srgbClr val="323298"/>
                </a:solidFill>
                <a:latin typeface="Times New Roman"/>
                <a:cs typeface="Times New Roman"/>
              </a:rPr>
              <a:t>, </a:t>
            </a:r>
            <a:r>
              <a:rPr lang="en-CA" sz="2004" dirty="0" err="1" smtClean="0">
                <a:solidFill>
                  <a:srgbClr val="323298"/>
                </a:solidFill>
                <a:latin typeface="Times New Roman"/>
                <a:cs typeface="Times New Roman"/>
              </a:rPr>
              <a:t>Dept</a:t>
            </a:r>
            <a:r>
              <a:rPr lang="en-CA" sz="2004" dirty="0" smtClean="0">
                <a:solidFill>
                  <a:srgbClr val="323298"/>
                </a:solidFill>
                <a:latin typeface="Times New Roman"/>
                <a:cs typeface="Times New Roman"/>
              </a:rPr>
              <a:t>)</a:t>
            </a:r>
            <a:r>
              <a:rPr lang="ar-SA" sz="2004" dirty="0" smtClean="0">
                <a:solidFill>
                  <a:srgbClr val="323298"/>
                </a:solidFill>
                <a:latin typeface="Times New Roman"/>
                <a:cs typeface="Times New Roman"/>
              </a:rPr>
              <a:t>الكورس برايمر</a:t>
            </a:r>
            <a:endParaRPr lang="en-CA" sz="2004" dirty="0">
              <a:solidFill>
                <a:srgbClr val="323298"/>
              </a:solidFill>
              <a:latin typeface="Times New Roman"/>
              <a:cs typeface="Times New Roman"/>
            </a:endParaRPr>
          </a:p>
          <a:p>
            <a:pPr>
              <a:lnSpc>
                <a:spcPts val="2300"/>
              </a:lnSpc>
            </a:pPr>
            <a:endParaRPr lang="en-CA" sz="2004" dirty="0">
              <a:solidFill>
                <a:srgbClr val="000000"/>
              </a:solidFill>
            </a:endParaRPr>
          </a:p>
        </p:txBody>
      </p:sp>
      <p:sp>
        <p:nvSpPr>
          <p:cNvPr id="8" name="TextBox 8"/>
          <p:cNvSpPr txBox="1"/>
          <p:nvPr/>
        </p:nvSpPr>
        <p:spPr>
          <a:xfrm>
            <a:off x="317500" y="3784600"/>
            <a:ext cx="26113880" cy="589905"/>
          </a:xfrm>
          <a:prstGeom prst="rect">
            <a:avLst/>
          </a:prstGeom>
          <a:noFill/>
        </p:spPr>
        <p:txBody>
          <a:bodyPr vert="horz" wrap="none" lIns="0" tIns="0" rIns="0" bIns="0" rtlCol="0">
            <a:spAutoFit/>
          </a:bodyPr>
          <a:lstStyle/>
          <a:p>
            <a:pPr>
              <a:lnSpc>
                <a:spcPts val="2300"/>
              </a:lnSpc>
            </a:pPr>
            <a:r>
              <a:rPr lang="en-CA" sz="2004" dirty="0" smtClean="0">
                <a:solidFill>
                  <a:srgbClr val="323298"/>
                </a:solidFill>
                <a:latin typeface="Times New Roman"/>
                <a:cs typeface="Times New Roman"/>
              </a:rPr>
              <a:t>ENROLL</a:t>
            </a:r>
            <a:r>
              <a:rPr lang="ar-SA" sz="2004" dirty="0" smtClean="0">
                <a:solidFill>
                  <a:srgbClr val="323298"/>
                </a:solidFill>
                <a:latin typeface="Times New Roman"/>
                <a:cs typeface="Times New Roman"/>
              </a:rPr>
              <a:t>يسجل</a:t>
            </a:r>
            <a:r>
              <a:rPr lang="en-CA" sz="2004" dirty="0" smtClean="0">
                <a:solidFill>
                  <a:srgbClr val="323298"/>
                </a:solidFill>
                <a:latin typeface="Times New Roman"/>
                <a:cs typeface="Times New Roman"/>
              </a:rPr>
              <a:t>(SSN</a:t>
            </a:r>
            <a:r>
              <a:rPr lang="en-CA" sz="2004" dirty="0">
                <a:solidFill>
                  <a:srgbClr val="323298"/>
                </a:solidFill>
                <a:latin typeface="Times New Roman"/>
                <a:cs typeface="Times New Roman"/>
              </a:rPr>
              <a:t>, Course#, Quarter, </a:t>
            </a:r>
            <a:r>
              <a:rPr lang="en-CA" sz="2004" dirty="0" smtClean="0">
                <a:solidFill>
                  <a:srgbClr val="323298"/>
                </a:solidFill>
                <a:latin typeface="Times New Roman"/>
                <a:cs typeface="Times New Roman"/>
              </a:rPr>
              <a:t>Grade)</a:t>
            </a:r>
            <a:r>
              <a:rPr lang="ar-SA" sz="2004" dirty="0" smtClean="0">
                <a:solidFill>
                  <a:srgbClr val="323298"/>
                </a:solidFill>
                <a:latin typeface="Times New Roman"/>
                <a:cs typeface="Times New Roman"/>
              </a:rPr>
              <a:t> الاس اس ان فورن كي للستيودنت  و الكورس فورن كي للكورس ف الكورس بما انا ربطنا هاد الجدول فورن كي مع الي فوقه بزبطش اربطه فورن مع جدول ثاني هس هون الثلثاث هدول مع بض يعتبرن برايمركي لانو مستحيل الطالي ينزل كورس نفس الكورس مرتين</a:t>
            </a:r>
            <a:endParaRPr lang="en-CA" sz="2004" dirty="0">
              <a:solidFill>
                <a:srgbClr val="323298"/>
              </a:solidFill>
              <a:latin typeface="Times New Roman"/>
              <a:cs typeface="Times New Roman"/>
            </a:endParaRPr>
          </a:p>
          <a:p>
            <a:pPr>
              <a:lnSpc>
                <a:spcPts val="2300"/>
              </a:lnSpc>
            </a:pPr>
            <a:endParaRPr lang="en-CA" sz="2004" dirty="0">
              <a:solidFill>
                <a:srgbClr val="000000"/>
              </a:solidFill>
            </a:endParaRPr>
          </a:p>
        </p:txBody>
      </p:sp>
      <p:sp>
        <p:nvSpPr>
          <p:cNvPr id="9" name="TextBox 9"/>
          <p:cNvSpPr txBox="1"/>
          <p:nvPr/>
        </p:nvSpPr>
        <p:spPr>
          <a:xfrm>
            <a:off x="317500" y="4102100"/>
            <a:ext cx="27303308" cy="1384995"/>
          </a:xfrm>
          <a:prstGeom prst="rect">
            <a:avLst/>
          </a:prstGeom>
          <a:noFill/>
        </p:spPr>
        <p:txBody>
          <a:bodyPr vert="horz" wrap="none" lIns="0" tIns="0" rIns="0" bIns="0" rtlCol="0">
            <a:spAutoFit/>
          </a:bodyPr>
          <a:lstStyle/>
          <a:p>
            <a:pPr>
              <a:lnSpc>
                <a:spcPts val="3600"/>
              </a:lnSpc>
            </a:pPr>
            <a:r>
              <a:rPr lang="en-CA" sz="2004" dirty="0" smtClean="0">
                <a:solidFill>
                  <a:srgbClr val="323298"/>
                </a:solidFill>
                <a:latin typeface="Times New Roman"/>
                <a:cs typeface="Times New Roman"/>
              </a:rPr>
              <a:t>BOOK_ADOPTION</a:t>
            </a:r>
            <a:r>
              <a:rPr lang="ar-SA" sz="2004" dirty="0" smtClean="0">
                <a:solidFill>
                  <a:srgbClr val="323298"/>
                </a:solidFill>
                <a:latin typeface="Times New Roman"/>
                <a:cs typeface="Times New Roman"/>
              </a:rPr>
              <a:t>اسم كتاب</a:t>
            </a:r>
            <a:r>
              <a:rPr lang="en-CA" sz="2004" dirty="0" smtClean="0">
                <a:solidFill>
                  <a:srgbClr val="323298"/>
                </a:solidFill>
                <a:latin typeface="Times New Roman"/>
                <a:cs typeface="Times New Roman"/>
              </a:rPr>
              <a:t>(Course</a:t>
            </a:r>
            <a:r>
              <a:rPr lang="en-CA" sz="2004" dirty="0">
                <a:solidFill>
                  <a:srgbClr val="323298"/>
                </a:solidFill>
                <a:latin typeface="Times New Roman"/>
                <a:cs typeface="Times New Roman"/>
              </a:rPr>
              <a:t>#, Quarter, </a:t>
            </a:r>
            <a:r>
              <a:rPr lang="en-CA" sz="2004" dirty="0" err="1" smtClean="0">
                <a:solidFill>
                  <a:srgbClr val="323298"/>
                </a:solidFill>
                <a:latin typeface="Times New Roman"/>
                <a:cs typeface="Times New Roman"/>
              </a:rPr>
              <a:t>Book_ISBN</a:t>
            </a:r>
            <a:r>
              <a:rPr lang="en-CA" sz="2004" dirty="0" smtClean="0">
                <a:solidFill>
                  <a:srgbClr val="323298"/>
                </a:solidFill>
                <a:latin typeface="Times New Roman"/>
                <a:cs typeface="Times New Roman"/>
              </a:rPr>
              <a:t>)</a:t>
            </a:r>
            <a:r>
              <a:rPr lang="ar-SA" sz="2004" dirty="0" smtClean="0">
                <a:solidFill>
                  <a:srgbClr val="323298"/>
                </a:solidFill>
                <a:latin typeface="Times New Roman"/>
                <a:cs typeface="Times New Roman"/>
              </a:rPr>
              <a:t>الكورس فورن كي في كورس الي ف كورس بزبطش احكي فورن كي للكورس الي ف ان رول لانو ان رول و البوك ما الهن علاقه او بيانات مترابطه مع بعض غير الاسم  هس البوك اس بي ان فورن كي باشر ع البوك اس بي ان الي ف التست و الكوارتر </a:t>
            </a:r>
            <a:r>
              <a:rPr lang="en-CA" sz="2004" dirty="0">
                <a:solidFill>
                  <a:srgbClr val="000000"/>
                </a:solidFill>
                <a:latin typeface="Times New Roman"/>
              </a:rPr>
              <a:t/>
            </a:r>
            <a:br>
              <a:rPr lang="en-CA" sz="2004" dirty="0">
                <a:solidFill>
                  <a:srgbClr val="000000"/>
                </a:solidFill>
                <a:latin typeface="Times New Roman"/>
              </a:rPr>
            </a:br>
            <a:r>
              <a:rPr lang="en-CA" sz="2004" dirty="0">
                <a:solidFill>
                  <a:srgbClr val="323298"/>
                </a:solidFill>
                <a:latin typeface="Times New Roman"/>
                <a:cs typeface="Times New Roman"/>
              </a:rPr>
              <a:t>TEXT(</a:t>
            </a:r>
            <a:r>
              <a:rPr lang="en-CA" sz="2004" dirty="0" err="1">
                <a:solidFill>
                  <a:srgbClr val="323298"/>
                </a:solidFill>
                <a:latin typeface="Times New Roman"/>
                <a:cs typeface="Times New Roman"/>
              </a:rPr>
              <a:t>Book_ISBN</a:t>
            </a:r>
            <a:r>
              <a:rPr lang="en-CA" sz="2004" dirty="0">
                <a:solidFill>
                  <a:srgbClr val="323298"/>
                </a:solidFill>
                <a:latin typeface="Times New Roman"/>
                <a:cs typeface="Times New Roman"/>
              </a:rPr>
              <a:t>, </a:t>
            </a:r>
            <a:r>
              <a:rPr lang="en-CA" sz="2004" dirty="0" err="1">
                <a:solidFill>
                  <a:srgbClr val="323298"/>
                </a:solidFill>
                <a:latin typeface="Times New Roman"/>
                <a:cs typeface="Times New Roman"/>
              </a:rPr>
              <a:t>Book_Title</a:t>
            </a:r>
            <a:r>
              <a:rPr lang="en-CA" sz="2004" dirty="0">
                <a:solidFill>
                  <a:srgbClr val="323298"/>
                </a:solidFill>
                <a:latin typeface="Times New Roman"/>
                <a:cs typeface="Times New Roman"/>
              </a:rPr>
              <a:t>, Publisher, Author</a:t>
            </a:r>
            <a:r>
              <a:rPr lang="en-CA" sz="2004" dirty="0" smtClean="0">
                <a:solidFill>
                  <a:srgbClr val="323298"/>
                </a:solidFill>
                <a:latin typeface="Times New Roman"/>
                <a:cs typeface="Times New Roman"/>
              </a:rPr>
              <a:t>)</a:t>
            </a:r>
            <a:r>
              <a:rPr lang="ar-SA" sz="2004" dirty="0" smtClean="0">
                <a:solidFill>
                  <a:srgbClr val="323298"/>
                </a:solidFill>
                <a:latin typeface="Times New Roman"/>
                <a:cs typeface="Times New Roman"/>
              </a:rPr>
              <a:t>  الي تحتو خط برايمر كي</a:t>
            </a:r>
            <a:endParaRPr lang="en-CA" sz="2004" dirty="0">
              <a:solidFill>
                <a:srgbClr val="323298"/>
              </a:solidFill>
              <a:latin typeface="Times New Roman"/>
              <a:cs typeface="Times New Roman"/>
            </a:endParaRPr>
          </a:p>
          <a:p>
            <a:pPr>
              <a:lnSpc>
                <a:spcPts val="3600"/>
              </a:lnSpc>
            </a:pPr>
            <a:endParaRPr lang="en-CA" sz="2004" dirty="0">
              <a:solidFill>
                <a:srgbClr val="000000"/>
              </a:solidFill>
            </a:endParaRPr>
          </a:p>
        </p:txBody>
      </p:sp>
      <p:sp>
        <p:nvSpPr>
          <p:cNvPr id="10" name="TextBox 10"/>
          <p:cNvSpPr txBox="1"/>
          <p:nvPr/>
        </p:nvSpPr>
        <p:spPr>
          <a:xfrm>
            <a:off x="317500" y="5143500"/>
            <a:ext cx="15127539" cy="1538883"/>
          </a:xfrm>
          <a:prstGeom prst="rect">
            <a:avLst/>
          </a:prstGeom>
          <a:noFill/>
        </p:spPr>
        <p:txBody>
          <a:bodyPr vert="horz" wrap="none" lIns="0" tIns="0" rIns="0" bIns="0" rtlCol="0">
            <a:spAutoFit/>
          </a:bodyPr>
          <a:lstStyle/>
          <a:p>
            <a:pPr>
              <a:lnSpc>
                <a:spcPts val="2400"/>
              </a:lnSpc>
            </a:pPr>
            <a:r>
              <a:rPr lang="en-CA" sz="2014" b="1" dirty="0">
                <a:solidFill>
                  <a:srgbClr val="323298"/>
                </a:solidFill>
                <a:latin typeface="Times New Roman Bold"/>
                <a:cs typeface="Times New Roman Bold"/>
              </a:rPr>
              <a:t>Draw a relational schema diagram specifying the foreign keys for this</a:t>
            </a:r>
            <a:r>
              <a:rPr lang="en-CA" sz="2004" dirty="0">
                <a:solidFill>
                  <a:srgbClr val="000000"/>
                </a:solidFill>
                <a:latin typeface="Times New Roman"/>
              </a:rPr>
              <a:t/>
            </a:r>
            <a:br>
              <a:rPr lang="en-CA" sz="2004" dirty="0">
                <a:solidFill>
                  <a:srgbClr val="000000"/>
                </a:solidFill>
                <a:latin typeface="Times New Roman"/>
              </a:rPr>
            </a:br>
            <a:r>
              <a:rPr lang="en-CA" sz="2014" b="1" dirty="0">
                <a:solidFill>
                  <a:srgbClr val="323298"/>
                </a:solidFill>
                <a:latin typeface="Times New Roman Bold"/>
                <a:cs typeface="Times New Roman Bold"/>
              </a:rPr>
              <a:t>schema</a:t>
            </a:r>
            <a:r>
              <a:rPr lang="en-CA" sz="2014" b="1" dirty="0" smtClean="0">
                <a:solidFill>
                  <a:srgbClr val="323298"/>
                </a:solidFill>
                <a:latin typeface="Times New Roman Bold"/>
                <a:cs typeface="Times New Roman Bold"/>
              </a:rPr>
              <a:t>.</a:t>
            </a:r>
            <a:endParaRPr lang="ar-SA" sz="2014" b="1" dirty="0">
              <a:solidFill>
                <a:srgbClr val="323298"/>
              </a:solidFill>
              <a:latin typeface="Times New Roman Bold"/>
              <a:cs typeface="Times New Roman Bold"/>
            </a:endParaRPr>
          </a:p>
          <a:p>
            <a:pPr>
              <a:lnSpc>
                <a:spcPts val="2400"/>
              </a:lnSpc>
            </a:pPr>
            <a:endParaRPr lang="ar-SA" sz="2014" b="1" dirty="0" smtClean="0">
              <a:solidFill>
                <a:srgbClr val="323298"/>
              </a:solidFill>
              <a:latin typeface="Times New Roman Bold"/>
              <a:cs typeface="Times New Roman Bold"/>
            </a:endParaRPr>
          </a:p>
          <a:p>
            <a:pPr>
              <a:lnSpc>
                <a:spcPts val="2400"/>
              </a:lnSpc>
            </a:pPr>
            <a:r>
              <a:rPr lang="ar-SA" sz="2014" b="1" dirty="0" smtClean="0">
                <a:solidFill>
                  <a:srgbClr val="323298"/>
                </a:solidFill>
                <a:latin typeface="Times New Roman Bold"/>
                <a:cs typeface="Times New Roman Bold"/>
              </a:rPr>
              <a:t>الكوارتر ما بزبطو يكون برايمر كي لانهم بتكررو ف عشان هيك برضو ما بعتبرهم فورن كي لبعض لانو فش ولا واحد فيهم برايمركي لانو في احتمال الكوارتر ف احد الجداول يكون مكرر</a:t>
            </a:r>
            <a:endParaRPr lang="en-CA" sz="2014" b="1" dirty="0">
              <a:solidFill>
                <a:srgbClr val="323298"/>
              </a:solidFill>
              <a:latin typeface="Times New Roman Bold"/>
              <a:cs typeface="Times New Roman Bold"/>
            </a:endParaRPr>
          </a:p>
          <a:p>
            <a:pPr>
              <a:lnSpc>
                <a:spcPts val="2400"/>
              </a:lnSpc>
            </a:pPr>
            <a:endParaRPr lang="en-CA" sz="2004" dirty="0">
              <a:solidFill>
                <a:srgbClr val="000000"/>
              </a:solidFill>
            </a:endParaRPr>
          </a:p>
        </p:txBody>
      </p:sp>
      <p:sp>
        <p:nvSpPr>
          <p:cNvPr id="11" name="TextBox 11"/>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2" name="TextBox 12"/>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5- 45</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3575" y="-228600"/>
            <a:ext cx="13011150" cy="7315200"/>
          </a:xfrm>
          <a:prstGeom prst="rect">
            <a:avLst/>
          </a:prstGeom>
        </p:spPr>
      </p:pic>
    </p:spTree>
    <p:extLst>
      <p:ext uri="{BB962C8B-B14F-4D97-AF65-F5344CB8AC3E}">
        <p14:creationId xmlns:p14="http://schemas.microsoft.com/office/powerpoint/2010/main" val="1142973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ar-SA"/>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592" y="260648"/>
            <a:ext cx="10253233" cy="6408712"/>
          </a:xfrm>
        </p:spPr>
      </p:pic>
    </p:spTree>
    <p:extLst>
      <p:ext uri="{BB962C8B-B14F-4D97-AF65-F5344CB8AC3E}">
        <p14:creationId xmlns:p14="http://schemas.microsoft.com/office/powerpoint/2010/main" val="3998055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SA"/>
          </a:p>
        </p:txBody>
      </p:sp>
      <p:sp>
        <p:nvSpPr>
          <p:cNvPr id="4" name="Text Placeholder 3"/>
          <p:cNvSpPr>
            <a:spLocks noGrp="1"/>
          </p:cNvSpPr>
          <p:nvPr>
            <p:ph type="body" sz="half" idx="2"/>
          </p:nvPr>
        </p:nvSpPr>
        <p:spPr/>
        <p:txBody>
          <a:bodyPr/>
          <a:lstStyle/>
          <a:p>
            <a:endParaRPr lang="ar-SA"/>
          </a:p>
        </p:txBody>
      </p:sp>
      <p:sp>
        <p:nvSpPr>
          <p:cNvPr id="6" name="Picture Placeholder 5"/>
          <p:cNvSpPr>
            <a:spLocks noGrp="1"/>
          </p:cNvSpPr>
          <p:nvPr>
            <p:ph type="pic" idx="1"/>
          </p:nvPr>
        </p:nvSpPr>
        <p:spPr/>
      </p:sp>
      <p:pic>
        <p:nvPicPr>
          <p:cNvPr id="7" name="Picture 6"/>
          <p:cNvPicPr>
            <a:picLocks noChangeAspect="1"/>
          </p:cNvPicPr>
          <p:nvPr/>
        </p:nvPicPr>
        <p:blipFill>
          <a:blip r:embed="rId2"/>
          <a:stretch>
            <a:fillRect/>
          </a:stretch>
        </p:blipFill>
        <p:spPr>
          <a:xfrm>
            <a:off x="-1933575" y="-228600"/>
            <a:ext cx="13011150" cy="7315200"/>
          </a:xfrm>
          <a:prstGeom prst="rect">
            <a:avLst/>
          </a:prstGeom>
        </p:spPr>
      </p:pic>
    </p:spTree>
    <p:extLst>
      <p:ext uri="{BB962C8B-B14F-4D97-AF65-F5344CB8AC3E}">
        <p14:creationId xmlns:p14="http://schemas.microsoft.com/office/powerpoint/2010/main" val="2077256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ar-SA"/>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20901" t="12420" r="28164" b="26515"/>
          <a:stretch/>
        </p:blipFill>
        <p:spPr>
          <a:xfrm>
            <a:off x="179512" y="-38071"/>
            <a:ext cx="8064896" cy="6896071"/>
          </a:xfrm>
        </p:spPr>
      </p:pic>
    </p:spTree>
    <p:extLst>
      <p:ext uri="{BB962C8B-B14F-4D97-AF65-F5344CB8AC3E}">
        <p14:creationId xmlns:p14="http://schemas.microsoft.com/office/powerpoint/2010/main" val="9152596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SA"/>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23897" t="11592" r="22880" b="24654"/>
          <a:stretch/>
        </p:blipFill>
        <p:spPr>
          <a:xfrm>
            <a:off x="335384" y="260648"/>
            <a:ext cx="8692059" cy="5853836"/>
          </a:xfrm>
        </p:spPr>
      </p:pic>
    </p:spTree>
    <p:extLst>
      <p:ext uri="{BB962C8B-B14F-4D97-AF65-F5344CB8AC3E}">
        <p14:creationId xmlns:p14="http://schemas.microsoft.com/office/powerpoint/2010/main" val="403036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SA"/>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3896" t="11592" r="23967" b="20790"/>
          <a:stretch/>
        </p:blipFill>
        <p:spPr>
          <a:xfrm>
            <a:off x="264654" y="362021"/>
            <a:ext cx="8879346" cy="6474523"/>
          </a:xfrm>
        </p:spPr>
      </p:pic>
    </p:spTree>
    <p:extLst>
      <p:ext uri="{BB962C8B-B14F-4D97-AF65-F5344CB8AC3E}">
        <p14:creationId xmlns:p14="http://schemas.microsoft.com/office/powerpoint/2010/main" val="2217982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5"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Example of a Relation</a:t>
            </a:r>
          </a:p>
          <a:p>
            <a:pPr>
              <a:lnSpc>
                <a:spcPts val="4140"/>
              </a:lnSpc>
            </a:pPr>
            <a:endParaRPr lang="en-CA" sz="3600">
              <a:solidFill>
                <a:srgbClr val="000000"/>
              </a:solidFill>
            </a:endParaRPr>
          </a:p>
        </p:txBody>
      </p:sp>
      <p:sp>
        <p:nvSpPr>
          <p:cNvPr id="3" name="TextBox 3"/>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4" name="TextBox 4"/>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5- 7</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SA"/>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810" t="11591" r="22880" b="24655"/>
          <a:stretch/>
        </p:blipFill>
        <p:spPr>
          <a:xfrm>
            <a:off x="34900" y="188640"/>
            <a:ext cx="8904959" cy="6669360"/>
          </a:xfrm>
        </p:spPr>
      </p:pic>
    </p:spTree>
    <p:extLst>
      <p:ext uri="{BB962C8B-B14F-4D97-AF65-F5344CB8AC3E}">
        <p14:creationId xmlns:p14="http://schemas.microsoft.com/office/powerpoint/2010/main" val="1304263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SA"/>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810" t="11591" r="23967" b="16927"/>
          <a:stretch/>
        </p:blipFill>
        <p:spPr>
          <a:xfrm>
            <a:off x="251520" y="116632"/>
            <a:ext cx="8136904" cy="6144193"/>
          </a:xfrm>
        </p:spPr>
      </p:pic>
    </p:spTree>
    <p:extLst>
      <p:ext uri="{BB962C8B-B14F-4D97-AF65-F5344CB8AC3E}">
        <p14:creationId xmlns:p14="http://schemas.microsoft.com/office/powerpoint/2010/main" val="4976907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SA"/>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3221" t="10816" r="23556" b="27361"/>
          <a:stretch/>
        </p:blipFill>
        <p:spPr>
          <a:xfrm>
            <a:off x="0" y="116632"/>
            <a:ext cx="8712968" cy="5690102"/>
          </a:xfrm>
        </p:spPr>
      </p:pic>
    </p:spTree>
    <p:extLst>
      <p:ext uri="{BB962C8B-B14F-4D97-AF65-F5344CB8AC3E}">
        <p14:creationId xmlns:p14="http://schemas.microsoft.com/office/powerpoint/2010/main" val="28938904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SA"/>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22810" t="9660" r="22880" b="30450"/>
          <a:stretch/>
        </p:blipFill>
        <p:spPr>
          <a:xfrm>
            <a:off x="-24779" y="-13072"/>
            <a:ext cx="9168780" cy="6871072"/>
          </a:xfrm>
        </p:spPr>
      </p:pic>
    </p:spTree>
    <p:extLst>
      <p:ext uri="{BB962C8B-B14F-4D97-AF65-F5344CB8AC3E}">
        <p14:creationId xmlns:p14="http://schemas.microsoft.com/office/powerpoint/2010/main" val="4145200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1"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Informal Definitions</a:t>
            </a:r>
          </a:p>
          <a:p>
            <a:pPr>
              <a:lnSpc>
                <a:spcPts val="4140"/>
              </a:lnSpc>
            </a:pPr>
            <a:endParaRPr lang="en-CA" sz="3600">
              <a:solidFill>
                <a:srgbClr val="000000"/>
              </a:solidFill>
            </a:endParaRPr>
          </a:p>
        </p:txBody>
      </p:sp>
      <p:sp>
        <p:nvSpPr>
          <p:cNvPr id="3" name="TextBox 3"/>
          <p:cNvSpPr txBox="1"/>
          <p:nvPr/>
        </p:nvSpPr>
        <p:spPr>
          <a:xfrm>
            <a:off x="330200" y="1651000"/>
            <a:ext cx="8813800" cy="508000"/>
          </a:xfrm>
          <a:prstGeom prst="rect">
            <a:avLst/>
          </a:prstGeom>
          <a:noFill/>
        </p:spPr>
        <p:txBody>
          <a:bodyPr vert="horz" wrap="none" lIns="0" tIns="0" rIns="0" bIns="0" rtlCol="0">
            <a:spAutoFit/>
          </a:bodyPr>
          <a:lstStyle/>
          <a:p>
            <a:pPr>
              <a:lnSpc>
                <a:spcPts val="3220"/>
              </a:lnSpc>
            </a:pPr>
            <a:r>
              <a:rPr lang="en-CA" sz="1680">
                <a:solidFill>
                  <a:srgbClr val="980032"/>
                </a:solidFill>
                <a:latin typeface="Arial Unicode MS"/>
                <a:cs typeface="Arial Unicode MS"/>
              </a:rPr>
              <a:t></a:t>
            </a:r>
            <a:r>
              <a:rPr lang="en-CA" sz="2798">
                <a:solidFill>
                  <a:srgbClr val="323298"/>
                </a:solidFill>
                <a:latin typeface="Arial"/>
                <a:cs typeface="Arial"/>
              </a:rPr>
              <a:t>  Key of a Relation:</a:t>
            </a:r>
          </a:p>
          <a:p>
            <a:pPr>
              <a:lnSpc>
                <a:spcPts val="3220"/>
              </a:lnSpc>
            </a:pPr>
            <a:endParaRPr lang="en-CA" sz="2745">
              <a:solidFill>
                <a:srgbClr val="000000"/>
              </a:solidFill>
            </a:endParaRPr>
          </a:p>
        </p:txBody>
      </p:sp>
      <p:sp>
        <p:nvSpPr>
          <p:cNvPr id="4" name="TextBox 4"/>
          <p:cNvSpPr txBox="1"/>
          <p:nvPr/>
        </p:nvSpPr>
        <p:spPr>
          <a:xfrm>
            <a:off x="787400" y="2133600"/>
            <a:ext cx="7732886" cy="1142492"/>
          </a:xfrm>
          <a:prstGeom prst="rect">
            <a:avLst/>
          </a:prstGeom>
          <a:noFill/>
        </p:spPr>
        <p:txBody>
          <a:bodyPr vert="horz" wrap="none" lIns="0" tIns="0" rIns="0" bIns="0" rtlCol="0">
            <a:spAutoFit/>
          </a:bodyPr>
          <a:lstStyle/>
          <a:p>
            <a:pPr>
              <a:lnSpc>
                <a:spcPts val="3000"/>
              </a:lnSpc>
            </a:pPr>
            <a:r>
              <a:rPr lang="en-CA" sz="1380" dirty="0">
                <a:solidFill>
                  <a:srgbClr val="323298"/>
                </a:solidFill>
                <a:latin typeface="Arial Unicode MS"/>
                <a:cs typeface="Arial Unicode MS"/>
              </a:rPr>
              <a:t></a:t>
            </a:r>
            <a:r>
              <a:rPr lang="en-CA" sz="2496" dirty="0">
                <a:solidFill>
                  <a:srgbClr val="7F0000"/>
                </a:solidFill>
                <a:latin typeface="Arial"/>
                <a:cs typeface="Arial"/>
              </a:rPr>
              <a:t>  Each row has a value of a data item (or set of items)</a:t>
            </a:r>
            <a:r>
              <a:rPr lang="en-CA" sz="2496" dirty="0">
                <a:solidFill>
                  <a:srgbClr val="000000"/>
                </a:solidFill>
                <a:latin typeface="Times New Roman"/>
              </a:rPr>
              <a:t/>
            </a:r>
            <a:br>
              <a:rPr lang="en-CA" sz="2496" dirty="0">
                <a:solidFill>
                  <a:srgbClr val="000000"/>
                </a:solidFill>
                <a:latin typeface="Times New Roman"/>
              </a:rPr>
            </a:br>
            <a:r>
              <a:rPr lang="en-CA" sz="2496" dirty="0">
                <a:solidFill>
                  <a:srgbClr val="7F0000"/>
                </a:solidFill>
                <a:latin typeface="Arial"/>
                <a:cs typeface="Arial"/>
              </a:rPr>
              <a:t>that </a:t>
            </a:r>
            <a:r>
              <a:rPr lang="en-CA" sz="2496" dirty="0" smtClean="0">
                <a:solidFill>
                  <a:srgbClr val="7F0000"/>
                </a:solidFill>
                <a:latin typeface="Arial"/>
                <a:cs typeface="Arial"/>
              </a:rPr>
              <a:t> </a:t>
            </a:r>
            <a:r>
              <a:rPr lang="en-CA" sz="2496" dirty="0">
                <a:solidFill>
                  <a:srgbClr val="7F0000"/>
                </a:solidFill>
                <a:latin typeface="Arial"/>
                <a:cs typeface="Arial"/>
              </a:rPr>
              <a:t>identifies that row in the </a:t>
            </a:r>
            <a:r>
              <a:rPr lang="en-CA" sz="2496" dirty="0" smtClean="0">
                <a:solidFill>
                  <a:srgbClr val="7F0000"/>
                </a:solidFill>
                <a:latin typeface="Arial"/>
                <a:cs typeface="Arial"/>
              </a:rPr>
              <a:t>table</a:t>
            </a:r>
            <a:r>
              <a:rPr lang="ar-SA" sz="2496" dirty="0" smtClean="0">
                <a:solidFill>
                  <a:srgbClr val="7F0000"/>
                </a:solidFill>
                <a:latin typeface="Arial"/>
                <a:cs typeface="Arial"/>
              </a:rPr>
              <a:t>زي الاس اس ان </a:t>
            </a:r>
            <a:endParaRPr lang="en-CA" sz="2496" dirty="0">
              <a:solidFill>
                <a:srgbClr val="7F0000"/>
              </a:solidFill>
              <a:latin typeface="Arial"/>
              <a:cs typeface="Arial"/>
            </a:endParaRPr>
          </a:p>
          <a:p>
            <a:pPr>
              <a:lnSpc>
                <a:spcPts val="3000"/>
              </a:lnSpc>
            </a:pPr>
            <a:endParaRPr lang="en-CA" sz="2496" dirty="0">
              <a:solidFill>
                <a:srgbClr val="000000"/>
              </a:solidFill>
            </a:endParaRPr>
          </a:p>
        </p:txBody>
      </p:sp>
      <p:sp>
        <p:nvSpPr>
          <p:cNvPr id="5" name="TextBox 5"/>
          <p:cNvSpPr txBox="1"/>
          <p:nvPr/>
        </p:nvSpPr>
        <p:spPr>
          <a:xfrm>
            <a:off x="1244600" y="2984500"/>
            <a:ext cx="7899400" cy="431800"/>
          </a:xfrm>
          <a:prstGeom prst="rect">
            <a:avLst/>
          </a:prstGeom>
          <a:noFill/>
        </p:spPr>
        <p:txBody>
          <a:bodyPr vert="horz" wrap="none" lIns="0" tIns="0" rIns="0" bIns="0" rtlCol="0">
            <a:spAutoFit/>
          </a:bodyPr>
          <a:lstStyle/>
          <a:p>
            <a:pPr>
              <a:lnSpc>
                <a:spcPts val="2645"/>
              </a:lnSpc>
            </a:pPr>
            <a:r>
              <a:rPr lang="en-CA" sz="1094" spc="-10">
                <a:solidFill>
                  <a:srgbClr val="980032"/>
                </a:solidFill>
                <a:latin typeface="Arial Unicode MS"/>
                <a:cs typeface="Arial Unicode MS"/>
              </a:rPr>
              <a:t></a:t>
            </a:r>
            <a:r>
              <a:rPr lang="en-CA" sz="2188" spc="-10">
                <a:solidFill>
                  <a:srgbClr val="323298"/>
                </a:solidFill>
                <a:latin typeface="Arial"/>
                <a:cs typeface="Arial"/>
              </a:rPr>
              <a:t>  Called the </a:t>
            </a:r>
            <a:r>
              <a:rPr lang="en-CA" sz="2188" spc="-10">
                <a:solidFill>
                  <a:srgbClr val="323298"/>
                </a:solidFill>
                <a:latin typeface="Arial Italic"/>
                <a:cs typeface="Arial Italic"/>
              </a:rPr>
              <a:t>key</a:t>
            </a:r>
          </a:p>
          <a:p>
            <a:pPr>
              <a:lnSpc>
                <a:spcPts val="2645"/>
              </a:lnSpc>
            </a:pPr>
            <a:endParaRPr lang="en-CA" sz="2236">
              <a:solidFill>
                <a:srgbClr val="000000"/>
              </a:solidFill>
            </a:endParaRPr>
          </a:p>
        </p:txBody>
      </p:sp>
      <p:sp>
        <p:nvSpPr>
          <p:cNvPr id="6" name="TextBox 6"/>
          <p:cNvSpPr txBox="1"/>
          <p:nvPr/>
        </p:nvSpPr>
        <p:spPr>
          <a:xfrm>
            <a:off x="787400" y="3416300"/>
            <a:ext cx="9280426" cy="743793"/>
          </a:xfrm>
          <a:prstGeom prst="rect">
            <a:avLst/>
          </a:prstGeom>
          <a:noFill/>
        </p:spPr>
        <p:txBody>
          <a:bodyPr vert="horz" wrap="none" lIns="0" tIns="0" rIns="0" bIns="0" rtlCol="0">
            <a:spAutoFit/>
          </a:bodyPr>
          <a:lstStyle/>
          <a:p>
            <a:pPr>
              <a:lnSpc>
                <a:spcPts val="2875"/>
              </a:lnSpc>
            </a:pPr>
            <a:r>
              <a:rPr lang="en-CA" sz="1380" dirty="0">
                <a:solidFill>
                  <a:srgbClr val="323298"/>
                </a:solidFill>
                <a:latin typeface="Arial Unicode MS"/>
                <a:cs typeface="Arial Unicode MS"/>
              </a:rPr>
              <a:t></a:t>
            </a:r>
            <a:r>
              <a:rPr lang="en-CA" sz="2496" dirty="0">
                <a:solidFill>
                  <a:srgbClr val="7F0000"/>
                </a:solidFill>
                <a:latin typeface="Arial"/>
                <a:cs typeface="Arial"/>
              </a:rPr>
              <a:t>  In the STUDENT table, SSN is the </a:t>
            </a:r>
            <a:r>
              <a:rPr lang="en-CA" sz="2496" dirty="0" smtClean="0">
                <a:solidFill>
                  <a:srgbClr val="7F0000"/>
                </a:solidFill>
                <a:latin typeface="Arial"/>
                <a:cs typeface="Arial"/>
              </a:rPr>
              <a:t>key</a:t>
            </a:r>
            <a:r>
              <a:rPr lang="ar-SA" sz="2496" dirty="0" smtClean="0">
                <a:solidFill>
                  <a:srgbClr val="7F0000"/>
                </a:solidFill>
                <a:latin typeface="Arial"/>
                <a:cs typeface="Arial"/>
              </a:rPr>
              <a:t>بكون الاساسان الومعناه ف الجدول</a:t>
            </a:r>
            <a:endParaRPr lang="en-CA" sz="2496" dirty="0">
              <a:solidFill>
                <a:srgbClr val="7F0000"/>
              </a:solidFill>
              <a:latin typeface="Arial"/>
              <a:cs typeface="Arial"/>
            </a:endParaRPr>
          </a:p>
          <a:p>
            <a:pPr>
              <a:lnSpc>
                <a:spcPts val="2875"/>
              </a:lnSpc>
            </a:pPr>
            <a:endParaRPr lang="en-CA" sz="2467" dirty="0">
              <a:solidFill>
                <a:srgbClr val="000000"/>
              </a:solidFill>
            </a:endParaRPr>
          </a:p>
        </p:txBody>
      </p:sp>
      <p:sp>
        <p:nvSpPr>
          <p:cNvPr id="7" name="TextBox 7"/>
          <p:cNvSpPr txBox="1"/>
          <p:nvPr/>
        </p:nvSpPr>
        <p:spPr>
          <a:xfrm>
            <a:off x="787400" y="4305300"/>
            <a:ext cx="8356600" cy="876300"/>
          </a:xfrm>
          <a:prstGeom prst="rect">
            <a:avLst/>
          </a:prstGeom>
          <a:noFill/>
        </p:spPr>
        <p:txBody>
          <a:bodyPr vert="horz" wrap="none" lIns="0" tIns="0" rIns="0" bIns="0" rtlCol="0">
            <a:spAutoFit/>
          </a:bodyPr>
          <a:lstStyle/>
          <a:p>
            <a:pPr>
              <a:lnSpc>
                <a:spcPts val="3000"/>
              </a:lnSpc>
            </a:pPr>
            <a:r>
              <a:rPr lang="en-CA" sz="1380">
                <a:solidFill>
                  <a:srgbClr val="323298"/>
                </a:solidFill>
                <a:latin typeface="Arial Unicode MS"/>
                <a:cs typeface="Arial Unicode MS"/>
              </a:rPr>
              <a:t></a:t>
            </a:r>
            <a:r>
              <a:rPr lang="en-CA" sz="2496">
                <a:solidFill>
                  <a:srgbClr val="7F0000"/>
                </a:solidFill>
                <a:latin typeface="Arial"/>
                <a:cs typeface="Arial"/>
              </a:rPr>
              <a:t>  Sometimes row-ids or sequential numbers are</a:t>
            </a:r>
            <a:r>
              <a:rPr lang="en-CA" sz="2496">
                <a:solidFill>
                  <a:srgbClr val="000000"/>
                </a:solidFill>
                <a:latin typeface="Times New Roman"/>
              </a:rPr>
              <a:t/>
            </a:r>
            <a:br>
              <a:rPr lang="en-CA" sz="2496">
                <a:solidFill>
                  <a:srgbClr val="000000"/>
                </a:solidFill>
                <a:latin typeface="Times New Roman"/>
              </a:rPr>
            </a:br>
            <a:r>
              <a:rPr lang="en-CA" sz="2496">
                <a:solidFill>
                  <a:srgbClr val="7F0000"/>
                </a:solidFill>
                <a:latin typeface="Arial"/>
                <a:cs typeface="Arial"/>
              </a:rPr>
              <a:t>assigned as keys to identify the rows in a table</a:t>
            </a:r>
          </a:p>
          <a:p>
            <a:pPr>
              <a:lnSpc>
                <a:spcPts val="3000"/>
              </a:lnSpc>
            </a:pPr>
            <a:endParaRPr lang="en-CA" sz="2496">
              <a:solidFill>
                <a:srgbClr val="000000"/>
              </a:solidFill>
            </a:endParaRPr>
          </a:p>
        </p:txBody>
      </p:sp>
      <p:sp>
        <p:nvSpPr>
          <p:cNvPr id="8" name="TextBox 8"/>
          <p:cNvSpPr txBox="1"/>
          <p:nvPr/>
        </p:nvSpPr>
        <p:spPr>
          <a:xfrm>
            <a:off x="1244600" y="5156200"/>
            <a:ext cx="16172697" cy="666849"/>
          </a:xfrm>
          <a:prstGeom prst="rect">
            <a:avLst/>
          </a:prstGeom>
          <a:noFill/>
        </p:spPr>
        <p:txBody>
          <a:bodyPr vert="horz" wrap="none" lIns="0" tIns="0" rIns="0" bIns="0" rtlCol="0">
            <a:spAutoFit/>
          </a:bodyPr>
          <a:lstStyle/>
          <a:p>
            <a:pPr>
              <a:lnSpc>
                <a:spcPts val="2645"/>
              </a:lnSpc>
            </a:pPr>
            <a:r>
              <a:rPr lang="en-CA" sz="1152" dirty="0">
                <a:solidFill>
                  <a:srgbClr val="980032"/>
                </a:solidFill>
                <a:latin typeface="Arial Unicode MS"/>
                <a:cs typeface="Arial Unicode MS"/>
              </a:rPr>
              <a:t></a:t>
            </a:r>
            <a:r>
              <a:rPr lang="en-CA" sz="2304" dirty="0">
                <a:solidFill>
                  <a:srgbClr val="323298"/>
                </a:solidFill>
                <a:latin typeface="Arial"/>
                <a:cs typeface="Arial"/>
              </a:rPr>
              <a:t>  Called </a:t>
            </a:r>
            <a:r>
              <a:rPr lang="en-CA" sz="2304" dirty="0" smtClean="0">
                <a:solidFill>
                  <a:srgbClr val="323298"/>
                </a:solidFill>
                <a:latin typeface="Arial Italic"/>
                <a:cs typeface="Arial Italic"/>
              </a:rPr>
              <a:t>artificial</a:t>
            </a:r>
            <a:r>
              <a:rPr lang="ar-SA" sz="2304" dirty="0" smtClean="0">
                <a:solidFill>
                  <a:srgbClr val="323298"/>
                </a:solidFill>
                <a:latin typeface="Arial Italic"/>
                <a:cs typeface="Arial Italic"/>
              </a:rPr>
              <a:t>مصطنع</a:t>
            </a:r>
            <a:r>
              <a:rPr lang="en-CA" sz="2304" dirty="0" smtClean="0">
                <a:solidFill>
                  <a:srgbClr val="323298"/>
                </a:solidFill>
                <a:latin typeface="Arial Italic"/>
                <a:cs typeface="Arial Italic"/>
              </a:rPr>
              <a:t> </a:t>
            </a:r>
            <a:r>
              <a:rPr lang="en-CA" sz="2304" dirty="0">
                <a:solidFill>
                  <a:srgbClr val="323298"/>
                </a:solidFill>
                <a:latin typeface="Arial Italic"/>
                <a:cs typeface="Arial Italic"/>
              </a:rPr>
              <a:t>key</a:t>
            </a:r>
            <a:r>
              <a:rPr lang="en-CA" sz="2304" dirty="0">
                <a:solidFill>
                  <a:srgbClr val="323298"/>
                </a:solidFill>
                <a:latin typeface="Arial"/>
                <a:cs typeface="Arial"/>
              </a:rPr>
              <a:t> or </a:t>
            </a:r>
            <a:r>
              <a:rPr lang="en-CA" sz="2304" dirty="0">
                <a:solidFill>
                  <a:srgbClr val="323298"/>
                </a:solidFill>
                <a:latin typeface="Arial Italic"/>
                <a:cs typeface="Arial Italic"/>
              </a:rPr>
              <a:t>surrogate </a:t>
            </a:r>
            <a:r>
              <a:rPr lang="en-CA" sz="2304" dirty="0" smtClean="0">
                <a:solidFill>
                  <a:srgbClr val="323298"/>
                </a:solidFill>
                <a:latin typeface="Arial Italic"/>
                <a:cs typeface="Arial Italic"/>
              </a:rPr>
              <a:t>key</a:t>
            </a:r>
            <a:r>
              <a:rPr lang="ar-SA" sz="2304" dirty="0" smtClean="0">
                <a:solidFill>
                  <a:srgbClr val="323298"/>
                </a:solidFill>
                <a:latin typeface="Arial Italic"/>
                <a:cs typeface="Arial Italic"/>
              </a:rPr>
              <a:t>بس هون لو عملنا عمود كل ستيودنت الو رقم من 0ل1  مرتبات هاد بنقدر نعتبر باريمري كي بس ما الوش معنى</a:t>
            </a:r>
            <a:endParaRPr lang="en-CA" sz="2304" dirty="0">
              <a:solidFill>
                <a:srgbClr val="323298"/>
              </a:solidFill>
              <a:latin typeface="Arial Italic"/>
              <a:cs typeface="Arial Italic"/>
            </a:endParaRPr>
          </a:p>
          <a:p>
            <a:pPr>
              <a:lnSpc>
                <a:spcPts val="2645"/>
              </a:lnSpc>
            </a:pPr>
            <a:endParaRPr lang="en-CA" sz="2275" dirty="0">
              <a:solidFill>
                <a:srgbClr val="000000"/>
              </a:solidFill>
            </a:endParaRPr>
          </a:p>
        </p:txBody>
      </p:sp>
      <p:sp>
        <p:nvSpPr>
          <p:cNvPr id="9" name="TextBox 9"/>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0" name="TextBox 10"/>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5- 8</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5"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Formal Definitions - Schema</a:t>
            </a:r>
          </a:p>
          <a:p>
            <a:pPr>
              <a:lnSpc>
                <a:spcPts val="4140"/>
              </a:lnSpc>
            </a:pPr>
            <a:endParaRPr lang="en-CA" sz="3600">
              <a:solidFill>
                <a:srgbClr val="000000"/>
              </a:solidFill>
            </a:endParaRPr>
          </a:p>
        </p:txBody>
      </p:sp>
      <p:sp>
        <p:nvSpPr>
          <p:cNvPr id="3" name="TextBox 3"/>
          <p:cNvSpPr txBox="1"/>
          <p:nvPr/>
        </p:nvSpPr>
        <p:spPr>
          <a:xfrm>
            <a:off x="330200" y="1651000"/>
            <a:ext cx="8150501" cy="718145"/>
          </a:xfrm>
          <a:prstGeom prst="rect">
            <a:avLst/>
          </a:prstGeom>
          <a:noFill/>
        </p:spPr>
        <p:txBody>
          <a:bodyPr vert="horz" wrap="none" lIns="0" tIns="0" rIns="0" bIns="0" rtlCol="0">
            <a:spAutoFit/>
          </a:bodyPr>
          <a:lstStyle/>
          <a:p>
            <a:pPr>
              <a:lnSpc>
                <a:spcPts val="2760"/>
              </a:lnSpc>
            </a:pPr>
            <a:r>
              <a:rPr lang="en-CA" sz="1440" dirty="0">
                <a:solidFill>
                  <a:srgbClr val="980032"/>
                </a:solidFill>
                <a:latin typeface="Arial Unicode MS"/>
                <a:cs typeface="Arial Unicode MS"/>
              </a:rPr>
              <a:t></a:t>
            </a:r>
            <a:r>
              <a:rPr lang="en-CA" sz="2400" dirty="0">
                <a:solidFill>
                  <a:srgbClr val="323298"/>
                </a:solidFill>
                <a:latin typeface="Arial"/>
                <a:cs typeface="Arial"/>
              </a:rPr>
              <a:t>  The </a:t>
            </a:r>
            <a:r>
              <a:rPr lang="en-CA" sz="2410" b="1" dirty="0">
                <a:solidFill>
                  <a:srgbClr val="323298"/>
                </a:solidFill>
                <a:latin typeface="Arial Bold"/>
                <a:cs typeface="Arial Bold"/>
              </a:rPr>
              <a:t>Schema</a:t>
            </a:r>
            <a:r>
              <a:rPr lang="en-CA" sz="2400" dirty="0">
                <a:solidFill>
                  <a:srgbClr val="323298"/>
                </a:solidFill>
                <a:latin typeface="Arial"/>
                <a:cs typeface="Arial"/>
              </a:rPr>
              <a:t> (or description) of a </a:t>
            </a:r>
            <a:r>
              <a:rPr lang="en-CA" sz="2400" dirty="0" smtClean="0">
                <a:solidFill>
                  <a:srgbClr val="323298"/>
                </a:solidFill>
                <a:latin typeface="Arial"/>
                <a:cs typeface="Arial"/>
              </a:rPr>
              <a:t>Relation:</a:t>
            </a:r>
            <a:r>
              <a:rPr lang="ar-SA" sz="2400" dirty="0" smtClean="0">
                <a:solidFill>
                  <a:srgbClr val="323298"/>
                </a:solidFill>
                <a:latin typeface="Arial"/>
                <a:cs typeface="Arial"/>
              </a:rPr>
              <a:t>كل رليشن الو سكيما</a:t>
            </a:r>
            <a:endParaRPr lang="en-CA" sz="2400" dirty="0">
              <a:solidFill>
                <a:srgbClr val="323298"/>
              </a:solidFill>
              <a:latin typeface="Arial"/>
              <a:cs typeface="Arial"/>
            </a:endParaRPr>
          </a:p>
          <a:p>
            <a:pPr>
              <a:lnSpc>
                <a:spcPts val="2760"/>
              </a:lnSpc>
            </a:pPr>
            <a:endParaRPr lang="en-CA" sz="2378" dirty="0">
              <a:solidFill>
                <a:srgbClr val="000000"/>
              </a:solidFill>
            </a:endParaRPr>
          </a:p>
        </p:txBody>
      </p:sp>
      <p:sp>
        <p:nvSpPr>
          <p:cNvPr id="4" name="TextBox 4"/>
          <p:cNvSpPr txBox="1"/>
          <p:nvPr/>
        </p:nvSpPr>
        <p:spPr>
          <a:xfrm>
            <a:off x="787400" y="2070100"/>
            <a:ext cx="3730701" cy="641201"/>
          </a:xfrm>
          <a:prstGeom prst="rect">
            <a:avLst/>
          </a:prstGeom>
          <a:noFill/>
        </p:spPr>
        <p:txBody>
          <a:bodyPr vert="horz" wrap="none" lIns="0" tIns="0" rIns="0" bIns="0" rtlCol="0">
            <a:spAutoFit/>
          </a:bodyPr>
          <a:lstStyle/>
          <a:p>
            <a:pPr>
              <a:lnSpc>
                <a:spcPts val="2530"/>
              </a:lnSpc>
            </a:pPr>
            <a:r>
              <a:rPr lang="en-CA" sz="1212" dirty="0">
                <a:solidFill>
                  <a:srgbClr val="323298"/>
                </a:solidFill>
                <a:latin typeface="Arial Unicode MS"/>
                <a:cs typeface="Arial Unicode MS"/>
              </a:rPr>
              <a:t></a:t>
            </a:r>
            <a:r>
              <a:rPr lang="en-CA" sz="2196" dirty="0">
                <a:solidFill>
                  <a:srgbClr val="7F0000"/>
                </a:solidFill>
                <a:latin typeface="Arial"/>
                <a:cs typeface="Arial"/>
              </a:rPr>
              <a:t>  </a:t>
            </a:r>
            <a:r>
              <a:rPr lang="en-CA" sz="2196" dirty="0" smtClean="0">
                <a:solidFill>
                  <a:srgbClr val="7F0000"/>
                </a:solidFill>
                <a:latin typeface="Arial"/>
                <a:cs typeface="Arial"/>
              </a:rPr>
              <a:t>Denoted</a:t>
            </a:r>
            <a:r>
              <a:rPr lang="ar-SA" sz="2196" dirty="0" smtClean="0">
                <a:solidFill>
                  <a:srgbClr val="7F0000"/>
                </a:solidFill>
                <a:latin typeface="Arial"/>
                <a:cs typeface="Arial"/>
              </a:rPr>
              <a:t>يرمزلها</a:t>
            </a:r>
            <a:r>
              <a:rPr lang="en-CA" sz="2196" dirty="0" smtClean="0">
                <a:solidFill>
                  <a:srgbClr val="7F0000"/>
                </a:solidFill>
                <a:latin typeface="Arial"/>
                <a:cs typeface="Arial"/>
              </a:rPr>
              <a:t> </a:t>
            </a:r>
            <a:r>
              <a:rPr lang="en-CA" sz="2196" dirty="0">
                <a:solidFill>
                  <a:srgbClr val="7F0000"/>
                </a:solidFill>
                <a:latin typeface="Arial"/>
                <a:cs typeface="Arial"/>
              </a:rPr>
              <a:t>by R(A1, A2,</a:t>
            </a:r>
          </a:p>
          <a:p>
            <a:pPr>
              <a:lnSpc>
                <a:spcPts val="2530"/>
              </a:lnSpc>
            </a:pPr>
            <a:endParaRPr lang="en-CA" sz="2196" dirty="0">
              <a:solidFill>
                <a:srgbClr val="7F0000"/>
              </a:solidFill>
              <a:latin typeface="Arial"/>
              <a:cs typeface="Arial"/>
            </a:endParaRPr>
          </a:p>
        </p:txBody>
      </p:sp>
      <p:sp>
        <p:nvSpPr>
          <p:cNvPr id="5" name="TextBox 5"/>
          <p:cNvSpPr txBox="1"/>
          <p:nvPr/>
        </p:nvSpPr>
        <p:spPr>
          <a:xfrm>
            <a:off x="4543625" y="2070100"/>
            <a:ext cx="622300" cy="381000"/>
          </a:xfrm>
          <a:prstGeom prst="rect">
            <a:avLst/>
          </a:prstGeom>
          <a:noFill/>
        </p:spPr>
        <p:txBody>
          <a:bodyPr vert="horz" wrap="none" lIns="0" tIns="0" rIns="0" bIns="0" rtlCol="0">
            <a:spAutoFit/>
          </a:bodyPr>
          <a:lstStyle/>
          <a:p>
            <a:pPr>
              <a:lnSpc>
                <a:spcPts val="2530"/>
              </a:lnSpc>
            </a:pPr>
            <a:r>
              <a:rPr lang="en-CA" sz="2196" dirty="0">
                <a:solidFill>
                  <a:srgbClr val="7F0000"/>
                </a:solidFill>
                <a:latin typeface="Arial"/>
                <a:cs typeface="Arial"/>
              </a:rPr>
              <a:t>An)</a:t>
            </a:r>
          </a:p>
          <a:p>
            <a:pPr>
              <a:lnSpc>
                <a:spcPts val="2530"/>
              </a:lnSpc>
            </a:pPr>
            <a:endParaRPr lang="en-CA" sz="2196" dirty="0">
              <a:solidFill>
                <a:srgbClr val="7F0000"/>
              </a:solidFill>
              <a:latin typeface="Arial"/>
              <a:cs typeface="Arial"/>
            </a:endParaRPr>
          </a:p>
        </p:txBody>
      </p:sp>
      <p:sp>
        <p:nvSpPr>
          <p:cNvPr id="6" name="TextBox 6"/>
          <p:cNvSpPr txBox="1"/>
          <p:nvPr/>
        </p:nvSpPr>
        <p:spPr>
          <a:xfrm>
            <a:off x="787400" y="2476500"/>
            <a:ext cx="8356600" cy="393700"/>
          </a:xfrm>
          <a:prstGeom prst="rect">
            <a:avLst/>
          </a:prstGeom>
          <a:noFill/>
        </p:spPr>
        <p:txBody>
          <a:bodyPr vert="horz" wrap="none" lIns="0" tIns="0" rIns="0" bIns="0" rtlCol="0">
            <a:spAutoFit/>
          </a:bodyPr>
          <a:lstStyle/>
          <a:p>
            <a:pPr>
              <a:lnSpc>
                <a:spcPts val="2530"/>
              </a:lnSpc>
            </a:pPr>
            <a:r>
              <a:rPr lang="en-CA" sz="1212">
                <a:solidFill>
                  <a:srgbClr val="323298"/>
                </a:solidFill>
                <a:latin typeface="Arial Unicode MS"/>
                <a:cs typeface="Arial Unicode MS"/>
              </a:rPr>
              <a:t></a:t>
            </a:r>
            <a:r>
              <a:rPr lang="en-CA" sz="2196">
                <a:solidFill>
                  <a:srgbClr val="7F0000"/>
                </a:solidFill>
                <a:latin typeface="Arial"/>
                <a:cs typeface="Arial"/>
              </a:rPr>
              <a:t>  R is the </a:t>
            </a:r>
            <a:r>
              <a:rPr lang="en-CA" sz="2206" b="1">
                <a:solidFill>
                  <a:srgbClr val="7F0000"/>
                </a:solidFill>
                <a:latin typeface="Arial Bold"/>
                <a:cs typeface="Arial Bold"/>
              </a:rPr>
              <a:t>name</a:t>
            </a:r>
            <a:r>
              <a:rPr lang="en-CA" sz="2196">
                <a:solidFill>
                  <a:srgbClr val="7F0000"/>
                </a:solidFill>
                <a:latin typeface="Arial"/>
                <a:cs typeface="Arial"/>
              </a:rPr>
              <a:t> of the relation</a:t>
            </a:r>
          </a:p>
          <a:p>
            <a:pPr>
              <a:lnSpc>
                <a:spcPts val="2530"/>
              </a:lnSpc>
            </a:pPr>
            <a:endParaRPr lang="en-CA" sz="2165">
              <a:solidFill>
                <a:srgbClr val="000000"/>
              </a:solidFill>
            </a:endParaRPr>
          </a:p>
        </p:txBody>
      </p:sp>
      <p:sp>
        <p:nvSpPr>
          <p:cNvPr id="7" name="TextBox 7"/>
          <p:cNvSpPr txBox="1"/>
          <p:nvPr/>
        </p:nvSpPr>
        <p:spPr>
          <a:xfrm>
            <a:off x="330200" y="2794000"/>
            <a:ext cx="8813800" cy="927100"/>
          </a:xfrm>
          <a:prstGeom prst="rect">
            <a:avLst/>
          </a:prstGeom>
          <a:noFill/>
        </p:spPr>
        <p:txBody>
          <a:bodyPr vert="horz" wrap="none" lIns="0" tIns="0" rIns="0" bIns="0" rtlCol="0">
            <a:spAutoFit/>
          </a:bodyPr>
          <a:lstStyle/>
          <a:p>
            <a:pPr indent="457200">
              <a:lnSpc>
                <a:spcPts val="3400"/>
              </a:lnSpc>
            </a:pPr>
            <a:r>
              <a:rPr lang="en-CA" sz="1212" dirty="0">
                <a:solidFill>
                  <a:srgbClr val="323298"/>
                </a:solidFill>
                <a:latin typeface="Arial Unicode MS"/>
                <a:cs typeface="Arial Unicode MS"/>
              </a:rPr>
              <a:t></a:t>
            </a:r>
            <a:r>
              <a:rPr lang="en-CA" sz="2196" dirty="0">
                <a:solidFill>
                  <a:srgbClr val="7F0000"/>
                </a:solidFill>
                <a:latin typeface="Arial"/>
                <a:cs typeface="Arial"/>
              </a:rPr>
              <a:t>  The </a:t>
            </a:r>
            <a:r>
              <a:rPr lang="en-CA" sz="2206" b="1" dirty="0">
                <a:solidFill>
                  <a:srgbClr val="7F0000"/>
                </a:solidFill>
                <a:latin typeface="Arial Bold"/>
                <a:cs typeface="Arial Bold"/>
              </a:rPr>
              <a:t>attributes</a:t>
            </a:r>
            <a:r>
              <a:rPr lang="en-CA" sz="2196" dirty="0">
                <a:solidFill>
                  <a:srgbClr val="7F0000"/>
                </a:solidFill>
                <a:latin typeface="Arial"/>
                <a:cs typeface="Arial"/>
              </a:rPr>
              <a:t> of the relation are A1, A2, ..., An</a:t>
            </a:r>
            <a:r>
              <a:rPr lang="en-CA" sz="2315" dirty="0">
                <a:solidFill>
                  <a:srgbClr val="000000"/>
                </a:solidFill>
                <a:latin typeface="Times New Roman"/>
              </a:rPr>
              <a:t/>
            </a:r>
            <a:br>
              <a:rPr lang="en-CA" sz="2315" dirty="0">
                <a:solidFill>
                  <a:srgbClr val="000000"/>
                </a:solidFill>
                <a:latin typeface="Times New Roman"/>
              </a:rPr>
            </a:br>
            <a:r>
              <a:rPr lang="en-CA" sz="1442" dirty="0">
                <a:solidFill>
                  <a:srgbClr val="980032"/>
                </a:solidFill>
                <a:latin typeface="Arial Unicode MS"/>
                <a:cs typeface="Arial Unicode MS"/>
              </a:rPr>
              <a:t></a:t>
            </a:r>
            <a:r>
              <a:rPr lang="en-CA" sz="2402" dirty="0">
                <a:solidFill>
                  <a:srgbClr val="323298"/>
                </a:solidFill>
                <a:latin typeface="Arial"/>
                <a:cs typeface="Arial"/>
              </a:rPr>
              <a:t>  Example:</a:t>
            </a:r>
          </a:p>
          <a:p>
            <a:pPr>
              <a:lnSpc>
                <a:spcPts val="3400"/>
              </a:lnSpc>
            </a:pPr>
            <a:endParaRPr lang="en-CA" sz="2315" dirty="0">
              <a:solidFill>
                <a:srgbClr val="000000"/>
              </a:solidFill>
            </a:endParaRPr>
          </a:p>
        </p:txBody>
      </p:sp>
      <p:sp>
        <p:nvSpPr>
          <p:cNvPr id="8" name="TextBox 8"/>
          <p:cNvSpPr txBox="1"/>
          <p:nvPr/>
        </p:nvSpPr>
        <p:spPr>
          <a:xfrm>
            <a:off x="673100" y="3733800"/>
            <a:ext cx="8470900" cy="457200"/>
          </a:xfrm>
          <a:prstGeom prst="rect">
            <a:avLst/>
          </a:prstGeom>
          <a:noFill/>
        </p:spPr>
        <p:txBody>
          <a:bodyPr vert="horz" wrap="none" lIns="0" tIns="0" rIns="0" bIns="0" rtlCol="0">
            <a:spAutoFit/>
          </a:bodyPr>
          <a:lstStyle/>
          <a:p>
            <a:pPr>
              <a:lnSpc>
                <a:spcPts val="2760"/>
              </a:lnSpc>
            </a:pPr>
            <a:r>
              <a:rPr lang="en-CA" sz="2400" dirty="0">
                <a:solidFill>
                  <a:srgbClr val="323298"/>
                </a:solidFill>
                <a:latin typeface="Arial"/>
                <a:cs typeface="Arial"/>
              </a:rPr>
              <a:t>CUSTOMER (</a:t>
            </a:r>
            <a:r>
              <a:rPr lang="en-CA" sz="2400" dirty="0" err="1">
                <a:solidFill>
                  <a:srgbClr val="323298"/>
                </a:solidFill>
                <a:latin typeface="Arial"/>
                <a:cs typeface="Arial"/>
              </a:rPr>
              <a:t>Cust</a:t>
            </a:r>
            <a:r>
              <a:rPr lang="en-CA" sz="2400" dirty="0">
                <a:solidFill>
                  <a:srgbClr val="323298"/>
                </a:solidFill>
                <a:latin typeface="Arial"/>
                <a:cs typeface="Arial"/>
              </a:rPr>
              <a:t>-id, </a:t>
            </a:r>
            <a:r>
              <a:rPr lang="en-CA" sz="2400" dirty="0" err="1">
                <a:solidFill>
                  <a:srgbClr val="323298"/>
                </a:solidFill>
                <a:latin typeface="Arial"/>
                <a:cs typeface="Arial"/>
              </a:rPr>
              <a:t>Cust</a:t>
            </a:r>
            <a:r>
              <a:rPr lang="en-CA" sz="2400" dirty="0">
                <a:solidFill>
                  <a:srgbClr val="323298"/>
                </a:solidFill>
                <a:latin typeface="Arial"/>
                <a:cs typeface="Arial"/>
              </a:rPr>
              <a:t>-name, Address, Phone#)</a:t>
            </a:r>
          </a:p>
          <a:p>
            <a:pPr>
              <a:lnSpc>
                <a:spcPts val="2760"/>
              </a:lnSpc>
            </a:pPr>
            <a:endParaRPr lang="en-CA" sz="2400" dirty="0">
              <a:solidFill>
                <a:srgbClr val="000000"/>
              </a:solidFill>
            </a:endParaRPr>
          </a:p>
        </p:txBody>
      </p:sp>
      <p:sp>
        <p:nvSpPr>
          <p:cNvPr id="9" name="TextBox 9"/>
          <p:cNvSpPr txBox="1"/>
          <p:nvPr/>
        </p:nvSpPr>
        <p:spPr>
          <a:xfrm>
            <a:off x="787400" y="4165600"/>
            <a:ext cx="8356600" cy="393700"/>
          </a:xfrm>
          <a:prstGeom prst="rect">
            <a:avLst/>
          </a:prstGeom>
          <a:noFill/>
        </p:spPr>
        <p:txBody>
          <a:bodyPr vert="horz" wrap="none" lIns="0" tIns="0" rIns="0" bIns="0" rtlCol="0">
            <a:spAutoFit/>
          </a:bodyPr>
          <a:lstStyle/>
          <a:p>
            <a:pPr>
              <a:lnSpc>
                <a:spcPts val="2530"/>
              </a:lnSpc>
            </a:pPr>
            <a:r>
              <a:rPr lang="en-CA" sz="1212" dirty="0">
                <a:solidFill>
                  <a:srgbClr val="323298"/>
                </a:solidFill>
                <a:latin typeface="Arial Unicode MS"/>
                <a:cs typeface="Arial Unicode MS"/>
              </a:rPr>
              <a:t></a:t>
            </a:r>
            <a:r>
              <a:rPr lang="en-CA" sz="2196" dirty="0">
                <a:solidFill>
                  <a:srgbClr val="7F0000"/>
                </a:solidFill>
                <a:latin typeface="Arial"/>
                <a:cs typeface="Arial"/>
              </a:rPr>
              <a:t>  CUSTOMER is the relation name</a:t>
            </a:r>
          </a:p>
          <a:p>
            <a:pPr>
              <a:lnSpc>
                <a:spcPts val="2530"/>
              </a:lnSpc>
            </a:pPr>
            <a:endParaRPr lang="en-CA" sz="2165" dirty="0">
              <a:solidFill>
                <a:srgbClr val="000000"/>
              </a:solidFill>
            </a:endParaRPr>
          </a:p>
        </p:txBody>
      </p:sp>
      <p:sp>
        <p:nvSpPr>
          <p:cNvPr id="10" name="TextBox 10"/>
          <p:cNvSpPr txBox="1"/>
          <p:nvPr/>
        </p:nvSpPr>
        <p:spPr>
          <a:xfrm>
            <a:off x="787400" y="4546600"/>
            <a:ext cx="8356600" cy="774700"/>
          </a:xfrm>
          <a:prstGeom prst="rect">
            <a:avLst/>
          </a:prstGeom>
          <a:noFill/>
        </p:spPr>
        <p:txBody>
          <a:bodyPr vert="horz" wrap="none" lIns="0" tIns="0" rIns="0" bIns="0" rtlCol="0">
            <a:spAutoFit/>
          </a:bodyPr>
          <a:lstStyle/>
          <a:p>
            <a:pPr>
              <a:lnSpc>
                <a:spcPts val="2700"/>
              </a:lnSpc>
              <a:tabLst>
                <a:tab pos="279400" algn="l"/>
              </a:tabLst>
            </a:pPr>
            <a:r>
              <a:rPr lang="en-CA" sz="1212" dirty="0">
                <a:solidFill>
                  <a:srgbClr val="323298"/>
                </a:solidFill>
                <a:latin typeface="Arial Unicode MS"/>
                <a:cs typeface="Arial Unicode MS"/>
              </a:rPr>
              <a:t></a:t>
            </a:r>
            <a:r>
              <a:rPr lang="en-CA" sz="2198" dirty="0">
                <a:solidFill>
                  <a:srgbClr val="7F0000"/>
                </a:solidFill>
                <a:latin typeface="Arial"/>
                <a:cs typeface="Arial"/>
              </a:rPr>
              <a:t>  Defined over the four attributes: </a:t>
            </a:r>
            <a:r>
              <a:rPr lang="en-CA" sz="2198" dirty="0" err="1">
                <a:solidFill>
                  <a:srgbClr val="7F0000"/>
                </a:solidFill>
                <a:latin typeface="Arial"/>
                <a:cs typeface="Arial"/>
              </a:rPr>
              <a:t>Cust</a:t>
            </a:r>
            <a:r>
              <a:rPr lang="en-CA" sz="2198" dirty="0">
                <a:solidFill>
                  <a:srgbClr val="7F0000"/>
                </a:solidFill>
                <a:latin typeface="Arial"/>
                <a:cs typeface="Arial"/>
              </a:rPr>
              <a:t>-id, </a:t>
            </a:r>
            <a:r>
              <a:rPr lang="en-CA" sz="2198" dirty="0" err="1">
                <a:solidFill>
                  <a:srgbClr val="7F0000"/>
                </a:solidFill>
                <a:latin typeface="Arial"/>
                <a:cs typeface="Arial"/>
              </a:rPr>
              <a:t>Cust</a:t>
            </a:r>
            <a:r>
              <a:rPr lang="en-CA" sz="2198" dirty="0">
                <a:solidFill>
                  <a:srgbClr val="7F0000"/>
                </a:solidFill>
                <a:latin typeface="Arial"/>
                <a:cs typeface="Arial"/>
              </a:rPr>
              <a:t>-name,</a:t>
            </a:r>
            <a:r>
              <a:rPr lang="en-CA" sz="2196" dirty="0">
                <a:solidFill>
                  <a:srgbClr val="000000"/>
                </a:solidFill>
                <a:latin typeface="Times New Roman"/>
              </a:rPr>
              <a:t/>
            </a:r>
            <a:br>
              <a:rPr lang="en-CA" sz="2196" dirty="0">
                <a:solidFill>
                  <a:srgbClr val="000000"/>
                </a:solidFill>
                <a:latin typeface="Times New Roman"/>
              </a:rPr>
            </a:br>
            <a:r>
              <a:rPr lang="en-CA" sz="2196" dirty="0">
                <a:solidFill>
                  <a:srgbClr val="7F0000"/>
                </a:solidFill>
                <a:latin typeface="Arial"/>
                <a:cs typeface="Arial"/>
              </a:rPr>
              <a:t>	Address, Phone#</a:t>
            </a:r>
          </a:p>
          <a:p>
            <a:pPr>
              <a:lnSpc>
                <a:spcPts val="2700"/>
              </a:lnSpc>
            </a:pPr>
            <a:endParaRPr lang="en-CA" sz="2196" dirty="0">
              <a:solidFill>
                <a:srgbClr val="000000"/>
              </a:solidFill>
            </a:endParaRPr>
          </a:p>
        </p:txBody>
      </p:sp>
      <p:sp>
        <p:nvSpPr>
          <p:cNvPr id="11" name="TextBox 11"/>
          <p:cNvSpPr txBox="1"/>
          <p:nvPr/>
        </p:nvSpPr>
        <p:spPr>
          <a:xfrm>
            <a:off x="330200" y="5308600"/>
            <a:ext cx="8813800" cy="457200"/>
          </a:xfrm>
          <a:prstGeom prst="rect">
            <a:avLst/>
          </a:prstGeom>
          <a:noFill/>
        </p:spPr>
        <p:txBody>
          <a:bodyPr vert="horz" wrap="none" lIns="0" tIns="0" rIns="0" bIns="0" rtlCol="0">
            <a:spAutoFit/>
          </a:bodyPr>
          <a:lstStyle/>
          <a:p>
            <a:pPr>
              <a:lnSpc>
                <a:spcPts val="2760"/>
              </a:lnSpc>
            </a:pPr>
            <a:r>
              <a:rPr lang="en-CA" sz="1440">
                <a:solidFill>
                  <a:srgbClr val="980032"/>
                </a:solidFill>
                <a:latin typeface="Arial Unicode MS"/>
                <a:cs typeface="Arial Unicode MS"/>
              </a:rPr>
              <a:t></a:t>
            </a:r>
            <a:r>
              <a:rPr lang="en-CA" sz="2400">
                <a:solidFill>
                  <a:srgbClr val="323298"/>
                </a:solidFill>
                <a:latin typeface="Arial"/>
                <a:cs typeface="Arial"/>
              </a:rPr>
              <a:t>  Each attribute has a </a:t>
            </a:r>
            <a:r>
              <a:rPr lang="en-CA" sz="2410" b="1">
                <a:solidFill>
                  <a:srgbClr val="323298"/>
                </a:solidFill>
                <a:latin typeface="Arial Bold"/>
                <a:cs typeface="Arial Bold"/>
              </a:rPr>
              <a:t>domain</a:t>
            </a:r>
            <a:r>
              <a:rPr lang="en-CA" sz="2400">
                <a:solidFill>
                  <a:srgbClr val="323298"/>
                </a:solidFill>
                <a:latin typeface="Arial"/>
                <a:cs typeface="Arial"/>
              </a:rPr>
              <a:t> or a set of valid values.</a:t>
            </a:r>
          </a:p>
          <a:p>
            <a:pPr>
              <a:lnSpc>
                <a:spcPts val="2760"/>
              </a:lnSpc>
            </a:pPr>
            <a:endParaRPr lang="en-CA" sz="2382">
              <a:solidFill>
                <a:srgbClr val="000000"/>
              </a:solidFill>
            </a:endParaRPr>
          </a:p>
        </p:txBody>
      </p:sp>
      <p:sp>
        <p:nvSpPr>
          <p:cNvPr id="12" name="TextBox 12"/>
          <p:cNvSpPr txBox="1"/>
          <p:nvPr/>
        </p:nvSpPr>
        <p:spPr>
          <a:xfrm>
            <a:off x="787400" y="5740400"/>
            <a:ext cx="12849671" cy="641201"/>
          </a:xfrm>
          <a:prstGeom prst="rect">
            <a:avLst/>
          </a:prstGeom>
          <a:noFill/>
        </p:spPr>
        <p:txBody>
          <a:bodyPr vert="horz" wrap="none" lIns="0" tIns="0" rIns="0" bIns="0" rtlCol="0">
            <a:spAutoFit/>
          </a:bodyPr>
          <a:lstStyle/>
          <a:p>
            <a:pPr>
              <a:lnSpc>
                <a:spcPts val="2530"/>
              </a:lnSpc>
            </a:pPr>
            <a:r>
              <a:rPr lang="en-CA" sz="1212" dirty="0">
                <a:solidFill>
                  <a:srgbClr val="323298"/>
                </a:solidFill>
                <a:latin typeface="Arial Unicode MS"/>
                <a:cs typeface="Arial Unicode MS"/>
              </a:rPr>
              <a:t></a:t>
            </a:r>
            <a:r>
              <a:rPr lang="en-CA" sz="2196" dirty="0">
                <a:solidFill>
                  <a:srgbClr val="7F0000"/>
                </a:solidFill>
                <a:latin typeface="Arial"/>
                <a:cs typeface="Arial"/>
              </a:rPr>
              <a:t>  For example, the domain of </a:t>
            </a:r>
            <a:r>
              <a:rPr lang="en-CA" sz="2196" dirty="0" err="1">
                <a:solidFill>
                  <a:srgbClr val="7F0000"/>
                </a:solidFill>
                <a:latin typeface="Arial"/>
                <a:cs typeface="Arial"/>
              </a:rPr>
              <a:t>Cust</a:t>
            </a:r>
            <a:r>
              <a:rPr lang="en-CA" sz="2196" dirty="0">
                <a:solidFill>
                  <a:srgbClr val="7F0000"/>
                </a:solidFill>
                <a:latin typeface="Arial"/>
                <a:cs typeface="Arial"/>
              </a:rPr>
              <a:t>-id is 6 digit </a:t>
            </a:r>
            <a:r>
              <a:rPr lang="en-CA" sz="2196" dirty="0" smtClean="0">
                <a:solidFill>
                  <a:srgbClr val="7F0000"/>
                </a:solidFill>
                <a:latin typeface="Arial"/>
                <a:cs typeface="Arial"/>
              </a:rPr>
              <a:t>numbers.</a:t>
            </a:r>
            <a:r>
              <a:rPr lang="ar-SA" sz="2196" dirty="0" smtClean="0">
                <a:solidFill>
                  <a:srgbClr val="7F0000"/>
                </a:solidFill>
                <a:latin typeface="Arial"/>
                <a:cs typeface="Arial"/>
              </a:rPr>
              <a:t>يعني لو عملنا عمود هويات لازم يحتوي على عدد ثابت من لارقام</a:t>
            </a:r>
            <a:endParaRPr lang="en-CA" sz="2196" dirty="0">
              <a:solidFill>
                <a:srgbClr val="7F0000"/>
              </a:solidFill>
              <a:latin typeface="Arial"/>
              <a:cs typeface="Arial"/>
            </a:endParaRPr>
          </a:p>
          <a:p>
            <a:pPr>
              <a:lnSpc>
                <a:spcPts val="2530"/>
              </a:lnSpc>
            </a:pPr>
            <a:endParaRPr lang="en-CA" sz="2178" dirty="0">
              <a:solidFill>
                <a:srgbClr val="000000"/>
              </a:solidFill>
            </a:endParaRPr>
          </a:p>
        </p:txBody>
      </p:sp>
      <p:sp>
        <p:nvSpPr>
          <p:cNvPr id="13" name="TextBox 13"/>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4" name="TextBox 14"/>
          <p:cNvSpPr txBox="1"/>
          <p:nvPr/>
        </p:nvSpPr>
        <p:spPr>
          <a:xfrm>
            <a:off x="7962900" y="6591300"/>
            <a:ext cx="10414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5- 9</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1"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Formal Definitions - Tuple</a:t>
            </a:r>
          </a:p>
          <a:p>
            <a:pPr>
              <a:lnSpc>
                <a:spcPts val="4140"/>
              </a:lnSpc>
            </a:pPr>
            <a:endParaRPr lang="en-CA" sz="3600">
              <a:solidFill>
                <a:srgbClr val="000000"/>
              </a:solidFill>
            </a:endParaRPr>
          </a:p>
        </p:txBody>
      </p:sp>
      <p:sp>
        <p:nvSpPr>
          <p:cNvPr id="3" name="TextBox 3"/>
          <p:cNvSpPr txBox="1"/>
          <p:nvPr/>
        </p:nvSpPr>
        <p:spPr>
          <a:xfrm>
            <a:off x="330200" y="1638300"/>
            <a:ext cx="9199313" cy="1077218"/>
          </a:xfrm>
          <a:prstGeom prst="rect">
            <a:avLst/>
          </a:prstGeom>
          <a:noFill/>
        </p:spPr>
        <p:txBody>
          <a:bodyPr vert="horz" wrap="none" lIns="0" tIns="0" rIns="0" bIns="0" rtlCol="0">
            <a:spAutoFit/>
          </a:bodyPr>
          <a:lstStyle/>
          <a:p>
            <a:pPr>
              <a:lnSpc>
                <a:spcPts val="2800"/>
              </a:lnSpc>
              <a:tabLst>
                <a:tab pos="342900" algn="l"/>
              </a:tabLst>
            </a:pPr>
            <a:r>
              <a:rPr lang="en-CA" sz="1440" dirty="0">
                <a:solidFill>
                  <a:srgbClr val="980032"/>
                </a:solidFill>
                <a:latin typeface="Arial Unicode MS"/>
                <a:cs typeface="Arial Unicode MS"/>
              </a:rPr>
              <a:t></a:t>
            </a:r>
            <a:r>
              <a:rPr lang="en-CA" sz="2400" dirty="0">
                <a:solidFill>
                  <a:srgbClr val="323298"/>
                </a:solidFill>
                <a:latin typeface="Arial"/>
                <a:cs typeface="Arial"/>
              </a:rPr>
              <a:t>  A </a:t>
            </a:r>
            <a:r>
              <a:rPr lang="en-CA" sz="2410" b="1" dirty="0">
                <a:solidFill>
                  <a:srgbClr val="323298"/>
                </a:solidFill>
                <a:latin typeface="Arial Bold"/>
                <a:cs typeface="Arial Bold"/>
              </a:rPr>
              <a:t>tuple</a:t>
            </a:r>
            <a:r>
              <a:rPr lang="en-CA" sz="2400" dirty="0">
                <a:solidFill>
                  <a:srgbClr val="323298"/>
                </a:solidFill>
                <a:latin typeface="Arial"/>
                <a:cs typeface="Arial"/>
              </a:rPr>
              <a:t> is an ordered </a:t>
            </a:r>
            <a:r>
              <a:rPr lang="en-CA" sz="2400" dirty="0" smtClean="0">
                <a:solidFill>
                  <a:srgbClr val="323298"/>
                </a:solidFill>
                <a:latin typeface="Arial"/>
                <a:cs typeface="Arial"/>
              </a:rPr>
              <a:t>set</a:t>
            </a:r>
            <a:r>
              <a:rPr lang="ar-SA" sz="2400" dirty="0" smtClean="0">
                <a:solidFill>
                  <a:srgbClr val="323298"/>
                </a:solidFill>
                <a:latin typeface="Arial"/>
                <a:cs typeface="Arial"/>
              </a:rPr>
              <a:t>مجموعه مرتبه</a:t>
            </a:r>
            <a:r>
              <a:rPr lang="en-CA" sz="2400" dirty="0" smtClean="0">
                <a:solidFill>
                  <a:srgbClr val="323298"/>
                </a:solidFill>
                <a:latin typeface="Arial"/>
                <a:cs typeface="Arial"/>
              </a:rPr>
              <a:t> </a:t>
            </a:r>
            <a:r>
              <a:rPr lang="en-CA" sz="2400" dirty="0">
                <a:solidFill>
                  <a:srgbClr val="323298"/>
                </a:solidFill>
                <a:latin typeface="Arial"/>
                <a:cs typeface="Arial"/>
              </a:rPr>
              <a:t>of values (enclosed in angled</a:t>
            </a:r>
            <a:r>
              <a:rPr lang="en-CA" sz="2400" dirty="0">
                <a:solidFill>
                  <a:srgbClr val="000000"/>
                </a:solidFill>
                <a:latin typeface="Times New Roman"/>
              </a:rPr>
              <a:t/>
            </a:r>
            <a:br>
              <a:rPr lang="en-CA" sz="2400" dirty="0">
                <a:solidFill>
                  <a:srgbClr val="000000"/>
                </a:solidFill>
                <a:latin typeface="Times New Roman"/>
              </a:rPr>
            </a:br>
            <a:r>
              <a:rPr lang="en-CA" sz="2400" dirty="0">
                <a:solidFill>
                  <a:srgbClr val="323298"/>
                </a:solidFill>
                <a:latin typeface="Arial"/>
                <a:cs typeface="Arial"/>
              </a:rPr>
              <a:t>	brackets ‘&lt; … &gt;’)</a:t>
            </a:r>
          </a:p>
          <a:p>
            <a:pPr>
              <a:lnSpc>
                <a:spcPts val="2800"/>
              </a:lnSpc>
            </a:pPr>
            <a:endParaRPr lang="en-CA" sz="2400" dirty="0">
              <a:solidFill>
                <a:srgbClr val="000000"/>
              </a:solidFill>
            </a:endParaRPr>
          </a:p>
        </p:txBody>
      </p:sp>
      <p:sp>
        <p:nvSpPr>
          <p:cNvPr id="4" name="TextBox 4"/>
          <p:cNvSpPr txBox="1"/>
          <p:nvPr/>
        </p:nvSpPr>
        <p:spPr>
          <a:xfrm>
            <a:off x="330200" y="2451100"/>
            <a:ext cx="7227941" cy="718145"/>
          </a:xfrm>
          <a:prstGeom prst="rect">
            <a:avLst/>
          </a:prstGeom>
          <a:noFill/>
        </p:spPr>
        <p:txBody>
          <a:bodyPr vert="horz" wrap="none" lIns="0" tIns="0" rIns="0" bIns="0" rtlCol="0">
            <a:spAutoFit/>
          </a:bodyPr>
          <a:lstStyle/>
          <a:p>
            <a:pPr>
              <a:lnSpc>
                <a:spcPts val="2760"/>
              </a:lnSpc>
            </a:pPr>
            <a:r>
              <a:rPr lang="en-CA" sz="1440" dirty="0">
                <a:solidFill>
                  <a:srgbClr val="980032"/>
                </a:solidFill>
                <a:latin typeface="Arial Unicode MS"/>
                <a:cs typeface="Arial Unicode MS"/>
              </a:rPr>
              <a:t></a:t>
            </a:r>
            <a:r>
              <a:rPr lang="en-CA" sz="2400" dirty="0">
                <a:solidFill>
                  <a:srgbClr val="323298"/>
                </a:solidFill>
                <a:latin typeface="Arial"/>
                <a:cs typeface="Arial"/>
              </a:rPr>
              <a:t>  Each value is </a:t>
            </a:r>
            <a:r>
              <a:rPr lang="en-CA" sz="2400" dirty="0" smtClean="0">
                <a:solidFill>
                  <a:srgbClr val="323298"/>
                </a:solidFill>
                <a:latin typeface="Arial"/>
                <a:cs typeface="Arial"/>
              </a:rPr>
              <a:t>derived</a:t>
            </a:r>
            <a:r>
              <a:rPr lang="ar-SA" sz="2400" dirty="0" smtClean="0">
                <a:solidFill>
                  <a:srgbClr val="323298"/>
                </a:solidFill>
                <a:latin typeface="Arial"/>
                <a:cs typeface="Arial"/>
              </a:rPr>
              <a:t>مشتقه</a:t>
            </a:r>
            <a:r>
              <a:rPr lang="en-CA" sz="2400" dirty="0" smtClean="0">
                <a:solidFill>
                  <a:srgbClr val="323298"/>
                </a:solidFill>
                <a:latin typeface="Arial"/>
                <a:cs typeface="Arial"/>
              </a:rPr>
              <a:t> </a:t>
            </a:r>
            <a:r>
              <a:rPr lang="en-CA" sz="2400" dirty="0">
                <a:solidFill>
                  <a:srgbClr val="323298"/>
                </a:solidFill>
                <a:latin typeface="Arial"/>
                <a:cs typeface="Arial"/>
              </a:rPr>
              <a:t>from an </a:t>
            </a:r>
            <a:r>
              <a:rPr lang="en-US" sz="2400" dirty="0" smtClean="0">
                <a:solidFill>
                  <a:srgbClr val="323298"/>
                </a:solidFill>
                <a:latin typeface="Arial"/>
                <a:cs typeface="Arial"/>
              </a:rPr>
              <a:t>suitable</a:t>
            </a:r>
            <a:r>
              <a:rPr lang="en-CA" sz="2400" dirty="0" smtClean="0">
                <a:solidFill>
                  <a:srgbClr val="323298"/>
                </a:solidFill>
                <a:latin typeface="Arial"/>
                <a:cs typeface="Arial"/>
              </a:rPr>
              <a:t> </a:t>
            </a:r>
            <a:r>
              <a:rPr lang="en-CA" sz="2400" dirty="0">
                <a:solidFill>
                  <a:srgbClr val="323298"/>
                </a:solidFill>
                <a:latin typeface="Arial Italic"/>
                <a:cs typeface="Arial Italic"/>
              </a:rPr>
              <a:t>domain</a:t>
            </a:r>
            <a:r>
              <a:rPr lang="en-CA" sz="2400" dirty="0">
                <a:solidFill>
                  <a:srgbClr val="323298"/>
                </a:solidFill>
                <a:latin typeface="Arial"/>
                <a:cs typeface="Arial"/>
              </a:rPr>
              <a:t>.</a:t>
            </a:r>
          </a:p>
          <a:p>
            <a:pPr>
              <a:lnSpc>
                <a:spcPts val="2760"/>
              </a:lnSpc>
            </a:pPr>
            <a:endParaRPr lang="en-CA" sz="2381" dirty="0">
              <a:solidFill>
                <a:srgbClr val="000000"/>
              </a:solidFill>
            </a:endParaRPr>
          </a:p>
        </p:txBody>
      </p:sp>
      <p:sp>
        <p:nvSpPr>
          <p:cNvPr id="5" name="TextBox 5"/>
          <p:cNvSpPr txBox="1"/>
          <p:nvPr/>
        </p:nvSpPr>
        <p:spPr>
          <a:xfrm>
            <a:off x="330200" y="2882900"/>
            <a:ext cx="8813800" cy="838200"/>
          </a:xfrm>
          <a:prstGeom prst="rect">
            <a:avLst/>
          </a:prstGeom>
          <a:noFill/>
        </p:spPr>
        <p:txBody>
          <a:bodyPr vert="horz" wrap="none" lIns="0" tIns="0" rIns="0" bIns="0" rtlCol="0">
            <a:spAutoFit/>
          </a:bodyPr>
          <a:lstStyle/>
          <a:p>
            <a:pPr>
              <a:lnSpc>
                <a:spcPts val="2900"/>
              </a:lnSpc>
              <a:tabLst>
                <a:tab pos="342900" algn="l"/>
              </a:tabLst>
            </a:pPr>
            <a:r>
              <a:rPr lang="en-CA" sz="1440" dirty="0">
                <a:solidFill>
                  <a:srgbClr val="980032"/>
                </a:solidFill>
                <a:latin typeface="Arial Unicode MS"/>
                <a:cs typeface="Arial Unicode MS"/>
              </a:rPr>
              <a:t></a:t>
            </a:r>
            <a:r>
              <a:rPr lang="en-CA" sz="2400" dirty="0">
                <a:solidFill>
                  <a:srgbClr val="323298"/>
                </a:solidFill>
                <a:latin typeface="Arial"/>
                <a:cs typeface="Arial"/>
              </a:rPr>
              <a:t>  A row in the CUSTOMER relation is a 4-tuple and would</a:t>
            </a:r>
            <a:r>
              <a:rPr lang="en-CA" sz="2402" dirty="0">
                <a:solidFill>
                  <a:srgbClr val="000000"/>
                </a:solidFill>
                <a:latin typeface="Times New Roman"/>
              </a:rPr>
              <a:t/>
            </a:r>
            <a:br>
              <a:rPr lang="en-CA" sz="2402" dirty="0">
                <a:solidFill>
                  <a:srgbClr val="000000"/>
                </a:solidFill>
                <a:latin typeface="Times New Roman"/>
              </a:rPr>
            </a:br>
            <a:r>
              <a:rPr lang="en-CA" sz="2402" dirty="0">
                <a:solidFill>
                  <a:srgbClr val="323298"/>
                </a:solidFill>
                <a:latin typeface="Arial"/>
                <a:cs typeface="Arial"/>
              </a:rPr>
              <a:t>	consist of four values, for example:</a:t>
            </a:r>
          </a:p>
          <a:p>
            <a:pPr>
              <a:lnSpc>
                <a:spcPts val="2900"/>
              </a:lnSpc>
            </a:pPr>
            <a:endParaRPr lang="en-CA" sz="2402" dirty="0">
              <a:solidFill>
                <a:srgbClr val="000000"/>
              </a:solidFill>
            </a:endParaRPr>
          </a:p>
        </p:txBody>
      </p:sp>
      <p:sp>
        <p:nvSpPr>
          <p:cNvPr id="6" name="TextBox 6"/>
          <p:cNvSpPr txBox="1"/>
          <p:nvPr/>
        </p:nvSpPr>
        <p:spPr>
          <a:xfrm>
            <a:off x="787400" y="3810000"/>
            <a:ext cx="177800" cy="254000"/>
          </a:xfrm>
          <a:prstGeom prst="rect">
            <a:avLst/>
          </a:prstGeom>
          <a:noFill/>
        </p:spPr>
        <p:txBody>
          <a:bodyPr vert="horz" wrap="none" lIns="0" tIns="0" rIns="0" bIns="0" rtlCol="0">
            <a:spAutoFit/>
          </a:bodyPr>
          <a:lstStyle/>
          <a:p>
            <a:pPr>
              <a:lnSpc>
                <a:spcPts val="1400"/>
              </a:lnSpc>
            </a:pPr>
            <a:r>
              <a:rPr lang="en-CA" sz="933" spc="-30">
                <a:solidFill>
                  <a:srgbClr val="323298"/>
                </a:solidFill>
                <a:latin typeface="Arial Unicode MS"/>
                <a:cs typeface="Arial Unicode MS"/>
              </a:rPr>
              <a:t></a:t>
            </a:r>
          </a:p>
          <a:p>
            <a:pPr>
              <a:lnSpc>
                <a:spcPts val="1380"/>
              </a:lnSpc>
            </a:pPr>
            <a:endParaRPr lang="en-CA" sz="1212">
              <a:solidFill>
                <a:srgbClr val="000000"/>
              </a:solidFill>
            </a:endParaRPr>
          </a:p>
        </p:txBody>
      </p:sp>
      <p:sp>
        <p:nvSpPr>
          <p:cNvPr id="7" name="TextBox 7"/>
          <p:cNvSpPr txBox="1"/>
          <p:nvPr/>
        </p:nvSpPr>
        <p:spPr>
          <a:xfrm>
            <a:off x="1066800" y="3683000"/>
            <a:ext cx="7962900" cy="787400"/>
          </a:xfrm>
          <a:prstGeom prst="rect">
            <a:avLst/>
          </a:prstGeom>
          <a:noFill/>
        </p:spPr>
        <p:txBody>
          <a:bodyPr vert="horz" wrap="none" lIns="0" tIns="0" rIns="0" bIns="0" rtlCol="0">
            <a:spAutoFit/>
          </a:bodyPr>
          <a:lstStyle/>
          <a:p>
            <a:pPr>
              <a:lnSpc>
                <a:spcPts val="2600"/>
              </a:lnSpc>
            </a:pPr>
            <a:r>
              <a:rPr lang="en-CA" sz="2196">
                <a:solidFill>
                  <a:srgbClr val="7F0000"/>
                </a:solidFill>
                <a:latin typeface="Arial"/>
                <a:cs typeface="Arial"/>
              </a:rPr>
              <a:t>&lt;632895, "John Smith", "101 Main St. Atlanta, GA  30332",</a:t>
            </a:r>
            <a:r>
              <a:rPr lang="en-CA" sz="2196">
                <a:solidFill>
                  <a:srgbClr val="000000"/>
                </a:solidFill>
                <a:latin typeface="Times New Roman"/>
              </a:rPr>
              <a:t/>
            </a:r>
            <a:br>
              <a:rPr lang="en-CA" sz="2196">
                <a:solidFill>
                  <a:srgbClr val="000000"/>
                </a:solidFill>
                <a:latin typeface="Times New Roman"/>
              </a:rPr>
            </a:br>
            <a:r>
              <a:rPr lang="en-CA" sz="2196">
                <a:solidFill>
                  <a:srgbClr val="7F0000"/>
                </a:solidFill>
                <a:latin typeface="Arial"/>
                <a:cs typeface="Arial"/>
              </a:rPr>
              <a:t>"(404) 894-2000"&gt;</a:t>
            </a:r>
          </a:p>
          <a:p>
            <a:pPr>
              <a:lnSpc>
                <a:spcPts val="2640"/>
              </a:lnSpc>
            </a:pPr>
            <a:endParaRPr lang="en-CA" sz="2196">
              <a:solidFill>
                <a:srgbClr val="000000"/>
              </a:solidFill>
            </a:endParaRPr>
          </a:p>
        </p:txBody>
      </p:sp>
      <p:sp>
        <p:nvSpPr>
          <p:cNvPr id="8" name="TextBox 8"/>
          <p:cNvSpPr txBox="1"/>
          <p:nvPr/>
        </p:nvSpPr>
        <p:spPr>
          <a:xfrm>
            <a:off x="330200" y="4343400"/>
            <a:ext cx="5882188" cy="1692771"/>
          </a:xfrm>
          <a:prstGeom prst="rect">
            <a:avLst/>
          </a:prstGeom>
          <a:noFill/>
        </p:spPr>
        <p:txBody>
          <a:bodyPr vert="horz" wrap="none" lIns="0" tIns="0" rIns="0" bIns="0" rtlCol="0">
            <a:spAutoFit/>
          </a:bodyPr>
          <a:lstStyle/>
          <a:p>
            <a:pPr indent="457200">
              <a:lnSpc>
                <a:spcPts val="3300"/>
              </a:lnSpc>
              <a:tabLst>
                <a:tab pos="457200" algn="l"/>
              </a:tabLst>
            </a:pPr>
            <a:r>
              <a:rPr lang="en-CA" sz="1212" dirty="0">
                <a:solidFill>
                  <a:srgbClr val="323298"/>
                </a:solidFill>
                <a:latin typeface="Arial Unicode MS"/>
                <a:cs typeface="Arial Unicode MS"/>
              </a:rPr>
              <a:t></a:t>
            </a:r>
            <a:r>
              <a:rPr lang="en-CA" sz="2196" dirty="0">
                <a:solidFill>
                  <a:srgbClr val="7F0000"/>
                </a:solidFill>
                <a:latin typeface="Arial"/>
                <a:cs typeface="Arial"/>
              </a:rPr>
              <a:t>  This is called a 4-tuple as it has 4 values</a:t>
            </a:r>
            <a:r>
              <a:rPr lang="en-CA" sz="2172" dirty="0">
                <a:solidFill>
                  <a:srgbClr val="000000"/>
                </a:solidFill>
                <a:latin typeface="Times New Roman"/>
              </a:rPr>
              <a:t/>
            </a:r>
            <a:br>
              <a:rPr lang="en-CA" sz="2172" dirty="0">
                <a:solidFill>
                  <a:srgbClr val="000000"/>
                </a:solidFill>
                <a:latin typeface="Times New Roman"/>
              </a:rPr>
            </a:br>
            <a:r>
              <a:rPr lang="en-CA" sz="1212" dirty="0">
                <a:solidFill>
                  <a:srgbClr val="323298"/>
                </a:solidFill>
                <a:latin typeface="Arial Unicode MS"/>
                <a:cs typeface="Arial Unicode MS"/>
              </a:rPr>
              <a:t>	</a:t>
            </a:r>
            <a:r>
              <a:rPr lang="en-CA" sz="2196" dirty="0">
                <a:solidFill>
                  <a:srgbClr val="7F0000"/>
                </a:solidFill>
                <a:latin typeface="Arial"/>
                <a:cs typeface="Arial"/>
              </a:rPr>
              <a:t>  A tuple (row) in the CUSTOMER relation.</a:t>
            </a:r>
            <a:r>
              <a:rPr lang="en-CA" sz="2378" dirty="0">
                <a:solidFill>
                  <a:srgbClr val="000000"/>
                </a:solidFill>
                <a:latin typeface="Times New Roman"/>
              </a:rPr>
              <a:t/>
            </a:r>
            <a:br>
              <a:rPr lang="en-CA" sz="2378" dirty="0">
                <a:solidFill>
                  <a:srgbClr val="000000"/>
                </a:solidFill>
                <a:latin typeface="Times New Roman"/>
              </a:rPr>
            </a:br>
            <a:r>
              <a:rPr lang="en-CA" sz="1440" dirty="0">
                <a:solidFill>
                  <a:srgbClr val="980032"/>
                </a:solidFill>
                <a:latin typeface="Arial Unicode MS"/>
                <a:cs typeface="Arial Unicode MS"/>
              </a:rPr>
              <a:t></a:t>
            </a:r>
            <a:r>
              <a:rPr lang="en-CA" sz="2400" dirty="0">
                <a:solidFill>
                  <a:srgbClr val="323298"/>
                </a:solidFill>
                <a:latin typeface="Arial"/>
                <a:cs typeface="Arial"/>
              </a:rPr>
              <a:t>  A relation is a </a:t>
            </a:r>
            <a:r>
              <a:rPr lang="en-CA" sz="2410" b="1" dirty="0">
                <a:solidFill>
                  <a:srgbClr val="323298"/>
                </a:solidFill>
                <a:latin typeface="Arial Bold"/>
                <a:cs typeface="Arial Bold"/>
              </a:rPr>
              <a:t>set </a:t>
            </a:r>
            <a:r>
              <a:rPr lang="en-CA" sz="2400" dirty="0">
                <a:solidFill>
                  <a:srgbClr val="323298"/>
                </a:solidFill>
                <a:latin typeface="Arial"/>
                <a:cs typeface="Arial"/>
              </a:rPr>
              <a:t>of </a:t>
            </a:r>
            <a:r>
              <a:rPr lang="en-CA" sz="2400" dirty="0" smtClean="0">
                <a:solidFill>
                  <a:srgbClr val="323298"/>
                </a:solidFill>
                <a:latin typeface="Arial"/>
                <a:cs typeface="Arial"/>
              </a:rPr>
              <a:t>tuples </a:t>
            </a:r>
            <a:r>
              <a:rPr lang="en-CA" sz="2400" dirty="0">
                <a:solidFill>
                  <a:srgbClr val="323298"/>
                </a:solidFill>
                <a:latin typeface="Arial"/>
                <a:cs typeface="Arial"/>
              </a:rPr>
              <a:t>(rows)</a:t>
            </a:r>
          </a:p>
          <a:p>
            <a:pPr>
              <a:lnSpc>
                <a:spcPts val="3300"/>
              </a:lnSpc>
            </a:pPr>
            <a:endParaRPr lang="en-CA" sz="2378" dirty="0">
              <a:solidFill>
                <a:srgbClr val="000000"/>
              </a:solidFill>
            </a:endParaRPr>
          </a:p>
        </p:txBody>
      </p:sp>
      <p:sp>
        <p:nvSpPr>
          <p:cNvPr id="9" name="TextBox 9"/>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0" name="TextBox 10"/>
          <p:cNvSpPr txBox="1"/>
          <p:nvPr/>
        </p:nvSpPr>
        <p:spPr>
          <a:xfrm>
            <a:off x="7861300" y="6591300"/>
            <a:ext cx="11430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5- 10</a:t>
            </a:r>
          </a:p>
          <a:p>
            <a:pPr>
              <a:lnSpc>
                <a:spcPts val="1610"/>
              </a:lnSpc>
            </a:pPr>
            <a:endParaRPr lang="en-CA" sz="1414" b="1">
              <a:solidFill>
                <a:srgbClr val="980032"/>
              </a:solidFill>
              <a:latin typeface="Arial Bold"/>
              <a:cs typeface="Arial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45300"/>
          </a:xfrm>
          <a:prstGeom prst="rect">
            <a:avLst/>
          </a:prstGeom>
        </p:spPr>
      </p:pic>
      <p:sp>
        <p:nvSpPr>
          <p:cNvPr id="13" name="TextBox 2"/>
          <p:cNvSpPr txBox="1"/>
          <p:nvPr/>
        </p:nvSpPr>
        <p:spPr>
          <a:xfrm>
            <a:off x="317500" y="711200"/>
            <a:ext cx="8826500" cy="685800"/>
          </a:xfrm>
          <a:prstGeom prst="rect">
            <a:avLst/>
          </a:prstGeom>
          <a:noFill/>
        </p:spPr>
        <p:txBody>
          <a:bodyPr vert="horz" wrap="none" lIns="0" tIns="0" rIns="0" bIns="0" rtlCol="0">
            <a:spAutoFit/>
          </a:bodyPr>
          <a:lstStyle/>
          <a:p>
            <a:pPr>
              <a:lnSpc>
                <a:spcPts val="4140"/>
              </a:lnSpc>
            </a:pPr>
            <a:r>
              <a:rPr lang="en-CA" sz="3600">
                <a:solidFill>
                  <a:srgbClr val="7F0000"/>
                </a:solidFill>
                <a:latin typeface="Arial"/>
                <a:cs typeface="Arial"/>
              </a:rPr>
              <a:t>Formal Definitions - Domain</a:t>
            </a:r>
          </a:p>
          <a:p>
            <a:pPr>
              <a:lnSpc>
                <a:spcPts val="4140"/>
              </a:lnSpc>
            </a:pPr>
            <a:endParaRPr lang="en-CA" sz="3600">
              <a:solidFill>
                <a:srgbClr val="000000"/>
              </a:solidFill>
            </a:endParaRPr>
          </a:p>
        </p:txBody>
      </p:sp>
      <p:sp>
        <p:nvSpPr>
          <p:cNvPr id="3" name="TextBox 3"/>
          <p:cNvSpPr txBox="1"/>
          <p:nvPr/>
        </p:nvSpPr>
        <p:spPr>
          <a:xfrm>
            <a:off x="330200" y="1612900"/>
            <a:ext cx="8813800" cy="381000"/>
          </a:xfrm>
          <a:prstGeom prst="rect">
            <a:avLst/>
          </a:prstGeom>
          <a:noFill/>
        </p:spPr>
        <p:txBody>
          <a:bodyPr vert="horz" wrap="none" lIns="0" tIns="0" rIns="0" bIns="0" rtlCol="0">
            <a:spAutoFit/>
          </a:bodyPr>
          <a:lstStyle/>
          <a:p>
            <a:pPr>
              <a:lnSpc>
                <a:spcPts val="2300"/>
              </a:lnSpc>
            </a:pPr>
            <a:r>
              <a:rPr lang="en-CA" sz="1200">
                <a:solidFill>
                  <a:srgbClr val="980032"/>
                </a:solidFill>
                <a:latin typeface="Arial Unicode MS"/>
                <a:cs typeface="Arial Unicode MS"/>
              </a:rPr>
              <a:t></a:t>
            </a:r>
            <a:r>
              <a:rPr lang="en-CA" sz="2004">
                <a:solidFill>
                  <a:srgbClr val="323298"/>
                </a:solidFill>
                <a:latin typeface="Arial"/>
                <a:cs typeface="Arial"/>
              </a:rPr>
              <a:t>   A </a:t>
            </a:r>
            <a:r>
              <a:rPr lang="en-CA" sz="2014" b="1">
                <a:solidFill>
                  <a:srgbClr val="323298"/>
                </a:solidFill>
                <a:latin typeface="Arial Bold"/>
                <a:cs typeface="Arial Bold"/>
              </a:rPr>
              <a:t>domain</a:t>
            </a:r>
            <a:r>
              <a:rPr lang="en-CA" sz="2004">
                <a:solidFill>
                  <a:srgbClr val="323298"/>
                </a:solidFill>
                <a:latin typeface="Arial"/>
                <a:cs typeface="Arial"/>
              </a:rPr>
              <a:t> has a logical definition:</a:t>
            </a:r>
          </a:p>
          <a:p>
            <a:pPr>
              <a:lnSpc>
                <a:spcPts val="2300"/>
              </a:lnSpc>
            </a:pPr>
            <a:endParaRPr lang="en-CA" sz="1982">
              <a:solidFill>
                <a:srgbClr val="000000"/>
              </a:solidFill>
            </a:endParaRPr>
          </a:p>
        </p:txBody>
      </p:sp>
      <p:sp>
        <p:nvSpPr>
          <p:cNvPr id="4" name="TextBox 4"/>
          <p:cNvSpPr txBox="1"/>
          <p:nvPr/>
        </p:nvSpPr>
        <p:spPr>
          <a:xfrm>
            <a:off x="787400" y="1968500"/>
            <a:ext cx="8356600" cy="622300"/>
          </a:xfrm>
          <a:prstGeom prst="rect">
            <a:avLst/>
          </a:prstGeom>
          <a:noFill/>
        </p:spPr>
        <p:txBody>
          <a:bodyPr vert="horz" wrap="none" lIns="0" tIns="0" rIns="0" bIns="0" rtlCol="0">
            <a:spAutoFit/>
          </a:bodyPr>
          <a:lstStyle/>
          <a:p>
            <a:pPr>
              <a:lnSpc>
                <a:spcPts val="2000"/>
              </a:lnSpc>
              <a:tabLst>
                <a:tab pos="279400" algn="l"/>
              </a:tabLst>
            </a:pPr>
            <a:r>
              <a:rPr lang="en-CA" sz="1046">
                <a:solidFill>
                  <a:srgbClr val="323298"/>
                </a:solidFill>
                <a:latin typeface="Arial Unicode MS"/>
                <a:cs typeface="Arial Unicode MS"/>
              </a:rPr>
              <a:t></a:t>
            </a:r>
            <a:r>
              <a:rPr lang="en-CA" sz="1898">
                <a:solidFill>
                  <a:srgbClr val="7F0000"/>
                </a:solidFill>
                <a:latin typeface="Arial"/>
                <a:cs typeface="Arial"/>
              </a:rPr>
              <a:t>   Example: “USA_phone_numbers” are the set of 10 digit phone</a:t>
            </a:r>
            <a:r>
              <a:rPr lang="en-CA" sz="1896">
                <a:solidFill>
                  <a:srgbClr val="000000"/>
                </a:solidFill>
                <a:latin typeface="Times New Roman"/>
              </a:rPr>
              <a:t/>
            </a:r>
            <a:br>
              <a:rPr lang="en-CA" sz="1896">
                <a:solidFill>
                  <a:srgbClr val="000000"/>
                </a:solidFill>
                <a:latin typeface="Times New Roman"/>
              </a:rPr>
            </a:br>
            <a:r>
              <a:rPr lang="en-CA" sz="1896">
                <a:solidFill>
                  <a:srgbClr val="7F0000"/>
                </a:solidFill>
                <a:latin typeface="Arial"/>
                <a:cs typeface="Arial"/>
              </a:rPr>
              <a:t>	numbers valid in the U.S.</a:t>
            </a:r>
          </a:p>
          <a:p>
            <a:pPr>
              <a:lnSpc>
                <a:spcPts val="2000"/>
              </a:lnSpc>
            </a:pPr>
            <a:endParaRPr lang="en-CA" sz="1896">
              <a:solidFill>
                <a:srgbClr val="000000"/>
              </a:solidFill>
            </a:endParaRPr>
          </a:p>
        </p:txBody>
      </p:sp>
      <p:sp>
        <p:nvSpPr>
          <p:cNvPr id="5" name="TextBox 5"/>
          <p:cNvSpPr txBox="1"/>
          <p:nvPr/>
        </p:nvSpPr>
        <p:spPr>
          <a:xfrm>
            <a:off x="330200" y="2527300"/>
            <a:ext cx="8813800" cy="381000"/>
          </a:xfrm>
          <a:prstGeom prst="rect">
            <a:avLst/>
          </a:prstGeom>
          <a:noFill/>
        </p:spPr>
        <p:txBody>
          <a:bodyPr vert="horz" wrap="none" lIns="0" tIns="0" rIns="0" bIns="0" rtlCol="0">
            <a:spAutoFit/>
          </a:bodyPr>
          <a:lstStyle/>
          <a:p>
            <a:pPr>
              <a:lnSpc>
                <a:spcPts val="2300"/>
              </a:lnSpc>
            </a:pPr>
            <a:r>
              <a:rPr lang="en-CA" sz="1200">
                <a:solidFill>
                  <a:srgbClr val="980032"/>
                </a:solidFill>
                <a:latin typeface="Arial Unicode MS"/>
                <a:cs typeface="Arial Unicode MS"/>
              </a:rPr>
              <a:t></a:t>
            </a:r>
            <a:r>
              <a:rPr lang="en-CA" sz="2004">
                <a:solidFill>
                  <a:srgbClr val="323298"/>
                </a:solidFill>
                <a:latin typeface="Arial"/>
                <a:cs typeface="Arial"/>
              </a:rPr>
              <a:t>   A domain also has a data-type or a format defined for it.</a:t>
            </a:r>
          </a:p>
          <a:p>
            <a:pPr>
              <a:lnSpc>
                <a:spcPts val="2300"/>
              </a:lnSpc>
            </a:pPr>
            <a:endParaRPr lang="en-CA" sz="1990">
              <a:solidFill>
                <a:srgbClr val="000000"/>
              </a:solidFill>
            </a:endParaRPr>
          </a:p>
        </p:txBody>
      </p:sp>
      <p:sp>
        <p:nvSpPr>
          <p:cNvPr id="6" name="TextBox 6"/>
          <p:cNvSpPr txBox="1"/>
          <p:nvPr/>
        </p:nvSpPr>
        <p:spPr>
          <a:xfrm>
            <a:off x="787400" y="2882900"/>
            <a:ext cx="8356600" cy="622300"/>
          </a:xfrm>
          <a:prstGeom prst="rect">
            <a:avLst/>
          </a:prstGeom>
          <a:noFill/>
        </p:spPr>
        <p:txBody>
          <a:bodyPr vert="horz" wrap="none" lIns="0" tIns="0" rIns="0" bIns="0" rtlCol="0">
            <a:spAutoFit/>
          </a:bodyPr>
          <a:lstStyle/>
          <a:p>
            <a:pPr>
              <a:lnSpc>
                <a:spcPts val="2000"/>
              </a:lnSpc>
              <a:tabLst>
                <a:tab pos="279400" algn="l"/>
              </a:tabLst>
            </a:pPr>
            <a:r>
              <a:rPr lang="en-CA" sz="1044">
                <a:solidFill>
                  <a:srgbClr val="323298"/>
                </a:solidFill>
                <a:latin typeface="Arial Unicode MS"/>
                <a:cs typeface="Arial Unicode MS"/>
              </a:rPr>
              <a:t></a:t>
            </a:r>
            <a:r>
              <a:rPr lang="en-CA" sz="1896">
                <a:solidFill>
                  <a:srgbClr val="7F0000"/>
                </a:solidFill>
                <a:latin typeface="Arial"/>
                <a:cs typeface="Arial"/>
              </a:rPr>
              <a:t>   The USA_phone_numbers may have a format: (ddd)ddd-dddd where</a:t>
            </a:r>
            <a:r>
              <a:rPr lang="en-CA" sz="1898">
                <a:solidFill>
                  <a:srgbClr val="000000"/>
                </a:solidFill>
                <a:latin typeface="Times New Roman"/>
              </a:rPr>
              <a:t/>
            </a:r>
            <a:br>
              <a:rPr lang="en-CA" sz="1898">
                <a:solidFill>
                  <a:srgbClr val="000000"/>
                </a:solidFill>
                <a:latin typeface="Times New Roman"/>
              </a:rPr>
            </a:br>
            <a:r>
              <a:rPr lang="en-CA" sz="1898">
                <a:solidFill>
                  <a:srgbClr val="7F0000"/>
                </a:solidFill>
                <a:latin typeface="Arial"/>
                <a:cs typeface="Arial"/>
              </a:rPr>
              <a:t>	each d is a decimal digit.</a:t>
            </a:r>
          </a:p>
          <a:p>
            <a:pPr>
              <a:lnSpc>
                <a:spcPts val="2000"/>
              </a:lnSpc>
            </a:pPr>
            <a:endParaRPr lang="en-CA" sz="1898">
              <a:solidFill>
                <a:srgbClr val="000000"/>
              </a:solidFill>
            </a:endParaRPr>
          </a:p>
        </p:txBody>
      </p:sp>
      <p:sp>
        <p:nvSpPr>
          <p:cNvPr id="7" name="TextBox 7"/>
          <p:cNvSpPr txBox="1"/>
          <p:nvPr/>
        </p:nvSpPr>
        <p:spPr>
          <a:xfrm>
            <a:off x="787400" y="3454400"/>
            <a:ext cx="8356600" cy="660400"/>
          </a:xfrm>
          <a:prstGeom prst="rect">
            <a:avLst/>
          </a:prstGeom>
          <a:noFill/>
        </p:spPr>
        <p:txBody>
          <a:bodyPr vert="horz" wrap="none" lIns="0" tIns="0" rIns="0" bIns="0" rtlCol="0">
            <a:spAutoFit/>
          </a:bodyPr>
          <a:lstStyle/>
          <a:p>
            <a:pPr>
              <a:lnSpc>
                <a:spcPts val="2200"/>
              </a:lnSpc>
              <a:tabLst>
                <a:tab pos="279400" algn="l"/>
              </a:tabLst>
            </a:pPr>
            <a:r>
              <a:rPr lang="en-CA" sz="1104">
                <a:solidFill>
                  <a:srgbClr val="323298"/>
                </a:solidFill>
                <a:latin typeface="Arial Unicode MS"/>
                <a:cs typeface="Arial Unicode MS"/>
              </a:rPr>
              <a:t></a:t>
            </a:r>
            <a:r>
              <a:rPr lang="en-CA" sz="2004">
                <a:solidFill>
                  <a:srgbClr val="7F0000"/>
                </a:solidFill>
                <a:latin typeface="Arial"/>
                <a:cs typeface="Arial"/>
              </a:rPr>
              <a:t>   Dates have various formats such as year, month, date formatted</a:t>
            </a:r>
            <a:r>
              <a:rPr lang="en-CA" sz="2004">
                <a:solidFill>
                  <a:srgbClr val="000000"/>
                </a:solidFill>
                <a:latin typeface="Times New Roman"/>
              </a:rPr>
              <a:t/>
            </a:r>
            <a:br>
              <a:rPr lang="en-CA" sz="2004">
                <a:solidFill>
                  <a:srgbClr val="000000"/>
                </a:solidFill>
                <a:latin typeface="Times New Roman"/>
              </a:rPr>
            </a:br>
            <a:r>
              <a:rPr lang="en-CA" sz="2004">
                <a:solidFill>
                  <a:srgbClr val="7F0000"/>
                </a:solidFill>
                <a:latin typeface="Arial"/>
                <a:cs typeface="Arial"/>
              </a:rPr>
              <a:t>	as yyyy-mm-dd, or as dd mm,yyyy etc.</a:t>
            </a:r>
          </a:p>
          <a:p>
            <a:pPr>
              <a:lnSpc>
                <a:spcPts val="2200"/>
              </a:lnSpc>
            </a:pPr>
            <a:endParaRPr lang="en-CA" sz="2004">
              <a:solidFill>
                <a:srgbClr val="000000"/>
              </a:solidFill>
            </a:endParaRPr>
          </a:p>
        </p:txBody>
      </p:sp>
      <p:sp>
        <p:nvSpPr>
          <p:cNvPr id="8" name="TextBox 8"/>
          <p:cNvSpPr txBox="1"/>
          <p:nvPr/>
        </p:nvSpPr>
        <p:spPr>
          <a:xfrm>
            <a:off x="330200" y="4368800"/>
            <a:ext cx="8875828" cy="846386"/>
          </a:xfrm>
          <a:prstGeom prst="rect">
            <a:avLst/>
          </a:prstGeom>
          <a:noFill/>
        </p:spPr>
        <p:txBody>
          <a:bodyPr vert="horz" wrap="none" lIns="0" tIns="0" rIns="0" bIns="0" rtlCol="0">
            <a:spAutoFit/>
          </a:bodyPr>
          <a:lstStyle/>
          <a:p>
            <a:pPr>
              <a:lnSpc>
                <a:spcPts val="2200"/>
              </a:lnSpc>
              <a:tabLst>
                <a:tab pos="342900" algn="l"/>
              </a:tabLst>
            </a:pPr>
            <a:r>
              <a:rPr lang="en-CA" sz="1200" dirty="0">
                <a:solidFill>
                  <a:srgbClr val="980032"/>
                </a:solidFill>
                <a:latin typeface="Arial Unicode MS"/>
                <a:cs typeface="Arial Unicode MS"/>
              </a:rPr>
              <a:t></a:t>
            </a:r>
            <a:r>
              <a:rPr lang="en-CA" sz="2004" dirty="0">
                <a:solidFill>
                  <a:srgbClr val="323298"/>
                </a:solidFill>
                <a:latin typeface="Arial"/>
                <a:cs typeface="Arial"/>
              </a:rPr>
              <a:t>   The attribute name </a:t>
            </a:r>
            <a:r>
              <a:rPr lang="en-CA" sz="2004" dirty="0" smtClean="0">
                <a:solidFill>
                  <a:srgbClr val="323298"/>
                </a:solidFill>
                <a:latin typeface="Arial"/>
                <a:cs typeface="Arial"/>
              </a:rPr>
              <a:t>designates</a:t>
            </a:r>
            <a:r>
              <a:rPr lang="ar-SA" sz="2004" dirty="0" smtClean="0">
                <a:solidFill>
                  <a:srgbClr val="323298"/>
                </a:solidFill>
                <a:latin typeface="Arial"/>
                <a:cs typeface="Arial"/>
              </a:rPr>
              <a:t>يحدد</a:t>
            </a:r>
            <a:r>
              <a:rPr lang="en-CA" sz="2004" dirty="0" smtClean="0">
                <a:solidFill>
                  <a:srgbClr val="323298"/>
                </a:solidFill>
                <a:latin typeface="Arial"/>
                <a:cs typeface="Arial"/>
              </a:rPr>
              <a:t>  </a:t>
            </a:r>
            <a:r>
              <a:rPr lang="en-CA" sz="2004" dirty="0">
                <a:solidFill>
                  <a:srgbClr val="323298"/>
                </a:solidFill>
                <a:latin typeface="Arial"/>
                <a:cs typeface="Arial"/>
              </a:rPr>
              <a:t>the role played by a domain in a</a:t>
            </a:r>
            <a:r>
              <a:rPr lang="en-CA" sz="2006" dirty="0">
                <a:solidFill>
                  <a:srgbClr val="000000"/>
                </a:solidFill>
                <a:latin typeface="Times New Roman"/>
              </a:rPr>
              <a:t/>
            </a:r>
            <a:br>
              <a:rPr lang="en-CA" sz="2006" dirty="0">
                <a:solidFill>
                  <a:srgbClr val="000000"/>
                </a:solidFill>
                <a:latin typeface="Times New Roman"/>
              </a:rPr>
            </a:br>
            <a:r>
              <a:rPr lang="en-CA" sz="2006" dirty="0">
                <a:solidFill>
                  <a:srgbClr val="323298"/>
                </a:solidFill>
                <a:latin typeface="Arial"/>
                <a:cs typeface="Arial"/>
              </a:rPr>
              <a:t>	</a:t>
            </a:r>
            <a:r>
              <a:rPr lang="en-CA" sz="2006" dirty="0" smtClean="0">
                <a:solidFill>
                  <a:srgbClr val="323298"/>
                </a:solidFill>
                <a:latin typeface="Arial"/>
                <a:cs typeface="Arial"/>
              </a:rPr>
              <a:t>relation:</a:t>
            </a:r>
            <a:r>
              <a:rPr lang="ar-SA" sz="2006" dirty="0" smtClean="0">
                <a:solidFill>
                  <a:srgbClr val="323298"/>
                </a:solidFill>
                <a:latin typeface="Arial"/>
                <a:cs typeface="Arial"/>
              </a:rPr>
              <a:t> المثال الي تحت بوضح (اسم العمود هو الي بحدد شو الدور يلي بدو يلعبه الدومين جوا الجدول</a:t>
            </a:r>
            <a:endParaRPr lang="en-CA" sz="2006" dirty="0">
              <a:solidFill>
                <a:srgbClr val="323298"/>
              </a:solidFill>
              <a:latin typeface="Arial"/>
              <a:cs typeface="Arial"/>
            </a:endParaRPr>
          </a:p>
          <a:p>
            <a:pPr>
              <a:lnSpc>
                <a:spcPts val="2200"/>
              </a:lnSpc>
            </a:pPr>
            <a:endParaRPr lang="en-CA" sz="2006" dirty="0">
              <a:solidFill>
                <a:srgbClr val="000000"/>
              </a:solidFill>
            </a:endParaRPr>
          </a:p>
        </p:txBody>
      </p:sp>
      <p:sp>
        <p:nvSpPr>
          <p:cNvPr id="9" name="TextBox 9"/>
          <p:cNvSpPr txBox="1"/>
          <p:nvPr/>
        </p:nvSpPr>
        <p:spPr>
          <a:xfrm>
            <a:off x="787400" y="4978400"/>
            <a:ext cx="8422177" cy="846386"/>
          </a:xfrm>
          <a:prstGeom prst="rect">
            <a:avLst/>
          </a:prstGeom>
          <a:noFill/>
        </p:spPr>
        <p:txBody>
          <a:bodyPr vert="horz" wrap="none" lIns="0" tIns="0" rIns="0" bIns="0" rtlCol="0">
            <a:spAutoFit/>
          </a:bodyPr>
          <a:lstStyle/>
          <a:p>
            <a:pPr>
              <a:lnSpc>
                <a:spcPts val="2200"/>
              </a:lnSpc>
              <a:tabLst>
                <a:tab pos="279400" algn="l"/>
              </a:tabLst>
            </a:pPr>
            <a:r>
              <a:rPr lang="en-CA" sz="1104" dirty="0">
                <a:solidFill>
                  <a:srgbClr val="323298"/>
                </a:solidFill>
                <a:latin typeface="Arial Unicode MS"/>
                <a:cs typeface="Arial Unicode MS"/>
              </a:rPr>
              <a:t></a:t>
            </a:r>
            <a:r>
              <a:rPr lang="en-CA" sz="2004" dirty="0">
                <a:solidFill>
                  <a:srgbClr val="7F0000"/>
                </a:solidFill>
                <a:latin typeface="Arial"/>
                <a:cs typeface="Arial"/>
              </a:rPr>
              <a:t>   Used to </a:t>
            </a:r>
            <a:r>
              <a:rPr lang="en-US" sz="2004" dirty="0" smtClean="0">
                <a:solidFill>
                  <a:srgbClr val="7F0000"/>
                </a:solidFill>
                <a:latin typeface="Arial"/>
                <a:cs typeface="Arial"/>
              </a:rPr>
              <a:t>explain</a:t>
            </a:r>
            <a:r>
              <a:rPr lang="en-CA" sz="2004" dirty="0" smtClean="0">
                <a:solidFill>
                  <a:srgbClr val="7F0000"/>
                </a:solidFill>
                <a:latin typeface="Arial"/>
                <a:cs typeface="Arial"/>
              </a:rPr>
              <a:t> </a:t>
            </a:r>
            <a:r>
              <a:rPr lang="en-CA" sz="2004" dirty="0">
                <a:solidFill>
                  <a:srgbClr val="7F0000"/>
                </a:solidFill>
                <a:latin typeface="Arial"/>
                <a:cs typeface="Arial"/>
              </a:rPr>
              <a:t>the meaning of the data elements </a:t>
            </a:r>
            <a:r>
              <a:rPr lang="en-CA" sz="2004" dirty="0" smtClean="0">
                <a:solidFill>
                  <a:srgbClr val="7F0000"/>
                </a:solidFill>
                <a:latin typeface="Arial"/>
                <a:cs typeface="Arial"/>
              </a:rPr>
              <a:t>corresponding</a:t>
            </a:r>
            <a:r>
              <a:rPr lang="ar-SA" sz="2004" dirty="0" smtClean="0">
                <a:solidFill>
                  <a:srgbClr val="7F0000"/>
                </a:solidFill>
                <a:latin typeface="Arial"/>
                <a:cs typeface="Arial"/>
              </a:rPr>
              <a:t>المقابله </a:t>
            </a:r>
            <a:r>
              <a:rPr lang="en-CA" sz="2004" dirty="0">
                <a:solidFill>
                  <a:srgbClr val="000000"/>
                </a:solidFill>
                <a:latin typeface="Times New Roman"/>
              </a:rPr>
              <a:t/>
            </a:r>
            <a:br>
              <a:rPr lang="en-CA" sz="2004" dirty="0">
                <a:solidFill>
                  <a:srgbClr val="000000"/>
                </a:solidFill>
                <a:latin typeface="Times New Roman"/>
              </a:rPr>
            </a:br>
            <a:r>
              <a:rPr lang="en-CA" sz="2004" dirty="0">
                <a:solidFill>
                  <a:srgbClr val="7F0000"/>
                </a:solidFill>
                <a:latin typeface="Arial"/>
                <a:cs typeface="Arial"/>
              </a:rPr>
              <a:t>	to that attribute</a:t>
            </a:r>
          </a:p>
          <a:p>
            <a:pPr>
              <a:lnSpc>
                <a:spcPts val="2200"/>
              </a:lnSpc>
            </a:pPr>
            <a:endParaRPr lang="en-CA" sz="2004" dirty="0">
              <a:solidFill>
                <a:srgbClr val="000000"/>
              </a:solidFill>
            </a:endParaRPr>
          </a:p>
        </p:txBody>
      </p:sp>
      <p:sp>
        <p:nvSpPr>
          <p:cNvPr id="10" name="TextBox 10"/>
          <p:cNvSpPr txBox="1"/>
          <p:nvPr/>
        </p:nvSpPr>
        <p:spPr>
          <a:xfrm>
            <a:off x="787400" y="5588000"/>
            <a:ext cx="8356600" cy="622300"/>
          </a:xfrm>
          <a:prstGeom prst="rect">
            <a:avLst/>
          </a:prstGeom>
          <a:noFill/>
        </p:spPr>
        <p:txBody>
          <a:bodyPr vert="horz" wrap="none" lIns="0" tIns="0" rIns="0" bIns="0" rtlCol="0">
            <a:spAutoFit/>
          </a:bodyPr>
          <a:lstStyle/>
          <a:p>
            <a:pPr>
              <a:lnSpc>
                <a:spcPts val="2000"/>
              </a:lnSpc>
              <a:tabLst>
                <a:tab pos="279400" algn="l"/>
              </a:tabLst>
            </a:pPr>
            <a:r>
              <a:rPr lang="en-CA" sz="1044">
                <a:solidFill>
                  <a:srgbClr val="323298"/>
                </a:solidFill>
                <a:latin typeface="Arial Unicode MS"/>
                <a:cs typeface="Arial Unicode MS"/>
              </a:rPr>
              <a:t></a:t>
            </a:r>
            <a:r>
              <a:rPr lang="en-CA" sz="1896">
                <a:solidFill>
                  <a:srgbClr val="7F0000"/>
                </a:solidFill>
                <a:latin typeface="Arial"/>
                <a:cs typeface="Arial"/>
              </a:rPr>
              <a:t>   Example: The domain Date may be used to define two attributes</a:t>
            </a:r>
            <a:r>
              <a:rPr lang="en-CA" sz="1898">
                <a:solidFill>
                  <a:srgbClr val="000000"/>
                </a:solidFill>
                <a:latin typeface="Times New Roman"/>
              </a:rPr>
              <a:t/>
            </a:r>
            <a:br>
              <a:rPr lang="en-CA" sz="1898">
                <a:solidFill>
                  <a:srgbClr val="000000"/>
                </a:solidFill>
                <a:latin typeface="Times New Roman"/>
              </a:rPr>
            </a:br>
            <a:r>
              <a:rPr lang="en-CA" sz="1898">
                <a:solidFill>
                  <a:srgbClr val="7F0000"/>
                </a:solidFill>
                <a:latin typeface="Arial"/>
                <a:cs typeface="Arial"/>
              </a:rPr>
              <a:t>	named “Invoice-date” and “Payment-date” with different meanings</a:t>
            </a:r>
          </a:p>
          <a:p>
            <a:pPr>
              <a:lnSpc>
                <a:spcPts val="2000"/>
              </a:lnSpc>
            </a:pPr>
            <a:endParaRPr lang="en-CA" sz="1898">
              <a:solidFill>
                <a:srgbClr val="000000"/>
              </a:solidFill>
            </a:endParaRPr>
          </a:p>
        </p:txBody>
      </p:sp>
      <p:sp>
        <p:nvSpPr>
          <p:cNvPr id="11" name="TextBox 11"/>
          <p:cNvSpPr txBox="1"/>
          <p:nvPr/>
        </p:nvSpPr>
        <p:spPr>
          <a:xfrm>
            <a:off x="927100" y="6667500"/>
            <a:ext cx="3225800" cy="165100"/>
          </a:xfrm>
          <a:prstGeom prst="rect">
            <a:avLst/>
          </a:prstGeom>
          <a:noFill/>
        </p:spPr>
        <p:txBody>
          <a:bodyPr vert="horz" wrap="none" lIns="0" tIns="0" rIns="0" bIns="0" rtlCol="0">
            <a:spAutoFit/>
          </a:bodyPr>
          <a:lstStyle/>
          <a:p>
            <a:pPr>
              <a:lnSpc>
                <a:spcPts val="1610"/>
              </a:lnSpc>
            </a:pPr>
            <a:r>
              <a:rPr lang="en-CA" sz="900">
                <a:solidFill>
                  <a:srgbClr val="000000"/>
                </a:solidFill>
                <a:latin typeface="Arial"/>
                <a:cs typeface="Arial"/>
              </a:rPr>
              <a:t>Copyright © 2016 Ramez Elmasri and Shamkant B. Navathe</a:t>
            </a:r>
          </a:p>
          <a:p>
            <a:pPr>
              <a:lnSpc>
                <a:spcPts val="1610"/>
              </a:lnSpc>
            </a:pPr>
            <a:endParaRPr lang="en-CA" sz="900">
              <a:solidFill>
                <a:srgbClr val="000000"/>
              </a:solidFill>
              <a:latin typeface="Arial"/>
              <a:cs typeface="Arial"/>
            </a:endParaRPr>
          </a:p>
        </p:txBody>
      </p:sp>
      <p:sp>
        <p:nvSpPr>
          <p:cNvPr id="12" name="TextBox 12"/>
          <p:cNvSpPr txBox="1"/>
          <p:nvPr/>
        </p:nvSpPr>
        <p:spPr>
          <a:xfrm>
            <a:off x="7874000" y="6591300"/>
            <a:ext cx="1130300" cy="266700"/>
          </a:xfrm>
          <a:prstGeom prst="rect">
            <a:avLst/>
          </a:prstGeom>
          <a:noFill/>
        </p:spPr>
        <p:txBody>
          <a:bodyPr vert="horz" wrap="none" lIns="0" tIns="0" rIns="0" bIns="0" rtlCol="0">
            <a:spAutoFit/>
          </a:bodyPr>
          <a:lstStyle/>
          <a:p>
            <a:pPr>
              <a:lnSpc>
                <a:spcPts val="1610"/>
              </a:lnSpc>
            </a:pPr>
            <a:r>
              <a:rPr lang="en-CA" sz="1414" b="1">
                <a:solidFill>
                  <a:srgbClr val="980032"/>
                </a:solidFill>
                <a:latin typeface="Arial Bold"/>
                <a:cs typeface="Arial Bold"/>
              </a:rPr>
              <a:t>Slide 5- 11</a:t>
            </a:r>
          </a:p>
          <a:p>
            <a:pPr>
              <a:lnSpc>
                <a:spcPts val="1610"/>
              </a:lnSpc>
            </a:pPr>
            <a:endParaRPr lang="en-CA" sz="1414" b="1">
              <a:solidFill>
                <a:srgbClr val="980032"/>
              </a:solidFill>
              <a:latin typeface="Arial Bold"/>
              <a:cs typeface="Arial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1771</TotalTime>
  <Words>3247</Words>
  <Application>Microsoft Office PowerPoint</Application>
  <PresentationFormat>On-screen Show (4:3)</PresentationFormat>
  <Paragraphs>368</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 Unicode MS</vt:lpstr>
      <vt:lpstr>Arial</vt:lpstr>
      <vt:lpstr>Arial Bold</vt:lpstr>
      <vt:lpstr>Arial Italic</vt:lpstr>
      <vt:lpstr>Calibri</vt:lpstr>
      <vt:lpstr>Times New Roman</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Investintech.com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A2E_Engine</dc:creator>
  <cp:lastModifiedBy>ZAKARIA WILDALI</cp:lastModifiedBy>
  <cp:revision>50</cp:revision>
  <dcterms:created xsi:type="dcterms:W3CDTF">2020-10-03T12:15:46Z</dcterms:created>
  <dcterms:modified xsi:type="dcterms:W3CDTF">2020-12-18T16:10:23Z</dcterms:modified>
</cp:coreProperties>
</file>