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302" r:id="rId36"/>
    <p:sldId id="303" r:id="rId37"/>
    <p:sldId id="304" r:id="rId38"/>
    <p:sldId id="305" r:id="rId39"/>
    <p:sldId id="306" r:id="rId40"/>
    <p:sldId id="309" r:id="rId41"/>
  </p:sldIdLst>
  <p:sldSz cx="9144000" cy="6858000" type="screen4x3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>
      <p:cViewPr varScale="1">
        <p:scale>
          <a:sx n="110" d="100"/>
          <a:sy n="110" d="100"/>
        </p:scale>
        <p:origin x="1680" y="184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12/10/20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7100" y="6667500"/>
            <a:ext cx="8216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035"/>
              </a:lnSpc>
            </a:pPr>
            <a:endParaRPr lang="en-CA" sz="91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42900" y="165100"/>
            <a:ext cx="8801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4">
                <a:solidFill>
                  <a:srgbClr val="800000"/>
                </a:solidFill>
                <a:latin typeface="Verdana"/>
                <a:cs typeface="Verdana"/>
              </a:rPr>
              <a:t>SQL CREATE TABLE data definition statements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Verdana"/>
                <a:cs typeface="Verdana"/>
              </a:rPr>
              <a:t>for defining the COMPANY schema from Figure</a:t>
            </a:r>
          </a:p>
          <a:p>
            <a:pPr>
              <a:lnSpc>
                <a:spcPts val="32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977900"/>
            <a:ext cx="8801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Verdana"/>
                <a:cs typeface="Verdana"/>
              </a:rPr>
              <a:t>5.7 (Fig. 6.1)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64400" y="6172200"/>
            <a:ext cx="1879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2">
                <a:solidFill>
                  <a:srgbClr val="000000"/>
                </a:solidFill>
                <a:latin typeface="Verdana Italic"/>
                <a:cs typeface="Verdana Italic"/>
              </a:rPr>
              <a:t>continued on next slide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6- 14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17500" y="114300"/>
            <a:ext cx="8826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0"/>
              </a:lnSpc>
            </a:pPr>
            <a:r>
              <a:rPr lang="en-CA" sz="2592">
                <a:solidFill>
                  <a:srgbClr val="800000"/>
                </a:solidFill>
                <a:latin typeface="Verdana"/>
                <a:cs typeface="Verdana"/>
              </a:rPr>
              <a:t>SQL CREATE TABLE data definition</a:t>
            </a:r>
          </a:p>
          <a:p>
            <a:pPr>
              <a:lnSpc>
                <a:spcPts val="234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431800"/>
            <a:ext cx="8826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80"/>
              </a:lnSpc>
            </a:pPr>
            <a:r>
              <a:rPr lang="en-CA" sz="2594">
                <a:solidFill>
                  <a:srgbClr val="800000"/>
                </a:solidFill>
                <a:latin typeface="Verdana"/>
                <a:cs typeface="Verdana"/>
              </a:rPr>
              <a:t>statements for defining the COMPANY</a:t>
            </a:r>
          </a:p>
          <a:p>
            <a:pPr>
              <a:lnSpc>
                <a:spcPts val="298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8382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2">
                <a:solidFill>
                  <a:srgbClr val="800000"/>
                </a:solidFill>
                <a:latin typeface="Verdana"/>
                <a:cs typeface="Verdana"/>
              </a:rPr>
              <a:t>schema from Figure 5.7 (Fig. 6.1)</a:t>
            </a:r>
            <a:r>
              <a:rPr lang="en-CA" sz="2807">
                <a:solidFill>
                  <a:srgbClr val="800000"/>
                </a:solidFill>
                <a:latin typeface="Verdana"/>
                <a:cs typeface="Verdana"/>
              </a:rPr>
              <a:t>-continued</a:t>
            </a:r>
          </a:p>
          <a:p>
            <a:pPr>
              <a:lnSpc>
                <a:spcPts val="3220"/>
              </a:lnSpc>
            </a:pPr>
            <a:endParaRPr lang="en-CA" sz="264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6- 15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Specifying Constraints in SQL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20" b="1">
                <a:solidFill>
                  <a:srgbClr val="333399"/>
                </a:solidFill>
                <a:latin typeface="Arial Bold"/>
                <a:cs typeface="Arial Bold"/>
              </a:rPr>
              <a:t>Basic constraints:</a:t>
            </a:r>
          </a:p>
          <a:p>
            <a:pPr>
              <a:lnSpc>
                <a:spcPts val="322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2146300"/>
            <a:ext cx="88138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Relational Model has 3 basic constraint types that</a:t>
            </a:r>
            <a:br>
              <a:rPr lang="en-CA" sz="2810">
                <a:solidFill>
                  <a:srgbClr val="000000"/>
                </a:solidFill>
                <a:latin typeface="Times New Roman"/>
              </a:rPr>
            </a:b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are supported in SQL:</a:t>
            </a:r>
          </a:p>
          <a:p>
            <a:pPr>
              <a:lnSpc>
                <a:spcPts val="330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30861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  Key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constraint: A primary key value cannot be</a:t>
            </a:r>
            <a:br>
              <a:rPr lang="en-CA" sz="2592">
                <a:solidFill>
                  <a:srgbClr val="000000"/>
                </a:solidFill>
                <a:latin typeface="Times New Roman"/>
              </a:rPr>
            </a:b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duplicated</a:t>
            </a:r>
          </a:p>
          <a:p>
            <a:pPr>
              <a:lnSpc>
                <a:spcPts val="310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39497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  Entity Integrity 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Constraint: A primary key value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cannot be null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48260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602" b="1">
                <a:solidFill>
                  <a:srgbClr val="800000"/>
                </a:solidFill>
                <a:latin typeface="Arial Bold"/>
                <a:cs typeface="Arial Bold"/>
              </a:rPr>
              <a:t>  Referential integrity 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constraints : The “foreign key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“ must have a value that is already present as a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6800" y="5626100"/>
            <a:ext cx="8077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primary key, or may be null.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6- 21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Specifying Attribute Constraints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358900"/>
            <a:ext cx="8597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4000"/>
              </a:lnSpc>
            </a:pP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Other Restrictions on attribute domains:</a:t>
            </a:r>
            <a:br>
              <a:rPr lang="en-CA" sz="2775">
                <a:solidFill>
                  <a:srgbClr val="000000"/>
                </a:solidFill>
                <a:latin typeface="Times New Roman"/>
              </a:rPr>
            </a:br>
            <a:r>
              <a:rPr lang="en-CA" sz="168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Default value of an attribute</a:t>
            </a:r>
          </a:p>
          <a:p>
            <a:pPr>
              <a:lnSpc>
                <a:spcPts val="4000"/>
              </a:lnSpc>
            </a:pPr>
            <a:endParaRPr lang="en-CA" sz="277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425700"/>
            <a:ext cx="8140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602" b="1">
                <a:solidFill>
                  <a:srgbClr val="800000"/>
                </a:solidFill>
                <a:latin typeface="Courier New Bold"/>
                <a:cs typeface="Courier New Bold"/>
              </a:rPr>
              <a:t>DEFAULT</a:t>
            </a: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 &lt;value&gt;</a:t>
            </a:r>
          </a:p>
          <a:p>
            <a:pPr>
              <a:lnSpc>
                <a:spcPts val="2990"/>
              </a:lnSpc>
            </a:pPr>
            <a:endParaRPr lang="en-CA" sz="25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971800"/>
            <a:ext cx="81407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800000"/>
                </a:solidFill>
                <a:latin typeface="Arial"/>
                <a:cs typeface="Arial"/>
              </a:rPr>
              <a:t>NULL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is not permitted for a particular attribute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800000"/>
                </a:solidFill>
                <a:latin typeface="Arial"/>
                <a:cs typeface="Arial"/>
              </a:rPr>
              <a:t>(NOT NULL)</a:t>
            </a:r>
          </a:p>
          <a:p>
            <a:pPr>
              <a:lnSpc>
                <a:spcPts val="340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39243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484" spc="-1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74" b="1" spc="-10">
                <a:solidFill>
                  <a:srgbClr val="800000"/>
                </a:solidFill>
                <a:latin typeface="Courier New Bold"/>
                <a:cs typeface="Courier New Bold"/>
              </a:rPr>
              <a:t>  CHECK</a:t>
            </a:r>
            <a:r>
              <a:rPr lang="en-CA" sz="2669" spc="-10">
                <a:solidFill>
                  <a:srgbClr val="333399"/>
                </a:solidFill>
                <a:latin typeface="Arial"/>
                <a:cs typeface="Arial"/>
              </a:rPr>
              <a:t>  clause</a:t>
            </a:r>
          </a:p>
          <a:p>
            <a:pPr>
              <a:lnSpc>
                <a:spcPts val="3220"/>
              </a:lnSpc>
            </a:pPr>
            <a:endParaRPr lang="en-CA" sz="263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419600"/>
            <a:ext cx="8140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4" spc="-10">
                <a:solidFill>
                  <a:srgbClr val="800000"/>
                </a:solidFill>
                <a:latin typeface="Courier New"/>
                <a:cs typeface="Courier New"/>
              </a:rPr>
              <a:t>Dnumber INT NOT NULL CHECK (Dnumber &gt;</a:t>
            </a:r>
          </a:p>
          <a:p>
            <a:pPr>
              <a:lnSpc>
                <a:spcPts val="2990"/>
              </a:lnSpc>
            </a:pPr>
            <a:endParaRPr lang="en-CA" sz="256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4826000"/>
            <a:ext cx="8140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62">
                <a:solidFill>
                  <a:srgbClr val="800000"/>
                </a:solidFill>
                <a:latin typeface="Courier New"/>
                <a:cs typeface="Courier New"/>
              </a:rPr>
              <a:t>0 AND Dnumber &lt; 21);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6- 22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Specifying Key and Referential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Integrity Constraints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256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20" b="1">
                <a:solidFill>
                  <a:srgbClr val="333399"/>
                </a:solidFill>
                <a:latin typeface="Courier New Bold"/>
                <a:cs typeface="Courier New Bold"/>
              </a:rPr>
              <a:t> PRIMARY KEY 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clause</a:t>
            </a:r>
          </a:p>
          <a:p>
            <a:pPr>
              <a:lnSpc>
                <a:spcPts val="3220"/>
              </a:lnSpc>
            </a:pPr>
            <a:endParaRPr lang="en-CA" sz="275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1463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Specifies one or more attributes that make up the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primary key of a relation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200" y="2895600"/>
            <a:ext cx="88138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40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Courier New"/>
                <a:cs typeface="Courier New"/>
              </a:rPr>
              <a:t> Dnumber INT PRIMARY KEY;</a:t>
            </a:r>
            <a:br>
              <a:rPr lang="en-CA" sz="2737">
                <a:solidFill>
                  <a:srgbClr val="000000"/>
                </a:solidFill>
                <a:latin typeface="Times New Roman"/>
              </a:rPr>
            </a:b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7" b="1">
                <a:solidFill>
                  <a:srgbClr val="333399"/>
                </a:solidFill>
                <a:latin typeface="Courier New Bold"/>
                <a:cs typeface="Courier New Bold"/>
              </a:rPr>
              <a:t> UNIQUE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clause</a:t>
            </a:r>
          </a:p>
          <a:p>
            <a:pPr>
              <a:lnSpc>
                <a:spcPts val="4000"/>
              </a:lnSpc>
            </a:pPr>
            <a:endParaRPr lang="en-CA" sz="273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3975100"/>
            <a:ext cx="8356600" cy="137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Specifies alternate (secondary) keys (called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CANDIDATE keys in the relational model).</a:t>
            </a:r>
            <a:br>
              <a:rPr lang="en-CA" sz="2549">
                <a:solidFill>
                  <a:srgbClr val="000000"/>
                </a:solidFill>
                <a:latin typeface="Times New Roman"/>
              </a:rPr>
            </a:b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 Dname VARCHAR(15) UNIQUE;</a:t>
            </a:r>
          </a:p>
          <a:p>
            <a:pPr>
              <a:lnSpc>
                <a:spcPts val="3300"/>
              </a:lnSpc>
            </a:pPr>
            <a:endParaRPr lang="en-CA" sz="254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6- 23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Specifying Key and Referential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Integrity Constraints (cont’d.)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256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595" spc="-1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679" b="1" spc="-10">
                <a:solidFill>
                  <a:srgbClr val="333399"/>
                </a:solidFill>
                <a:latin typeface="Courier New Bold"/>
                <a:cs typeface="Courier New Bold"/>
              </a:rPr>
              <a:t> FOREIGN KEY</a:t>
            </a:r>
            <a:r>
              <a:rPr lang="en-CA" sz="2669" spc="-10">
                <a:solidFill>
                  <a:srgbClr val="333399"/>
                </a:solidFill>
                <a:latin typeface="Arial"/>
                <a:cs typeface="Arial"/>
              </a:rPr>
              <a:t> clause</a:t>
            </a:r>
          </a:p>
          <a:p>
            <a:pPr>
              <a:lnSpc>
                <a:spcPts val="3220"/>
              </a:lnSpc>
            </a:pPr>
            <a:endParaRPr lang="en-CA" sz="275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070100"/>
            <a:ext cx="83566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Default operation: reject update on violation</a:t>
            </a:r>
            <a:br>
              <a:rPr lang="en-CA" sz="2568">
                <a:solidFill>
                  <a:srgbClr val="000000"/>
                </a:solidFill>
                <a:latin typeface="Times New Roman"/>
              </a:rPr>
            </a:b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Attach </a:t>
            </a: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referential triggered action 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clause</a:t>
            </a:r>
          </a:p>
          <a:p>
            <a:pPr>
              <a:lnSpc>
                <a:spcPts val="3800"/>
              </a:lnSpc>
            </a:pPr>
            <a:endParaRPr lang="en-CA" sz="256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3073400"/>
            <a:ext cx="7899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20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Options include </a:t>
            </a:r>
            <a:r>
              <a:rPr lang="en-CA" sz="2402">
                <a:solidFill>
                  <a:srgbClr val="333399"/>
                </a:solidFill>
                <a:latin typeface="Courier New"/>
                <a:cs typeface="Courier New"/>
              </a:rPr>
              <a:t>SET NULL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lang="en-CA" sz="2402">
                <a:solidFill>
                  <a:srgbClr val="333399"/>
                </a:solidFill>
                <a:latin typeface="Courier New"/>
                <a:cs typeface="Courier New"/>
              </a:rPr>
              <a:t>CASCADE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, and </a:t>
            </a:r>
            <a:r>
              <a:rPr lang="en-CA" sz="2402">
                <a:solidFill>
                  <a:srgbClr val="333399"/>
                </a:solidFill>
                <a:latin typeface="Courier New"/>
                <a:cs typeface="Courier New"/>
              </a:rPr>
              <a:t>SET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333399"/>
                </a:solidFill>
                <a:latin typeface="Courier New"/>
                <a:cs typeface="Courier New"/>
              </a:rPr>
              <a:t>DEFAULT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3860800"/>
            <a:ext cx="78994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20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Action taken by the DBMS for </a:t>
            </a:r>
            <a:r>
              <a:rPr lang="en-CA" sz="2402">
                <a:solidFill>
                  <a:srgbClr val="333399"/>
                </a:solidFill>
                <a:latin typeface="Courier New"/>
                <a:cs typeface="Courier New"/>
              </a:rPr>
              <a:t>SET NULL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or </a:t>
            </a:r>
            <a:r>
              <a:rPr lang="en-CA" sz="2402">
                <a:solidFill>
                  <a:srgbClr val="333399"/>
                </a:solidFill>
                <a:latin typeface="Courier New"/>
                <a:cs typeface="Courier New"/>
              </a:rPr>
              <a:t>SET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333399"/>
                </a:solidFill>
                <a:latin typeface="Courier New"/>
                <a:cs typeface="Courier New"/>
              </a:rPr>
              <a:t>DEFAULT</a:t>
            </a:r>
            <a:r>
              <a:rPr lang="en-CA" sz="2400">
                <a:solidFill>
                  <a:srgbClr val="333399"/>
                </a:solidFill>
                <a:latin typeface="Arial"/>
                <a:cs typeface="Arial"/>
              </a:rPr>
              <a:t> is the same for both </a:t>
            </a:r>
            <a:r>
              <a:rPr lang="en-CA" sz="2400">
                <a:solidFill>
                  <a:srgbClr val="333399"/>
                </a:solidFill>
                <a:latin typeface="Courier New"/>
                <a:cs typeface="Courier New"/>
              </a:rPr>
              <a:t>ON DELETE</a:t>
            </a:r>
            <a:r>
              <a:rPr lang="en-CA" sz="2400">
                <a:solidFill>
                  <a:srgbClr val="333399"/>
                </a:solidFill>
                <a:latin typeface="Arial"/>
                <a:cs typeface="Arial"/>
              </a:rPr>
              <a:t> and </a:t>
            </a:r>
            <a:r>
              <a:rPr lang="en-CA" sz="2400">
                <a:solidFill>
                  <a:srgbClr val="333399"/>
                </a:solidFill>
                <a:latin typeface="Courier New"/>
                <a:cs typeface="Courier New"/>
              </a:rPr>
              <a:t>ON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333399"/>
                </a:solidFill>
                <a:latin typeface="Courier New"/>
                <a:cs typeface="Courier New"/>
              </a:rPr>
              <a:t>UPDATE</a:t>
            </a:r>
          </a:p>
          <a:p>
            <a:pPr>
              <a:lnSpc>
                <a:spcPts val="29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4600" y="5054600"/>
            <a:ext cx="7899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20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2">
                <a:solidFill>
                  <a:srgbClr val="333399"/>
                </a:solidFill>
                <a:latin typeface="Courier New"/>
                <a:cs typeface="Courier New"/>
              </a:rPr>
              <a:t> CASCADE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option suitable for “relationship” relations</a:t>
            </a:r>
          </a:p>
          <a:p>
            <a:pPr>
              <a:lnSpc>
                <a:spcPts val="2760"/>
              </a:lnSpc>
            </a:pPr>
            <a:endParaRPr lang="en-CA" sz="238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6- 24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Giving Names to Constraints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Using the Keyword </a:t>
            </a:r>
            <a:r>
              <a:rPr lang="en-CA" sz="2820" b="1">
                <a:solidFill>
                  <a:srgbClr val="333399"/>
                </a:solidFill>
                <a:latin typeface="Courier New Bold"/>
                <a:cs typeface="Courier New Bold"/>
              </a:rPr>
              <a:t>CONSTRAINT</a:t>
            </a:r>
          </a:p>
          <a:p>
            <a:pPr>
              <a:lnSpc>
                <a:spcPts val="3220"/>
              </a:lnSpc>
            </a:pPr>
            <a:endParaRPr lang="en-CA" sz="27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1590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Name a constraint</a:t>
            </a:r>
          </a:p>
          <a:p>
            <a:pPr>
              <a:lnSpc>
                <a:spcPts val="2990"/>
              </a:lnSpc>
            </a:pPr>
            <a:endParaRPr lang="en-CA" sz="253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6289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Useful for later altering</a:t>
            </a:r>
          </a:p>
          <a:p>
            <a:pPr>
              <a:lnSpc>
                <a:spcPts val="2990"/>
              </a:lnSpc>
            </a:pPr>
            <a:endParaRPr lang="en-CA" sz="255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6- 25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Specifying Constraints on Tuples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Using CHECK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25600"/>
            <a:ext cx="88138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CA" sz="156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Additional Constraints on individual tuples within a</a:t>
            </a:r>
            <a:br>
              <a:rPr lang="en-CA" sz="2592">
                <a:solidFill>
                  <a:srgbClr val="000000"/>
                </a:solidFill>
                <a:latin typeface="Times New Roman"/>
              </a:rPr>
            </a:b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	relation are also possible using CHECK</a:t>
            </a:r>
          </a:p>
          <a:p>
            <a:pPr>
              <a:lnSpc>
                <a:spcPts val="320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200" y="2476500"/>
            <a:ext cx="88138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168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 CHECK 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clauses at the end of a 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CREATE TABLE</a:t>
            </a:r>
            <a:br>
              <a:rPr lang="en-CA" sz="2810">
                <a:solidFill>
                  <a:srgbClr val="000000"/>
                </a:solidFill>
                <a:latin typeface="Times New Roman"/>
              </a:rPr>
            </a:b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statement</a:t>
            </a:r>
          </a:p>
          <a:p>
            <a:pPr>
              <a:lnSpc>
                <a:spcPts val="350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34544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Apply to each tuple individually</a:t>
            </a:r>
          </a:p>
          <a:p>
            <a:pPr>
              <a:lnSpc>
                <a:spcPts val="2990"/>
              </a:lnSpc>
            </a:pPr>
            <a:endParaRPr lang="en-CA" sz="255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3886200"/>
            <a:ext cx="8356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442" dirty="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 dirty="0">
                <a:solidFill>
                  <a:srgbClr val="800000"/>
                </a:solidFill>
                <a:latin typeface="Courier New"/>
                <a:cs typeface="Courier New"/>
              </a:rPr>
              <a:t> CHECK (</a:t>
            </a:r>
            <a:r>
              <a:rPr lang="en-CA" sz="2594" dirty="0" err="1">
                <a:solidFill>
                  <a:srgbClr val="800000"/>
                </a:solidFill>
                <a:latin typeface="Courier New"/>
                <a:cs typeface="Courier New"/>
              </a:rPr>
              <a:t>Dept_create_date</a:t>
            </a:r>
            <a:r>
              <a:rPr lang="en-CA" sz="2594" dirty="0">
                <a:solidFill>
                  <a:srgbClr val="800000"/>
                </a:solidFill>
                <a:latin typeface="Courier New"/>
                <a:cs typeface="Courier New"/>
              </a:rPr>
              <a:t> &lt;=</a:t>
            </a:r>
            <a:br>
              <a:rPr lang="en-CA" sz="2592" dirty="0">
                <a:solidFill>
                  <a:srgbClr val="000000"/>
                </a:solidFill>
                <a:latin typeface="Times New Roman"/>
              </a:rPr>
            </a:br>
            <a:r>
              <a:rPr lang="en-CA" sz="2592" dirty="0" err="1">
                <a:solidFill>
                  <a:srgbClr val="800000"/>
                </a:solidFill>
                <a:latin typeface="Courier New"/>
                <a:cs typeface="Courier New"/>
              </a:rPr>
              <a:t>Mgr_start_date</a:t>
            </a:r>
            <a:r>
              <a:rPr lang="en-CA" sz="2592" dirty="0">
                <a:solidFill>
                  <a:srgbClr val="8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ts val="3200"/>
              </a:lnSpc>
            </a:pPr>
            <a:endParaRPr lang="en-CA" sz="2592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6- 27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Basic Retrieval Queries in SQL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 SELECT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statement</a:t>
            </a:r>
          </a:p>
          <a:p>
            <a:pPr>
              <a:lnSpc>
                <a:spcPts val="3220"/>
              </a:lnSpc>
            </a:pPr>
            <a:endParaRPr lang="en-CA" sz="274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1463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One basic statement for retrieving information from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a database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200" y="30099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SQL allows a table to have two or more tuples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that are identical in all their attribute values</a:t>
            </a:r>
          </a:p>
          <a:p>
            <a:pPr>
              <a:lnSpc>
                <a:spcPts val="340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39497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Unlike relational model (relational model is strictly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set-theory based)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48387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Multiset or bag behavior</a:t>
            </a:r>
          </a:p>
          <a:p>
            <a:pPr>
              <a:lnSpc>
                <a:spcPts val="2990"/>
              </a:lnSpc>
            </a:pPr>
            <a:endParaRPr lang="en-CA" sz="254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53086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Tuple-id may be used as a key</a:t>
            </a:r>
          </a:p>
          <a:p>
            <a:pPr>
              <a:lnSpc>
                <a:spcPts val="2990"/>
              </a:lnSpc>
            </a:pPr>
            <a:endParaRPr lang="en-CA" sz="25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6- 28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The SELECT-FROM-WHERE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Structure of Basic SQL Queries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256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Basic form of the 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SELECT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statement:</a:t>
            </a:r>
          </a:p>
          <a:p>
            <a:pPr>
              <a:lnSpc>
                <a:spcPts val="3220"/>
              </a:lnSpc>
            </a:pPr>
            <a:endParaRPr lang="en-CA" sz="278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6- 29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276600" y="3200400"/>
            <a:ext cx="5867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b="1">
                <a:solidFill>
                  <a:srgbClr val="333399"/>
                </a:solidFill>
                <a:latin typeface="Arial Bold"/>
                <a:cs typeface="Arial Bold"/>
              </a:rPr>
              <a:t>CHAPTER 6</a:t>
            </a:r>
          </a:p>
          <a:p>
            <a:pPr>
              <a:lnSpc>
                <a:spcPts val="3680"/>
              </a:lnSpc>
            </a:pPr>
            <a:endParaRPr lang="en-CA" sz="319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11500" y="4406900"/>
            <a:ext cx="60325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394">
                <a:solidFill>
                  <a:srgbClr val="333399"/>
                </a:solidFill>
                <a:latin typeface="Arial"/>
                <a:cs typeface="Arial"/>
              </a:rPr>
              <a:t>Basic SQL</a:t>
            </a:r>
          </a:p>
          <a:p>
            <a:pPr>
              <a:lnSpc>
                <a:spcPts val="5060"/>
              </a:lnSpc>
            </a:pPr>
            <a:endParaRPr lang="en-CA" sz="439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962900" y="6591300"/>
            <a:ext cx="1028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6- 2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17500" y="215900"/>
            <a:ext cx="8826500" cy="127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The SELECT-FROM-WHERE Structure</a:t>
            </a:r>
            <a:br>
              <a:rPr lang="en-CA" sz="3602">
                <a:solidFill>
                  <a:srgbClr val="000000"/>
                </a:solidFill>
                <a:latin typeface="Times New Roman"/>
              </a:rPr>
            </a:b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of Basic SQL Queries (cont’d.)</a:t>
            </a:r>
          </a:p>
          <a:p>
            <a:pPr>
              <a:lnSpc>
                <a:spcPts val="430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21082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Logical comparison operators</a:t>
            </a:r>
          </a:p>
          <a:p>
            <a:pPr>
              <a:lnSpc>
                <a:spcPts val="3220"/>
              </a:lnSpc>
            </a:pPr>
            <a:endParaRPr lang="en-CA" sz="277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476500"/>
            <a:ext cx="85979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4100"/>
              </a:lnSpc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Courier New"/>
                <a:cs typeface="Courier New"/>
              </a:rPr>
              <a:t> =, &lt;, &lt;=, &gt;, &gt;=,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and </a:t>
            </a:r>
            <a:r>
              <a:rPr lang="en-CA" sz="2594">
                <a:solidFill>
                  <a:srgbClr val="800000"/>
                </a:solidFill>
                <a:latin typeface="Courier New"/>
                <a:cs typeface="Courier New"/>
              </a:rPr>
              <a:t>&lt;&gt;</a:t>
            </a:r>
            <a:br>
              <a:rPr lang="en-CA" sz="2763">
                <a:solidFill>
                  <a:srgbClr val="000000"/>
                </a:solidFill>
                <a:latin typeface="Times New Roman"/>
              </a:rPr>
            </a:br>
            <a:r>
              <a:rPr lang="en-CA" sz="168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20" b="1">
                <a:solidFill>
                  <a:srgbClr val="333399"/>
                </a:solidFill>
                <a:latin typeface="Arial Bold"/>
                <a:cs typeface="Arial Bold"/>
              </a:rPr>
              <a:t>  Projection attributes</a:t>
            </a:r>
          </a:p>
          <a:p>
            <a:pPr>
              <a:lnSpc>
                <a:spcPts val="4100"/>
              </a:lnSpc>
            </a:pPr>
            <a:endParaRPr lang="en-CA" sz="276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3492500"/>
            <a:ext cx="8597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40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Attributes whose values are to be retrieved</a:t>
            </a:r>
            <a:br>
              <a:rPr lang="en-CA" sz="2756">
                <a:solidFill>
                  <a:srgbClr val="000000"/>
                </a:solidFill>
                <a:latin typeface="Times New Roman"/>
              </a:rPr>
            </a:b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7" b="1">
                <a:solidFill>
                  <a:srgbClr val="333399"/>
                </a:solidFill>
                <a:latin typeface="Arial Bold"/>
                <a:cs typeface="Arial Bold"/>
              </a:rPr>
              <a:t>  Selection condition</a:t>
            </a:r>
          </a:p>
          <a:p>
            <a:pPr>
              <a:lnSpc>
                <a:spcPts val="4000"/>
              </a:lnSpc>
            </a:pPr>
            <a:endParaRPr lang="en-CA" sz="27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4584700"/>
            <a:ext cx="8140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Boolean condition that must be true for any</a:t>
            </a:r>
          </a:p>
          <a:p>
            <a:pPr>
              <a:lnSpc>
                <a:spcPts val="2990"/>
              </a:lnSpc>
            </a:pPr>
            <a:endParaRPr lang="en-CA" sz="256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4978400"/>
            <a:ext cx="7861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retrieved tuple. Selection conditions include join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5384800"/>
            <a:ext cx="7861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conditions (see Ch.8) when multiple relations are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82700" y="5778500"/>
            <a:ext cx="7861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involved.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6- 30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Basic Retrieval Queries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6- 31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Basic Retrieval Queries (Contd.)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6- 32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Ambiguous Attribute Names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Same name can be used for two (or more)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attributes in different relations</a:t>
            </a:r>
          </a:p>
          <a:p>
            <a:pPr>
              <a:lnSpc>
                <a:spcPts val="340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527300"/>
            <a:ext cx="83566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As long as the attributes are in different relations</a:t>
            </a:r>
            <a:br>
              <a:rPr lang="en-CA" sz="2572">
                <a:solidFill>
                  <a:srgbClr val="000000"/>
                </a:solidFill>
                <a:latin typeface="Times New Roman"/>
              </a:rPr>
            </a:b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Must </a:t>
            </a: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qualify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the attribute name with the relation</a:t>
            </a:r>
            <a:br>
              <a:rPr lang="en-CA" sz="2592">
                <a:solidFill>
                  <a:srgbClr val="000000"/>
                </a:solidFill>
                <a:latin typeface="Times New Roman"/>
              </a:rPr>
            </a:b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name to prevent ambiguity</a:t>
            </a:r>
          </a:p>
          <a:p>
            <a:pPr>
              <a:lnSpc>
                <a:spcPts val="345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6- 33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Aliasing, and Renaming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20" b="1">
                <a:solidFill>
                  <a:srgbClr val="333399"/>
                </a:solidFill>
                <a:latin typeface="Arial Bold"/>
                <a:cs typeface="Arial Bold"/>
              </a:rPr>
              <a:t>  Aliases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or </a:t>
            </a:r>
            <a:r>
              <a:rPr lang="en-CA" sz="2820" b="1">
                <a:solidFill>
                  <a:srgbClr val="333399"/>
                </a:solidFill>
                <a:latin typeface="Arial Bold"/>
                <a:cs typeface="Arial Bold"/>
              </a:rPr>
              <a:t>tuple variables</a:t>
            </a:r>
          </a:p>
          <a:p>
            <a:pPr>
              <a:lnSpc>
                <a:spcPts val="3220"/>
              </a:lnSpc>
            </a:pPr>
            <a:endParaRPr lang="en-CA" sz="277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1463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Declare alternative relation names E and S to refer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to the EMPLOYEE relation twice in a query: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200" y="3467100"/>
            <a:ext cx="8813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2" b="1">
                <a:solidFill>
                  <a:srgbClr val="333399"/>
                </a:solidFill>
                <a:latin typeface="Arial Bold"/>
                <a:cs typeface="Arial Bold"/>
              </a:rPr>
              <a:t>Query 8.</a:t>
            </a:r>
            <a:r>
              <a:rPr lang="en-CA" sz="1992">
                <a:solidFill>
                  <a:srgbClr val="333399"/>
                </a:solidFill>
                <a:latin typeface="Arial"/>
                <a:cs typeface="Arial"/>
              </a:rPr>
              <a:t> For each employee, retrieve the employee’s first and last name</a:t>
            </a:r>
            <a:br>
              <a:rPr lang="en-CA" sz="1992">
                <a:solidFill>
                  <a:srgbClr val="000000"/>
                </a:solidFill>
                <a:latin typeface="Times New Roman"/>
              </a:rPr>
            </a:br>
            <a:r>
              <a:rPr lang="en-CA" sz="1992">
                <a:solidFill>
                  <a:srgbClr val="333399"/>
                </a:solidFill>
                <a:latin typeface="Arial"/>
                <a:cs typeface="Arial"/>
              </a:rPr>
              <a:t>	and the first and last name of his or her immediate supervisor.</a:t>
            </a:r>
          </a:p>
          <a:p>
            <a:pPr>
              <a:lnSpc>
                <a:spcPts val="24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200" y="42545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924" spc="-3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4089400"/>
            <a:ext cx="77851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14755">
              <a:lnSpc>
                <a:spcPts val="2900"/>
              </a:lnSpc>
            </a:pPr>
            <a:r>
              <a:rPr lang="en-CA" sz="2002" b="1">
                <a:solidFill>
                  <a:srgbClr val="333399"/>
                </a:solidFill>
                <a:latin typeface="Arial Bold"/>
                <a:cs typeface="Arial Bold"/>
              </a:rPr>
              <a:t>SELECT</a:t>
            </a:r>
            <a:r>
              <a:rPr lang="en-CA" sz="1992">
                <a:solidFill>
                  <a:srgbClr val="333399"/>
                </a:solidFill>
                <a:latin typeface="Arial"/>
                <a:cs typeface="Arial"/>
              </a:rPr>
              <a:t>  E.Fname, E.Lname, S.Fname, S.Lname</a:t>
            </a:r>
            <a:br>
              <a:rPr lang="en-CA" sz="1994">
                <a:solidFill>
                  <a:srgbClr val="000000"/>
                </a:solidFill>
                <a:latin typeface="Times New Roman"/>
              </a:rPr>
            </a:br>
            <a:r>
              <a:rPr lang="en-CA" sz="2004" b="1">
                <a:solidFill>
                  <a:srgbClr val="333399"/>
                </a:solidFill>
                <a:latin typeface="Arial Bold"/>
                <a:cs typeface="Arial Bold"/>
              </a:rPr>
              <a:t>FROM</a:t>
            </a:r>
            <a:r>
              <a:rPr lang="en-CA" sz="1994">
                <a:solidFill>
                  <a:srgbClr val="333399"/>
                </a:solidFill>
                <a:latin typeface="Arial"/>
                <a:cs typeface="Arial"/>
              </a:rPr>
              <a:t>  EMPLOYEE </a:t>
            </a:r>
            <a:r>
              <a:rPr lang="en-CA" sz="2004" b="1">
                <a:solidFill>
                  <a:srgbClr val="333399"/>
                </a:solidFill>
                <a:latin typeface="Arial Bold"/>
                <a:cs typeface="Arial Bold"/>
              </a:rPr>
              <a:t>AS</a:t>
            </a:r>
            <a:r>
              <a:rPr lang="en-CA" sz="1994">
                <a:solidFill>
                  <a:srgbClr val="333399"/>
                </a:solidFill>
                <a:latin typeface="Arial"/>
                <a:cs typeface="Arial"/>
              </a:rPr>
              <a:t> E, EMPLOYEE </a:t>
            </a:r>
            <a:r>
              <a:rPr lang="en-CA" sz="2004" b="1">
                <a:solidFill>
                  <a:srgbClr val="333399"/>
                </a:solidFill>
                <a:latin typeface="Arial Bold"/>
                <a:cs typeface="Arial Bold"/>
              </a:rPr>
              <a:t>AS</a:t>
            </a:r>
            <a:r>
              <a:rPr lang="en-CA" sz="1994">
                <a:solidFill>
                  <a:srgbClr val="333399"/>
                </a:solidFill>
                <a:latin typeface="Arial"/>
                <a:cs typeface="Arial"/>
              </a:rPr>
              <a:t> S</a:t>
            </a:r>
          </a:p>
          <a:p>
            <a:pPr>
              <a:lnSpc>
                <a:spcPts val="2880"/>
              </a:lnSpc>
            </a:pPr>
            <a:endParaRPr lang="en-CA" sz="199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4600" y="4889500"/>
            <a:ext cx="7785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2" b="1">
                <a:solidFill>
                  <a:srgbClr val="333399"/>
                </a:solidFill>
                <a:latin typeface="Arial Bold"/>
                <a:cs typeface="Arial Bold"/>
              </a:rPr>
              <a:t>WHERE</a:t>
            </a:r>
            <a:r>
              <a:rPr lang="en-CA" sz="1992">
                <a:solidFill>
                  <a:srgbClr val="333399"/>
                </a:solidFill>
                <a:latin typeface="Arial"/>
                <a:cs typeface="Arial"/>
              </a:rPr>
              <a:t> E.Super_ssn=S.Ssn;</a:t>
            </a:r>
          </a:p>
          <a:p>
            <a:pPr>
              <a:lnSpc>
                <a:spcPts val="23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" y="5257800"/>
            <a:ext cx="82423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</a:tabLst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Recommended practice to abbreviate names and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	to prefix same or similar attribute from multiple</a:t>
            </a:r>
          </a:p>
          <a:p>
            <a:pPr>
              <a:lnSpc>
                <a:spcPts val="312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6800" y="6057900"/>
            <a:ext cx="7962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tables.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6- 34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Unspecified WHERE Clause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and Use of the Asterisk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256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Missing 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WHERE 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clause</a:t>
            </a:r>
          </a:p>
          <a:p>
            <a:pPr>
              <a:lnSpc>
                <a:spcPts val="3220"/>
              </a:lnSpc>
            </a:pPr>
            <a:endParaRPr lang="en-CA" sz="276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200" y="2070100"/>
            <a:ext cx="8813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Indicates no condition on tuple selection</a:t>
            </a:r>
            <a:br>
              <a:rPr lang="en-CA" sz="2770">
                <a:solidFill>
                  <a:srgbClr val="000000"/>
                </a:solidFill>
                <a:latin typeface="Times New Roman"/>
              </a:rPr>
            </a:br>
            <a:r>
              <a:rPr lang="en-CA" sz="168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Effect is a 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CROSS PRODUCT</a:t>
            </a:r>
          </a:p>
          <a:p>
            <a:pPr>
              <a:lnSpc>
                <a:spcPts val="3800"/>
              </a:lnSpc>
            </a:pPr>
            <a:endParaRPr lang="en-CA" sz="277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31369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Result is all possible tuple combinations (or the</a:t>
            </a:r>
          </a:p>
          <a:p>
            <a:pPr>
              <a:lnSpc>
                <a:spcPts val="2990"/>
              </a:lnSpc>
            </a:pPr>
            <a:endParaRPr lang="en-CA" sz="257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00" y="3543300"/>
            <a:ext cx="8077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Algebra operation of Cartesian Product- see Ch.8)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6- 36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Unspecified WHERE Clause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and Use of the Asterisk (cont’d.)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Specify an asterisk (*)</a:t>
            </a:r>
          </a:p>
          <a:p>
            <a:pPr>
              <a:lnSpc>
                <a:spcPts val="3220"/>
              </a:lnSpc>
            </a:pPr>
            <a:endParaRPr lang="en-CA" sz="276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1463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Retrieve all the attribute values of the selected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tuples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30099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The * can be prefixed by the relation name; e.g.,</a:t>
            </a:r>
            <a:br>
              <a:rPr lang="en-CA" sz="2592">
                <a:solidFill>
                  <a:srgbClr val="000000"/>
                </a:solidFill>
                <a:latin typeface="Times New Roman"/>
              </a:rPr>
            </a:b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EMPLOYEE *</a:t>
            </a:r>
          </a:p>
          <a:p>
            <a:pPr>
              <a:lnSpc>
                <a:spcPts val="310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6- 37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Tables as Sets in SQL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143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0">
                <a:solidFill>
                  <a:srgbClr val="333399"/>
                </a:solidFill>
                <a:latin typeface="Arial"/>
                <a:cs typeface="Arial"/>
              </a:rPr>
              <a:t>  SQL does not automatically eliminate duplicate tuples in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333399"/>
                </a:solidFill>
                <a:latin typeface="Arial"/>
                <a:cs typeface="Arial"/>
              </a:rPr>
              <a:t>	query results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2438400"/>
            <a:ext cx="8813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143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 For aggregate operations (See sec 7.1.7) duplicates must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333399"/>
                </a:solidFill>
                <a:latin typeface="Arial"/>
                <a:cs typeface="Arial"/>
              </a:rPr>
              <a:t>	be accounted for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200" y="3238500"/>
            <a:ext cx="8813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44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 Use the keyword </a:t>
            </a:r>
            <a:r>
              <a:rPr lang="en-CA" sz="2412" b="1">
                <a:solidFill>
                  <a:srgbClr val="333399"/>
                </a:solidFill>
                <a:latin typeface="Courier New Bold"/>
                <a:cs typeface="Courier New Bold"/>
              </a:rPr>
              <a:t>DISTINCT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in the </a:t>
            </a:r>
            <a:r>
              <a:rPr lang="en-CA" sz="2402">
                <a:solidFill>
                  <a:srgbClr val="333399"/>
                </a:solidFill>
                <a:latin typeface="Courier New"/>
                <a:cs typeface="Courier New"/>
              </a:rPr>
              <a:t>SELECT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clause</a:t>
            </a:r>
          </a:p>
          <a:p>
            <a:pPr>
              <a:lnSpc>
                <a:spcPts val="2760"/>
              </a:lnSpc>
            </a:pPr>
            <a:endParaRPr lang="en-CA" sz="238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37084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Only distinct tuples should remain in the result</a:t>
            </a:r>
          </a:p>
          <a:p>
            <a:pPr>
              <a:lnSpc>
                <a:spcPts val="2990"/>
              </a:lnSpc>
            </a:pPr>
            <a:endParaRPr lang="en-CA" sz="257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6- 38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Tables as Sets in SQL (cont’d.)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Set operations</a:t>
            </a:r>
          </a:p>
          <a:p>
            <a:pPr>
              <a:lnSpc>
                <a:spcPts val="3220"/>
              </a:lnSpc>
            </a:pPr>
            <a:endParaRPr lang="en-CA" sz="274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1336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72" b="1" spc="-10">
                <a:solidFill>
                  <a:srgbClr val="800000"/>
                </a:solidFill>
                <a:latin typeface="Courier New Bold"/>
                <a:cs typeface="Courier New Bold"/>
              </a:rPr>
              <a:t> UNION</a:t>
            </a: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CA" sz="2472" b="1" spc="-10">
                <a:solidFill>
                  <a:srgbClr val="800000"/>
                </a:solidFill>
                <a:latin typeface="Courier New Bold"/>
                <a:cs typeface="Courier New Bold"/>
              </a:rPr>
              <a:t>EXCEPT</a:t>
            </a: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 (difference), </a:t>
            </a:r>
            <a:r>
              <a:rPr lang="en-CA" sz="2472" b="1" spc="-10">
                <a:solidFill>
                  <a:srgbClr val="800000"/>
                </a:solidFill>
                <a:latin typeface="Courier New Bold"/>
                <a:cs typeface="Courier New Bold"/>
              </a:rPr>
              <a:t>INTERSECT</a:t>
            </a:r>
          </a:p>
          <a:p>
            <a:pPr>
              <a:lnSpc>
                <a:spcPts val="2990"/>
              </a:lnSpc>
            </a:pPr>
            <a:endParaRPr lang="en-CA" sz="256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5908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370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  Corresponding multiset operations: </a:t>
            </a:r>
            <a:r>
              <a:rPr lang="en-CA" sz="2464" spc="-10">
                <a:solidFill>
                  <a:srgbClr val="800000"/>
                </a:solidFill>
                <a:latin typeface="Courier New"/>
                <a:cs typeface="Courier New"/>
              </a:rPr>
              <a:t>UNION ALL</a:t>
            </a: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,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464" spc="-10">
                <a:solidFill>
                  <a:srgbClr val="800000"/>
                </a:solidFill>
                <a:latin typeface="Courier New"/>
                <a:cs typeface="Courier New"/>
              </a:rPr>
              <a:t>EXCEPT ALL</a:t>
            </a: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CA" sz="2464" spc="-10">
                <a:solidFill>
                  <a:srgbClr val="800000"/>
                </a:solidFill>
                <a:latin typeface="Courier New"/>
                <a:cs typeface="Courier New"/>
              </a:rPr>
              <a:t>INTERSECT ALL</a:t>
            </a: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3479800"/>
            <a:ext cx="8356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  Type compatibility is needed for these operations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to be valid</a:t>
            </a:r>
          </a:p>
          <a:p>
            <a:pPr>
              <a:lnSpc>
                <a:spcPts val="32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6- 39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Substring Pattern Matching and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Arithmetic Operators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4732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7" b="1">
                <a:solidFill>
                  <a:srgbClr val="333399"/>
                </a:solidFill>
                <a:latin typeface="Courier New Bold"/>
                <a:cs typeface="Courier New Bold"/>
              </a:rPr>
              <a:t> LIKE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comparison operator</a:t>
            </a:r>
          </a:p>
          <a:p>
            <a:pPr>
              <a:lnSpc>
                <a:spcPts val="3220"/>
              </a:lnSpc>
            </a:pPr>
            <a:endParaRPr lang="en-CA" sz="276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0066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Used for string </a:t>
            </a:r>
            <a:r>
              <a:rPr lang="en-CA" sz="2602" b="1">
                <a:solidFill>
                  <a:srgbClr val="800000"/>
                </a:solidFill>
                <a:latin typeface="Arial Bold"/>
                <a:cs typeface="Arial Bold"/>
              </a:rPr>
              <a:t>pattern matching</a:t>
            </a:r>
          </a:p>
          <a:p>
            <a:pPr>
              <a:lnSpc>
                <a:spcPts val="2990"/>
              </a:lnSpc>
            </a:pPr>
            <a:endParaRPr lang="en-CA" sz="255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24638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% replaces an arbitrary number of zero or more</a:t>
            </a:r>
            <a:br>
              <a:rPr lang="en-CA" sz="2592">
                <a:solidFill>
                  <a:srgbClr val="000000"/>
                </a:solidFill>
                <a:latin typeface="Times New Roman"/>
              </a:rPr>
            </a:b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characters</a:t>
            </a:r>
          </a:p>
          <a:p>
            <a:pPr>
              <a:lnSpc>
                <a:spcPts val="310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33401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2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underscore (_) replaces a single character</a:t>
            </a:r>
          </a:p>
          <a:p>
            <a:pPr>
              <a:lnSpc>
                <a:spcPts val="3120"/>
              </a:lnSpc>
            </a:pPr>
            <a:endParaRPr lang="en-CA" sz="256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3746500"/>
            <a:ext cx="83566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333399"/>
                </a:solidFill>
                <a:latin typeface="Arial"/>
                <a:cs typeface="Arial"/>
              </a:rPr>
              <a:t>  Examples: </a:t>
            </a: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WHERE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Address </a:t>
            </a: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LIKE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‘%Houston,TX%’;</a:t>
            </a:r>
            <a:br>
              <a:rPr lang="en-CA" sz="2558">
                <a:solidFill>
                  <a:srgbClr val="000000"/>
                </a:solidFill>
                <a:latin typeface="Times New Roman"/>
              </a:rPr>
            </a:b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602" b="1">
                <a:solidFill>
                  <a:srgbClr val="800000"/>
                </a:solidFill>
                <a:latin typeface="Arial Bold"/>
                <a:cs typeface="Arial Bold"/>
              </a:rPr>
              <a:t>  WHERE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Ssn </a:t>
            </a:r>
            <a:r>
              <a:rPr lang="en-CA" sz="2602" b="1">
                <a:solidFill>
                  <a:srgbClr val="800000"/>
                </a:solidFill>
                <a:latin typeface="Arial Bold"/>
                <a:cs typeface="Arial Bold"/>
              </a:rPr>
              <a:t>LIKE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‘_ _ 1_ _ 8901’;</a:t>
            </a:r>
          </a:p>
          <a:p>
            <a:pPr>
              <a:lnSpc>
                <a:spcPts val="3700"/>
              </a:lnSpc>
            </a:pPr>
            <a:endParaRPr lang="en-CA" sz="255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0200" y="47625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7" b="1">
                <a:solidFill>
                  <a:srgbClr val="333399"/>
                </a:solidFill>
                <a:latin typeface="Courier New Bold"/>
                <a:cs typeface="Courier New Bold"/>
              </a:rPr>
              <a:t> BETWEEN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comparison operator</a:t>
            </a:r>
          </a:p>
          <a:p>
            <a:pPr>
              <a:lnSpc>
                <a:spcPts val="3220"/>
              </a:lnSpc>
            </a:pPr>
            <a:endParaRPr lang="en-CA" sz="2769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0200" y="5283200"/>
            <a:ext cx="8813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333399"/>
                </a:solidFill>
                <a:latin typeface="Arial"/>
                <a:cs typeface="Arial"/>
              </a:rPr>
              <a:t>E.g., in Q14 :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0200" y="5765800"/>
            <a:ext cx="8813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WHERE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(Salary </a:t>
            </a: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BETWEEN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30000 </a:t>
            </a:r>
            <a:r>
              <a:rPr lang="en-CA" sz="2604" b="1">
                <a:solidFill>
                  <a:srgbClr val="800000"/>
                </a:solidFill>
                <a:latin typeface="Arial Bold"/>
                <a:cs typeface="Arial Bold"/>
              </a:rPr>
              <a:t>AND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40000)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717800" y="6235700"/>
            <a:ext cx="6426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02" b="1">
                <a:solidFill>
                  <a:srgbClr val="800000"/>
                </a:solidFill>
                <a:latin typeface="Arial Bold"/>
                <a:cs typeface="Arial Bold"/>
              </a:rPr>
              <a:t>AND 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Dno = 5;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6- 40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Chapter 6 Outline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562100"/>
            <a:ext cx="88138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5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SQL Data Definition and Data Types</a:t>
            </a:r>
            <a:br>
              <a:rPr lang="en-CA" sz="2772">
                <a:solidFill>
                  <a:srgbClr val="000000"/>
                </a:solidFill>
                <a:latin typeface="Times New Roman"/>
              </a:rPr>
            </a:b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Specifying Constraints in SQL</a:t>
            </a:r>
            <a:br>
              <a:rPr lang="en-CA" sz="2773">
                <a:solidFill>
                  <a:srgbClr val="000000"/>
                </a:solidFill>
                <a:latin typeface="Times New Roman"/>
              </a:rPr>
            </a:b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Basic Retrieval Queries in SQL</a:t>
            </a:r>
          </a:p>
          <a:p>
            <a:pPr>
              <a:lnSpc>
                <a:spcPts val="4050"/>
              </a:lnSpc>
            </a:pPr>
            <a:endParaRPr lang="en-CA" sz="27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3124200"/>
            <a:ext cx="88138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168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 INSERT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DELETE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, and </a:t>
            </a:r>
            <a:r>
              <a:rPr lang="en-CA" sz="2810">
                <a:solidFill>
                  <a:srgbClr val="333399"/>
                </a:solidFill>
                <a:latin typeface="Courier New"/>
                <a:cs typeface="Courier New"/>
              </a:rPr>
              <a:t>UPDATE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Statements in</a:t>
            </a:r>
            <a:br>
              <a:rPr lang="en-CA" sz="2810">
                <a:solidFill>
                  <a:srgbClr val="000000"/>
                </a:solidFill>
                <a:latin typeface="Times New Roman"/>
              </a:rPr>
            </a:b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SQL</a:t>
            </a:r>
          </a:p>
          <a:p>
            <a:pPr>
              <a:lnSpc>
                <a:spcPts val="360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200" y="41275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Additional Features of SQL</a:t>
            </a:r>
          </a:p>
          <a:p>
            <a:pPr>
              <a:lnSpc>
                <a:spcPts val="3220"/>
              </a:lnSpc>
            </a:pPr>
            <a:endParaRPr lang="en-CA" sz="276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962900" y="6591300"/>
            <a:ext cx="1028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6- 3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Arithmetic Operations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" y="1879600"/>
            <a:ext cx="9055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8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Standard arithmetic operators:</a:t>
            </a:r>
          </a:p>
          <a:p>
            <a:pPr>
              <a:lnSpc>
                <a:spcPts val="3220"/>
              </a:lnSpc>
            </a:pPr>
            <a:endParaRPr lang="en-CA" sz="277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374900"/>
            <a:ext cx="8597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Addition (+), subtraction (-), multiplication (*), and</a:t>
            </a:r>
            <a:br>
              <a:rPr lang="en-CA" sz="2592">
                <a:solidFill>
                  <a:srgbClr val="000000"/>
                </a:solidFill>
                <a:latin typeface="Times New Roman"/>
              </a:rPr>
            </a:b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division (/) may be included as a part of </a:t>
            </a:r>
            <a:r>
              <a:rPr lang="en-CA" sz="2602" b="1">
                <a:solidFill>
                  <a:srgbClr val="800000"/>
                </a:solidFill>
                <a:latin typeface="Arial Bold"/>
                <a:cs typeface="Arial Bold"/>
              </a:rPr>
              <a:t>SELECT</a:t>
            </a:r>
          </a:p>
          <a:p>
            <a:pPr>
              <a:lnSpc>
                <a:spcPts val="310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" y="3695700"/>
            <a:ext cx="9055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120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002" b="1">
                <a:solidFill>
                  <a:srgbClr val="333399"/>
                </a:solidFill>
                <a:latin typeface="Arial Bold"/>
                <a:cs typeface="Arial Bold"/>
              </a:rPr>
              <a:t>   Query 13.</a:t>
            </a:r>
            <a:r>
              <a:rPr lang="en-CA" sz="1992">
                <a:solidFill>
                  <a:srgbClr val="333399"/>
                </a:solidFill>
                <a:latin typeface="Arial"/>
                <a:cs typeface="Arial"/>
              </a:rPr>
              <a:t> Show the resulting salaries if every employee working on</a:t>
            </a:r>
            <a:br>
              <a:rPr lang="en-CA" sz="1994">
                <a:solidFill>
                  <a:srgbClr val="000000"/>
                </a:solidFill>
                <a:latin typeface="Times New Roman"/>
              </a:rPr>
            </a:br>
            <a:r>
              <a:rPr lang="en-CA" sz="1994">
                <a:solidFill>
                  <a:srgbClr val="333399"/>
                </a:solidFill>
                <a:latin typeface="Arial"/>
                <a:cs typeface="Arial"/>
              </a:rPr>
              <a:t>	the ‘ProductX’ project is given a 10 percent raise.</a:t>
            </a:r>
          </a:p>
          <a:p>
            <a:pPr>
              <a:lnSpc>
                <a:spcPts val="2400"/>
              </a:lnSpc>
            </a:pPr>
            <a:endParaRPr lang="en-CA" sz="199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4686300"/>
            <a:ext cx="85979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SELECT</a:t>
            </a: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  E.Fname, E.Lname, 1.1 * E.Salary </a:t>
            </a: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AS</a:t>
            </a: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 Increased_sal</a:t>
            </a:r>
            <a:br>
              <a:rPr lang="en-CA" sz="1992">
                <a:solidFill>
                  <a:srgbClr val="000000"/>
                </a:solidFill>
                <a:latin typeface="Times New Roman"/>
              </a:rPr>
            </a:b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FROM</a:t>
            </a: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 EMPLOYEE </a:t>
            </a: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AS</a:t>
            </a: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 E, WORKS_ON </a:t>
            </a: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AS</a:t>
            </a: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 W, PROJECT </a:t>
            </a: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AS</a:t>
            </a: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 P</a:t>
            </a:r>
            <a:br>
              <a:rPr lang="en-CA" sz="1992">
                <a:solidFill>
                  <a:srgbClr val="000000"/>
                </a:solidFill>
                <a:latin typeface="Times New Roman"/>
              </a:rPr>
            </a:b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WHERE</a:t>
            </a: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  E.Ssn=W.Essn </a:t>
            </a: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AND</a:t>
            </a: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 W.Pno=P.Pnumber </a:t>
            </a:r>
            <a:r>
              <a:rPr lang="en-CA" sz="2002" b="1">
                <a:solidFill>
                  <a:srgbClr val="800000"/>
                </a:solidFill>
                <a:latin typeface="Arial Bold"/>
                <a:cs typeface="Arial Bold"/>
              </a:rPr>
              <a:t>AND</a:t>
            </a:r>
          </a:p>
          <a:p>
            <a:pPr>
              <a:lnSpc>
                <a:spcPts val="285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5500" y="5778500"/>
            <a:ext cx="8318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2">
                <a:solidFill>
                  <a:srgbClr val="800000"/>
                </a:solidFill>
                <a:latin typeface="Arial"/>
                <a:cs typeface="Arial"/>
              </a:rPr>
              <a:t>P.Pname=‘ProductX’;</a:t>
            </a:r>
          </a:p>
          <a:p>
            <a:pPr>
              <a:lnSpc>
                <a:spcPts val="23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6- 41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Ordering of Query Results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Use </a:t>
            </a:r>
            <a:r>
              <a:rPr lang="en-CA" sz="2820" b="1">
                <a:solidFill>
                  <a:srgbClr val="333399"/>
                </a:solidFill>
                <a:latin typeface="Courier New Bold"/>
                <a:cs typeface="Courier New Bold"/>
              </a:rPr>
              <a:t>ORDER BY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clause</a:t>
            </a:r>
          </a:p>
          <a:p>
            <a:pPr>
              <a:lnSpc>
                <a:spcPts val="3220"/>
              </a:lnSpc>
            </a:pPr>
            <a:endParaRPr lang="en-CA" sz="276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108200"/>
            <a:ext cx="83566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Keyword </a:t>
            </a:r>
            <a:r>
              <a:rPr lang="en-CA" sz="2602" b="1">
                <a:solidFill>
                  <a:srgbClr val="800000"/>
                </a:solidFill>
                <a:latin typeface="Courier New Bold"/>
                <a:cs typeface="Courier New Bold"/>
              </a:rPr>
              <a:t>DESC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to see result in a descending order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of values</a:t>
            </a:r>
          </a:p>
          <a:p>
            <a:pPr>
              <a:lnSpc>
                <a:spcPts val="32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908300"/>
            <a:ext cx="83566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Keyword </a:t>
            </a:r>
            <a:r>
              <a:rPr lang="en-CA" sz="2604" b="1">
                <a:solidFill>
                  <a:srgbClr val="800000"/>
                </a:solidFill>
                <a:latin typeface="Courier New Bold"/>
                <a:cs typeface="Courier New Bold"/>
              </a:rPr>
              <a:t>ASC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to specify ascending order explicitly</a:t>
            </a:r>
            <a:br>
              <a:rPr lang="en-CA" sz="2565">
                <a:solidFill>
                  <a:srgbClr val="000000"/>
                </a:solidFill>
                <a:latin typeface="Times New Roman"/>
              </a:rPr>
            </a:b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Typically placed at the end of the query</a:t>
            </a:r>
          </a:p>
          <a:p>
            <a:pPr>
              <a:lnSpc>
                <a:spcPts val="3900"/>
              </a:lnSpc>
            </a:pPr>
            <a:endParaRPr lang="en-CA" sz="256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44196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800000"/>
                </a:solidFill>
                <a:latin typeface="Courier New"/>
                <a:cs typeface="Courier New"/>
              </a:rPr>
              <a:t>ORDER BY D.Dname DESC, E.Lname ASC,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00" y="4826000"/>
            <a:ext cx="8077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E.Fname ASC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6- 42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88900" y="825500"/>
            <a:ext cx="9055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Basic SQL Retrieval Query Block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6- 43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INSERT, DELETE, and UPDATE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Statements in SQL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Three commands used to modify the database:</a:t>
            </a:r>
          </a:p>
          <a:p>
            <a:pPr>
              <a:lnSpc>
                <a:spcPts val="3220"/>
              </a:lnSpc>
            </a:pPr>
            <a:endParaRPr lang="en-CA" sz="278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159000"/>
            <a:ext cx="8356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2" spc="-10">
                <a:solidFill>
                  <a:srgbClr val="800000"/>
                </a:solidFill>
                <a:latin typeface="Courier New"/>
                <a:cs typeface="Courier New"/>
              </a:rPr>
              <a:t> INSERT</a:t>
            </a: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CA" sz="2462" spc="-10">
                <a:solidFill>
                  <a:srgbClr val="800000"/>
                </a:solidFill>
                <a:latin typeface="Courier New"/>
                <a:cs typeface="Courier New"/>
              </a:rPr>
              <a:t>DELETE</a:t>
            </a: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CA" sz="2667" spc="-1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lang="en-CA" sz="2462" spc="-10">
                <a:solidFill>
                  <a:srgbClr val="800000"/>
                </a:solidFill>
                <a:latin typeface="Courier New"/>
                <a:cs typeface="Courier New"/>
              </a:rPr>
              <a:t> UPDATE</a:t>
            </a:r>
          </a:p>
          <a:p>
            <a:pPr>
              <a:lnSpc>
                <a:spcPts val="299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200" y="2603500"/>
            <a:ext cx="88138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156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  INSERT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typically inserts a tuple (row) in a relation</a:t>
            </a:r>
            <a:br>
              <a:rPr lang="en-CA" sz="2810">
                <a:solidFill>
                  <a:srgbClr val="000000"/>
                </a:solidFill>
                <a:latin typeface="Times New Roman"/>
              </a:rPr>
            </a:b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(table)</a:t>
            </a:r>
          </a:p>
          <a:p>
            <a:pPr>
              <a:lnSpc>
                <a:spcPts val="360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0200" y="3543300"/>
            <a:ext cx="8813800" cy="196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CA" sz="156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  UPDATE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may update a number of tuples (rows) in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a relation (table) that satisfy the condition</a:t>
            </a:r>
            <a:br>
              <a:rPr lang="en-CA" sz="2742">
                <a:solidFill>
                  <a:srgbClr val="000000"/>
                </a:solidFill>
                <a:latin typeface="Times New Roman"/>
              </a:rPr>
            </a:br>
            <a:r>
              <a:rPr lang="en-CA" sz="156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Courier New"/>
                <a:cs typeface="Courier New"/>
              </a:rPr>
              <a:t>  DELETE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may also update a number of tuples</a:t>
            </a:r>
            <a:br>
              <a:rPr lang="en-CA" sz="2810">
                <a:solidFill>
                  <a:srgbClr val="000000"/>
                </a:solidFill>
                <a:latin typeface="Times New Roman"/>
              </a:rPr>
            </a:b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(rows) in a relation (table) that satisfy the</a:t>
            </a:r>
          </a:p>
          <a:p>
            <a:pPr>
              <a:lnSpc>
                <a:spcPts val="363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54102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condition</a:t>
            </a:r>
          </a:p>
          <a:p>
            <a:pPr>
              <a:lnSpc>
                <a:spcPts val="322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6- 44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The INSERT Command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Specify the relation name and a list of values for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the tuple. All values including nulls are supplied.</a:t>
            </a:r>
          </a:p>
          <a:p>
            <a:pPr>
              <a:lnSpc>
                <a:spcPts val="340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35941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The variation below inserts multiple tuples where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a new table is loaded values from the result of a</a:t>
            </a:r>
          </a:p>
          <a:p>
            <a:pPr>
              <a:lnSpc>
                <a:spcPts val="340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44704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query.</a:t>
            </a:r>
          </a:p>
          <a:p>
            <a:pPr>
              <a:lnSpc>
                <a:spcPts val="322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6- 46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DELETE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51000"/>
            <a:ext cx="8813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43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0">
                <a:solidFill>
                  <a:srgbClr val="333399"/>
                </a:solidFill>
                <a:latin typeface="Arial"/>
                <a:cs typeface="Arial"/>
              </a:rPr>
              <a:t>  Removes tuples from a relation</a:t>
            </a:r>
          </a:p>
          <a:p>
            <a:pPr>
              <a:lnSpc>
                <a:spcPts val="2760"/>
              </a:lnSpc>
            </a:pPr>
            <a:endParaRPr lang="en-CA" sz="237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070100"/>
            <a:ext cx="8356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31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  Includes a WHERE-clause to select the tuples to be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800000"/>
                </a:solidFill>
                <a:latin typeface="Arial"/>
                <a:cs typeface="Arial"/>
              </a:rPr>
              <a:t>deleted</a:t>
            </a:r>
          </a:p>
          <a:p>
            <a:pPr>
              <a:lnSpc>
                <a:spcPts val="29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895600"/>
            <a:ext cx="8356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31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  Referential integrity should be enforced</a:t>
            </a:r>
          </a:p>
          <a:p>
            <a:pPr>
              <a:lnSpc>
                <a:spcPts val="2760"/>
              </a:lnSpc>
            </a:pPr>
            <a:endParaRPr lang="en-CA" sz="23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3327400"/>
            <a:ext cx="8356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32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02">
                <a:solidFill>
                  <a:srgbClr val="800000"/>
                </a:solidFill>
                <a:latin typeface="Arial"/>
                <a:cs typeface="Arial"/>
              </a:rPr>
              <a:t>  Tuples are deleted from only </a:t>
            </a:r>
            <a:r>
              <a:rPr lang="en-CA" sz="2402">
                <a:solidFill>
                  <a:srgbClr val="800000"/>
                </a:solidFill>
                <a:latin typeface="Arial Italic"/>
                <a:cs typeface="Arial Italic"/>
              </a:rPr>
              <a:t>one table</a:t>
            </a:r>
            <a:r>
              <a:rPr lang="en-CA" sz="2402">
                <a:solidFill>
                  <a:srgbClr val="800000"/>
                </a:solidFill>
                <a:latin typeface="Arial"/>
                <a:cs typeface="Arial"/>
              </a:rPr>
              <a:t> at a time</a:t>
            </a:r>
          </a:p>
          <a:p>
            <a:pPr>
              <a:lnSpc>
                <a:spcPts val="2760"/>
              </a:lnSpc>
            </a:pPr>
            <a:endParaRPr lang="en-CA" sz="238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00" y="3683000"/>
            <a:ext cx="807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(unless CASCADE is specified on a referential integrity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constraint)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4483100"/>
            <a:ext cx="8356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32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02">
                <a:solidFill>
                  <a:srgbClr val="800000"/>
                </a:solidFill>
                <a:latin typeface="Arial"/>
                <a:cs typeface="Arial"/>
              </a:rPr>
              <a:t>  A missing WHERE-clause specifies that </a:t>
            </a:r>
            <a:r>
              <a:rPr lang="en-CA" sz="2402">
                <a:solidFill>
                  <a:srgbClr val="800000"/>
                </a:solidFill>
                <a:latin typeface="Arial Italic"/>
                <a:cs typeface="Arial Italic"/>
              </a:rPr>
              <a:t>all tuples</a:t>
            </a:r>
            <a:r>
              <a:rPr lang="en-CA" sz="2402">
                <a:solidFill>
                  <a:srgbClr val="800000"/>
                </a:solidFill>
                <a:latin typeface="Arial"/>
                <a:cs typeface="Arial"/>
              </a:rPr>
              <a:t> in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the relation are to be deleted; the table then becomes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6800" y="5232400"/>
            <a:ext cx="807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800000"/>
                </a:solidFill>
                <a:latin typeface="Arial"/>
                <a:cs typeface="Arial"/>
              </a:rPr>
              <a:t>an empty table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7400" y="5651500"/>
            <a:ext cx="8356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31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  The number of tuples deleted depends on the number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of tuples in the relation that satisfy the WHERE-clause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6- 48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The DELETE Command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Removes tuples from a relation</a:t>
            </a:r>
          </a:p>
          <a:p>
            <a:pPr>
              <a:lnSpc>
                <a:spcPts val="3220"/>
              </a:lnSpc>
            </a:pPr>
            <a:endParaRPr lang="en-CA" sz="277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108200"/>
            <a:ext cx="83566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Includes a </a:t>
            </a: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WHERE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clause to select the tuples to be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deleted. The number of tuples deleted will vary.</a:t>
            </a:r>
          </a:p>
          <a:p>
            <a:pPr>
              <a:lnSpc>
                <a:spcPts val="32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6- 49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UPDATE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Used to modify attribute values of one or more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selected tuples</a:t>
            </a:r>
          </a:p>
          <a:p>
            <a:pPr>
              <a:lnSpc>
                <a:spcPts val="340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25654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8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A WHERE-clause selects the tuples to be</a:t>
            </a:r>
            <a:br>
              <a:rPr lang="en-CA" sz="2810">
                <a:solidFill>
                  <a:srgbClr val="000000"/>
                </a:solidFill>
                <a:latin typeface="Times New Roman"/>
              </a:rPr>
            </a:b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modified</a:t>
            </a:r>
          </a:p>
          <a:p>
            <a:pPr>
              <a:lnSpc>
                <a:spcPts val="340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200" y="35052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An additional SET-clause specifies the attributes</a:t>
            </a:r>
            <a:br>
              <a:rPr lang="en-CA" sz="2810">
                <a:solidFill>
                  <a:srgbClr val="000000"/>
                </a:solidFill>
                <a:latin typeface="Times New Roman"/>
              </a:rPr>
            </a:b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to be modified and their new values</a:t>
            </a:r>
          </a:p>
          <a:p>
            <a:pPr>
              <a:lnSpc>
                <a:spcPts val="340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200" y="44450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8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Each command modifies tuples </a:t>
            </a:r>
            <a:r>
              <a:rPr lang="en-CA" sz="2810">
                <a:solidFill>
                  <a:srgbClr val="333399"/>
                </a:solidFill>
                <a:latin typeface="Arial Italic"/>
                <a:cs typeface="Arial Italic"/>
              </a:rPr>
              <a:t>in the same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333399"/>
                </a:solidFill>
                <a:latin typeface="Arial Italic"/>
                <a:cs typeface="Arial Italic"/>
              </a:rPr>
              <a:t>relation</a:t>
            </a:r>
          </a:p>
          <a:p>
            <a:pPr>
              <a:lnSpc>
                <a:spcPts val="340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0200" y="53848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Referential integrity specified as part of DDL</a:t>
            </a:r>
            <a:br>
              <a:rPr lang="en-CA" sz="2810">
                <a:solidFill>
                  <a:srgbClr val="000000"/>
                </a:solidFill>
                <a:latin typeface="Times New Roman"/>
              </a:rPr>
            </a:b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specification is enforced</a:t>
            </a:r>
          </a:p>
          <a:p>
            <a:pPr>
              <a:lnSpc>
                <a:spcPts val="340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6- 50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UPDATE (contd.)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Example: Change the location and controlling</a:t>
            </a:r>
            <a:br>
              <a:rPr lang="en-CA" sz="2807">
                <a:solidFill>
                  <a:srgbClr val="000000"/>
                </a:solidFill>
                <a:latin typeface="Times New Roman"/>
              </a:rPr>
            </a:b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department number of project number 10 to</a:t>
            </a:r>
          </a:p>
          <a:p>
            <a:pPr>
              <a:lnSpc>
                <a:spcPts val="340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25019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'Bellaire' and 5, respectively</a:t>
            </a:r>
          </a:p>
          <a:p>
            <a:pPr>
              <a:lnSpc>
                <a:spcPts val="322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3505200"/>
            <a:ext cx="7493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U5: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59000" y="3505200"/>
            <a:ext cx="355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UPDATE    PROJECT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59000" y="3898900"/>
            <a:ext cx="8763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SET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87800" y="3898900"/>
            <a:ext cx="3784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PLOCATION = 'Bellaire',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02200" y="4292600"/>
            <a:ext cx="1727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DNUM = 5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59000" y="4699000"/>
            <a:ext cx="42672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WHERE    PNUMBER=10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6- 51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UPDATE (contd.)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25600"/>
            <a:ext cx="8813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143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0">
                <a:solidFill>
                  <a:srgbClr val="333399"/>
                </a:solidFill>
                <a:latin typeface="Arial"/>
                <a:cs typeface="Arial"/>
              </a:rPr>
              <a:t>  Example: Give all employees in the 'Research'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	department a 10% raise in salary.</a:t>
            </a:r>
          </a:p>
          <a:p>
            <a:pPr>
              <a:lnSpc>
                <a:spcPts val="23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235200"/>
            <a:ext cx="2171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07">
                <a:solidFill>
                  <a:srgbClr val="800000"/>
                </a:solidFill>
                <a:latin typeface="Arial"/>
                <a:cs typeface="Arial"/>
              </a:rPr>
              <a:t>U6:UPDATE</a:t>
            </a:r>
          </a:p>
          <a:p>
            <a:pPr>
              <a:lnSpc>
                <a:spcPts val="2530"/>
              </a:lnSpc>
            </a:pPr>
            <a:endParaRPr lang="en-CA" sz="220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2552700"/>
            <a:ext cx="1714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2210">
                <a:solidFill>
                  <a:srgbClr val="800000"/>
                </a:solidFill>
                <a:latin typeface="Arial"/>
                <a:cs typeface="Arial"/>
              </a:rPr>
              <a:t>SET</a:t>
            </a:r>
          </a:p>
          <a:p>
            <a:pPr>
              <a:lnSpc>
                <a:spcPts val="2025"/>
              </a:lnSpc>
            </a:pPr>
            <a:endParaRPr lang="en-CA" sz="221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2806700"/>
            <a:ext cx="1714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207">
                <a:solidFill>
                  <a:srgbClr val="800000"/>
                </a:solidFill>
                <a:latin typeface="Arial"/>
                <a:cs typeface="Arial"/>
              </a:rPr>
              <a:t>WHERE</a:t>
            </a:r>
          </a:p>
          <a:p>
            <a:pPr>
              <a:lnSpc>
                <a:spcPts val="2110"/>
              </a:lnSpc>
            </a:pPr>
            <a:endParaRPr lang="en-CA" sz="220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73400" y="2235200"/>
            <a:ext cx="5956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07">
                <a:solidFill>
                  <a:srgbClr val="800000"/>
                </a:solidFill>
                <a:latin typeface="Arial"/>
                <a:cs typeface="Arial"/>
              </a:rPr>
              <a:t>EMPLOYEE</a:t>
            </a:r>
          </a:p>
          <a:p>
            <a:pPr>
              <a:lnSpc>
                <a:spcPts val="2530"/>
              </a:lnSpc>
            </a:pPr>
            <a:endParaRPr lang="en-CA" sz="220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73400" y="2552700"/>
            <a:ext cx="5956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2210">
                <a:solidFill>
                  <a:srgbClr val="800000"/>
                </a:solidFill>
                <a:latin typeface="Arial"/>
                <a:cs typeface="Arial"/>
              </a:rPr>
              <a:t>SALARY = SALARY *1.1</a:t>
            </a:r>
          </a:p>
          <a:p>
            <a:pPr>
              <a:lnSpc>
                <a:spcPts val="2025"/>
              </a:lnSpc>
            </a:pPr>
            <a:endParaRPr lang="en-CA" sz="221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73400" y="2806700"/>
            <a:ext cx="5956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CA" sz="2207">
                <a:solidFill>
                  <a:srgbClr val="800000"/>
                </a:solidFill>
                <a:latin typeface="Arial"/>
                <a:cs typeface="Arial"/>
              </a:rPr>
              <a:t>DNO  IN (SELECT    DNUMBER</a:t>
            </a:r>
            <a:br>
              <a:rPr lang="en-CA" sz="2207">
                <a:solidFill>
                  <a:srgbClr val="000000"/>
                </a:solidFill>
                <a:latin typeface="Times New Roman"/>
              </a:rPr>
            </a:br>
            <a:r>
              <a:rPr lang="en-CA" sz="2207">
                <a:solidFill>
                  <a:srgbClr val="800000"/>
                </a:solidFill>
                <a:latin typeface="Arial"/>
                <a:cs typeface="Arial"/>
              </a:rPr>
              <a:t>	FROM     DEPARTMENT</a:t>
            </a:r>
          </a:p>
          <a:p>
            <a:pPr>
              <a:lnSpc>
                <a:spcPts val="2110"/>
              </a:lnSpc>
            </a:pPr>
            <a:endParaRPr lang="en-CA" sz="220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78200" y="3352800"/>
            <a:ext cx="5651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210">
                <a:solidFill>
                  <a:srgbClr val="800000"/>
                </a:solidFill>
                <a:latin typeface="Arial"/>
                <a:cs typeface="Arial"/>
              </a:rPr>
              <a:t>WHERE    DNAME='Research')</a:t>
            </a:r>
          </a:p>
          <a:p>
            <a:pPr>
              <a:lnSpc>
                <a:spcPts val="2110"/>
              </a:lnSpc>
            </a:pPr>
            <a:endParaRPr lang="en-CA" sz="221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0200" y="3962400"/>
            <a:ext cx="8813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1442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402">
                <a:solidFill>
                  <a:srgbClr val="333399"/>
                </a:solidFill>
                <a:latin typeface="Arial"/>
                <a:cs typeface="Arial"/>
              </a:rPr>
              <a:t>  In this request, the modified SALARY value depends on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333399"/>
                </a:solidFill>
                <a:latin typeface="Arial"/>
                <a:cs typeface="Arial"/>
              </a:rPr>
              <a:t>	the original SALARY value in each tuple</a:t>
            </a:r>
          </a:p>
          <a:p>
            <a:pPr>
              <a:lnSpc>
                <a:spcPts val="2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87400" y="4978400"/>
            <a:ext cx="8356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31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  The reference to the SALARY attribute on the right of =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800000"/>
                </a:solidFill>
                <a:latin typeface="Arial"/>
                <a:cs typeface="Arial"/>
              </a:rPr>
              <a:t>refers to the old SALARY value before modification</a:t>
            </a:r>
          </a:p>
          <a:p>
            <a:pPr>
              <a:lnSpc>
                <a:spcPts val="23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87400" y="5638800"/>
            <a:ext cx="8356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31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00">
                <a:solidFill>
                  <a:srgbClr val="800000"/>
                </a:solidFill>
                <a:latin typeface="Arial"/>
                <a:cs typeface="Arial"/>
              </a:rPr>
              <a:t>  The reference to the SALARY attribute on the left of =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800000"/>
                </a:solidFill>
                <a:latin typeface="Arial"/>
                <a:cs typeface="Arial"/>
              </a:rPr>
              <a:t>refers to the new SALARY value after modification</a:t>
            </a:r>
          </a:p>
          <a:p>
            <a:pPr>
              <a:lnSpc>
                <a:spcPts val="23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6- 52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SQL Data Definition, Data Types,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Standards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 dirty="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 dirty="0">
                <a:solidFill>
                  <a:srgbClr val="333399"/>
                </a:solidFill>
                <a:latin typeface="Arial"/>
                <a:cs typeface="Arial"/>
              </a:rPr>
              <a:t>  Terminology:</a:t>
            </a:r>
          </a:p>
          <a:p>
            <a:pPr>
              <a:lnSpc>
                <a:spcPts val="3220"/>
              </a:lnSpc>
            </a:pPr>
            <a:endParaRPr lang="en-CA" sz="2735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1463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 dirty="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602" b="1" dirty="0">
                <a:solidFill>
                  <a:srgbClr val="800000"/>
                </a:solidFill>
                <a:latin typeface="Arial Bold"/>
                <a:cs typeface="Arial Bold"/>
              </a:rPr>
              <a:t>  Table</a:t>
            </a:r>
            <a:r>
              <a:rPr lang="en-CA" sz="2592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CA" sz="2602" b="1" dirty="0">
                <a:solidFill>
                  <a:srgbClr val="800000"/>
                </a:solidFill>
                <a:latin typeface="Arial Bold"/>
                <a:cs typeface="Arial Bold"/>
              </a:rPr>
              <a:t>row</a:t>
            </a:r>
            <a:r>
              <a:rPr lang="en-CA" sz="2592" dirty="0">
                <a:solidFill>
                  <a:srgbClr val="800000"/>
                </a:solidFill>
                <a:latin typeface="Arial"/>
                <a:cs typeface="Arial"/>
              </a:rPr>
              <a:t>, and </a:t>
            </a:r>
            <a:r>
              <a:rPr lang="en-CA" sz="2602" b="1" dirty="0">
                <a:solidFill>
                  <a:srgbClr val="800000"/>
                </a:solidFill>
                <a:latin typeface="Arial Bold"/>
                <a:cs typeface="Arial Bold"/>
              </a:rPr>
              <a:t>column</a:t>
            </a:r>
            <a:r>
              <a:rPr lang="en-CA" sz="2592" dirty="0">
                <a:solidFill>
                  <a:srgbClr val="800000"/>
                </a:solidFill>
                <a:latin typeface="Arial"/>
                <a:cs typeface="Arial"/>
              </a:rPr>
              <a:t> used for relational model</a:t>
            </a:r>
            <a:br>
              <a:rPr lang="en-CA" sz="2594" dirty="0">
                <a:solidFill>
                  <a:srgbClr val="000000"/>
                </a:solidFill>
                <a:latin typeface="Times New Roman"/>
              </a:rPr>
            </a:br>
            <a:r>
              <a:rPr lang="en-CA" sz="2594" dirty="0">
                <a:solidFill>
                  <a:srgbClr val="800000"/>
                </a:solidFill>
                <a:latin typeface="Arial"/>
                <a:cs typeface="Arial"/>
              </a:rPr>
              <a:t>terms relation, tuple, and attribute</a:t>
            </a:r>
          </a:p>
          <a:p>
            <a:pPr>
              <a:lnSpc>
                <a:spcPts val="3100"/>
              </a:lnSpc>
            </a:pPr>
            <a:endParaRPr lang="en-CA" sz="2594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200" y="30099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 dirty="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 dirty="0">
                <a:solidFill>
                  <a:srgbClr val="333399"/>
                </a:solidFill>
                <a:latin typeface="Courier New"/>
                <a:cs typeface="Courier New"/>
              </a:rPr>
              <a:t> CREATE</a:t>
            </a:r>
            <a:r>
              <a:rPr lang="en-CA" sz="2810" dirty="0">
                <a:solidFill>
                  <a:srgbClr val="333399"/>
                </a:solidFill>
                <a:latin typeface="Arial"/>
                <a:cs typeface="Arial"/>
              </a:rPr>
              <a:t> statement</a:t>
            </a:r>
          </a:p>
          <a:p>
            <a:pPr>
              <a:lnSpc>
                <a:spcPts val="3220"/>
              </a:lnSpc>
            </a:pPr>
            <a:endParaRPr lang="en-CA" sz="2747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35433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Main SQL command for data definition</a:t>
            </a:r>
          </a:p>
          <a:p>
            <a:pPr>
              <a:lnSpc>
                <a:spcPts val="2990"/>
              </a:lnSpc>
            </a:pPr>
            <a:endParaRPr lang="en-CA" sz="256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0200" y="4000500"/>
            <a:ext cx="8813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1560" dirty="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592" dirty="0">
                <a:solidFill>
                  <a:srgbClr val="333399"/>
                </a:solidFill>
                <a:latin typeface="Arial"/>
                <a:cs typeface="Arial"/>
              </a:rPr>
              <a:t>  The language has features for : Data definition, Data</a:t>
            </a:r>
            <a:br>
              <a:rPr lang="en-CA" sz="2594" dirty="0">
                <a:solidFill>
                  <a:srgbClr val="000000"/>
                </a:solidFill>
                <a:latin typeface="Times New Roman"/>
              </a:rPr>
            </a:br>
            <a:r>
              <a:rPr lang="en-CA" sz="2594" dirty="0">
                <a:solidFill>
                  <a:srgbClr val="333399"/>
                </a:solidFill>
                <a:latin typeface="Arial"/>
                <a:cs typeface="Arial"/>
              </a:rPr>
              <a:t>	Manipulation, Transaction control (Transact-SQL, Ch.</a:t>
            </a:r>
          </a:p>
          <a:p>
            <a:pPr>
              <a:lnSpc>
                <a:spcPts val="3100"/>
              </a:lnSpc>
            </a:pPr>
            <a:endParaRPr lang="en-CA" sz="2594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100" y="4800600"/>
            <a:ext cx="8470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333399"/>
                </a:solidFill>
                <a:latin typeface="Arial"/>
                <a:cs typeface="Arial"/>
              </a:rPr>
              <a:t>20), Indexing (Ch.17), Security specification (Grant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3100" y="5207000"/>
            <a:ext cx="8470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333399"/>
                </a:solidFill>
                <a:latin typeface="Arial"/>
                <a:cs typeface="Arial"/>
              </a:rPr>
              <a:t>and Revoke- see Ch.30), Active databases (Ch.26),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3100" y="5588000"/>
            <a:ext cx="8470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592" dirty="0">
                <a:solidFill>
                  <a:srgbClr val="333399"/>
                </a:solidFill>
                <a:latin typeface="Arial"/>
                <a:cs typeface="Arial"/>
              </a:rPr>
              <a:t>Multi-media (Ch.26), Distributed databases (Ch.23)</a:t>
            </a:r>
            <a:br>
              <a:rPr lang="en-CA" sz="2592" dirty="0">
                <a:solidFill>
                  <a:srgbClr val="000000"/>
                </a:solidFill>
                <a:latin typeface="Times New Roman"/>
              </a:rPr>
            </a:br>
            <a:r>
              <a:rPr lang="en-CA" sz="2592" dirty="0">
                <a:solidFill>
                  <a:srgbClr val="333399"/>
                </a:solidFill>
                <a:latin typeface="Arial"/>
                <a:cs typeface="Arial"/>
              </a:rPr>
              <a:t>etc.</a:t>
            </a:r>
          </a:p>
          <a:p>
            <a:pPr>
              <a:lnSpc>
                <a:spcPts val="3100"/>
              </a:lnSpc>
            </a:pPr>
            <a:endParaRPr lang="en-CA" sz="2592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62900" y="6591300"/>
            <a:ext cx="1028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6- 5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595" spc="-1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669" spc="-10">
                <a:solidFill>
                  <a:srgbClr val="333399"/>
                </a:solidFill>
                <a:latin typeface="Arial"/>
                <a:cs typeface="Arial"/>
              </a:rPr>
              <a:t>  SQL</a:t>
            </a:r>
          </a:p>
          <a:p>
            <a:pPr>
              <a:lnSpc>
                <a:spcPts val="3220"/>
              </a:lnSpc>
            </a:pPr>
            <a:endParaRPr lang="en-CA" sz="262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21463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  A Comprehensive language for relational database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management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30099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  Data definition, queries, updates, constraint</a:t>
            </a:r>
            <a:br>
              <a:rPr lang="en-CA" sz="2592">
                <a:solidFill>
                  <a:srgbClr val="000000"/>
                </a:solidFill>
                <a:latin typeface="Times New Roman"/>
              </a:rPr>
            </a:b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specification, and view definition</a:t>
            </a:r>
          </a:p>
          <a:p>
            <a:pPr>
              <a:lnSpc>
                <a:spcPts val="310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200" y="38989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598" spc="-10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669" spc="-10">
                <a:solidFill>
                  <a:srgbClr val="333399"/>
                </a:solidFill>
                <a:latin typeface="Arial"/>
                <a:cs typeface="Arial"/>
              </a:rPr>
              <a:t>  Covered :</a:t>
            </a:r>
          </a:p>
          <a:p>
            <a:pPr>
              <a:lnSpc>
                <a:spcPts val="3220"/>
              </a:lnSpc>
            </a:pPr>
            <a:endParaRPr lang="en-CA" sz="271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4330700"/>
            <a:ext cx="83566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50"/>
              </a:lnSpc>
            </a:pP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  Data definition commands for creating tables</a:t>
            </a:r>
            <a:br>
              <a:rPr lang="en-CA" sz="2563">
                <a:solidFill>
                  <a:srgbClr val="000000"/>
                </a:solidFill>
                <a:latin typeface="Times New Roman"/>
              </a:rPr>
            </a:b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  Commands for constraint specification</a:t>
            </a:r>
            <a:br>
              <a:rPr lang="en-CA" sz="2549">
                <a:solidFill>
                  <a:srgbClr val="000000"/>
                </a:solidFill>
                <a:latin typeface="Times New Roman"/>
              </a:rPr>
            </a:br>
            <a:r>
              <a:rPr lang="en-CA" sz="1367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2" spc="-10">
                <a:solidFill>
                  <a:srgbClr val="800000"/>
                </a:solidFill>
                <a:latin typeface="Arial"/>
                <a:cs typeface="Arial"/>
              </a:rPr>
              <a:t>  Simple retrieval queries</a:t>
            </a:r>
          </a:p>
          <a:p>
            <a:pPr>
              <a:lnSpc>
                <a:spcPts val="3750"/>
              </a:lnSpc>
            </a:pPr>
            <a:endParaRPr lang="en-CA" sz="254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58420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370" spc="-10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464" spc="-10">
                <a:solidFill>
                  <a:srgbClr val="800000"/>
                </a:solidFill>
                <a:latin typeface="Arial"/>
                <a:cs typeface="Arial"/>
              </a:rPr>
              <a:t>  Database update commands</a:t>
            </a:r>
          </a:p>
          <a:p>
            <a:pPr>
              <a:lnSpc>
                <a:spcPts val="2990"/>
              </a:lnSpc>
            </a:pPr>
            <a:endParaRPr lang="en-CA" sz="255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6- 55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The CREATE TABLE Command in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SQL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  Specifying a new relation</a:t>
            </a:r>
          </a:p>
          <a:p>
            <a:pPr>
              <a:lnSpc>
                <a:spcPts val="3220"/>
              </a:lnSpc>
            </a:pPr>
            <a:endParaRPr lang="en-CA" sz="277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1590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Provide name of table</a:t>
            </a:r>
          </a:p>
          <a:p>
            <a:pPr>
              <a:lnSpc>
                <a:spcPts val="2990"/>
              </a:lnSpc>
            </a:pPr>
            <a:endParaRPr lang="en-CA" sz="254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" y="26162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42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  Specify attributes, their types  and initial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0200" y="35052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07">
                <a:solidFill>
                  <a:srgbClr val="333399"/>
                </a:solidFill>
                <a:latin typeface="Arial"/>
                <a:cs typeface="Arial"/>
              </a:rPr>
              <a:t>  Can optionally specify schema:</a:t>
            </a:r>
          </a:p>
          <a:p>
            <a:pPr>
              <a:lnSpc>
                <a:spcPts val="3220"/>
              </a:lnSpc>
            </a:pPr>
            <a:endParaRPr lang="en-CA" sz="277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3886200"/>
            <a:ext cx="83566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08000" algn="l"/>
              </a:tabLst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 CREATE TABLE COMPANY.EMPLOYEE ...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	or</a:t>
            </a:r>
          </a:p>
          <a:p>
            <a:pPr>
              <a:lnSpc>
                <a:spcPts val="39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" y="4940300"/>
            <a:ext cx="8356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 CREATE TABLE EMPLOYEE ...</a:t>
            </a:r>
          </a:p>
          <a:p>
            <a:pPr>
              <a:lnSpc>
                <a:spcPts val="2990"/>
              </a:lnSpc>
            </a:pPr>
            <a:endParaRPr lang="en-CA" sz="2549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962900" y="6591300"/>
            <a:ext cx="1028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6- 9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" y="1524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Arial"/>
                <a:cs typeface="Arial"/>
              </a:rPr>
              <a:t>The CREATE TABLE Command in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Arial"/>
                <a:cs typeface="Arial"/>
              </a:rPr>
              <a:t>SQL (cont’d.)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200" y="16510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20" b="1">
                <a:solidFill>
                  <a:srgbClr val="333399"/>
                </a:solidFill>
                <a:latin typeface="Arial Bold"/>
                <a:cs typeface="Arial Bold"/>
              </a:rPr>
              <a:t>  Base tables 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en-CA" sz="2820" b="1">
                <a:solidFill>
                  <a:srgbClr val="333399"/>
                </a:solidFill>
                <a:latin typeface="Arial Bold"/>
                <a:cs typeface="Arial Bold"/>
              </a:rPr>
              <a:t>base relations</a:t>
            </a:r>
            <a:r>
              <a:rPr lang="en-CA" sz="2810">
                <a:solidFill>
                  <a:srgbClr val="333399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3220"/>
              </a:lnSpc>
            </a:pPr>
            <a:endParaRPr lang="en-CA" sz="277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21463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Relation and its tuples are actually created and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stored as a file by the DBMS</a:t>
            </a:r>
          </a:p>
          <a:p>
            <a:pPr>
              <a:lnSpc>
                <a:spcPts val="31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200" y="3035300"/>
            <a:ext cx="8813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679">
                <a:solidFill>
                  <a:srgbClr val="990033"/>
                </a:solidFill>
                <a:latin typeface="Arial Unicode MS"/>
                <a:cs typeface="Arial Unicode MS"/>
              </a:rPr>
              <a:t></a:t>
            </a:r>
            <a:r>
              <a:rPr lang="en-CA" sz="2820" b="1">
                <a:solidFill>
                  <a:srgbClr val="333399"/>
                </a:solidFill>
                <a:latin typeface="Arial Bold"/>
                <a:cs typeface="Arial Bold"/>
              </a:rPr>
              <a:t>  Virtual relations (views)</a:t>
            </a:r>
          </a:p>
          <a:p>
            <a:pPr>
              <a:lnSpc>
                <a:spcPts val="3220"/>
              </a:lnSpc>
            </a:pPr>
            <a:endParaRPr lang="en-CA" sz="277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3492500"/>
            <a:ext cx="83566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439">
                <a:solidFill>
                  <a:srgbClr val="333399"/>
                </a:solidFill>
                <a:latin typeface="Arial Unicode MS"/>
                <a:cs typeface="Arial Unicode MS"/>
              </a:rPr>
              <a:t>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  Created through the </a:t>
            </a:r>
            <a:r>
              <a:rPr lang="en-CA" sz="2592">
                <a:solidFill>
                  <a:srgbClr val="800000"/>
                </a:solidFill>
                <a:latin typeface="Courier New"/>
                <a:cs typeface="Courier New"/>
              </a:rPr>
              <a:t>CREATE VIEW </a:t>
            </a:r>
            <a:r>
              <a:rPr lang="en-CA" sz="2592">
                <a:solidFill>
                  <a:srgbClr val="800000"/>
                </a:solidFill>
                <a:latin typeface="Arial"/>
                <a:cs typeface="Arial"/>
              </a:rPr>
              <a:t>statement.</a:t>
            </a:r>
            <a:br>
              <a:rPr lang="en-CA" sz="2594">
                <a:solidFill>
                  <a:srgbClr val="000000"/>
                </a:solidFill>
                <a:latin typeface="Times New Roman"/>
              </a:rPr>
            </a:br>
            <a:r>
              <a:rPr lang="en-CA" sz="2594">
                <a:solidFill>
                  <a:srgbClr val="800000"/>
                </a:solidFill>
                <a:latin typeface="Arial"/>
                <a:cs typeface="Arial"/>
              </a:rPr>
              <a:t>Do not correspond to any physical file.</a:t>
            </a:r>
          </a:p>
          <a:p>
            <a:pPr>
              <a:lnSpc>
                <a:spcPts val="320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6- 10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17500" y="1651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>
                <a:solidFill>
                  <a:srgbClr val="800000"/>
                </a:solidFill>
                <a:latin typeface="Verdana"/>
                <a:cs typeface="Verdana"/>
              </a:rPr>
              <a:t>COMPANY relational database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11200"/>
            <a:ext cx="8826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800000"/>
                </a:solidFill>
                <a:latin typeface="Verdana"/>
                <a:cs typeface="Verdana"/>
              </a:rPr>
              <a:t>schema (Fig. 5.7)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6- 11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17500" y="508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807">
                <a:solidFill>
                  <a:srgbClr val="800000"/>
                </a:solidFill>
                <a:latin typeface="Verdana"/>
                <a:cs typeface="Verdana"/>
              </a:rPr>
              <a:t>One possible database state for the</a:t>
            </a:r>
          </a:p>
          <a:p>
            <a:pPr>
              <a:lnSpc>
                <a:spcPts val="252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4572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810">
                <a:solidFill>
                  <a:srgbClr val="800000"/>
                </a:solidFill>
                <a:latin typeface="Verdana"/>
                <a:cs typeface="Verdana"/>
              </a:rPr>
              <a:t>COMPANY relational database schema</a:t>
            </a:r>
          </a:p>
          <a:p>
            <a:pPr>
              <a:lnSpc>
                <a:spcPts val="2760"/>
              </a:lnSpc>
            </a:pPr>
            <a:endParaRPr lang="en-CA" sz="281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8382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7">
                <a:solidFill>
                  <a:srgbClr val="800000"/>
                </a:solidFill>
                <a:latin typeface="Verdana"/>
                <a:cs typeface="Verdana"/>
              </a:rPr>
              <a:t>(Fig. 5.6)</a:t>
            </a:r>
          </a:p>
          <a:p>
            <a:pPr>
              <a:lnSpc>
                <a:spcPts val="3220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66675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6- 12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774700" y="139700"/>
            <a:ext cx="8369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592">
                <a:solidFill>
                  <a:srgbClr val="800000"/>
                </a:solidFill>
                <a:latin typeface="Verdana"/>
                <a:cs typeface="Verdana"/>
              </a:rPr>
              <a:t>One possible database state for the</a:t>
            </a:r>
          </a:p>
          <a:p>
            <a:pPr>
              <a:lnSpc>
                <a:spcPts val="254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495300"/>
            <a:ext cx="8369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2">
                <a:solidFill>
                  <a:srgbClr val="800000"/>
                </a:solidFill>
                <a:latin typeface="Verdana"/>
                <a:cs typeface="Verdana"/>
              </a:rPr>
              <a:t>COMPANY relational database schema -</a:t>
            </a:r>
          </a:p>
          <a:p>
            <a:pPr>
              <a:lnSpc>
                <a:spcPts val="2990"/>
              </a:lnSpc>
            </a:pPr>
            <a:endParaRPr lang="en-CA" sz="259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889000"/>
            <a:ext cx="8369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594">
                <a:solidFill>
                  <a:srgbClr val="800000"/>
                </a:solidFill>
                <a:latin typeface="Verdana"/>
                <a:cs typeface="Verdana"/>
              </a:rPr>
              <a:t>continued (Fig. 5.6)</a:t>
            </a:r>
          </a:p>
          <a:p>
            <a:pPr>
              <a:lnSpc>
                <a:spcPts val="2990"/>
              </a:lnSpc>
            </a:pPr>
            <a:endParaRPr lang="en-CA" sz="259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6667500"/>
            <a:ext cx="322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911">
                <a:solidFill>
                  <a:srgbClr val="000000"/>
                </a:solidFill>
                <a:latin typeface="Arial"/>
                <a:cs typeface="Arial"/>
              </a:rPr>
              <a:t>Copyright © 2016 Ramez Elmasri and Shamkant B. Navathe</a:t>
            </a:r>
          </a:p>
          <a:p>
            <a:pPr>
              <a:lnSpc>
                <a:spcPts val="1550"/>
              </a:lnSpc>
            </a:pPr>
            <a:endParaRPr lang="en-CA" sz="91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74000" y="6591300"/>
            <a:ext cx="111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2" b="1">
                <a:solidFill>
                  <a:srgbClr val="990033"/>
                </a:solidFill>
                <a:latin typeface="Arial Bold"/>
                <a:cs typeface="Arial Bold"/>
              </a:rPr>
              <a:t>Slide 6- 13</a:t>
            </a:r>
          </a:p>
          <a:p>
            <a:pPr>
              <a:lnSpc>
                <a:spcPts val="1610"/>
              </a:lnSpc>
            </a:pPr>
            <a:endParaRPr lang="en-CA" sz="1402" b="1">
              <a:solidFill>
                <a:srgbClr val="990033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2462</Words>
  <Application>Microsoft Macintosh PowerPoint</Application>
  <PresentationFormat>On-screen Show (4:3)</PresentationFormat>
  <Paragraphs>294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 Unicode MS</vt:lpstr>
      <vt:lpstr>Arial</vt:lpstr>
      <vt:lpstr>Arial Bold</vt:lpstr>
      <vt:lpstr>Arial Italic</vt:lpstr>
      <vt:lpstr>Calibri</vt:lpstr>
      <vt:lpstr>Courier New</vt:lpstr>
      <vt:lpstr>Courier New Bold</vt:lpstr>
      <vt:lpstr>Times New Roman</vt:lpstr>
      <vt:lpstr>Verdana</vt:lpstr>
      <vt:lpstr>Verdana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Osama Salameh</cp:lastModifiedBy>
  <cp:revision>3</cp:revision>
  <dcterms:created xsi:type="dcterms:W3CDTF">2020-10-15T07:46:11Z</dcterms:created>
  <dcterms:modified xsi:type="dcterms:W3CDTF">2020-12-10T14:30:46Z</dcterms:modified>
</cp:coreProperties>
</file>