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57" r:id="rId3"/>
    <p:sldId id="258" r:id="rId4"/>
    <p:sldId id="264" r:id="rId5"/>
    <p:sldId id="259" r:id="rId6"/>
    <p:sldId id="263" r:id="rId7"/>
    <p:sldId id="260" r:id="rId8"/>
    <p:sldId id="266" r:id="rId9"/>
    <p:sldId id="268" r:id="rId10"/>
    <p:sldId id="267" r:id="rId11"/>
    <p:sldId id="271" r:id="rId12"/>
    <p:sldId id="272" r:id="rId13"/>
    <p:sldId id="269" r:id="rId14"/>
    <p:sldId id="273" r:id="rId15"/>
    <p:sldId id="270" r:id="rId16"/>
    <p:sldId id="274" r:id="rId17"/>
    <p:sldId id="275" r:id="rId18"/>
    <p:sldId id="276" r:id="rId19"/>
    <p:sldId id="281" r:id="rId20"/>
    <p:sldId id="282" r:id="rId21"/>
    <p:sldId id="283" r:id="rId22"/>
    <p:sldId id="285" r:id="rId23"/>
    <p:sldId id="284" r:id="rId24"/>
    <p:sldId id="286" r:id="rId25"/>
    <p:sldId id="288" r:id="rId26"/>
    <p:sldId id="287" r:id="rId27"/>
    <p:sldId id="277" r:id="rId28"/>
    <p:sldId id="290" r:id="rId29"/>
    <p:sldId id="291" r:id="rId30"/>
    <p:sldId id="293" r:id="rId31"/>
    <p:sldId id="294" r:id="rId32"/>
    <p:sldId id="295" r:id="rId33"/>
    <p:sldId id="292" r:id="rId34"/>
    <p:sldId id="278" r:id="rId35"/>
    <p:sldId id="298" r:id="rId36"/>
    <p:sldId id="301" r:id="rId37"/>
    <p:sldId id="299" r:id="rId38"/>
    <p:sldId id="302" r:id="rId39"/>
    <p:sldId id="303" r:id="rId40"/>
    <p:sldId id="304" r:id="rId41"/>
    <p:sldId id="305" r:id="rId42"/>
    <p:sldId id="311" r:id="rId43"/>
    <p:sldId id="312" r:id="rId44"/>
    <p:sldId id="308" r:id="rId45"/>
    <p:sldId id="310" r:id="rId46"/>
    <p:sldId id="314" r:id="rId47"/>
    <p:sldId id="31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4" y="-4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A543BEC-1208-409E-84D3-63E89A259783}" type="datetimeFigureOut">
              <a:rPr lang="en-US" smtClean="0"/>
              <a:pPr/>
              <a:t>9/16/2010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BB8A5CC-DF69-46F3-A594-57416CD5091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543BEC-1208-409E-84D3-63E89A259783}" type="datetimeFigureOut">
              <a:rPr lang="en-US" smtClean="0"/>
              <a:pPr/>
              <a:t>9/16/2010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B8A5CC-DF69-46F3-A594-57416CD509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A543BEC-1208-409E-84D3-63E89A259783}" type="datetimeFigureOut">
              <a:rPr lang="en-US" smtClean="0"/>
              <a:pPr/>
              <a:t>9/16/2010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BB8A5CC-DF69-46F3-A594-57416CD5091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A543BEC-1208-409E-84D3-63E89A259783}" type="datetimeFigureOut">
              <a:rPr lang="en-US" smtClean="0"/>
              <a:pPr/>
              <a:t>9/16/2010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BB8A5CC-DF69-46F3-A594-57416CD50917}"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A543BEC-1208-409E-84D3-63E89A259783}" type="datetimeFigureOut">
              <a:rPr lang="en-US" smtClean="0"/>
              <a:pPr/>
              <a:t>9/16/2010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BB8A5CC-DF69-46F3-A594-57416CD5091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A543BEC-1208-409E-84D3-63E89A259783}" type="datetimeFigureOut">
              <a:rPr lang="en-US" smtClean="0"/>
              <a:pPr/>
              <a:t>9/16/2010</a:t>
            </a:fld>
            <a:endParaRPr lang="en-US"/>
          </a:p>
        </p:txBody>
      </p:sp>
      <p:sp>
        <p:nvSpPr>
          <p:cNvPr id="10" name="Slide Number Placeholder 9"/>
          <p:cNvSpPr>
            <a:spLocks noGrp="1"/>
          </p:cNvSpPr>
          <p:nvPr>
            <p:ph type="sldNum" sz="quarter" idx="16"/>
          </p:nvPr>
        </p:nvSpPr>
        <p:spPr/>
        <p:txBody>
          <a:bodyPr rtlCol="0"/>
          <a:lstStyle/>
          <a:p>
            <a:fld id="{5BB8A5CC-DF69-46F3-A594-57416CD5091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A543BEC-1208-409E-84D3-63E89A259783}" type="datetimeFigureOut">
              <a:rPr lang="en-US" smtClean="0"/>
              <a:pPr/>
              <a:t>9/16/2010</a:t>
            </a:fld>
            <a:endParaRPr lang="en-US"/>
          </a:p>
        </p:txBody>
      </p:sp>
      <p:sp>
        <p:nvSpPr>
          <p:cNvPr id="12" name="Slide Number Placeholder 11"/>
          <p:cNvSpPr>
            <a:spLocks noGrp="1"/>
          </p:cNvSpPr>
          <p:nvPr>
            <p:ph type="sldNum" sz="quarter" idx="16"/>
          </p:nvPr>
        </p:nvSpPr>
        <p:spPr/>
        <p:txBody>
          <a:bodyPr rtlCol="0"/>
          <a:lstStyle/>
          <a:p>
            <a:fld id="{5BB8A5CC-DF69-46F3-A594-57416CD5091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543BEC-1208-409E-84D3-63E89A259783}" type="datetimeFigureOut">
              <a:rPr lang="en-US" smtClean="0"/>
              <a:pPr/>
              <a:t>9/16/2010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BB8A5CC-DF69-46F3-A594-57416CD509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43BEC-1208-409E-84D3-63E89A259783}" type="datetimeFigureOut">
              <a:rPr lang="en-US" smtClean="0"/>
              <a:pPr/>
              <a:t>9/16/2010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BB8A5CC-DF69-46F3-A594-57416CD509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A543BEC-1208-409E-84D3-63E89A259783}" type="datetimeFigureOut">
              <a:rPr lang="en-US" smtClean="0"/>
              <a:pPr/>
              <a:t>9/16/2010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BB8A5CC-DF69-46F3-A594-57416CD50917}"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A543BEC-1208-409E-84D3-63E89A259783}" type="datetimeFigureOut">
              <a:rPr lang="en-US" smtClean="0"/>
              <a:pPr/>
              <a:t>9/16/2010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BB8A5CC-DF69-46F3-A594-57416CD50917}"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A543BEC-1208-409E-84D3-63E89A259783}" type="datetimeFigureOut">
              <a:rPr lang="en-US" smtClean="0"/>
              <a:pPr/>
              <a:t>9/16/2010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BB8A5CC-DF69-46F3-A594-57416CD509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924050"/>
          </a:xfrm>
        </p:spPr>
        <p:txBody>
          <a:bodyPr/>
          <a:lstStyle/>
          <a:p>
            <a:r>
              <a:rPr lang="en-US" dirty="0" smtClean="0"/>
              <a:t>COP-5725</a:t>
            </a:r>
            <a:r>
              <a:rPr lang="en-US" dirty="0" smtClean="0"/>
              <a:t/>
            </a:r>
            <a:br>
              <a:rPr lang="en-US" dirty="0" smtClean="0"/>
            </a:br>
            <a:r>
              <a:rPr lang="en-US" dirty="0" smtClean="0"/>
              <a:t>Practice Exercises</a:t>
            </a:r>
            <a:endParaRPr lang="en-US" dirty="0"/>
          </a:p>
        </p:txBody>
      </p:sp>
      <p:sp>
        <p:nvSpPr>
          <p:cNvPr id="3" name="Subtitle 2"/>
          <p:cNvSpPr>
            <a:spLocks noGrp="1"/>
          </p:cNvSpPr>
          <p:nvPr>
            <p:ph type="subTitle" idx="1"/>
          </p:nvPr>
        </p:nvSpPr>
        <p:spPr>
          <a:xfrm>
            <a:off x="1371600" y="3886200"/>
            <a:ext cx="6400800" cy="1371600"/>
          </a:xfrm>
        </p:spPr>
        <p:txBody>
          <a:bodyPr/>
          <a:lstStyle/>
          <a:p>
            <a:r>
              <a:rPr lang="en-US" dirty="0" smtClean="0"/>
              <a:t>Chapter 2: Database Design</a:t>
            </a:r>
          </a:p>
          <a:p>
            <a:r>
              <a:rPr lang="en-US" dirty="0" smtClean="0"/>
              <a:t>Chapter 3: Relational Model</a:t>
            </a:r>
            <a:endParaRPr lang="en-US" dirty="0"/>
          </a:p>
        </p:txBody>
      </p:sp>
      <p:sp>
        <p:nvSpPr>
          <p:cNvPr id="4" name="Subtitle 2"/>
          <p:cNvSpPr txBox="1">
            <a:spLocks/>
          </p:cNvSpPr>
          <p:nvPr/>
        </p:nvSpPr>
        <p:spPr>
          <a:xfrm>
            <a:off x="3352800" y="6096000"/>
            <a:ext cx="2438400" cy="3810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t>M. Amanda Crick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smtClean="0"/>
              <a:t>Each </a:t>
            </a:r>
            <a:r>
              <a:rPr lang="en-US" dirty="0"/>
              <a:t>group is identified by a name (</a:t>
            </a:r>
            <a:r>
              <a:rPr lang="en-US" dirty="0" smtClean="0"/>
              <a:t>like those </a:t>
            </a:r>
            <a:r>
              <a:rPr lang="en-US" dirty="0"/>
              <a:t>just given) that describes the group. Finally, galleries keep information </a:t>
            </a:r>
            <a:r>
              <a:rPr lang="en-US" dirty="0" smtClean="0"/>
              <a:t>about customers</a:t>
            </a:r>
            <a:r>
              <a:rPr lang="en-US" dirty="0"/>
              <a:t>. For each customer, galleries keep that person’s unique name, address, </a:t>
            </a:r>
            <a:r>
              <a:rPr lang="en-US" dirty="0" smtClean="0"/>
              <a:t>total amount </a:t>
            </a:r>
            <a:r>
              <a:rPr lang="en-US" dirty="0"/>
              <a:t>of dollars spent in the gallery (very important!), and the artists and groups </a:t>
            </a:r>
            <a:r>
              <a:rPr lang="en-US" dirty="0" smtClean="0"/>
              <a:t>of art </a:t>
            </a:r>
            <a:r>
              <a:rPr lang="en-US" dirty="0"/>
              <a:t>that the customer tends to like.</a:t>
            </a:r>
          </a:p>
          <a:p>
            <a:r>
              <a:rPr lang="en-US" dirty="0"/>
              <a:t>Draw the ER diagram for the database.</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029200"/>
          </a:xfrm>
        </p:spPr>
        <p:txBody>
          <a:bodyPr>
            <a:normAutofit/>
          </a:bodyPr>
          <a:lstStyle/>
          <a:p>
            <a:pPr>
              <a:buNone/>
            </a:pPr>
            <a:r>
              <a:rPr lang="en-US" b="1" dirty="0" smtClean="0"/>
              <a:t>Solution</a:t>
            </a:r>
          </a:p>
          <a:p>
            <a:r>
              <a:rPr lang="en-US" dirty="0" smtClean="0"/>
              <a:t>Like before, we begin with the entities and relationships.</a:t>
            </a:r>
          </a:p>
          <a:p>
            <a:r>
              <a:rPr lang="en-US" dirty="0" smtClean="0"/>
              <a:t>“…artists, their names (which are unique), birthplaces, age, and style of art.”</a:t>
            </a:r>
          </a:p>
          <a:p>
            <a:r>
              <a:rPr lang="en-US" dirty="0" smtClean="0"/>
              <a:t>“For each piece of artwork, the artist, the year it was made, its unique title, its type of art … and its price must be stored.”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029200"/>
          </a:xfrm>
        </p:spPr>
        <p:txBody>
          <a:bodyPr>
            <a:normAutofit/>
          </a:bodyPr>
          <a:lstStyle/>
          <a:p>
            <a:pPr>
              <a:buNone/>
            </a:pPr>
            <a:r>
              <a:rPr lang="en-US" b="1" dirty="0" smtClean="0"/>
              <a:t>Solution</a:t>
            </a:r>
          </a:p>
          <a:p>
            <a:r>
              <a:rPr lang="en-US" dirty="0" smtClean="0"/>
              <a:t>“Pieces of artwork are also classified into groups of various kinds, … Each group is identified by a name (like those just given) that describes the group. “</a:t>
            </a:r>
          </a:p>
          <a:p>
            <a:r>
              <a:rPr lang="en-US" dirty="0" smtClean="0"/>
              <a:t>For each customer, galleries keep that person’s unique name, address, total amount of dollars spent in the gallery (very important!), and the artists and groups of art that the customer tends to like.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p:txBody>
      </p:sp>
      <p:sp>
        <p:nvSpPr>
          <p:cNvPr id="65" name="Rectangle 64"/>
          <p:cNvSpPr/>
          <p:nvPr/>
        </p:nvSpPr>
        <p:spPr>
          <a:xfrm>
            <a:off x="67056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2971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472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69" name="Diamond 68"/>
          <p:cNvSpPr/>
          <p:nvPr/>
        </p:nvSpPr>
        <p:spPr>
          <a:xfrm>
            <a:off x="91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sp>
        <p:nvSpPr>
          <p:cNvPr id="70" name="Diamond 69"/>
          <p:cNvSpPr/>
          <p:nvPr/>
        </p:nvSpPr>
        <p:spPr>
          <a:xfrm>
            <a:off x="472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sp>
        <p:nvSpPr>
          <p:cNvPr id="72" name="Diamond 71"/>
          <p:cNvSpPr/>
          <p:nvPr/>
        </p:nvSpPr>
        <p:spPr>
          <a:xfrm>
            <a:off x="67056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73" name="Diamond 72"/>
          <p:cNvSpPr/>
          <p:nvPr/>
        </p:nvSpPr>
        <p:spPr>
          <a:xfrm>
            <a:off x="29718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4343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6096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0"/>
            <a:endCxn id="65" idx="2"/>
          </p:cNvCxnSpPr>
          <p:nvPr/>
        </p:nvCxnSpPr>
        <p:spPr>
          <a:xfrm rot="5400000" flipH="1" flipV="1">
            <a:off x="71628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6096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4343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286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6553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73152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76962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54864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7715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7162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71329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6362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8768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019800" y="4724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1722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114800" y="4876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1447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5727117"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5460417"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067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129469"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2" grpId="0" animBg="1"/>
      <p:bldP spid="73" grpId="0" animBg="1"/>
      <p:bldP spid="111" grpId="0" animBg="1"/>
      <p:bldP spid="157" grpId="0" animBg="1"/>
      <p:bldP spid="158" grpId="0" animBg="1"/>
      <p:bldP spid="159" grpId="0" animBg="1"/>
      <p:bldP spid="160" grpId="0" animBg="1"/>
      <p:bldP spid="161" grpId="0" animBg="1"/>
      <p:bldP spid="162" grpId="0" animBg="1"/>
      <p:bldP spid="163" grpId="0" animBg="1"/>
      <p:bldP spid="16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029200"/>
          </a:xfrm>
        </p:spPr>
        <p:txBody>
          <a:bodyPr>
            <a:normAutofit/>
          </a:bodyPr>
          <a:lstStyle/>
          <a:p>
            <a:pPr>
              <a:buNone/>
            </a:pPr>
            <a:r>
              <a:rPr lang="en-US" b="1" dirty="0" smtClean="0"/>
              <a:t>Solution</a:t>
            </a:r>
          </a:p>
          <a:p>
            <a:r>
              <a:rPr lang="en-US" dirty="0" smtClean="0"/>
              <a:t>Now we look at constraints. </a:t>
            </a:r>
            <a:endParaRPr lang="en-US" dirty="0"/>
          </a:p>
          <a:p>
            <a:pPr lvl="1"/>
            <a:r>
              <a:rPr lang="en-US" dirty="0" smtClean="0"/>
              <a:t>Although not explicitly mentioned in the problem, we assume that each piece of artwork had to be painted by an artist.</a:t>
            </a:r>
          </a:p>
          <a:p>
            <a:pPr lvl="1"/>
            <a:r>
              <a:rPr lang="en-US" dirty="0" smtClean="0"/>
              <a:t>We also assume that each piece of artwork was created by exactly one artist.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p:txBody>
      </p:sp>
      <p:cxnSp>
        <p:nvCxnSpPr>
          <p:cNvPr id="35" name="Straight Arrow Connector 34"/>
          <p:cNvCxnSpPr>
            <a:stCxn id="65" idx="2"/>
            <a:endCxn id="72" idx="0"/>
          </p:cNvCxnSpPr>
          <p:nvPr/>
        </p:nvCxnSpPr>
        <p:spPr>
          <a:xfrm rot="5400000">
            <a:off x="7162800" y="3733800"/>
            <a:ext cx="457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7056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2971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472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69" name="Diamond 68"/>
          <p:cNvSpPr/>
          <p:nvPr/>
        </p:nvSpPr>
        <p:spPr>
          <a:xfrm>
            <a:off x="91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sp>
        <p:nvSpPr>
          <p:cNvPr id="70" name="Diamond 69"/>
          <p:cNvSpPr/>
          <p:nvPr/>
        </p:nvSpPr>
        <p:spPr>
          <a:xfrm>
            <a:off x="472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sp>
        <p:nvSpPr>
          <p:cNvPr id="72" name="Diamond 71"/>
          <p:cNvSpPr/>
          <p:nvPr/>
        </p:nvSpPr>
        <p:spPr>
          <a:xfrm>
            <a:off x="67056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73" name="Diamond 72"/>
          <p:cNvSpPr/>
          <p:nvPr/>
        </p:nvSpPr>
        <p:spPr>
          <a:xfrm>
            <a:off x="29718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4343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6096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0"/>
            <a:endCxn id="65" idx="2"/>
          </p:cNvCxnSpPr>
          <p:nvPr/>
        </p:nvCxnSpPr>
        <p:spPr>
          <a:xfrm rot="5400000" flipH="1" flipV="1">
            <a:off x="71628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6096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4343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286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6553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73152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76962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54864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7715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7162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71329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6362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8768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019800" y="4724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1722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114800" y="4876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1447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5727117"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5460417"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067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129469"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029200"/>
          </a:xfrm>
        </p:spPr>
        <p:txBody>
          <a:bodyPr>
            <a:normAutofit/>
          </a:bodyPr>
          <a:lstStyle/>
          <a:p>
            <a:pPr>
              <a:buNone/>
            </a:pPr>
            <a:r>
              <a:rPr lang="en-US" b="1" dirty="0" smtClean="0"/>
              <a:t>Solution</a:t>
            </a:r>
          </a:p>
          <a:p>
            <a:r>
              <a:rPr lang="en-US" dirty="0" smtClean="0"/>
              <a:t>Suppose we had several piece of artwork with the same title, and we told them apart by artist?</a:t>
            </a:r>
          </a:p>
          <a:p>
            <a:r>
              <a:rPr lang="en-US" dirty="0" smtClean="0"/>
              <a:t>Example:  “What is Love?” by Cheryl D, “What is Love?” by Joe Brown, etc.</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p:txBody>
      </p:sp>
      <p:cxnSp>
        <p:nvCxnSpPr>
          <p:cNvPr id="35" name="Straight Arrow Connector 34"/>
          <p:cNvCxnSpPr>
            <a:stCxn id="65" idx="2"/>
            <a:endCxn id="72" idx="0"/>
          </p:cNvCxnSpPr>
          <p:nvPr/>
        </p:nvCxnSpPr>
        <p:spPr>
          <a:xfrm rot="5400000">
            <a:off x="7162800" y="3733800"/>
            <a:ext cx="457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7056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2971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472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69" name="Diamond 68"/>
          <p:cNvSpPr/>
          <p:nvPr/>
        </p:nvSpPr>
        <p:spPr>
          <a:xfrm>
            <a:off x="91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sp>
        <p:nvSpPr>
          <p:cNvPr id="70" name="Diamond 69"/>
          <p:cNvSpPr/>
          <p:nvPr/>
        </p:nvSpPr>
        <p:spPr>
          <a:xfrm>
            <a:off x="472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sp>
        <p:nvSpPr>
          <p:cNvPr id="72" name="Diamond 71"/>
          <p:cNvSpPr/>
          <p:nvPr/>
        </p:nvSpPr>
        <p:spPr>
          <a:xfrm>
            <a:off x="67056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73" name="Diamond 72"/>
          <p:cNvSpPr/>
          <p:nvPr/>
        </p:nvSpPr>
        <p:spPr>
          <a:xfrm>
            <a:off x="29718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4343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6096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0"/>
            <a:endCxn id="65" idx="2"/>
          </p:cNvCxnSpPr>
          <p:nvPr/>
        </p:nvCxnSpPr>
        <p:spPr>
          <a:xfrm rot="5400000" flipH="1" flipV="1">
            <a:off x="7162800" y="3733800"/>
            <a:ext cx="457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6096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4343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286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6553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73152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76962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54864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7715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7162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71329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6362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8768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019800" y="4724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1722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114800" y="4876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1447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5727117"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5460417"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067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129469"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705600" y="3048000"/>
            <a:ext cx="1371600" cy="4572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48" name="Diamond 47"/>
          <p:cNvSpPr/>
          <p:nvPr/>
        </p:nvSpPr>
        <p:spPr>
          <a:xfrm>
            <a:off x="6705600" y="3962400"/>
            <a:ext cx="1371600" cy="914400"/>
          </a:xfrm>
          <a:prstGeom prst="diamond">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49" name="Oval 48"/>
          <p:cNvSpPr/>
          <p:nvPr/>
        </p:nvSpPr>
        <p:spPr>
          <a:xfrm>
            <a:off x="6553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dash" dirty="0" smtClean="0">
                <a:solidFill>
                  <a:schemeClr val="tx1"/>
                </a:solidFill>
              </a:rPr>
              <a:t>title</a:t>
            </a:r>
            <a:endParaRPr lang="en-US" sz="1600" u="dash"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72" grpId="0" animBg="1"/>
      <p:bldP spid="112" grpId="0" animBg="1"/>
      <p:bldP spid="47" grpId="0" animBg="1"/>
      <p:bldP spid="48"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a:t>Consider the scenario from Exercise 2.4, where you designed an </a:t>
            </a:r>
            <a:r>
              <a:rPr lang="en-US" dirty="0" smtClean="0"/>
              <a:t>ER diagram </a:t>
            </a:r>
            <a:r>
              <a:rPr lang="en-US" dirty="0"/>
              <a:t>for a company database. Write SQL statements to create the </a:t>
            </a:r>
            <a:r>
              <a:rPr lang="en-US" dirty="0" smtClean="0"/>
              <a:t>corresponding relations </a:t>
            </a:r>
            <a:r>
              <a:rPr lang="en-US" dirty="0"/>
              <a:t>and capture as many of the constraints as possible. If you cannot </a:t>
            </a:r>
            <a:r>
              <a:rPr lang="en-US" dirty="0" smtClean="0"/>
              <a:t>capture some </a:t>
            </a:r>
            <a:r>
              <a:rPr lang="en-US" dirty="0"/>
              <a:t>constraints, explain why.</a:t>
            </a:r>
            <a:endParaRPr lang="en-US"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ER Diagram from Exercise 2.4 </a:t>
            </a:r>
            <a:endParaRPr lang="en-US" b="1" dirty="0" smtClean="0"/>
          </a:p>
        </p:txBody>
      </p:sp>
      <p:sp>
        <p:nvSpPr>
          <p:cNvPr id="6" name="Rectangle 5"/>
          <p:cNvSpPr/>
          <p:nvPr/>
        </p:nvSpPr>
        <p:spPr>
          <a:xfrm>
            <a:off x="6096000" y="28194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Departments</a:t>
            </a:r>
            <a:endParaRPr lang="en-US" sz="1600" dirty="0">
              <a:solidFill>
                <a:schemeClr val="tx1"/>
              </a:solidFill>
            </a:endParaRPr>
          </a:p>
        </p:txBody>
      </p:sp>
      <p:sp>
        <p:nvSpPr>
          <p:cNvPr id="7" name="Rectangle 6"/>
          <p:cNvSpPr/>
          <p:nvPr/>
        </p:nvSpPr>
        <p:spPr>
          <a:xfrm>
            <a:off x="1905000" y="51816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8" name="Rectangle 7"/>
          <p:cNvSpPr/>
          <p:nvPr/>
        </p:nvSpPr>
        <p:spPr>
          <a:xfrm>
            <a:off x="1828800" y="28194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9" name="Oval 8"/>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0" name="Oval 9"/>
          <p:cNvSpPr/>
          <p:nvPr/>
        </p:nvSpPr>
        <p:spPr>
          <a:xfrm>
            <a:off x="30480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1" name="Oval 10"/>
          <p:cNvSpPr/>
          <p:nvPr/>
        </p:nvSpPr>
        <p:spPr>
          <a:xfrm>
            <a:off x="3200400" y="2057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2209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9050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4" name="Diamond 13"/>
          <p:cNvSpPr/>
          <p:nvPr/>
        </p:nvSpPr>
        <p:spPr>
          <a:xfrm>
            <a:off x="1828800" y="37338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15" name="Oval 14"/>
          <p:cNvSpPr/>
          <p:nvPr/>
        </p:nvSpPr>
        <p:spPr>
          <a:xfrm>
            <a:off x="7467600" y="2209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budget</a:t>
            </a:r>
            <a:endParaRPr lang="en-US" sz="1600" dirty="0">
              <a:solidFill>
                <a:schemeClr val="tx1"/>
              </a:solidFill>
            </a:endParaRPr>
          </a:p>
        </p:txBody>
      </p:sp>
      <p:sp>
        <p:nvSpPr>
          <p:cNvPr id="16" name="Oval 15"/>
          <p:cNvSpPr/>
          <p:nvPr/>
        </p:nvSpPr>
        <p:spPr>
          <a:xfrm>
            <a:off x="51054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dno</a:t>
            </a:r>
            <a:endParaRPr lang="en-US" sz="1600" u="sng" dirty="0">
              <a:solidFill>
                <a:schemeClr val="tx1"/>
              </a:solidFill>
            </a:endParaRPr>
          </a:p>
        </p:txBody>
      </p:sp>
      <p:sp>
        <p:nvSpPr>
          <p:cNvPr id="17" name="Oval 16"/>
          <p:cNvSpPr/>
          <p:nvPr/>
        </p:nvSpPr>
        <p:spPr>
          <a:xfrm>
            <a:off x="6400800" y="1676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dname</a:t>
            </a:r>
            <a:endParaRPr lang="en-US" sz="1600" dirty="0">
              <a:solidFill>
                <a:schemeClr val="tx1"/>
              </a:solidFill>
            </a:endParaRPr>
          </a:p>
        </p:txBody>
      </p:sp>
      <p:sp>
        <p:nvSpPr>
          <p:cNvPr id="18" name="Diamond 17"/>
          <p:cNvSpPr/>
          <p:nvPr/>
        </p:nvSpPr>
        <p:spPr>
          <a:xfrm>
            <a:off x="4038600" y="2743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Manages</a:t>
            </a:r>
            <a:endParaRPr lang="en-US" sz="1600" dirty="0">
              <a:solidFill>
                <a:schemeClr val="tx1"/>
              </a:solidFill>
            </a:endParaRPr>
          </a:p>
        </p:txBody>
      </p:sp>
      <p:sp>
        <p:nvSpPr>
          <p:cNvPr id="19" name="Diamond 18"/>
          <p:cNvSpPr/>
          <p:nvPr/>
        </p:nvSpPr>
        <p:spPr>
          <a:xfrm>
            <a:off x="4114800" y="3886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Works_In</a:t>
            </a:r>
            <a:endParaRPr lang="en-US" sz="1600" dirty="0">
              <a:solidFill>
                <a:schemeClr val="tx1"/>
              </a:solidFill>
            </a:endParaRPr>
          </a:p>
        </p:txBody>
      </p:sp>
      <p:cxnSp>
        <p:nvCxnSpPr>
          <p:cNvPr id="21" name="Straight Connector 20"/>
          <p:cNvCxnSpPr>
            <a:stCxn id="7" idx="2"/>
            <a:endCxn id="10" idx="1"/>
          </p:cNvCxnSpPr>
          <p:nvPr/>
        </p:nvCxnSpPr>
        <p:spPr>
          <a:xfrm rot="16200000" flipH="1">
            <a:off x="2730687" y="5460812"/>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9" idx="7"/>
          </p:cNvCxnSpPr>
          <p:nvPr/>
        </p:nvCxnSpPr>
        <p:spPr>
          <a:xfrm rot="5400000">
            <a:off x="2067999" y="5460813"/>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4" idx="0"/>
          </p:cNvCxnSpPr>
          <p:nvPr/>
        </p:nvCxnSpPr>
        <p:spPr>
          <a:xfrm rot="16200000" flipH="1">
            <a:off x="2266950" y="34861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2"/>
            <a:endCxn id="7" idx="0"/>
          </p:cNvCxnSpPr>
          <p:nvPr/>
        </p:nvCxnSpPr>
        <p:spPr>
          <a:xfrm rot="16200000" flipH="1">
            <a:off x="2266950" y="4895850"/>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3"/>
            <a:endCxn id="19" idx="1"/>
          </p:cNvCxnSpPr>
          <p:nvPr/>
        </p:nvCxnSpPr>
        <p:spPr>
          <a:xfrm>
            <a:off x="3124200" y="3048000"/>
            <a:ext cx="990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9" idx="3"/>
            <a:endCxn id="6" idx="1"/>
          </p:cNvCxnSpPr>
          <p:nvPr/>
        </p:nvCxnSpPr>
        <p:spPr>
          <a:xfrm flipV="1">
            <a:off x="5486400" y="3048000"/>
            <a:ext cx="609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3"/>
            <a:endCxn id="18" idx="1"/>
          </p:cNvCxnSpPr>
          <p:nvPr/>
        </p:nvCxnSpPr>
        <p:spPr>
          <a:xfrm>
            <a:off x="3124200" y="3048000"/>
            <a:ext cx="914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 idx="3"/>
            <a:endCxn id="6" idx="1"/>
          </p:cNvCxnSpPr>
          <p:nvPr/>
        </p:nvCxnSpPr>
        <p:spPr>
          <a:xfrm flipV="1">
            <a:off x="5410200" y="30480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5"/>
            <a:endCxn id="8" idx="0"/>
          </p:cNvCxnSpPr>
          <p:nvPr/>
        </p:nvCxnSpPr>
        <p:spPr>
          <a:xfrm rot="16200000" flipH="1">
            <a:off x="1877498" y="22203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590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22148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6" idx="5"/>
            <a:endCxn id="6" idx="0"/>
          </p:cNvCxnSpPr>
          <p:nvPr/>
        </p:nvCxnSpPr>
        <p:spPr>
          <a:xfrm rot="16200000" flipH="1">
            <a:off x="6278048" y="2315647"/>
            <a:ext cx="306715" cy="700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4"/>
            <a:endCxn id="6" idx="0"/>
          </p:cNvCxnSpPr>
          <p:nvPr/>
        </p:nvCxnSpPr>
        <p:spPr>
          <a:xfrm rot="5400000">
            <a:off x="6572250" y="2419350"/>
            <a:ext cx="609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 idx="3"/>
            <a:endCxn id="6" idx="0"/>
          </p:cNvCxnSpPr>
          <p:nvPr/>
        </p:nvCxnSpPr>
        <p:spPr>
          <a:xfrm rot="5400000">
            <a:off x="7136817" y="2310068"/>
            <a:ext cx="1543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1"/>
            <a:endCxn id="18" idx="3"/>
          </p:cNvCxnSpPr>
          <p:nvPr/>
        </p:nvCxnSpPr>
        <p:spPr>
          <a:xfrm rot="10800000" flipV="1">
            <a:off x="5410200" y="3048000"/>
            <a:ext cx="685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0"/>
            <a:endCxn id="48" idx="2"/>
          </p:cNvCxnSpPr>
          <p:nvPr/>
        </p:nvCxnSpPr>
        <p:spPr>
          <a:xfrm rot="16200000" flipV="1">
            <a:off x="2266950" y="4895850"/>
            <a:ext cx="533400" cy="381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905000" y="5181600"/>
            <a:ext cx="1295400" cy="4572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48" name="Diamond 47"/>
          <p:cNvSpPr/>
          <p:nvPr/>
        </p:nvSpPr>
        <p:spPr>
          <a:xfrm>
            <a:off x="1828800" y="3733800"/>
            <a:ext cx="1371600" cy="914400"/>
          </a:xfrm>
          <a:prstGeom prst="diamond">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52" name="Oval 51"/>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dash" dirty="0" smtClean="0">
                <a:solidFill>
                  <a:schemeClr val="tx1"/>
                </a:solidFill>
              </a:rPr>
              <a:t>name</a:t>
            </a:r>
            <a:endParaRPr lang="en-US" sz="1600" u="dash"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smtClean="0"/>
              <a:t>A </a:t>
            </a:r>
            <a:r>
              <a:rPr lang="en-US" dirty="0"/>
              <a:t>company database needs to store information about employees (</a:t>
            </a:r>
            <a:r>
              <a:rPr lang="en-US" dirty="0" smtClean="0"/>
              <a:t>identified by </a:t>
            </a:r>
            <a:r>
              <a:rPr lang="en-US" i="1" dirty="0" err="1"/>
              <a:t>ssn</a:t>
            </a:r>
            <a:r>
              <a:rPr lang="en-US" i="1" dirty="0"/>
              <a:t>, with salary and phone as attributes), departments (identified by </a:t>
            </a:r>
            <a:r>
              <a:rPr lang="en-US" i="1" dirty="0" err="1" smtClean="0"/>
              <a:t>dno</a:t>
            </a:r>
            <a:r>
              <a:rPr lang="en-US" i="1" dirty="0" smtClean="0"/>
              <a:t>, </a:t>
            </a:r>
            <a:r>
              <a:rPr lang="en-US" dirty="0" smtClean="0"/>
              <a:t>with </a:t>
            </a:r>
            <a:r>
              <a:rPr lang="en-US" i="1" dirty="0" err="1"/>
              <a:t>dname</a:t>
            </a:r>
            <a:r>
              <a:rPr lang="en-US" i="1" dirty="0"/>
              <a:t> and budget as attributes), and children of employees (with name and </a:t>
            </a:r>
            <a:r>
              <a:rPr lang="en-US" i="1" dirty="0" smtClean="0"/>
              <a:t>age </a:t>
            </a:r>
            <a:r>
              <a:rPr lang="en-US" dirty="0" smtClean="0"/>
              <a:t>as </a:t>
            </a:r>
            <a:r>
              <a:rPr lang="en-US" dirty="0"/>
              <a:t>attributes). </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Solution</a:t>
            </a:r>
            <a:endParaRPr lang="en-US" b="1" dirty="0" smtClean="0"/>
          </a:p>
          <a:p>
            <a:r>
              <a:rPr lang="en-US" dirty="0" smtClean="0"/>
              <a:t>First we begin with the entities “Employees” and “Departments.</a:t>
            </a:r>
          </a:p>
          <a:p>
            <a:r>
              <a:rPr lang="en-US" dirty="0" smtClean="0"/>
              <a:t>Translating these to SQL is straightforward.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3.14</a:t>
            </a:r>
            <a:endParaRPr lang="en-US" dirty="0"/>
          </a:p>
        </p:txBody>
      </p:sp>
      <p:sp>
        <p:nvSpPr>
          <p:cNvPr id="3" name="Content Placeholder 2"/>
          <p:cNvSpPr>
            <a:spLocks noGrp="1"/>
          </p:cNvSpPr>
          <p:nvPr>
            <p:ph sz="quarter" idx="1"/>
          </p:nvPr>
        </p:nvSpPr>
        <p:spPr>
          <a:xfrm>
            <a:off x="472189" y="1373516"/>
            <a:ext cx="4114800" cy="5105400"/>
          </a:xfrm>
        </p:spPr>
        <p:txBody>
          <a:bodyPr>
            <a:normAutofit/>
          </a:bodyPr>
          <a:lstStyle/>
          <a:p>
            <a:pPr>
              <a:buNone/>
            </a:pPr>
            <a:r>
              <a:rPr lang="en-US" b="1" dirty="0" smtClean="0"/>
              <a:t>Solution</a:t>
            </a:r>
            <a:endParaRPr lang="en-US" b="1" dirty="0" smtClean="0"/>
          </a:p>
        </p:txBody>
      </p:sp>
      <p:sp>
        <p:nvSpPr>
          <p:cNvPr id="6" name="Rectangle 5"/>
          <p:cNvSpPr/>
          <p:nvPr/>
        </p:nvSpPr>
        <p:spPr>
          <a:xfrm>
            <a:off x="1524000" y="55626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Departments</a:t>
            </a:r>
            <a:endParaRPr lang="en-US" sz="1600" dirty="0">
              <a:solidFill>
                <a:schemeClr val="tx1"/>
              </a:solidFill>
            </a:endParaRPr>
          </a:p>
        </p:txBody>
      </p:sp>
      <p:sp>
        <p:nvSpPr>
          <p:cNvPr id="8" name="Rectangle 7"/>
          <p:cNvSpPr/>
          <p:nvPr/>
        </p:nvSpPr>
        <p:spPr>
          <a:xfrm>
            <a:off x="1828800" y="28194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11" name="Oval 10"/>
          <p:cNvSpPr/>
          <p:nvPr/>
        </p:nvSpPr>
        <p:spPr>
          <a:xfrm>
            <a:off x="3200400" y="2057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2209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9050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5" name="Oval 14"/>
          <p:cNvSpPr/>
          <p:nvPr/>
        </p:nvSpPr>
        <p:spPr>
          <a:xfrm>
            <a:off x="28956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budget</a:t>
            </a:r>
            <a:endParaRPr lang="en-US" sz="1600" dirty="0">
              <a:solidFill>
                <a:schemeClr val="tx1"/>
              </a:solidFill>
            </a:endParaRPr>
          </a:p>
        </p:txBody>
      </p:sp>
      <p:sp>
        <p:nvSpPr>
          <p:cNvPr id="16" name="Oval 15"/>
          <p:cNvSpPr/>
          <p:nvPr/>
        </p:nvSpPr>
        <p:spPr>
          <a:xfrm>
            <a:off x="533400" y="48006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dno</a:t>
            </a:r>
            <a:endParaRPr lang="en-US" sz="1600" u="sng" dirty="0">
              <a:solidFill>
                <a:schemeClr val="tx1"/>
              </a:solidFill>
            </a:endParaRPr>
          </a:p>
        </p:txBody>
      </p:sp>
      <p:sp>
        <p:nvSpPr>
          <p:cNvPr id="17" name="Oval 16"/>
          <p:cNvSpPr/>
          <p:nvPr/>
        </p:nvSpPr>
        <p:spPr>
          <a:xfrm>
            <a:off x="1828800" y="44196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dname</a:t>
            </a:r>
            <a:endParaRPr lang="en-US" sz="1600" dirty="0">
              <a:solidFill>
                <a:schemeClr val="tx1"/>
              </a:solidFill>
            </a:endParaRPr>
          </a:p>
        </p:txBody>
      </p:sp>
      <p:cxnSp>
        <p:nvCxnSpPr>
          <p:cNvPr id="57" name="Straight Connector 56"/>
          <p:cNvCxnSpPr>
            <a:stCxn id="12" idx="5"/>
            <a:endCxn id="8" idx="0"/>
          </p:cNvCxnSpPr>
          <p:nvPr/>
        </p:nvCxnSpPr>
        <p:spPr>
          <a:xfrm rot="16200000" flipH="1">
            <a:off x="1877498" y="22203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590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22148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6" idx="5"/>
            <a:endCxn id="6" idx="0"/>
          </p:cNvCxnSpPr>
          <p:nvPr/>
        </p:nvCxnSpPr>
        <p:spPr>
          <a:xfrm rot="16200000" flipH="1">
            <a:off x="1706048" y="5058847"/>
            <a:ext cx="306715" cy="700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4"/>
            <a:endCxn id="6" idx="0"/>
          </p:cNvCxnSpPr>
          <p:nvPr/>
        </p:nvCxnSpPr>
        <p:spPr>
          <a:xfrm rot="5400000">
            <a:off x="2000250" y="5162550"/>
            <a:ext cx="609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 idx="3"/>
            <a:endCxn id="6" idx="0"/>
          </p:cNvCxnSpPr>
          <p:nvPr/>
        </p:nvCxnSpPr>
        <p:spPr>
          <a:xfrm rot="5400000">
            <a:off x="2564817" y="5053268"/>
            <a:ext cx="1543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05400" y="1981200"/>
            <a:ext cx="3352800" cy="3970318"/>
          </a:xfrm>
          <a:prstGeom prst="rect">
            <a:avLst/>
          </a:prstGeom>
          <a:noFill/>
        </p:spPr>
        <p:txBody>
          <a:bodyPr wrap="square" rtlCol="0">
            <a:spAutoFit/>
          </a:bodyPr>
          <a:lstStyle/>
          <a:p>
            <a:r>
              <a:rPr lang="en-US" dirty="0" smtClean="0"/>
              <a:t>CREATE </a:t>
            </a:r>
            <a:r>
              <a:rPr lang="en-US" dirty="0" smtClean="0"/>
              <a:t>TABLE </a:t>
            </a:r>
            <a:r>
              <a:rPr lang="en-US" dirty="0" smtClean="0"/>
              <a:t>Employees(</a:t>
            </a:r>
          </a:p>
          <a:p>
            <a:r>
              <a:rPr lang="en-US" dirty="0" smtClean="0"/>
              <a:t>	</a:t>
            </a:r>
            <a:r>
              <a:rPr lang="en-US" dirty="0" err="1" smtClean="0"/>
              <a:t>ssn</a:t>
            </a:r>
            <a:r>
              <a:rPr lang="en-US" dirty="0" smtClean="0"/>
              <a:t> </a:t>
            </a:r>
            <a:r>
              <a:rPr lang="en-US" dirty="0" smtClean="0"/>
              <a:t>CHAR(10),</a:t>
            </a:r>
          </a:p>
          <a:p>
            <a:pPr lvl="2"/>
            <a:r>
              <a:rPr lang="en-US" dirty="0" err="1" smtClean="0"/>
              <a:t>sal</a:t>
            </a:r>
            <a:r>
              <a:rPr lang="en-US" dirty="0" smtClean="0"/>
              <a:t> INTEGER,</a:t>
            </a:r>
          </a:p>
          <a:p>
            <a:pPr lvl="2"/>
            <a:r>
              <a:rPr lang="en-US" dirty="0" smtClean="0"/>
              <a:t>phone CHAR(13),</a:t>
            </a:r>
          </a:p>
          <a:p>
            <a:pPr lvl="2"/>
            <a:r>
              <a:rPr lang="en-US" dirty="0" smtClean="0"/>
              <a:t>PRIMARY KEY (</a:t>
            </a:r>
            <a:r>
              <a:rPr lang="en-US" dirty="0" err="1" smtClean="0"/>
              <a:t>ssn</a:t>
            </a:r>
            <a:r>
              <a:rPr lang="en-US" dirty="0" smtClean="0"/>
              <a:t>) )</a:t>
            </a:r>
          </a:p>
          <a:p>
            <a:endParaRPr lang="en-US" dirty="0" smtClean="0"/>
          </a:p>
          <a:p>
            <a:endParaRPr lang="en-US" dirty="0" smtClean="0"/>
          </a:p>
          <a:p>
            <a:endParaRPr lang="en-US" dirty="0" smtClean="0"/>
          </a:p>
          <a:p>
            <a:endParaRPr lang="en-US" dirty="0" smtClean="0"/>
          </a:p>
          <a:p>
            <a:r>
              <a:rPr lang="en-US" dirty="0" smtClean="0"/>
              <a:t>CREATE TABLE Departments </a:t>
            </a:r>
            <a:r>
              <a:rPr lang="en-US" dirty="0" smtClean="0"/>
              <a:t>(</a:t>
            </a:r>
          </a:p>
          <a:p>
            <a:r>
              <a:rPr lang="en-US" dirty="0" smtClean="0"/>
              <a:t>	</a:t>
            </a:r>
            <a:r>
              <a:rPr lang="en-US" dirty="0" err="1" smtClean="0"/>
              <a:t>dno</a:t>
            </a:r>
            <a:r>
              <a:rPr lang="en-US" dirty="0" smtClean="0"/>
              <a:t> </a:t>
            </a:r>
            <a:r>
              <a:rPr lang="en-US" dirty="0" smtClean="0"/>
              <a:t>INTEGER,</a:t>
            </a:r>
          </a:p>
          <a:p>
            <a:pPr lvl="2"/>
            <a:r>
              <a:rPr lang="en-US" dirty="0" smtClean="0"/>
              <a:t>budget </a:t>
            </a:r>
            <a:r>
              <a:rPr lang="en-US" dirty="0" smtClean="0"/>
              <a:t>INTEGER,</a:t>
            </a:r>
          </a:p>
          <a:p>
            <a:pPr lvl="2"/>
            <a:r>
              <a:rPr lang="en-US" dirty="0" err="1" smtClean="0"/>
              <a:t>dname</a:t>
            </a:r>
            <a:r>
              <a:rPr lang="en-US" dirty="0" smtClean="0"/>
              <a:t> </a:t>
            </a:r>
            <a:r>
              <a:rPr lang="en-US" dirty="0" smtClean="0"/>
              <a:t>CHAR(20),</a:t>
            </a:r>
          </a:p>
          <a:p>
            <a:pPr lvl="2"/>
            <a:r>
              <a:rPr lang="en-US" dirty="0" smtClean="0"/>
              <a:t>PRIMARY </a:t>
            </a:r>
            <a:r>
              <a:rPr lang="en-US" dirty="0" smtClean="0"/>
              <a:t>KEY (</a:t>
            </a:r>
            <a:r>
              <a:rPr lang="en-US" dirty="0" err="1" smtClean="0"/>
              <a:t>dno</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Solution</a:t>
            </a:r>
            <a:endParaRPr lang="en-US" b="1" dirty="0" smtClean="0"/>
          </a:p>
          <a:p>
            <a:r>
              <a:rPr lang="en-US" dirty="0" smtClean="0"/>
              <a:t>Next, we translate the relationships, Manages and Dependents.</a:t>
            </a:r>
          </a:p>
          <a:p>
            <a:r>
              <a:rPr lang="en-US" dirty="0" smtClean="0"/>
              <a:t>We translate each these to a table mapping one entity to another.</a:t>
            </a:r>
          </a:p>
          <a:p>
            <a:r>
              <a:rPr lang="en-US" dirty="0" smtClean="0"/>
              <a:t>We also use foreign constraints to make sure every row in the relationship tables refers only to rows that exist in the entit</a:t>
            </a:r>
            <a:r>
              <a:rPr lang="en-US" dirty="0" smtClean="0"/>
              <a:t>y tables.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3.14</a:t>
            </a:r>
            <a:endParaRPr lang="en-US" dirty="0"/>
          </a:p>
        </p:txBody>
      </p:sp>
      <p:sp>
        <p:nvSpPr>
          <p:cNvPr id="3" name="Content Placeholder 2"/>
          <p:cNvSpPr>
            <a:spLocks noGrp="1"/>
          </p:cNvSpPr>
          <p:nvPr>
            <p:ph sz="quarter" idx="1"/>
          </p:nvPr>
        </p:nvSpPr>
        <p:spPr>
          <a:xfrm>
            <a:off x="457200" y="1371600"/>
            <a:ext cx="8229600" cy="2895600"/>
          </a:xfrm>
        </p:spPr>
        <p:txBody>
          <a:bodyPr>
            <a:normAutofit/>
          </a:bodyPr>
          <a:lstStyle/>
          <a:p>
            <a:pPr>
              <a:buNone/>
            </a:pPr>
            <a:r>
              <a:rPr lang="en-US" b="1" dirty="0" smtClean="0"/>
              <a:t>Solution</a:t>
            </a:r>
            <a:endParaRPr lang="en-US" b="1" dirty="0" smtClean="0"/>
          </a:p>
        </p:txBody>
      </p:sp>
      <p:sp>
        <p:nvSpPr>
          <p:cNvPr id="6" name="Rectangle 5"/>
          <p:cNvSpPr/>
          <p:nvPr/>
        </p:nvSpPr>
        <p:spPr>
          <a:xfrm>
            <a:off x="6096000" y="25908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Departments</a:t>
            </a:r>
            <a:endParaRPr lang="en-US" sz="1600" dirty="0">
              <a:solidFill>
                <a:schemeClr val="tx1"/>
              </a:solidFill>
            </a:endParaRPr>
          </a:p>
        </p:txBody>
      </p:sp>
      <p:sp>
        <p:nvSpPr>
          <p:cNvPr id="8" name="Rectangle 7"/>
          <p:cNvSpPr/>
          <p:nvPr/>
        </p:nvSpPr>
        <p:spPr>
          <a:xfrm>
            <a:off x="1828800" y="25908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11" name="Oval 10"/>
          <p:cNvSpPr/>
          <p:nvPr/>
        </p:nvSpPr>
        <p:spPr>
          <a:xfrm>
            <a:off x="3200400" y="182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19812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676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5" name="Oval 14"/>
          <p:cNvSpPr/>
          <p:nvPr/>
        </p:nvSpPr>
        <p:spPr>
          <a:xfrm>
            <a:off x="7467600" y="1981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budget</a:t>
            </a:r>
            <a:endParaRPr lang="en-US" sz="1600" dirty="0">
              <a:solidFill>
                <a:schemeClr val="tx1"/>
              </a:solidFill>
            </a:endParaRPr>
          </a:p>
        </p:txBody>
      </p:sp>
      <p:sp>
        <p:nvSpPr>
          <p:cNvPr id="16" name="Oval 15"/>
          <p:cNvSpPr/>
          <p:nvPr/>
        </p:nvSpPr>
        <p:spPr>
          <a:xfrm>
            <a:off x="5105400" y="1828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dno</a:t>
            </a:r>
            <a:endParaRPr lang="en-US" sz="1600" u="sng" dirty="0">
              <a:solidFill>
                <a:schemeClr val="tx1"/>
              </a:solidFill>
            </a:endParaRPr>
          </a:p>
        </p:txBody>
      </p:sp>
      <p:sp>
        <p:nvSpPr>
          <p:cNvPr id="17" name="Oval 16"/>
          <p:cNvSpPr/>
          <p:nvPr/>
        </p:nvSpPr>
        <p:spPr>
          <a:xfrm>
            <a:off x="6400800" y="1447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dname</a:t>
            </a:r>
            <a:endParaRPr lang="en-US" sz="1600" dirty="0">
              <a:solidFill>
                <a:schemeClr val="tx1"/>
              </a:solidFill>
            </a:endParaRPr>
          </a:p>
        </p:txBody>
      </p:sp>
      <p:sp>
        <p:nvSpPr>
          <p:cNvPr id="18" name="Diamond 17"/>
          <p:cNvSpPr/>
          <p:nvPr/>
        </p:nvSpPr>
        <p:spPr>
          <a:xfrm>
            <a:off x="4038600" y="22860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Manages</a:t>
            </a:r>
            <a:endParaRPr lang="en-US" sz="1600" dirty="0">
              <a:solidFill>
                <a:schemeClr val="tx1"/>
              </a:solidFill>
            </a:endParaRPr>
          </a:p>
        </p:txBody>
      </p:sp>
      <p:sp>
        <p:nvSpPr>
          <p:cNvPr id="19" name="Diamond 18"/>
          <p:cNvSpPr/>
          <p:nvPr/>
        </p:nvSpPr>
        <p:spPr>
          <a:xfrm>
            <a:off x="4114800" y="32766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Works_In</a:t>
            </a:r>
            <a:endParaRPr lang="en-US" sz="1600" dirty="0">
              <a:solidFill>
                <a:schemeClr val="tx1"/>
              </a:solidFill>
            </a:endParaRPr>
          </a:p>
        </p:txBody>
      </p:sp>
      <p:cxnSp>
        <p:nvCxnSpPr>
          <p:cNvPr id="43" name="Straight Connector 42"/>
          <p:cNvCxnSpPr>
            <a:stCxn id="8" idx="3"/>
            <a:endCxn id="19" idx="1"/>
          </p:cNvCxnSpPr>
          <p:nvPr/>
        </p:nvCxnSpPr>
        <p:spPr>
          <a:xfrm>
            <a:off x="3124200" y="2819400"/>
            <a:ext cx="990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9" idx="3"/>
            <a:endCxn id="6" idx="1"/>
          </p:cNvCxnSpPr>
          <p:nvPr/>
        </p:nvCxnSpPr>
        <p:spPr>
          <a:xfrm flipV="1">
            <a:off x="5486400" y="2819400"/>
            <a:ext cx="60960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3"/>
            <a:endCxn id="18" idx="1"/>
          </p:cNvCxnSpPr>
          <p:nvPr/>
        </p:nvCxnSpPr>
        <p:spPr>
          <a:xfrm flipV="1">
            <a:off x="3124200" y="2743200"/>
            <a:ext cx="9144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 idx="3"/>
            <a:endCxn id="6" idx="1"/>
          </p:cNvCxnSpPr>
          <p:nvPr/>
        </p:nvCxnSpPr>
        <p:spPr>
          <a:xfrm>
            <a:off x="5410200" y="2743200"/>
            <a:ext cx="6858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5"/>
            <a:endCxn id="8" idx="0"/>
          </p:cNvCxnSpPr>
          <p:nvPr/>
        </p:nvCxnSpPr>
        <p:spPr>
          <a:xfrm rot="16200000" flipH="1">
            <a:off x="1877498" y="19917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3622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19862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6" idx="5"/>
            <a:endCxn id="6" idx="0"/>
          </p:cNvCxnSpPr>
          <p:nvPr/>
        </p:nvCxnSpPr>
        <p:spPr>
          <a:xfrm rot="16200000" flipH="1">
            <a:off x="6278048" y="2087047"/>
            <a:ext cx="306715" cy="700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4"/>
            <a:endCxn id="6" idx="0"/>
          </p:cNvCxnSpPr>
          <p:nvPr/>
        </p:nvCxnSpPr>
        <p:spPr>
          <a:xfrm rot="5400000">
            <a:off x="6572250" y="2190750"/>
            <a:ext cx="609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 idx="3"/>
            <a:endCxn id="6" idx="0"/>
          </p:cNvCxnSpPr>
          <p:nvPr/>
        </p:nvCxnSpPr>
        <p:spPr>
          <a:xfrm rot="5400000">
            <a:off x="7136817" y="2081468"/>
            <a:ext cx="1543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1"/>
            <a:endCxn id="18" idx="3"/>
          </p:cNvCxnSpPr>
          <p:nvPr/>
        </p:nvCxnSpPr>
        <p:spPr>
          <a:xfrm rot="10800000">
            <a:off x="5410200" y="2743200"/>
            <a:ext cx="6858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28600" y="4267200"/>
            <a:ext cx="4800600" cy="2308324"/>
          </a:xfrm>
          <a:prstGeom prst="rect">
            <a:avLst/>
          </a:prstGeom>
          <a:noFill/>
        </p:spPr>
        <p:txBody>
          <a:bodyPr wrap="square" rtlCol="0">
            <a:spAutoFit/>
          </a:bodyPr>
          <a:lstStyle/>
          <a:p>
            <a:r>
              <a:rPr lang="en-US" dirty="0" smtClean="0"/>
              <a:t>CREATE TABLE </a:t>
            </a:r>
            <a:r>
              <a:rPr lang="en-US" dirty="0" err="1" smtClean="0"/>
              <a:t>Works_in</a:t>
            </a:r>
            <a:r>
              <a:rPr lang="en-US" dirty="0" smtClean="0"/>
              <a:t>(</a:t>
            </a:r>
          </a:p>
          <a:p>
            <a:r>
              <a:rPr lang="en-US" dirty="0" smtClean="0"/>
              <a:t>	</a:t>
            </a:r>
            <a:r>
              <a:rPr lang="en-US" dirty="0" err="1" smtClean="0"/>
              <a:t>ssn</a:t>
            </a:r>
            <a:r>
              <a:rPr lang="en-US" dirty="0" smtClean="0"/>
              <a:t> </a:t>
            </a:r>
            <a:r>
              <a:rPr lang="en-US" dirty="0" smtClean="0"/>
              <a:t>CHAR(10),</a:t>
            </a:r>
          </a:p>
          <a:p>
            <a:r>
              <a:rPr lang="en-US" dirty="0" smtClean="0"/>
              <a:t>	</a:t>
            </a:r>
            <a:r>
              <a:rPr lang="en-US" dirty="0" err="1" smtClean="0"/>
              <a:t>dno</a:t>
            </a:r>
            <a:r>
              <a:rPr lang="en-US" dirty="0" smtClean="0"/>
              <a:t> </a:t>
            </a:r>
            <a:r>
              <a:rPr lang="en-US" dirty="0" smtClean="0"/>
              <a:t>INTEGER,</a:t>
            </a:r>
          </a:p>
          <a:p>
            <a:r>
              <a:rPr lang="en-US" dirty="0" smtClean="0"/>
              <a:t>	PRIMARY </a:t>
            </a:r>
            <a:r>
              <a:rPr lang="en-US" dirty="0" smtClean="0"/>
              <a:t>KEY (</a:t>
            </a:r>
            <a:r>
              <a:rPr lang="en-US" dirty="0" err="1" smtClean="0"/>
              <a:t>ssn</a:t>
            </a:r>
            <a:r>
              <a:rPr lang="en-US" dirty="0" smtClean="0"/>
              <a:t>, </a:t>
            </a:r>
            <a:r>
              <a:rPr lang="en-US" dirty="0" err="1" smtClean="0"/>
              <a:t>dno</a:t>
            </a:r>
            <a:r>
              <a:rPr lang="en-US" dirty="0" smtClean="0"/>
              <a:t>),</a:t>
            </a:r>
          </a:p>
          <a:p>
            <a:r>
              <a:rPr lang="en-US" dirty="0" smtClean="0"/>
              <a:t>	FOREIGN </a:t>
            </a:r>
            <a:r>
              <a:rPr lang="en-US" dirty="0" smtClean="0"/>
              <a:t>KEY (</a:t>
            </a:r>
            <a:r>
              <a:rPr lang="en-US" dirty="0" err="1" smtClean="0"/>
              <a:t>ssn</a:t>
            </a:r>
            <a:r>
              <a:rPr lang="en-US" dirty="0" smtClean="0"/>
              <a:t>)</a:t>
            </a:r>
          </a:p>
          <a:p>
            <a:r>
              <a:rPr lang="en-US" dirty="0" smtClean="0"/>
              <a:t>	</a:t>
            </a:r>
            <a:r>
              <a:rPr lang="en-US" dirty="0" smtClean="0"/>
              <a:t>	REFERENCES  Employees</a:t>
            </a:r>
            <a:r>
              <a:rPr lang="en-US" dirty="0" smtClean="0"/>
              <a:t>,</a:t>
            </a:r>
          </a:p>
          <a:p>
            <a:r>
              <a:rPr lang="en-US" dirty="0" smtClean="0"/>
              <a:t>	FOREIGN </a:t>
            </a:r>
            <a:r>
              <a:rPr lang="en-US" dirty="0" smtClean="0"/>
              <a:t>KEY (</a:t>
            </a:r>
            <a:r>
              <a:rPr lang="en-US" dirty="0" err="1" smtClean="0"/>
              <a:t>dno</a:t>
            </a:r>
            <a:r>
              <a:rPr lang="en-US" dirty="0" smtClean="0"/>
              <a:t>)</a:t>
            </a:r>
          </a:p>
          <a:p>
            <a:r>
              <a:rPr lang="en-US" dirty="0" smtClean="0"/>
              <a:t>	</a:t>
            </a:r>
            <a:r>
              <a:rPr lang="en-US" dirty="0" smtClean="0"/>
              <a:t>	REFERENCES  Departments)</a:t>
            </a:r>
            <a:endParaRPr lang="en-US" dirty="0" smtClean="0"/>
          </a:p>
        </p:txBody>
      </p:sp>
      <p:sp>
        <p:nvSpPr>
          <p:cNvPr id="50" name="Rectangle 49"/>
          <p:cNvSpPr/>
          <p:nvPr/>
        </p:nvSpPr>
        <p:spPr>
          <a:xfrm>
            <a:off x="4419600" y="4267200"/>
            <a:ext cx="4724400" cy="2308324"/>
          </a:xfrm>
          <a:prstGeom prst="rect">
            <a:avLst/>
          </a:prstGeom>
        </p:spPr>
        <p:txBody>
          <a:bodyPr wrap="square">
            <a:spAutoFit/>
          </a:bodyPr>
          <a:lstStyle/>
          <a:p>
            <a:r>
              <a:rPr lang="en-US" dirty="0" smtClean="0"/>
              <a:t>CREATE TABLE </a:t>
            </a:r>
            <a:r>
              <a:rPr lang="en-US" dirty="0" smtClean="0"/>
              <a:t>Manages (</a:t>
            </a:r>
          </a:p>
          <a:p>
            <a:r>
              <a:rPr lang="en-US" dirty="0" smtClean="0"/>
              <a:t>	</a:t>
            </a:r>
            <a:r>
              <a:rPr lang="en-US" dirty="0" err="1" smtClean="0"/>
              <a:t>ssn</a:t>
            </a:r>
            <a:r>
              <a:rPr lang="en-US" dirty="0" smtClean="0"/>
              <a:t> </a:t>
            </a:r>
            <a:r>
              <a:rPr lang="en-US" dirty="0" smtClean="0"/>
              <a:t>CHAR(10),</a:t>
            </a:r>
          </a:p>
          <a:p>
            <a:r>
              <a:rPr lang="en-US" dirty="0" smtClean="0"/>
              <a:t>	</a:t>
            </a:r>
            <a:r>
              <a:rPr lang="en-US" dirty="0" err="1" smtClean="0"/>
              <a:t>dno</a:t>
            </a:r>
            <a:r>
              <a:rPr lang="en-US" dirty="0" smtClean="0"/>
              <a:t> </a:t>
            </a:r>
            <a:r>
              <a:rPr lang="en-US" dirty="0" smtClean="0"/>
              <a:t>INTEGER,</a:t>
            </a:r>
          </a:p>
          <a:p>
            <a:r>
              <a:rPr lang="en-US" dirty="0" smtClean="0"/>
              <a:t>	PRIMARY </a:t>
            </a:r>
            <a:r>
              <a:rPr lang="en-US" dirty="0" smtClean="0"/>
              <a:t>KEY (</a:t>
            </a:r>
            <a:r>
              <a:rPr lang="en-US" dirty="0" err="1" smtClean="0"/>
              <a:t>dno</a:t>
            </a:r>
            <a:r>
              <a:rPr lang="en-US" dirty="0" smtClean="0"/>
              <a:t>),</a:t>
            </a:r>
          </a:p>
          <a:p>
            <a:r>
              <a:rPr lang="en-US" dirty="0" smtClean="0"/>
              <a:t>	FOREIGN </a:t>
            </a:r>
            <a:r>
              <a:rPr lang="en-US" dirty="0" smtClean="0"/>
              <a:t>KEY (</a:t>
            </a:r>
            <a:r>
              <a:rPr lang="en-US" dirty="0" err="1" smtClean="0"/>
              <a:t>ssn</a:t>
            </a:r>
            <a:r>
              <a:rPr lang="en-US" dirty="0" smtClean="0"/>
              <a:t>)</a:t>
            </a:r>
          </a:p>
          <a:p>
            <a:r>
              <a:rPr lang="en-US" dirty="0" smtClean="0"/>
              <a:t>	</a:t>
            </a:r>
            <a:r>
              <a:rPr lang="en-US" dirty="0" smtClean="0"/>
              <a:t>	REFERENCES  Employees</a:t>
            </a:r>
            <a:r>
              <a:rPr lang="en-US" dirty="0" smtClean="0"/>
              <a:t>,</a:t>
            </a:r>
          </a:p>
          <a:p>
            <a:r>
              <a:rPr lang="en-US" dirty="0" smtClean="0"/>
              <a:t>	FOREIGN </a:t>
            </a:r>
            <a:r>
              <a:rPr lang="en-US" dirty="0" smtClean="0"/>
              <a:t>KEY (</a:t>
            </a:r>
            <a:r>
              <a:rPr lang="en-US" dirty="0" err="1" smtClean="0"/>
              <a:t>dno</a:t>
            </a:r>
            <a:r>
              <a:rPr lang="en-US" dirty="0" smtClean="0"/>
              <a:t>)</a:t>
            </a:r>
          </a:p>
          <a:p>
            <a:r>
              <a:rPr lang="en-US" dirty="0" smtClean="0"/>
              <a:t>	</a:t>
            </a:r>
            <a:r>
              <a:rPr lang="en-US" dirty="0" smtClean="0"/>
              <a:t>	REFERENCES Departments)</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Solution</a:t>
            </a:r>
          </a:p>
          <a:p>
            <a:r>
              <a:rPr lang="en-US" dirty="0" smtClean="0"/>
              <a:t>Why did we make </a:t>
            </a:r>
            <a:r>
              <a:rPr lang="en-US" i="1" dirty="0" err="1" smtClean="0"/>
              <a:t>dno</a:t>
            </a:r>
            <a:r>
              <a:rPr lang="en-US" dirty="0" smtClean="0"/>
              <a:t> the primary key for Manages?</a:t>
            </a:r>
          </a:p>
          <a:p>
            <a:r>
              <a:rPr lang="en-US" dirty="0" smtClean="0"/>
              <a:t>Since each department can have at most one manager, each </a:t>
            </a:r>
            <a:r>
              <a:rPr lang="en-US" dirty="0" err="1" smtClean="0"/>
              <a:t>dno</a:t>
            </a:r>
            <a:r>
              <a:rPr lang="en-US" dirty="0" smtClean="0"/>
              <a:t> </a:t>
            </a:r>
            <a:r>
              <a:rPr lang="en-US" dirty="0" smtClean="0"/>
              <a:t>can appear at most once in the Manages table, making it a key for Manages.</a:t>
            </a:r>
          </a:p>
          <a:p>
            <a:r>
              <a:rPr lang="en-US" dirty="0" smtClean="0"/>
              <a:t>Note that if we had made (</a:t>
            </a:r>
            <a:r>
              <a:rPr lang="en-US" dirty="0" err="1" smtClean="0"/>
              <a:t>ssn</a:t>
            </a:r>
            <a:r>
              <a:rPr lang="en-US" dirty="0" smtClean="0"/>
              <a:t>, </a:t>
            </a:r>
            <a:r>
              <a:rPr lang="en-US" dirty="0" err="1" smtClean="0"/>
              <a:t>dno</a:t>
            </a:r>
            <a:r>
              <a:rPr lang="en-US" dirty="0" smtClean="0"/>
              <a:t>) the key for Manages, a department could have more than one Manager.</a:t>
            </a: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3.14</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Solution</a:t>
            </a:r>
          </a:p>
          <a:p>
            <a:r>
              <a:rPr lang="en-US" dirty="0" smtClean="0"/>
              <a:t>Finally, we translate the weak entity “Child” and its corresponding relationship “Dependent”</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endParaRPr lang="en-US" b="1" dirty="0" smtClean="0"/>
          </a:p>
        </p:txBody>
      </p:sp>
      <p:sp>
        <p:nvSpPr>
          <p:cNvPr id="7" name="Rectangle 6"/>
          <p:cNvSpPr/>
          <p:nvPr/>
        </p:nvSpPr>
        <p:spPr>
          <a:xfrm>
            <a:off x="1905000" y="51816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8" name="Rectangle 7"/>
          <p:cNvSpPr/>
          <p:nvPr/>
        </p:nvSpPr>
        <p:spPr>
          <a:xfrm>
            <a:off x="1828800" y="28194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9" name="Oval 8"/>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0" name="Oval 9"/>
          <p:cNvSpPr/>
          <p:nvPr/>
        </p:nvSpPr>
        <p:spPr>
          <a:xfrm>
            <a:off x="30480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1" name="Oval 10"/>
          <p:cNvSpPr/>
          <p:nvPr/>
        </p:nvSpPr>
        <p:spPr>
          <a:xfrm>
            <a:off x="3200400" y="2057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2209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9050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4" name="Diamond 13"/>
          <p:cNvSpPr/>
          <p:nvPr/>
        </p:nvSpPr>
        <p:spPr>
          <a:xfrm>
            <a:off x="1828800" y="37338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cxnSp>
        <p:nvCxnSpPr>
          <p:cNvPr id="21" name="Straight Connector 20"/>
          <p:cNvCxnSpPr>
            <a:stCxn id="7" idx="2"/>
            <a:endCxn id="10" idx="1"/>
          </p:cNvCxnSpPr>
          <p:nvPr/>
        </p:nvCxnSpPr>
        <p:spPr>
          <a:xfrm rot="16200000" flipH="1">
            <a:off x="2730687" y="5460812"/>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9" idx="7"/>
          </p:cNvCxnSpPr>
          <p:nvPr/>
        </p:nvCxnSpPr>
        <p:spPr>
          <a:xfrm rot="5400000">
            <a:off x="2067999" y="5460813"/>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4" idx="0"/>
          </p:cNvCxnSpPr>
          <p:nvPr/>
        </p:nvCxnSpPr>
        <p:spPr>
          <a:xfrm rot="16200000" flipH="1">
            <a:off x="2266950" y="34861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2"/>
            <a:endCxn id="7" idx="0"/>
          </p:cNvCxnSpPr>
          <p:nvPr/>
        </p:nvCxnSpPr>
        <p:spPr>
          <a:xfrm rot="16200000" flipH="1">
            <a:off x="2266950" y="4895850"/>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5"/>
            <a:endCxn id="8" idx="0"/>
          </p:cNvCxnSpPr>
          <p:nvPr/>
        </p:nvCxnSpPr>
        <p:spPr>
          <a:xfrm rot="16200000" flipH="1">
            <a:off x="1877498" y="22203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590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22148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0"/>
            <a:endCxn id="48" idx="2"/>
          </p:cNvCxnSpPr>
          <p:nvPr/>
        </p:nvCxnSpPr>
        <p:spPr>
          <a:xfrm rot="16200000" flipV="1">
            <a:off x="2266950" y="4895850"/>
            <a:ext cx="533400" cy="381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905000" y="5181600"/>
            <a:ext cx="1295400" cy="4572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48" name="Diamond 47"/>
          <p:cNvSpPr/>
          <p:nvPr/>
        </p:nvSpPr>
        <p:spPr>
          <a:xfrm>
            <a:off x="1828800" y="3733800"/>
            <a:ext cx="1371600" cy="914400"/>
          </a:xfrm>
          <a:prstGeom prst="diamond">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52" name="Oval 51"/>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dash" dirty="0" smtClean="0">
                <a:solidFill>
                  <a:schemeClr val="tx1"/>
                </a:solidFill>
              </a:rPr>
              <a:t>name</a:t>
            </a:r>
            <a:endParaRPr lang="en-US" sz="1600" u="dash" dirty="0">
              <a:solidFill>
                <a:schemeClr val="tx1"/>
              </a:solidFill>
            </a:endParaRPr>
          </a:p>
        </p:txBody>
      </p:sp>
      <p:sp>
        <p:nvSpPr>
          <p:cNvPr id="67" name="TextBox 66"/>
          <p:cNvSpPr txBox="1"/>
          <p:nvPr/>
        </p:nvSpPr>
        <p:spPr>
          <a:xfrm>
            <a:off x="3962400" y="2971800"/>
            <a:ext cx="4495800" cy="2308324"/>
          </a:xfrm>
          <a:prstGeom prst="rect">
            <a:avLst/>
          </a:prstGeom>
          <a:noFill/>
        </p:spPr>
        <p:txBody>
          <a:bodyPr wrap="square" rtlCol="0">
            <a:spAutoFit/>
          </a:bodyPr>
          <a:lstStyle/>
          <a:p>
            <a:r>
              <a:rPr lang="en-US" dirty="0" smtClean="0"/>
              <a:t>CREATE TABLE </a:t>
            </a:r>
            <a:r>
              <a:rPr lang="en-US" dirty="0" smtClean="0"/>
              <a:t>Dependents(</a:t>
            </a:r>
          </a:p>
          <a:p>
            <a:r>
              <a:rPr lang="en-US" dirty="0" smtClean="0"/>
              <a:t>	</a:t>
            </a:r>
            <a:r>
              <a:rPr lang="en-US" dirty="0" err="1" smtClean="0"/>
              <a:t>ssn</a:t>
            </a:r>
            <a:r>
              <a:rPr lang="en-US" dirty="0" smtClean="0"/>
              <a:t> </a:t>
            </a:r>
            <a:r>
              <a:rPr lang="en-US" dirty="0" smtClean="0"/>
              <a:t>CHAR(10),</a:t>
            </a:r>
          </a:p>
          <a:p>
            <a:r>
              <a:rPr lang="en-US" dirty="0" smtClean="0"/>
              <a:t>	name </a:t>
            </a:r>
            <a:r>
              <a:rPr lang="en-US" dirty="0" smtClean="0"/>
              <a:t>CHAR(10),</a:t>
            </a:r>
          </a:p>
          <a:p>
            <a:r>
              <a:rPr lang="en-US" dirty="0" smtClean="0"/>
              <a:t>	age </a:t>
            </a:r>
            <a:r>
              <a:rPr lang="en-US" dirty="0" smtClean="0"/>
              <a:t>INTEGER,</a:t>
            </a:r>
          </a:p>
          <a:p>
            <a:pPr lvl="2"/>
            <a:r>
              <a:rPr lang="en-US" dirty="0" smtClean="0"/>
              <a:t>PRIMARY </a:t>
            </a:r>
            <a:r>
              <a:rPr lang="en-US" dirty="0" smtClean="0"/>
              <a:t>KEY (</a:t>
            </a:r>
            <a:r>
              <a:rPr lang="en-US" dirty="0" err="1" smtClean="0"/>
              <a:t>ssn</a:t>
            </a:r>
            <a:r>
              <a:rPr lang="en-US" dirty="0" smtClean="0"/>
              <a:t>, name),</a:t>
            </a:r>
          </a:p>
          <a:p>
            <a:pPr lvl="2"/>
            <a:r>
              <a:rPr lang="en-US" dirty="0" smtClean="0"/>
              <a:t>FOREIGN </a:t>
            </a:r>
            <a:r>
              <a:rPr lang="en-US" dirty="0" smtClean="0"/>
              <a:t>KEY (</a:t>
            </a:r>
            <a:r>
              <a:rPr lang="en-US" dirty="0" err="1" smtClean="0"/>
              <a:t>ssn</a:t>
            </a:r>
            <a:r>
              <a:rPr lang="en-US" dirty="0" smtClean="0"/>
              <a:t>)                                 	REFERENCES </a:t>
            </a:r>
            <a:r>
              <a:rPr lang="en-US" dirty="0" smtClean="0"/>
              <a:t>Employees,</a:t>
            </a:r>
          </a:p>
          <a:p>
            <a:pPr lvl="2"/>
            <a:r>
              <a:rPr lang="en-US" dirty="0" smtClean="0"/>
              <a:t>	ON </a:t>
            </a:r>
            <a:r>
              <a:rPr lang="en-US" dirty="0" smtClean="0"/>
              <a:t>DELETE CASCADE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a:t>Write SQL statements to create the corresponding relations to </a:t>
            </a:r>
            <a:r>
              <a:rPr lang="en-US" dirty="0" smtClean="0"/>
              <a:t>the ER </a:t>
            </a:r>
            <a:r>
              <a:rPr lang="en-US" dirty="0"/>
              <a:t>diagram you designed for Exercise 2.8. If your translation cannot capture </a:t>
            </a:r>
            <a:r>
              <a:rPr lang="en-US" dirty="0" smtClean="0"/>
              <a:t>any constraints </a:t>
            </a:r>
            <a:r>
              <a:rPr lang="en-US" dirty="0"/>
              <a:t>in the ER diagram, explain why.</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ER Diagram from Exercise 2.8 </a:t>
            </a:r>
          </a:p>
          <a:p>
            <a:pPr>
              <a:buNone/>
            </a:pPr>
            <a:endParaRPr lang="en-US" b="1" dirty="0" smtClean="0"/>
          </a:p>
        </p:txBody>
      </p:sp>
      <p:cxnSp>
        <p:nvCxnSpPr>
          <p:cNvPr id="35" name="Straight Arrow Connector 34"/>
          <p:cNvCxnSpPr>
            <a:stCxn id="65" idx="2"/>
            <a:endCxn id="72" idx="0"/>
          </p:cNvCxnSpPr>
          <p:nvPr/>
        </p:nvCxnSpPr>
        <p:spPr>
          <a:xfrm rot="5400000">
            <a:off x="7162800" y="3733800"/>
            <a:ext cx="457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7056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2971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472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69" name="Diamond 68"/>
          <p:cNvSpPr/>
          <p:nvPr/>
        </p:nvSpPr>
        <p:spPr>
          <a:xfrm>
            <a:off x="91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sp>
        <p:nvSpPr>
          <p:cNvPr id="70" name="Diamond 69"/>
          <p:cNvSpPr/>
          <p:nvPr/>
        </p:nvSpPr>
        <p:spPr>
          <a:xfrm>
            <a:off x="472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sp>
        <p:nvSpPr>
          <p:cNvPr id="72" name="Diamond 71"/>
          <p:cNvSpPr/>
          <p:nvPr/>
        </p:nvSpPr>
        <p:spPr>
          <a:xfrm>
            <a:off x="67056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73" name="Diamond 72"/>
          <p:cNvSpPr/>
          <p:nvPr/>
        </p:nvSpPr>
        <p:spPr>
          <a:xfrm>
            <a:off x="29718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4343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6096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6096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4343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286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65532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73152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76962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54864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7715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7162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71329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6362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8768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019800" y="4724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172200" y="5410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114800" y="4876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1447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5727117"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5460417"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067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129469"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3.18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Solution</a:t>
            </a:r>
            <a:endParaRPr lang="en-US" b="1" dirty="0" smtClean="0"/>
          </a:p>
          <a:p>
            <a:r>
              <a:rPr lang="en-US" dirty="0" smtClean="0"/>
              <a:t>The entities are translated similarly to Exercise 3.4. Since these are fairly simple, we shall skip </a:t>
            </a:r>
            <a:r>
              <a:rPr lang="en-US" dirty="0" smtClean="0"/>
              <a:t>them.</a:t>
            </a:r>
          </a:p>
          <a:p>
            <a:r>
              <a:rPr lang="en-US" dirty="0" smtClean="0"/>
              <a:t>Now, we shall translate the relationships.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Problem</a:t>
            </a:r>
          </a:p>
          <a:p>
            <a:r>
              <a:rPr lang="en-US" dirty="0" smtClean="0"/>
              <a:t>Employees </a:t>
            </a:r>
            <a:r>
              <a:rPr lang="en-US" i="1" dirty="0"/>
              <a:t>work in departments; each department is managed by </a:t>
            </a:r>
            <a:r>
              <a:rPr lang="en-US" i="1" dirty="0" smtClean="0"/>
              <a:t>an </a:t>
            </a:r>
            <a:r>
              <a:rPr lang="en-US" dirty="0" smtClean="0"/>
              <a:t>employee</a:t>
            </a:r>
            <a:r>
              <a:rPr lang="en-US" dirty="0"/>
              <a:t>; a 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 We are </a:t>
            </a:r>
            <a:r>
              <a:rPr lang="en-US" dirty="0" smtClean="0"/>
              <a:t>not interested </a:t>
            </a:r>
            <a:r>
              <a:rPr lang="en-US" dirty="0"/>
              <a:t>in information about a child once the parent leaves the </a:t>
            </a:r>
            <a:r>
              <a:rPr lang="en-US" dirty="0" smtClean="0"/>
              <a:t>company.</a:t>
            </a:r>
          </a:p>
          <a:p>
            <a:r>
              <a:rPr lang="en-US" dirty="0" smtClean="0"/>
              <a:t>Draw </a:t>
            </a:r>
            <a:r>
              <a:rPr lang="en-US" dirty="0"/>
              <a:t>an ER diagram that captures this information.</a:t>
            </a:r>
            <a:endParaRPr lang="en-US"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endParaRPr lang="en-US" b="1" dirty="0" smtClean="0"/>
          </a:p>
        </p:txBody>
      </p:sp>
      <p:sp>
        <p:nvSpPr>
          <p:cNvPr id="66" name="Rectangle 65"/>
          <p:cNvSpPr/>
          <p:nvPr/>
        </p:nvSpPr>
        <p:spPr>
          <a:xfrm>
            <a:off x="29718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9" name="Diamond 68"/>
          <p:cNvSpPr/>
          <p:nvPr/>
        </p:nvSpPr>
        <p:spPr>
          <a:xfrm>
            <a:off x="9144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1447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495800" y="2971800"/>
            <a:ext cx="4267200" cy="2308324"/>
          </a:xfrm>
          <a:prstGeom prst="rect">
            <a:avLst/>
          </a:prstGeom>
          <a:noFill/>
        </p:spPr>
        <p:txBody>
          <a:bodyPr wrap="square" rtlCol="0">
            <a:spAutoFit/>
          </a:bodyPr>
          <a:lstStyle/>
          <a:p>
            <a:r>
              <a:rPr lang="en-US" dirty="0" smtClean="0"/>
              <a:t>CREATE TABLE Like </a:t>
            </a:r>
            <a:r>
              <a:rPr lang="en-US" dirty="0" smtClean="0"/>
              <a:t>Group (</a:t>
            </a:r>
          </a:p>
          <a:p>
            <a:r>
              <a:rPr lang="en-US" dirty="0" smtClean="0"/>
              <a:t>	</a:t>
            </a:r>
            <a:r>
              <a:rPr lang="en-US" dirty="0" smtClean="0"/>
              <a:t>name </a:t>
            </a:r>
            <a:r>
              <a:rPr lang="en-US" dirty="0" smtClean="0"/>
              <a:t>CHAR(20),</a:t>
            </a:r>
          </a:p>
          <a:p>
            <a:pPr lvl="2"/>
            <a:r>
              <a:rPr lang="en-US" dirty="0" err="1" smtClean="0"/>
              <a:t>cust</a:t>
            </a:r>
            <a:r>
              <a:rPr lang="en-US" dirty="0" smtClean="0"/>
              <a:t> name CHAR(20),</a:t>
            </a:r>
          </a:p>
          <a:p>
            <a:pPr lvl="2"/>
            <a:r>
              <a:rPr lang="en-US" dirty="0" smtClean="0"/>
              <a:t>PRIMARY KEY (name, </a:t>
            </a:r>
            <a:r>
              <a:rPr lang="en-US" dirty="0" err="1" smtClean="0"/>
              <a:t>cust_name</a:t>
            </a:r>
            <a:r>
              <a:rPr lang="en-US" dirty="0" smtClean="0"/>
              <a:t>),</a:t>
            </a:r>
          </a:p>
          <a:p>
            <a:pPr lvl="2"/>
            <a:r>
              <a:rPr lang="en-US" dirty="0" smtClean="0"/>
              <a:t>FOREIGN KEY (name) </a:t>
            </a:r>
            <a:r>
              <a:rPr lang="en-US" dirty="0" smtClean="0"/>
              <a:t>   	REFERENCES </a:t>
            </a:r>
            <a:r>
              <a:rPr lang="en-US" dirty="0" smtClean="0"/>
              <a:t>Group,</a:t>
            </a:r>
          </a:p>
          <a:p>
            <a:pPr lvl="2"/>
            <a:r>
              <a:rPr lang="en-US" dirty="0" smtClean="0"/>
              <a:t>FOREIGN KEY (</a:t>
            </a:r>
            <a:r>
              <a:rPr lang="en-US" dirty="0" err="1" smtClean="0"/>
              <a:t>cust</a:t>
            </a:r>
            <a:r>
              <a:rPr lang="en-US" dirty="0" smtClean="0"/>
              <a:t> name) </a:t>
            </a:r>
            <a:r>
              <a:rPr lang="en-US" dirty="0" smtClean="0"/>
              <a:t>	REFERENCES </a:t>
            </a:r>
            <a:r>
              <a:rPr lang="en-US" dirty="0" smtClean="0"/>
              <a:t>Customer)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endParaRPr lang="en-US" b="1" dirty="0" smtClean="0"/>
          </a:p>
        </p:txBody>
      </p:sp>
      <p:sp>
        <p:nvSpPr>
          <p:cNvPr id="67" name="Rectangle 66"/>
          <p:cNvSpPr/>
          <p:nvPr/>
        </p:nvSpPr>
        <p:spPr>
          <a:xfrm>
            <a:off x="1524000" y="22098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5334000" y="22098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73" name="Diamond 72"/>
          <p:cNvSpPr/>
          <p:nvPr/>
        </p:nvSpPr>
        <p:spPr>
          <a:xfrm>
            <a:off x="3581400" y="1981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101" name="Straight Connector 100"/>
          <p:cNvCxnSpPr>
            <a:stCxn id="68" idx="1"/>
            <a:endCxn id="73" idx="3"/>
          </p:cNvCxnSpPr>
          <p:nvPr/>
        </p:nvCxnSpPr>
        <p:spPr>
          <a:xfrm rot="10800000">
            <a:off x="4953000" y="24384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895600" y="24384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5486400" y="3429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629400" y="2743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781800" y="3429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724400" y="2895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2057400" y="36576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895600" y="2819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3429000" y="35052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1066800" y="2971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967169" y="28072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943100" y="29337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2209800" y="26670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2526717" y="23500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6336717" y="23500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6070017" y="26167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676900" y="30099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739069" y="26929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05000" y="4572000"/>
            <a:ext cx="5334000" cy="1754326"/>
          </a:xfrm>
          <a:prstGeom prst="rect">
            <a:avLst/>
          </a:prstGeom>
          <a:noFill/>
        </p:spPr>
        <p:txBody>
          <a:bodyPr wrap="square" rtlCol="0">
            <a:spAutoFit/>
          </a:bodyPr>
          <a:lstStyle/>
          <a:p>
            <a:r>
              <a:rPr lang="en-US" dirty="0" smtClean="0"/>
              <a:t>CREATE TABLE Like Artist </a:t>
            </a:r>
            <a:r>
              <a:rPr lang="en-US" dirty="0" smtClean="0"/>
              <a:t>(</a:t>
            </a:r>
          </a:p>
          <a:p>
            <a:pPr lvl="1"/>
            <a:r>
              <a:rPr lang="en-US" dirty="0" smtClean="0"/>
              <a:t>name </a:t>
            </a:r>
            <a:r>
              <a:rPr lang="en-US" dirty="0" smtClean="0"/>
              <a:t>CHAR(20),</a:t>
            </a:r>
          </a:p>
          <a:p>
            <a:pPr lvl="1"/>
            <a:r>
              <a:rPr lang="en-US" dirty="0" err="1" smtClean="0"/>
              <a:t>cust</a:t>
            </a:r>
            <a:r>
              <a:rPr lang="en-US" dirty="0" smtClean="0"/>
              <a:t> name CHAR(20),</a:t>
            </a:r>
          </a:p>
          <a:p>
            <a:pPr lvl="1"/>
            <a:r>
              <a:rPr lang="en-US" dirty="0" smtClean="0"/>
              <a:t>PRIMARY KEY (name, </a:t>
            </a:r>
            <a:r>
              <a:rPr lang="en-US" dirty="0" err="1" smtClean="0"/>
              <a:t>cust</a:t>
            </a:r>
            <a:r>
              <a:rPr lang="en-US" dirty="0" smtClean="0"/>
              <a:t> name),</a:t>
            </a:r>
          </a:p>
          <a:p>
            <a:pPr lvl="1"/>
            <a:r>
              <a:rPr lang="en-US" dirty="0" smtClean="0"/>
              <a:t>FOREIGN KEY (name) REFERENCES Artist,</a:t>
            </a:r>
          </a:p>
          <a:p>
            <a:pPr lvl="1"/>
            <a:r>
              <a:rPr lang="en-US" dirty="0" smtClean="0"/>
              <a:t>FOREIGN KEY (</a:t>
            </a:r>
            <a:r>
              <a:rPr lang="en-US" dirty="0" err="1" smtClean="0"/>
              <a:t>cust</a:t>
            </a:r>
            <a:r>
              <a:rPr lang="en-US" dirty="0" smtClean="0"/>
              <a:t> name) REFERENCES Customer)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endParaRPr lang="en-US" b="1" dirty="0" smtClean="0"/>
          </a:p>
        </p:txBody>
      </p:sp>
      <p:cxnSp>
        <p:nvCxnSpPr>
          <p:cNvPr id="35" name="Straight Arrow Connector 34"/>
          <p:cNvCxnSpPr>
            <a:stCxn id="65" idx="2"/>
            <a:endCxn id="72" idx="0"/>
          </p:cNvCxnSpPr>
          <p:nvPr/>
        </p:nvCxnSpPr>
        <p:spPr>
          <a:xfrm rot="5400000">
            <a:off x="3581400" y="3962400"/>
            <a:ext cx="457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124200" y="32766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8" name="Rectangle 67"/>
          <p:cNvSpPr/>
          <p:nvPr/>
        </p:nvSpPr>
        <p:spPr>
          <a:xfrm>
            <a:off x="1143000" y="44196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72" name="Diamond 71"/>
          <p:cNvSpPr/>
          <p:nvPr/>
        </p:nvSpPr>
        <p:spPr>
          <a:xfrm>
            <a:off x="3124200" y="41910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cxnSp>
        <p:nvCxnSpPr>
          <p:cNvPr id="97" name="Straight Connector 96"/>
          <p:cNvCxnSpPr>
            <a:stCxn id="68" idx="3"/>
            <a:endCxn id="72" idx="1"/>
          </p:cNvCxnSpPr>
          <p:nvPr/>
        </p:nvCxnSpPr>
        <p:spPr>
          <a:xfrm>
            <a:off x="2514600" y="46482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2971800" y="23622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3733800" y="19812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4114800" y="25908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1905000" y="20574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4133850" y="28003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3581400" y="27432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3551587" y="30181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2781300" y="22479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12954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2438400" y="49530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2590800" y="5638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533400" y="5105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cxnSp>
        <p:nvCxnSpPr>
          <p:cNvPr id="198" name="Straight Connector 197"/>
          <p:cNvCxnSpPr>
            <a:stCxn id="68" idx="2"/>
            <a:endCxn id="158" idx="1"/>
          </p:cNvCxnSpPr>
          <p:nvPr/>
        </p:nvCxnSpPr>
        <p:spPr>
          <a:xfrm rot="16200000" flipH="1">
            <a:off x="2145717" y="45598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1879017" y="48265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1485900" y="52197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1548069" y="49027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953000" y="3276600"/>
            <a:ext cx="3200400" cy="2585323"/>
          </a:xfrm>
          <a:prstGeom prst="rect">
            <a:avLst/>
          </a:prstGeom>
          <a:noFill/>
        </p:spPr>
        <p:txBody>
          <a:bodyPr wrap="square" rtlCol="0">
            <a:spAutoFit/>
          </a:bodyPr>
          <a:lstStyle/>
          <a:p>
            <a:r>
              <a:rPr lang="en-US" dirty="0" smtClean="0"/>
              <a:t>CREATE TABLE Artwork </a:t>
            </a:r>
            <a:r>
              <a:rPr lang="en-US" dirty="0" smtClean="0"/>
              <a:t>Paints(</a:t>
            </a:r>
          </a:p>
          <a:p>
            <a:pPr lvl="1"/>
            <a:r>
              <a:rPr lang="en-US" dirty="0" smtClean="0"/>
              <a:t>title </a:t>
            </a:r>
            <a:r>
              <a:rPr lang="en-US" dirty="0" smtClean="0"/>
              <a:t>CHAR(20),</a:t>
            </a:r>
          </a:p>
          <a:p>
            <a:pPr lvl="1"/>
            <a:r>
              <a:rPr lang="en-US" dirty="0" smtClean="0"/>
              <a:t>artist name CHAR(20),</a:t>
            </a:r>
          </a:p>
          <a:p>
            <a:pPr lvl="1"/>
            <a:r>
              <a:rPr lang="en-US" dirty="0" smtClean="0"/>
              <a:t>type CHAR(20),</a:t>
            </a:r>
          </a:p>
          <a:p>
            <a:pPr lvl="1"/>
            <a:r>
              <a:rPr lang="en-US" dirty="0" smtClean="0"/>
              <a:t>price INTEGER,</a:t>
            </a:r>
          </a:p>
          <a:p>
            <a:pPr lvl="1"/>
            <a:r>
              <a:rPr lang="en-US" dirty="0" smtClean="0"/>
              <a:t>year INTEGER,</a:t>
            </a:r>
          </a:p>
          <a:p>
            <a:pPr lvl="1"/>
            <a:r>
              <a:rPr lang="en-US" dirty="0" smtClean="0"/>
              <a:t>PRIMARY KEY (title),</a:t>
            </a:r>
          </a:p>
          <a:p>
            <a:pPr lvl="1"/>
            <a:r>
              <a:rPr lang="en-US" dirty="0" smtClean="0"/>
              <a:t>FOREIGN KEY (artist </a:t>
            </a:r>
            <a:r>
              <a:rPr lang="en-US" dirty="0" smtClean="0"/>
              <a:t>name)</a:t>
            </a:r>
          </a:p>
          <a:p>
            <a:pPr lvl="1"/>
            <a:r>
              <a:rPr lang="en-US" dirty="0" smtClean="0"/>
              <a:t>	REFERENCES Artist)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3.18</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endParaRPr lang="en-US" b="1" dirty="0" smtClean="0"/>
          </a:p>
          <a:p>
            <a:pPr>
              <a:buNone/>
            </a:pPr>
            <a:endParaRPr lang="en-US" b="1" dirty="0" smtClean="0"/>
          </a:p>
        </p:txBody>
      </p:sp>
      <p:sp>
        <p:nvSpPr>
          <p:cNvPr id="65" name="Rectangle 64"/>
          <p:cNvSpPr/>
          <p:nvPr/>
        </p:nvSpPr>
        <p:spPr>
          <a:xfrm>
            <a:off x="53340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1600200" y="30480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70" name="Diamond 69"/>
          <p:cNvSpPr/>
          <p:nvPr/>
        </p:nvSpPr>
        <p:spPr>
          <a:xfrm>
            <a:off x="3352800" y="2819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cxnSp>
        <p:nvCxnSpPr>
          <p:cNvPr id="83" name="Straight Connector 82"/>
          <p:cNvCxnSpPr>
            <a:stCxn id="70" idx="1"/>
            <a:endCxn id="66" idx="3"/>
          </p:cNvCxnSpPr>
          <p:nvPr/>
        </p:nvCxnSpPr>
        <p:spPr>
          <a:xfrm rot="10800000">
            <a:off x="29718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47244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16764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5181600" y="2133600"/>
            <a:ext cx="9144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5943600" y="17526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6324600" y="2362200"/>
            <a:ext cx="9906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4114800" y="1828800"/>
            <a:ext cx="10668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63436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57912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57613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49911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20383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295400" y="4114800"/>
            <a:ext cx="5715000" cy="1754326"/>
          </a:xfrm>
          <a:prstGeom prst="rect">
            <a:avLst/>
          </a:prstGeom>
          <a:noFill/>
        </p:spPr>
        <p:txBody>
          <a:bodyPr wrap="square" rtlCol="0">
            <a:spAutoFit/>
          </a:bodyPr>
          <a:lstStyle/>
          <a:p>
            <a:r>
              <a:rPr lang="en-US" dirty="0" smtClean="0"/>
              <a:t>CREATE TABLE Classify </a:t>
            </a:r>
            <a:r>
              <a:rPr lang="en-US" dirty="0" smtClean="0"/>
              <a:t>(</a:t>
            </a:r>
          </a:p>
          <a:p>
            <a:r>
              <a:rPr lang="en-US" dirty="0" smtClean="0"/>
              <a:t>	</a:t>
            </a:r>
            <a:r>
              <a:rPr lang="en-US" dirty="0" smtClean="0"/>
              <a:t> </a:t>
            </a:r>
            <a:r>
              <a:rPr lang="en-US" dirty="0" smtClean="0"/>
              <a:t>title CHAR(20),</a:t>
            </a:r>
          </a:p>
          <a:p>
            <a:pPr lvl="2"/>
            <a:r>
              <a:rPr lang="en-US" dirty="0" smtClean="0"/>
              <a:t>name CHAR(20),</a:t>
            </a:r>
          </a:p>
          <a:p>
            <a:pPr lvl="2"/>
            <a:r>
              <a:rPr lang="en-US" dirty="0" smtClean="0"/>
              <a:t>PRIMARY KEY (title, name),</a:t>
            </a:r>
          </a:p>
          <a:p>
            <a:pPr lvl="2"/>
            <a:r>
              <a:rPr lang="en-US" dirty="0" smtClean="0"/>
              <a:t>FOREIGN </a:t>
            </a:r>
            <a:r>
              <a:rPr lang="en-US" dirty="0" smtClean="0"/>
              <a:t>KEY (title) REFERENCES </a:t>
            </a:r>
            <a:r>
              <a:rPr lang="en-US" dirty="0" err="1" smtClean="0"/>
              <a:t>Artwork_Paints</a:t>
            </a:r>
            <a:r>
              <a:rPr lang="en-US" dirty="0" smtClean="0"/>
              <a:t>,</a:t>
            </a:r>
          </a:p>
          <a:p>
            <a:pPr lvl="2"/>
            <a:r>
              <a:rPr lang="en-US" dirty="0" smtClean="0"/>
              <a:t>FOREIGN KEY (name) REFERENCES Group )</a:t>
            </a:r>
          </a:p>
        </p:txBody>
      </p:sp>
      <p:sp>
        <p:nvSpPr>
          <p:cNvPr id="95" name="Diamond 94"/>
          <p:cNvSpPr/>
          <p:nvPr/>
        </p:nvSpPr>
        <p:spPr>
          <a:xfrm>
            <a:off x="5334000" y="39624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cxnSp>
        <p:nvCxnSpPr>
          <p:cNvPr id="100" name="Straight Arrow Connector 99"/>
          <p:cNvCxnSpPr>
            <a:stCxn id="65" idx="2"/>
            <a:endCxn id="95" idx="0"/>
          </p:cNvCxnSpPr>
          <p:nvPr/>
        </p:nvCxnSpPr>
        <p:spPr>
          <a:xfrm rot="5400000">
            <a:off x="5791200" y="3733800"/>
            <a:ext cx="4572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a:t>Answer each of the following questions briefly. The questions are </a:t>
            </a:r>
            <a:r>
              <a:rPr lang="en-US" dirty="0" smtClean="0"/>
              <a:t>based on </a:t>
            </a:r>
            <a:r>
              <a:rPr lang="en-US" dirty="0"/>
              <a:t>the following relational schema:</a:t>
            </a:r>
          </a:p>
          <a:p>
            <a:pPr lvl="1"/>
            <a:r>
              <a:rPr lang="en-US" dirty="0" err="1"/>
              <a:t>Emp</a:t>
            </a:r>
            <a:r>
              <a:rPr lang="en-US" dirty="0"/>
              <a:t>(</a:t>
            </a:r>
            <a:r>
              <a:rPr lang="en-US" i="1" dirty="0" err="1"/>
              <a:t>eid</a:t>
            </a:r>
            <a:r>
              <a:rPr lang="en-US" i="1" dirty="0"/>
              <a:t>: integer, </a:t>
            </a:r>
            <a:r>
              <a:rPr lang="en-US" i="1" dirty="0" err="1"/>
              <a:t>ename</a:t>
            </a:r>
            <a:r>
              <a:rPr lang="en-US" i="1" dirty="0"/>
              <a:t>: string, age: integer, salary: real)</a:t>
            </a:r>
          </a:p>
          <a:p>
            <a:pPr lvl="1"/>
            <a:r>
              <a:rPr lang="en-US" dirty="0"/>
              <a:t>Works(</a:t>
            </a:r>
            <a:r>
              <a:rPr lang="en-US" i="1" dirty="0" err="1"/>
              <a:t>eid</a:t>
            </a:r>
            <a:r>
              <a:rPr lang="en-US" i="1" dirty="0"/>
              <a:t>: integer, did: integer, </a:t>
            </a:r>
            <a:r>
              <a:rPr lang="en-US" i="1" dirty="0" err="1"/>
              <a:t>pcttime</a:t>
            </a:r>
            <a:r>
              <a:rPr lang="en-US" i="1" dirty="0"/>
              <a:t>: integer)</a:t>
            </a:r>
          </a:p>
          <a:p>
            <a:pPr lvl="1"/>
            <a:r>
              <a:rPr lang="en-US" dirty="0"/>
              <a:t>Dept(</a:t>
            </a:r>
            <a:r>
              <a:rPr lang="en-US" i="1" dirty="0"/>
              <a:t>did: integer, </a:t>
            </a:r>
            <a:r>
              <a:rPr lang="en-US" i="1" dirty="0" err="1"/>
              <a:t>dname</a:t>
            </a:r>
            <a:r>
              <a:rPr lang="en-US" i="1" dirty="0"/>
              <a:t>: string, budget: real, </a:t>
            </a:r>
            <a:r>
              <a:rPr lang="en-US" i="1" dirty="0" err="1"/>
              <a:t>managerid</a:t>
            </a:r>
            <a:r>
              <a:rPr lang="en-US" i="1" dirty="0"/>
              <a:t>: integer</a:t>
            </a:r>
            <a:r>
              <a:rPr lang="en-US" i="1" dirty="0" smtClean="0"/>
              <a:t>)</a:t>
            </a:r>
            <a:endParaRPr lang="en-US"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a:pPr>
            <a:r>
              <a:rPr lang="en-US" dirty="0" smtClean="0"/>
              <a:t>Give </a:t>
            </a:r>
            <a:r>
              <a:rPr lang="en-US" dirty="0" smtClean="0"/>
              <a:t>an example of a foreign key constraint that involves the Dept relation. What are the options for enforcing this constraint when a user attempts to delete a Dept </a:t>
            </a:r>
            <a:r>
              <a:rPr lang="en-US" dirty="0" err="1" smtClean="0"/>
              <a:t>tuple</a:t>
            </a:r>
            <a:r>
              <a:rPr lang="en-US" dirty="0" smtClean="0"/>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1524000"/>
          </a:xfrm>
        </p:spPr>
        <p:txBody>
          <a:bodyPr>
            <a:normAutofit/>
          </a:bodyPr>
          <a:lstStyle/>
          <a:p>
            <a:pPr>
              <a:buNone/>
            </a:pPr>
            <a:r>
              <a:rPr lang="en-US" b="1" dirty="0" smtClean="0"/>
              <a:t>Solution for (1)</a:t>
            </a:r>
          </a:p>
          <a:p>
            <a:pPr>
              <a:buNone/>
            </a:pPr>
            <a:r>
              <a:rPr lang="en-US" dirty="0" smtClean="0"/>
              <a:t>	An </a:t>
            </a:r>
            <a:r>
              <a:rPr lang="en-US" dirty="0" smtClean="0"/>
              <a:t>example of a foreign constraint that involves Dept is:</a:t>
            </a:r>
          </a:p>
        </p:txBody>
      </p:sp>
      <p:sp>
        <p:nvSpPr>
          <p:cNvPr id="4" name="Rectangle 3"/>
          <p:cNvSpPr/>
          <p:nvPr/>
        </p:nvSpPr>
        <p:spPr>
          <a:xfrm>
            <a:off x="533400" y="3200400"/>
            <a:ext cx="8001000" cy="615553"/>
          </a:xfrm>
          <a:prstGeom prst="rect">
            <a:avLst/>
          </a:prstGeom>
        </p:spPr>
        <p:txBody>
          <a:bodyPr wrap="square">
            <a:spAutoFit/>
          </a:bodyPr>
          <a:lstStyle/>
          <a:p>
            <a:pPr>
              <a:buNone/>
            </a:pPr>
            <a:endParaRPr lang="en-US" sz="3400" dirty="0" smtClean="0"/>
          </a:p>
        </p:txBody>
      </p:sp>
      <p:sp>
        <p:nvSpPr>
          <p:cNvPr id="5" name="Rectangle 4"/>
          <p:cNvSpPr/>
          <p:nvPr/>
        </p:nvSpPr>
        <p:spPr>
          <a:xfrm>
            <a:off x="914400" y="2819400"/>
            <a:ext cx="4724400" cy="2246769"/>
          </a:xfrm>
          <a:prstGeom prst="rect">
            <a:avLst/>
          </a:prstGeom>
        </p:spPr>
        <p:txBody>
          <a:bodyPr wrap="square">
            <a:spAutoFit/>
          </a:bodyPr>
          <a:lstStyle/>
          <a:p>
            <a:pPr>
              <a:buNone/>
            </a:pPr>
            <a:r>
              <a:rPr lang="en-US" sz="2000" dirty="0" smtClean="0"/>
              <a:t>CREATE TABLE Works (</a:t>
            </a:r>
          </a:p>
          <a:p>
            <a:pPr lvl="1">
              <a:buNone/>
            </a:pPr>
            <a:r>
              <a:rPr lang="en-US" sz="2000" dirty="0" err="1" smtClean="0"/>
              <a:t>eid</a:t>
            </a:r>
            <a:r>
              <a:rPr lang="en-US" sz="2000" dirty="0" smtClean="0"/>
              <a:t> INTEGER NOT NULL ,</a:t>
            </a:r>
          </a:p>
          <a:p>
            <a:pPr lvl="1">
              <a:buNone/>
            </a:pPr>
            <a:r>
              <a:rPr lang="en-US" sz="2000" dirty="0" smtClean="0"/>
              <a:t>did INTEGER NOT NULL ,</a:t>
            </a:r>
          </a:p>
          <a:p>
            <a:pPr lvl="1">
              <a:buNone/>
            </a:pPr>
            <a:r>
              <a:rPr lang="en-US" sz="2000" dirty="0" err="1" smtClean="0"/>
              <a:t>pcttime</a:t>
            </a:r>
            <a:r>
              <a:rPr lang="en-US" sz="2000" dirty="0" smtClean="0"/>
              <a:t> INTEGER,</a:t>
            </a:r>
          </a:p>
          <a:p>
            <a:pPr lvl="1">
              <a:buNone/>
            </a:pPr>
            <a:r>
              <a:rPr lang="en-US" sz="2000" dirty="0" smtClean="0"/>
              <a:t>PRIMARY KEY (</a:t>
            </a:r>
            <a:r>
              <a:rPr lang="en-US" sz="2000" dirty="0" err="1" smtClean="0"/>
              <a:t>eid</a:t>
            </a:r>
            <a:r>
              <a:rPr lang="en-US" sz="2000" dirty="0" smtClean="0"/>
              <a:t>, did),</a:t>
            </a:r>
          </a:p>
          <a:p>
            <a:pPr lvl="1">
              <a:buNone/>
            </a:pPr>
            <a:r>
              <a:rPr lang="en-US" sz="2000" dirty="0" smtClean="0"/>
              <a:t>UNIQUE (</a:t>
            </a:r>
            <a:r>
              <a:rPr lang="en-US" sz="2000" dirty="0" err="1" smtClean="0"/>
              <a:t>eid</a:t>
            </a:r>
            <a:r>
              <a:rPr lang="en-US" sz="2000" dirty="0" smtClean="0"/>
              <a:t>),</a:t>
            </a:r>
          </a:p>
          <a:p>
            <a:pPr lvl="1">
              <a:buNone/>
            </a:pPr>
            <a:r>
              <a:rPr lang="en-US" sz="2000" b="1" i="1" dirty="0" smtClean="0"/>
              <a:t>FOREIGN KEY (did) REFERENCES Dept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4953000"/>
          </a:xfrm>
        </p:spPr>
        <p:txBody>
          <a:bodyPr>
            <a:normAutofit/>
          </a:bodyPr>
          <a:lstStyle/>
          <a:p>
            <a:pPr>
              <a:buNone/>
            </a:pPr>
            <a:r>
              <a:rPr lang="en-US" b="1" dirty="0" smtClean="0"/>
              <a:t>Solution for </a:t>
            </a:r>
            <a:r>
              <a:rPr lang="en-US" b="1" dirty="0" smtClean="0"/>
              <a:t>(1)</a:t>
            </a:r>
            <a:endParaRPr lang="en-US" b="1" dirty="0" smtClean="0"/>
          </a:p>
          <a:p>
            <a:pPr>
              <a:buNone/>
            </a:pPr>
            <a:r>
              <a:rPr lang="en-US" dirty="0" smtClean="0"/>
              <a:t>	Furthermore, when a user attempts to delete a </a:t>
            </a:r>
            <a:r>
              <a:rPr lang="en-US" dirty="0" err="1" smtClean="0"/>
              <a:t>tuple</a:t>
            </a:r>
            <a:r>
              <a:rPr lang="en-US" dirty="0" smtClean="0"/>
              <a:t> from Dept, we can</a:t>
            </a:r>
          </a:p>
          <a:p>
            <a:pPr lvl="1"/>
            <a:r>
              <a:rPr lang="en-US" dirty="0" smtClean="0"/>
              <a:t>also </a:t>
            </a:r>
            <a:r>
              <a:rPr lang="en-US" dirty="0" smtClean="0"/>
              <a:t>delete all Works </a:t>
            </a:r>
            <a:r>
              <a:rPr lang="en-US" dirty="0" err="1" smtClean="0"/>
              <a:t>tuples</a:t>
            </a:r>
            <a:r>
              <a:rPr lang="en-US" dirty="0" smtClean="0"/>
              <a:t> that refer to it.</a:t>
            </a:r>
          </a:p>
          <a:p>
            <a:pPr lvl="1"/>
            <a:r>
              <a:rPr lang="en-US" dirty="0" smtClean="0"/>
              <a:t>disallow </a:t>
            </a:r>
            <a:r>
              <a:rPr lang="en-US" dirty="0" smtClean="0"/>
              <a:t>the deletion of the Dept </a:t>
            </a:r>
            <a:r>
              <a:rPr lang="en-US" dirty="0" err="1" smtClean="0"/>
              <a:t>tuple</a:t>
            </a:r>
            <a:r>
              <a:rPr lang="en-US" dirty="0" smtClean="0"/>
              <a:t> if some Works </a:t>
            </a:r>
            <a:r>
              <a:rPr lang="en-US" dirty="0" err="1" smtClean="0"/>
              <a:t>tuple</a:t>
            </a:r>
            <a:r>
              <a:rPr lang="en-US" dirty="0" smtClean="0"/>
              <a:t> refers to it.</a:t>
            </a:r>
          </a:p>
          <a:p>
            <a:pPr lvl="1"/>
            <a:r>
              <a:rPr lang="en-US" dirty="0" smtClean="0"/>
              <a:t>for </a:t>
            </a:r>
            <a:r>
              <a:rPr lang="en-US" dirty="0" smtClean="0"/>
              <a:t>every Works </a:t>
            </a:r>
            <a:r>
              <a:rPr lang="en-US" dirty="0" err="1" smtClean="0"/>
              <a:t>tuple</a:t>
            </a:r>
            <a:r>
              <a:rPr lang="en-US" dirty="0" smtClean="0"/>
              <a:t> that refers to it, set the </a:t>
            </a:r>
            <a:r>
              <a:rPr lang="en-US" i="1" dirty="0" smtClean="0"/>
              <a:t>did </a:t>
            </a:r>
            <a:r>
              <a:rPr lang="en-US" i="1" dirty="0" smtClean="0"/>
              <a:t>field </a:t>
            </a:r>
            <a:r>
              <a:rPr lang="en-US" i="1" dirty="0" smtClean="0"/>
              <a:t>to the did of </a:t>
            </a:r>
            <a:r>
              <a:rPr lang="en-US" i="1" dirty="0" smtClean="0"/>
              <a:t>some </a:t>
            </a:r>
            <a:r>
              <a:rPr lang="en-US" dirty="0" smtClean="0"/>
              <a:t>(existing</a:t>
            </a:r>
            <a:r>
              <a:rPr lang="en-US" dirty="0" smtClean="0"/>
              <a:t>) ’default’ department.</a:t>
            </a:r>
          </a:p>
          <a:p>
            <a:pPr lvl="1"/>
            <a:r>
              <a:rPr lang="en-US" dirty="0" smtClean="0"/>
              <a:t>for </a:t>
            </a:r>
            <a:r>
              <a:rPr lang="en-US" dirty="0" smtClean="0"/>
              <a:t>every Works </a:t>
            </a:r>
            <a:r>
              <a:rPr lang="en-US" dirty="0" err="1" smtClean="0"/>
              <a:t>tuple</a:t>
            </a:r>
            <a:r>
              <a:rPr lang="en-US" dirty="0" smtClean="0"/>
              <a:t> that refers to it, set the </a:t>
            </a:r>
            <a:r>
              <a:rPr lang="en-US" i="1" dirty="0" smtClean="0"/>
              <a:t>did field to null.</a:t>
            </a:r>
            <a:endParaRPr lang="en-US" dirty="0" smtClean="0"/>
          </a:p>
          <a:p>
            <a:pPr>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startAt="2"/>
            </a:pPr>
            <a:r>
              <a:rPr lang="en-US" dirty="0" smtClean="0"/>
              <a:t>Write the SQL statements required to create the preceding relations, </a:t>
            </a:r>
            <a:r>
              <a:rPr lang="en-US" dirty="0" smtClean="0"/>
              <a:t>including appropriate </a:t>
            </a:r>
            <a:r>
              <a:rPr lang="en-US" dirty="0" smtClean="0"/>
              <a:t>versions of all primary and foreign key integrity constraints.</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1981200"/>
          </a:xfrm>
        </p:spPr>
        <p:txBody>
          <a:bodyPr>
            <a:normAutofit/>
          </a:bodyPr>
          <a:lstStyle/>
          <a:p>
            <a:pPr>
              <a:buNone/>
            </a:pPr>
            <a:r>
              <a:rPr lang="en-US" b="1" dirty="0" smtClean="0"/>
              <a:t>Solution for </a:t>
            </a:r>
            <a:r>
              <a:rPr lang="en-US" b="1" dirty="0" smtClean="0"/>
              <a:t>(</a:t>
            </a:r>
            <a:r>
              <a:rPr lang="en-US" b="1" dirty="0" smtClean="0"/>
              <a:t>2</a:t>
            </a:r>
            <a:r>
              <a:rPr lang="en-US" b="1" dirty="0" smtClean="0"/>
              <a:t>)</a:t>
            </a:r>
            <a:endParaRPr lang="en-US" b="1" dirty="0" smtClean="0"/>
          </a:p>
          <a:p>
            <a:pPr lvl="1">
              <a:buNone/>
            </a:pPr>
            <a:endParaRPr lang="en-US" sz="2200" dirty="0" smtClean="0"/>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p:txBody>
      </p:sp>
      <p:sp>
        <p:nvSpPr>
          <p:cNvPr id="4" name="TextBox 3"/>
          <p:cNvSpPr txBox="1"/>
          <p:nvPr/>
        </p:nvSpPr>
        <p:spPr>
          <a:xfrm>
            <a:off x="914400" y="3581400"/>
            <a:ext cx="2971800" cy="1938992"/>
          </a:xfrm>
          <a:prstGeom prst="rect">
            <a:avLst/>
          </a:prstGeom>
          <a:noFill/>
        </p:spPr>
        <p:txBody>
          <a:bodyPr wrap="square" rtlCol="0">
            <a:spAutoFit/>
          </a:bodyPr>
          <a:lstStyle/>
          <a:p>
            <a:r>
              <a:rPr lang="en-US" sz="2000" dirty="0" smtClean="0"/>
              <a:t>CREATE TABLE </a:t>
            </a:r>
            <a:r>
              <a:rPr lang="en-US" sz="2000" dirty="0" err="1" smtClean="0"/>
              <a:t>Emp</a:t>
            </a:r>
            <a:r>
              <a:rPr lang="en-US" sz="2000" dirty="0" smtClean="0"/>
              <a:t> </a:t>
            </a:r>
            <a:r>
              <a:rPr lang="en-US" sz="2000" dirty="0" smtClean="0"/>
              <a:t>(</a:t>
            </a:r>
          </a:p>
          <a:p>
            <a:pPr lvl="1"/>
            <a:r>
              <a:rPr lang="en-US" sz="2000" dirty="0" err="1" smtClean="0"/>
              <a:t>eid</a:t>
            </a:r>
            <a:r>
              <a:rPr lang="en-US" sz="2000" dirty="0" smtClean="0"/>
              <a:t> </a:t>
            </a:r>
            <a:r>
              <a:rPr lang="en-US" sz="2000" dirty="0" smtClean="0"/>
              <a:t>INTEGER,</a:t>
            </a:r>
          </a:p>
          <a:p>
            <a:pPr lvl="1"/>
            <a:r>
              <a:rPr lang="en-US" sz="2000" dirty="0" err="1" smtClean="0"/>
              <a:t>ename</a:t>
            </a:r>
            <a:r>
              <a:rPr lang="en-US" sz="2000" dirty="0" smtClean="0"/>
              <a:t> CHAR(10),</a:t>
            </a:r>
          </a:p>
          <a:p>
            <a:pPr lvl="1"/>
            <a:r>
              <a:rPr lang="en-US" sz="2000" dirty="0" smtClean="0"/>
              <a:t>age INTEGER,</a:t>
            </a:r>
          </a:p>
          <a:p>
            <a:pPr lvl="1"/>
            <a:r>
              <a:rPr lang="en-US" sz="2000" dirty="0" smtClean="0"/>
              <a:t>salary REAL,</a:t>
            </a:r>
          </a:p>
          <a:p>
            <a:pPr lvl="1"/>
            <a:r>
              <a:rPr lang="en-US" sz="2000" dirty="0" smtClean="0"/>
              <a:t>PRIMARY KEY (</a:t>
            </a:r>
            <a:r>
              <a:rPr lang="en-US" sz="2000" dirty="0" err="1" smtClean="0"/>
              <a:t>eid</a:t>
            </a:r>
            <a:r>
              <a:rPr lang="en-US" sz="2000" dirty="0" smtClean="0"/>
              <a:t>) )</a:t>
            </a:r>
          </a:p>
        </p:txBody>
      </p:sp>
      <p:sp>
        <p:nvSpPr>
          <p:cNvPr id="5" name="TextBox 4"/>
          <p:cNvSpPr txBox="1"/>
          <p:nvPr/>
        </p:nvSpPr>
        <p:spPr>
          <a:xfrm>
            <a:off x="3886200" y="3581400"/>
            <a:ext cx="4648200" cy="2554545"/>
          </a:xfrm>
          <a:prstGeom prst="rect">
            <a:avLst/>
          </a:prstGeom>
          <a:noFill/>
        </p:spPr>
        <p:txBody>
          <a:bodyPr wrap="square" rtlCol="0">
            <a:spAutoFit/>
          </a:bodyPr>
          <a:lstStyle/>
          <a:p>
            <a:r>
              <a:rPr lang="en-US" sz="2000" dirty="0" smtClean="0"/>
              <a:t>CREATE TABLE Works </a:t>
            </a:r>
            <a:r>
              <a:rPr lang="en-US" sz="2000" dirty="0" smtClean="0"/>
              <a:t>(</a:t>
            </a:r>
          </a:p>
          <a:p>
            <a:pPr lvl="1"/>
            <a:r>
              <a:rPr lang="en-US" sz="2000" dirty="0" err="1" smtClean="0"/>
              <a:t>eid</a:t>
            </a:r>
            <a:r>
              <a:rPr lang="en-US" sz="2000" dirty="0" smtClean="0"/>
              <a:t> </a:t>
            </a:r>
            <a:r>
              <a:rPr lang="en-US" sz="2000" dirty="0" smtClean="0"/>
              <a:t>INTEGER,</a:t>
            </a:r>
          </a:p>
          <a:p>
            <a:pPr lvl="1"/>
            <a:r>
              <a:rPr lang="en-US" sz="2000" dirty="0" smtClean="0"/>
              <a:t>did INTEGER,</a:t>
            </a:r>
          </a:p>
          <a:p>
            <a:pPr lvl="1"/>
            <a:r>
              <a:rPr lang="en-US" sz="2000" dirty="0" err="1" smtClean="0"/>
              <a:t>pcttime</a:t>
            </a:r>
            <a:r>
              <a:rPr lang="en-US" sz="2000" dirty="0" smtClean="0"/>
              <a:t> INTEGER,</a:t>
            </a:r>
          </a:p>
          <a:p>
            <a:pPr lvl="1"/>
            <a:r>
              <a:rPr lang="en-US" sz="2000" dirty="0" smtClean="0"/>
              <a:t>PRIMARY KEY (</a:t>
            </a:r>
            <a:r>
              <a:rPr lang="en-US" sz="2000" dirty="0" err="1" smtClean="0"/>
              <a:t>eid</a:t>
            </a:r>
            <a:r>
              <a:rPr lang="en-US" sz="2000" dirty="0" smtClean="0"/>
              <a:t>, did),</a:t>
            </a:r>
          </a:p>
          <a:p>
            <a:pPr lvl="1"/>
            <a:r>
              <a:rPr lang="en-US" sz="2000" dirty="0" smtClean="0"/>
              <a:t>FOREIGN KEY (did) REFERENCES Dept,</a:t>
            </a:r>
          </a:p>
          <a:p>
            <a:pPr lvl="1"/>
            <a:r>
              <a:rPr lang="en-US" sz="2000" dirty="0" smtClean="0"/>
              <a:t>FOREIGN KEY (</a:t>
            </a:r>
            <a:r>
              <a:rPr lang="en-US" sz="2000" dirty="0" err="1" smtClean="0"/>
              <a:t>eid</a:t>
            </a:r>
            <a:r>
              <a:rPr lang="en-US" sz="2000" dirty="0" smtClean="0"/>
              <a:t>) REFERENCES </a:t>
            </a:r>
            <a:r>
              <a:rPr lang="en-US" sz="2000" dirty="0" err="1" smtClean="0"/>
              <a:t>Emp</a:t>
            </a:r>
            <a:r>
              <a:rPr lang="en-US" sz="2000" dirty="0" smtClean="0"/>
              <a:t>,</a:t>
            </a:r>
          </a:p>
          <a:p>
            <a:pPr lvl="1"/>
            <a:r>
              <a:rPr lang="en-US" sz="2000" dirty="0" smtClean="0"/>
              <a:t>	ON </a:t>
            </a:r>
            <a:r>
              <a:rPr lang="en-US" sz="2000" dirty="0" smtClean="0"/>
              <a:t>DELETE CASCADE)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a:p>
            <a:r>
              <a:rPr lang="en-US" dirty="0" smtClean="0"/>
              <a:t>First, we shall design the entities and relationships.</a:t>
            </a:r>
          </a:p>
          <a:p>
            <a:pPr lvl="1"/>
            <a:r>
              <a:rPr lang="en-US" dirty="0" smtClean="0"/>
              <a:t>“Employees </a:t>
            </a:r>
            <a:r>
              <a:rPr lang="en-US" i="1" dirty="0"/>
              <a:t>work in </a:t>
            </a:r>
            <a:r>
              <a:rPr lang="en-US" i="1" dirty="0" smtClean="0"/>
              <a:t>departments…”</a:t>
            </a:r>
          </a:p>
          <a:p>
            <a:pPr lvl="1"/>
            <a:r>
              <a:rPr lang="en-US" i="1" dirty="0" smtClean="0"/>
              <a:t>“…each </a:t>
            </a:r>
            <a:r>
              <a:rPr lang="en-US" i="1" dirty="0"/>
              <a:t>department is managed by </a:t>
            </a:r>
            <a:r>
              <a:rPr lang="en-US" i="1" dirty="0" smtClean="0"/>
              <a:t>an </a:t>
            </a:r>
            <a:r>
              <a:rPr lang="en-US" dirty="0" smtClean="0"/>
              <a:t>employee…”</a:t>
            </a:r>
          </a:p>
          <a:p>
            <a:pPr lvl="1"/>
            <a:r>
              <a:rPr lang="en-US" dirty="0" smtClean="0"/>
              <a:t>“…a </a:t>
            </a:r>
            <a:r>
              <a:rPr lang="en-US" dirty="0"/>
              <a:t>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a:t>
            </a:r>
            <a:r>
              <a:rPr lang="en-US" dirty="0" smtClean="0"/>
              <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1447800"/>
          </a:xfrm>
        </p:spPr>
        <p:txBody>
          <a:bodyPr>
            <a:normAutofit/>
          </a:bodyPr>
          <a:lstStyle/>
          <a:p>
            <a:pPr>
              <a:buNone/>
            </a:pPr>
            <a:r>
              <a:rPr lang="en-US" b="1" dirty="0" smtClean="0"/>
              <a:t>Solution for </a:t>
            </a:r>
            <a:r>
              <a:rPr lang="en-US" b="1" dirty="0" smtClean="0"/>
              <a:t>(</a:t>
            </a:r>
            <a:r>
              <a:rPr lang="en-US" b="1" dirty="0" smtClean="0"/>
              <a:t>2</a:t>
            </a:r>
            <a:r>
              <a:rPr lang="en-US" b="1" dirty="0" smtClean="0"/>
              <a:t>)</a:t>
            </a:r>
            <a:endParaRPr lang="en-US" b="1" dirty="0" smtClean="0"/>
          </a:p>
          <a:p>
            <a:pPr lvl="1">
              <a:buNone/>
            </a:pPr>
            <a:endParaRPr lang="en-US" sz="2200" dirty="0" smtClean="0"/>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integer</a:t>
            </a:r>
            <a:endParaRPr lang="en-US" sz="2200" b="1" dirty="0" smtClean="0"/>
          </a:p>
        </p:txBody>
      </p:sp>
      <p:sp>
        <p:nvSpPr>
          <p:cNvPr id="4" name="TextBox 3"/>
          <p:cNvSpPr txBox="1"/>
          <p:nvPr/>
        </p:nvSpPr>
        <p:spPr>
          <a:xfrm>
            <a:off x="914400" y="2895600"/>
            <a:ext cx="5334000" cy="2246769"/>
          </a:xfrm>
          <a:prstGeom prst="rect">
            <a:avLst/>
          </a:prstGeom>
          <a:noFill/>
        </p:spPr>
        <p:txBody>
          <a:bodyPr wrap="square" rtlCol="0">
            <a:spAutoFit/>
          </a:bodyPr>
          <a:lstStyle/>
          <a:p>
            <a:r>
              <a:rPr lang="en-US" sz="2000" dirty="0" smtClean="0"/>
              <a:t>CREATE TABLE Dept </a:t>
            </a:r>
            <a:r>
              <a:rPr lang="en-US" sz="2000" dirty="0" smtClean="0"/>
              <a:t>(</a:t>
            </a:r>
          </a:p>
          <a:p>
            <a:pPr lvl="1"/>
            <a:r>
              <a:rPr lang="en-US" sz="2000" dirty="0" smtClean="0"/>
              <a:t>did </a:t>
            </a:r>
            <a:r>
              <a:rPr lang="en-US" sz="2000" dirty="0" smtClean="0"/>
              <a:t>INTEGER,</a:t>
            </a:r>
          </a:p>
          <a:p>
            <a:pPr lvl="1"/>
            <a:r>
              <a:rPr lang="en-US" sz="2000" dirty="0" smtClean="0"/>
              <a:t>budget REAL,</a:t>
            </a:r>
          </a:p>
          <a:p>
            <a:pPr lvl="1"/>
            <a:r>
              <a:rPr lang="en-US" sz="2000" dirty="0" err="1" smtClean="0"/>
              <a:t>managerid</a:t>
            </a:r>
            <a:r>
              <a:rPr lang="en-US" sz="2000" dirty="0" smtClean="0"/>
              <a:t> INTEGER ,</a:t>
            </a:r>
          </a:p>
          <a:p>
            <a:pPr lvl="1"/>
            <a:r>
              <a:rPr lang="en-US" sz="2000" dirty="0" smtClean="0"/>
              <a:t>PRIMARY KEY (did),</a:t>
            </a:r>
          </a:p>
          <a:p>
            <a:pPr lvl="1"/>
            <a:r>
              <a:rPr lang="en-US" sz="2000" dirty="0" smtClean="0"/>
              <a:t>FOREIGN KEY (</a:t>
            </a:r>
            <a:r>
              <a:rPr lang="en-US" sz="2000" dirty="0" err="1" smtClean="0"/>
              <a:t>managerid</a:t>
            </a:r>
            <a:r>
              <a:rPr lang="en-US" sz="2000" dirty="0" smtClean="0"/>
              <a:t>) REFERENCES </a:t>
            </a:r>
            <a:r>
              <a:rPr lang="en-US" sz="2000" dirty="0" err="1" smtClean="0"/>
              <a:t>Emp</a:t>
            </a:r>
            <a:r>
              <a:rPr lang="en-US" sz="2000" dirty="0" smtClean="0"/>
              <a:t>,</a:t>
            </a:r>
          </a:p>
          <a:p>
            <a:pPr lvl="1"/>
            <a:r>
              <a:rPr lang="en-US" sz="2000" dirty="0" smtClean="0"/>
              <a:t>	ON </a:t>
            </a:r>
            <a:r>
              <a:rPr lang="en-US" sz="2000" dirty="0" smtClean="0"/>
              <a:t>DELETE SET 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28194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startAt="3"/>
            </a:pPr>
            <a:r>
              <a:rPr lang="en-US" dirty="0" smtClean="0"/>
              <a:t>Define the Dept relation in SQL so that every department is guaranteed to have a </a:t>
            </a:r>
            <a:r>
              <a:rPr lang="en-US" dirty="0" smtClean="0"/>
              <a:t>manager.</a:t>
            </a:r>
            <a:endParaRPr lang="en-US" dirty="0"/>
          </a:p>
        </p:txBody>
      </p:sp>
      <p:sp>
        <p:nvSpPr>
          <p:cNvPr id="4" name="TextBox 3"/>
          <p:cNvSpPr txBox="1"/>
          <p:nvPr/>
        </p:nvSpPr>
        <p:spPr>
          <a:xfrm>
            <a:off x="1066800" y="4572000"/>
            <a:ext cx="5867400" cy="1938992"/>
          </a:xfrm>
          <a:prstGeom prst="rect">
            <a:avLst/>
          </a:prstGeom>
          <a:noFill/>
        </p:spPr>
        <p:txBody>
          <a:bodyPr wrap="square" rtlCol="0">
            <a:spAutoFit/>
          </a:bodyPr>
          <a:lstStyle/>
          <a:p>
            <a:r>
              <a:rPr lang="en-US" sz="2000" dirty="0" smtClean="0"/>
              <a:t>CREATE TABLE Dept ( </a:t>
            </a:r>
          </a:p>
          <a:p>
            <a:pPr lvl="1"/>
            <a:r>
              <a:rPr lang="en-US" sz="2000" dirty="0" smtClean="0"/>
              <a:t>did INTEGER,</a:t>
            </a:r>
          </a:p>
          <a:p>
            <a:pPr lvl="1"/>
            <a:r>
              <a:rPr lang="en-US" sz="2000" dirty="0" smtClean="0"/>
              <a:t>budget REAL,</a:t>
            </a:r>
          </a:p>
          <a:p>
            <a:pPr lvl="1"/>
            <a:r>
              <a:rPr lang="en-US" sz="2000" dirty="0" err="1" smtClean="0"/>
              <a:t>managerid</a:t>
            </a:r>
            <a:r>
              <a:rPr lang="en-US" sz="2000" dirty="0" smtClean="0"/>
              <a:t> INTEGER NOT NULL ,</a:t>
            </a:r>
          </a:p>
          <a:p>
            <a:pPr lvl="1"/>
            <a:r>
              <a:rPr lang="en-US" sz="2000" dirty="0" smtClean="0"/>
              <a:t>PRIMARY KEY (did),</a:t>
            </a:r>
          </a:p>
          <a:p>
            <a:pPr lvl="1"/>
            <a:r>
              <a:rPr lang="en-US" sz="2000" dirty="0" smtClean="0"/>
              <a:t>FOREIGN KEY (</a:t>
            </a:r>
            <a:r>
              <a:rPr lang="en-US" sz="2000" dirty="0" err="1" smtClean="0"/>
              <a:t>managerid</a:t>
            </a:r>
            <a:r>
              <a:rPr lang="en-US" sz="2000" dirty="0" smtClean="0"/>
              <a:t>) REFERENCES </a:t>
            </a:r>
            <a:r>
              <a:rPr lang="en-US" sz="2000" dirty="0" err="1" smtClean="0"/>
              <a:t>Emp</a:t>
            </a:r>
            <a:r>
              <a:rPr lang="en-US" sz="2000" dirty="0" smtClean="0"/>
              <a:t>)</a:t>
            </a:r>
          </a:p>
        </p:txBody>
      </p:sp>
      <p:sp>
        <p:nvSpPr>
          <p:cNvPr id="5" name="Content Placeholder 2"/>
          <p:cNvSpPr txBox="1">
            <a:spLocks/>
          </p:cNvSpPr>
          <p:nvPr/>
        </p:nvSpPr>
        <p:spPr>
          <a:xfrm>
            <a:off x="533400" y="4038600"/>
            <a:ext cx="5029200" cy="6096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Example of a Solution for (3)</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447800"/>
            <a:ext cx="8229600" cy="33528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startAt="4"/>
            </a:pPr>
            <a:r>
              <a:rPr lang="en-US" dirty="0" smtClean="0"/>
              <a:t>Write </a:t>
            </a:r>
            <a:r>
              <a:rPr lang="en-US" dirty="0" smtClean="0"/>
              <a:t>an SQL statement to add John Doe as an employee with </a:t>
            </a:r>
            <a:r>
              <a:rPr lang="en-US" i="1" dirty="0" err="1" smtClean="0"/>
              <a:t>eid</a:t>
            </a:r>
            <a:r>
              <a:rPr lang="en-US" i="1" dirty="0" smtClean="0"/>
              <a:t> = 101, age = </a:t>
            </a:r>
            <a:r>
              <a:rPr lang="en-US" i="1" dirty="0" smtClean="0"/>
              <a:t>32 </a:t>
            </a:r>
            <a:r>
              <a:rPr lang="en-US" dirty="0" smtClean="0"/>
              <a:t>and </a:t>
            </a:r>
            <a:r>
              <a:rPr lang="en-US" i="1" dirty="0" smtClean="0"/>
              <a:t>salary = 15, 000</a:t>
            </a:r>
            <a:r>
              <a:rPr lang="en-US" i="1" dirty="0" smtClean="0"/>
              <a:t>.</a:t>
            </a:r>
            <a:endParaRPr lang="en-US" dirty="0"/>
          </a:p>
        </p:txBody>
      </p:sp>
      <p:sp>
        <p:nvSpPr>
          <p:cNvPr id="4" name="TextBox 3"/>
          <p:cNvSpPr txBox="1"/>
          <p:nvPr/>
        </p:nvSpPr>
        <p:spPr>
          <a:xfrm>
            <a:off x="1066800" y="5029200"/>
            <a:ext cx="3962400" cy="1015663"/>
          </a:xfrm>
          <a:prstGeom prst="rect">
            <a:avLst/>
          </a:prstGeom>
          <a:noFill/>
        </p:spPr>
        <p:txBody>
          <a:bodyPr wrap="square" rtlCol="0">
            <a:spAutoFit/>
          </a:bodyPr>
          <a:lstStyle/>
          <a:p>
            <a:r>
              <a:rPr lang="en-US" sz="2000" dirty="0" smtClean="0"/>
              <a:t>INSERT</a:t>
            </a:r>
          </a:p>
          <a:p>
            <a:r>
              <a:rPr lang="en-US" sz="2000" dirty="0" smtClean="0"/>
              <a:t>INTO </a:t>
            </a:r>
            <a:r>
              <a:rPr lang="en-US" sz="2000" dirty="0" err="1" smtClean="0"/>
              <a:t>Emp</a:t>
            </a:r>
            <a:r>
              <a:rPr lang="en-US" sz="2000" dirty="0" smtClean="0"/>
              <a:t> (</a:t>
            </a:r>
            <a:r>
              <a:rPr lang="en-US" sz="2000" dirty="0" err="1" smtClean="0"/>
              <a:t>eid</a:t>
            </a:r>
            <a:r>
              <a:rPr lang="en-US" sz="2000" dirty="0" smtClean="0"/>
              <a:t>, </a:t>
            </a:r>
            <a:r>
              <a:rPr lang="en-US" sz="2000" dirty="0" err="1" smtClean="0"/>
              <a:t>ename</a:t>
            </a:r>
            <a:r>
              <a:rPr lang="en-US" sz="2000" dirty="0" smtClean="0"/>
              <a:t>, age, salary)</a:t>
            </a:r>
          </a:p>
          <a:p>
            <a:r>
              <a:rPr lang="en-US" sz="2000" dirty="0" smtClean="0"/>
              <a:t>VALUES (101, ’John Doe’, 32, 15000)</a:t>
            </a:r>
          </a:p>
        </p:txBody>
      </p:sp>
      <p:sp>
        <p:nvSpPr>
          <p:cNvPr id="5" name="Content Placeholder 2"/>
          <p:cNvSpPr txBox="1">
            <a:spLocks/>
          </p:cNvSpPr>
          <p:nvPr/>
        </p:nvSpPr>
        <p:spPr>
          <a:xfrm>
            <a:off x="533400" y="4572000"/>
            <a:ext cx="3200400" cy="5334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Solution for (4)</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447800"/>
            <a:ext cx="8229600" cy="29718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startAt="5"/>
            </a:pPr>
            <a:r>
              <a:rPr lang="en-US" dirty="0" smtClean="0"/>
              <a:t>Write an SQL statement to give every employee a 10 percent raise.</a:t>
            </a:r>
            <a:endParaRPr lang="en-US" dirty="0"/>
          </a:p>
        </p:txBody>
      </p:sp>
      <p:sp>
        <p:nvSpPr>
          <p:cNvPr id="4" name="TextBox 3"/>
          <p:cNvSpPr txBox="1"/>
          <p:nvPr/>
        </p:nvSpPr>
        <p:spPr>
          <a:xfrm>
            <a:off x="1066800" y="5029200"/>
            <a:ext cx="3962400" cy="707886"/>
          </a:xfrm>
          <a:prstGeom prst="rect">
            <a:avLst/>
          </a:prstGeom>
          <a:noFill/>
        </p:spPr>
        <p:txBody>
          <a:bodyPr wrap="square" rtlCol="0">
            <a:spAutoFit/>
          </a:bodyPr>
          <a:lstStyle/>
          <a:p>
            <a:r>
              <a:rPr lang="en-US" sz="2000" dirty="0" smtClean="0"/>
              <a:t>UPDATE </a:t>
            </a:r>
            <a:r>
              <a:rPr lang="en-US" sz="2000" dirty="0" err="1" smtClean="0"/>
              <a:t>Emp</a:t>
            </a:r>
            <a:r>
              <a:rPr lang="en-US" sz="2000" dirty="0" smtClean="0"/>
              <a:t> E</a:t>
            </a:r>
          </a:p>
          <a:p>
            <a:r>
              <a:rPr lang="en-US" sz="2000" dirty="0" smtClean="0"/>
              <a:t>SET </a:t>
            </a:r>
            <a:r>
              <a:rPr lang="en-US" sz="2000" dirty="0" err="1" smtClean="0"/>
              <a:t>E.salary</a:t>
            </a:r>
            <a:r>
              <a:rPr lang="en-US" sz="2000" dirty="0" smtClean="0"/>
              <a:t> = </a:t>
            </a:r>
            <a:r>
              <a:rPr lang="en-US" sz="2000" dirty="0" err="1" smtClean="0"/>
              <a:t>E.salary</a:t>
            </a:r>
            <a:r>
              <a:rPr lang="en-US" sz="2000" dirty="0" smtClean="0"/>
              <a:t> * 1.10</a:t>
            </a:r>
          </a:p>
        </p:txBody>
      </p:sp>
      <p:sp>
        <p:nvSpPr>
          <p:cNvPr id="5" name="Content Placeholder 2"/>
          <p:cNvSpPr txBox="1">
            <a:spLocks/>
          </p:cNvSpPr>
          <p:nvPr/>
        </p:nvSpPr>
        <p:spPr>
          <a:xfrm>
            <a:off x="533400" y="4572000"/>
            <a:ext cx="3200400" cy="53340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Solution for (5)</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pPr lvl="1">
              <a:buNone/>
            </a:pPr>
            <a:r>
              <a:rPr lang="en-US" sz="2200" dirty="0" err="1" smtClean="0"/>
              <a:t>Emp</a:t>
            </a:r>
            <a:r>
              <a:rPr lang="en-US" sz="2200" dirty="0" smtClean="0"/>
              <a:t>(</a:t>
            </a:r>
            <a:r>
              <a:rPr lang="en-US" sz="2200" i="1" u="sng" dirty="0" err="1" smtClean="0"/>
              <a:t>eid</a:t>
            </a:r>
            <a:r>
              <a:rPr lang="en-US" sz="2200" i="1" u="sng" dirty="0" smtClean="0"/>
              <a:t>: integer</a:t>
            </a:r>
            <a:r>
              <a:rPr lang="en-US" sz="2200" i="1" dirty="0" smtClean="0"/>
              <a:t>, </a:t>
            </a:r>
            <a:r>
              <a:rPr lang="en-US" sz="2200" i="1" dirty="0" err="1" smtClean="0"/>
              <a:t>ename</a:t>
            </a:r>
            <a:r>
              <a:rPr lang="en-US" sz="2200" i="1" dirty="0" smtClean="0"/>
              <a:t>: string, age: integer, salary: real)</a:t>
            </a:r>
          </a:p>
          <a:p>
            <a:pPr lvl="1">
              <a:buNone/>
            </a:pPr>
            <a:r>
              <a:rPr lang="en-US" sz="2200" dirty="0" smtClean="0"/>
              <a:t>Works(</a:t>
            </a:r>
            <a:r>
              <a:rPr lang="en-US" sz="2200" i="1" u="sng" dirty="0" err="1" smtClean="0"/>
              <a:t>eid</a:t>
            </a:r>
            <a:r>
              <a:rPr lang="en-US" sz="2200" i="1" u="sng" dirty="0" smtClean="0"/>
              <a:t>: integer, did: integer</a:t>
            </a:r>
            <a:r>
              <a:rPr lang="en-US" sz="2200" i="1" dirty="0" smtClean="0"/>
              <a:t>, </a:t>
            </a:r>
            <a:r>
              <a:rPr lang="en-US" sz="2200" i="1" dirty="0" err="1" smtClean="0"/>
              <a:t>pcttime</a:t>
            </a:r>
            <a:r>
              <a:rPr lang="en-US" sz="2200" i="1" dirty="0" smtClean="0"/>
              <a:t>: integer)</a:t>
            </a:r>
          </a:p>
          <a:p>
            <a:pPr lvl="1">
              <a:buNone/>
            </a:pPr>
            <a:r>
              <a:rPr lang="en-US" sz="2200" dirty="0" smtClean="0"/>
              <a:t>Dept(</a:t>
            </a:r>
            <a:r>
              <a:rPr lang="en-US" sz="2200" i="1" u="sng" dirty="0" smtClean="0"/>
              <a:t>did: integer</a:t>
            </a:r>
            <a:r>
              <a:rPr lang="en-US" sz="2200" i="1" dirty="0" smtClean="0"/>
              <a:t>, </a:t>
            </a:r>
            <a:r>
              <a:rPr lang="en-US" sz="2200" i="1" dirty="0" err="1" smtClean="0"/>
              <a:t>dname</a:t>
            </a:r>
            <a:r>
              <a:rPr lang="en-US" sz="2200" i="1" dirty="0" smtClean="0"/>
              <a:t>: string, budget: real, </a:t>
            </a:r>
            <a:r>
              <a:rPr lang="en-US" sz="2200" i="1" dirty="0" err="1" smtClean="0"/>
              <a:t>managerid</a:t>
            </a:r>
            <a:r>
              <a:rPr lang="en-US" sz="2200" i="1" dirty="0" smtClean="0"/>
              <a:t>: </a:t>
            </a:r>
            <a:r>
              <a:rPr lang="en-US" sz="2200" i="1" dirty="0" smtClean="0"/>
              <a:t>integer</a:t>
            </a:r>
            <a:endParaRPr lang="en-US" sz="2200" b="1" dirty="0" smtClean="0"/>
          </a:p>
          <a:p>
            <a:pPr marL="514350" indent="-514350">
              <a:buFont typeface="+mj-lt"/>
              <a:buAutoNum type="arabicPeriod" startAt="6"/>
            </a:pPr>
            <a:r>
              <a:rPr lang="en-US" dirty="0" smtClean="0"/>
              <a:t>Write an Write </a:t>
            </a:r>
            <a:r>
              <a:rPr lang="en-US" dirty="0" smtClean="0"/>
              <a:t>an SQL statement to delete the Toy department. Given the </a:t>
            </a:r>
            <a:r>
              <a:rPr lang="en-US" dirty="0" smtClean="0"/>
              <a:t>referential integrity </a:t>
            </a:r>
            <a:r>
              <a:rPr lang="en-US" dirty="0" smtClean="0"/>
              <a:t>constraints you chose for this schema, explain what happens when </a:t>
            </a:r>
            <a:r>
              <a:rPr lang="en-US" dirty="0" smtClean="0"/>
              <a:t>this statement </a:t>
            </a:r>
            <a:r>
              <a:rPr lang="en-US" dirty="0" smtClean="0"/>
              <a:t>is executed.</a:t>
            </a:r>
            <a:endParaRPr lang="en-US" i="1"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pPr algn="l"/>
            <a:r>
              <a:rPr lang="en-US" dirty="0" smtClean="0"/>
              <a:t>Exercise 3.8</a:t>
            </a:r>
            <a:endParaRPr lang="en-US" dirty="0"/>
          </a:p>
        </p:txBody>
      </p:sp>
      <p:sp>
        <p:nvSpPr>
          <p:cNvPr id="3" name="Content Placeholder 2"/>
          <p:cNvSpPr>
            <a:spLocks noGrp="1"/>
          </p:cNvSpPr>
          <p:nvPr>
            <p:ph sz="quarter" idx="1"/>
          </p:nvPr>
        </p:nvSpPr>
        <p:spPr>
          <a:xfrm>
            <a:off x="457200" y="1371600"/>
            <a:ext cx="3657600" cy="685800"/>
          </a:xfrm>
        </p:spPr>
        <p:txBody>
          <a:bodyPr>
            <a:normAutofit/>
          </a:bodyPr>
          <a:lstStyle/>
          <a:p>
            <a:pPr>
              <a:buNone/>
            </a:pPr>
            <a:r>
              <a:rPr lang="en-US" b="1" dirty="0" smtClean="0"/>
              <a:t>Solution for (6)</a:t>
            </a:r>
            <a:endParaRPr lang="en-US" sz="2200" b="1" dirty="0" smtClean="0"/>
          </a:p>
        </p:txBody>
      </p:sp>
      <p:sp>
        <p:nvSpPr>
          <p:cNvPr id="7" name="TextBox 6"/>
          <p:cNvSpPr txBox="1"/>
          <p:nvPr/>
        </p:nvSpPr>
        <p:spPr>
          <a:xfrm>
            <a:off x="990600" y="1752600"/>
            <a:ext cx="3200400" cy="1015663"/>
          </a:xfrm>
          <a:prstGeom prst="rect">
            <a:avLst/>
          </a:prstGeom>
          <a:noFill/>
        </p:spPr>
        <p:txBody>
          <a:bodyPr wrap="square" rtlCol="0">
            <a:spAutoFit/>
          </a:bodyPr>
          <a:lstStyle/>
          <a:p>
            <a:r>
              <a:rPr lang="en-US" sz="2000" dirty="0" smtClean="0"/>
              <a:t>DELETE</a:t>
            </a:r>
          </a:p>
          <a:p>
            <a:r>
              <a:rPr lang="en-US" sz="2000" dirty="0" smtClean="0"/>
              <a:t>FROM Dept D</a:t>
            </a:r>
          </a:p>
          <a:p>
            <a:r>
              <a:rPr lang="en-US" sz="2000" dirty="0" smtClean="0"/>
              <a:t>WHERE </a:t>
            </a:r>
            <a:r>
              <a:rPr lang="en-US" sz="2000" dirty="0" err="1" smtClean="0"/>
              <a:t>D.dname</a:t>
            </a:r>
            <a:r>
              <a:rPr lang="en-US" sz="2000" dirty="0" smtClean="0"/>
              <a:t> = ’Toy’</a:t>
            </a:r>
          </a:p>
        </p:txBody>
      </p:sp>
      <p:sp>
        <p:nvSpPr>
          <p:cNvPr id="8" name="TextBox 7"/>
          <p:cNvSpPr txBox="1"/>
          <p:nvPr/>
        </p:nvSpPr>
        <p:spPr>
          <a:xfrm>
            <a:off x="762000" y="4953000"/>
            <a:ext cx="7620000" cy="1384995"/>
          </a:xfrm>
          <a:prstGeom prst="rect">
            <a:avLst/>
          </a:prstGeom>
          <a:noFill/>
        </p:spPr>
        <p:txBody>
          <a:bodyPr wrap="square" rtlCol="0">
            <a:spAutoFit/>
          </a:bodyPr>
          <a:lstStyle/>
          <a:p>
            <a:r>
              <a:rPr lang="en-US" sz="2800" dirty="0" smtClean="0"/>
              <a:t>Since the action to take on deletion was not specified, the database takes no action by default That is, it rejects the deletion.</a:t>
            </a:r>
            <a:endParaRPr lang="en-US" sz="2800" dirty="0" smtClean="0"/>
          </a:p>
        </p:txBody>
      </p:sp>
      <p:sp>
        <p:nvSpPr>
          <p:cNvPr id="9" name="TextBox 8"/>
          <p:cNvSpPr txBox="1"/>
          <p:nvPr/>
        </p:nvSpPr>
        <p:spPr>
          <a:xfrm>
            <a:off x="990600" y="3657600"/>
            <a:ext cx="5943600" cy="1323439"/>
          </a:xfrm>
          <a:prstGeom prst="rect">
            <a:avLst/>
          </a:prstGeom>
          <a:noFill/>
        </p:spPr>
        <p:txBody>
          <a:bodyPr wrap="square" rtlCol="0">
            <a:spAutoFit/>
          </a:bodyPr>
          <a:lstStyle/>
          <a:p>
            <a:r>
              <a:rPr lang="en-US" sz="2000" dirty="0" smtClean="0"/>
              <a:t>CREATE TABLE Works </a:t>
            </a:r>
            <a:r>
              <a:rPr lang="en-US" sz="2000" dirty="0" smtClean="0"/>
              <a:t>(</a:t>
            </a:r>
          </a:p>
          <a:p>
            <a:pPr lvl="1"/>
            <a:r>
              <a:rPr lang="en-US" sz="2000" dirty="0" smtClean="0"/>
              <a:t>…</a:t>
            </a:r>
            <a:endParaRPr lang="en-US" sz="2000" dirty="0" smtClean="0"/>
          </a:p>
          <a:p>
            <a:pPr lvl="1"/>
            <a:r>
              <a:rPr lang="en-US" sz="2000" dirty="0" smtClean="0"/>
              <a:t>FOREIGN </a:t>
            </a:r>
            <a:r>
              <a:rPr lang="en-US" sz="2000" dirty="0" smtClean="0"/>
              <a:t>KEY (did) REFERENCES Dept,</a:t>
            </a:r>
          </a:p>
          <a:p>
            <a:pPr lvl="1"/>
            <a:r>
              <a:rPr lang="en-US" sz="2000" dirty="0" smtClean="0"/>
              <a:t>…)</a:t>
            </a:r>
            <a:endParaRPr lang="en-US" sz="2000" dirty="0" smtClean="0"/>
          </a:p>
        </p:txBody>
      </p:sp>
      <p:sp>
        <p:nvSpPr>
          <p:cNvPr id="10" name="TextBox 9"/>
          <p:cNvSpPr txBox="1"/>
          <p:nvPr/>
        </p:nvSpPr>
        <p:spPr>
          <a:xfrm>
            <a:off x="762000" y="2743200"/>
            <a:ext cx="7620000" cy="954107"/>
          </a:xfrm>
          <a:prstGeom prst="rect">
            <a:avLst/>
          </a:prstGeom>
          <a:noFill/>
        </p:spPr>
        <p:txBody>
          <a:bodyPr wrap="square" rtlCol="0">
            <a:spAutoFit/>
          </a:bodyPr>
          <a:lstStyle/>
          <a:p>
            <a:r>
              <a:rPr lang="en-US" sz="2800" dirty="0" smtClean="0"/>
              <a:t>These are the example integrity constraints that affect Dept.</a:t>
            </a:r>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a:t>
            </a:r>
            <a:r>
              <a:rPr lang="en-US" dirty="0" smtClean="0"/>
              <a:t>3.8</a:t>
            </a:r>
            <a:endParaRPr lang="en-US" dirty="0"/>
          </a:p>
        </p:txBody>
      </p:sp>
      <p:sp>
        <p:nvSpPr>
          <p:cNvPr id="3" name="Content Placeholder 2"/>
          <p:cNvSpPr>
            <a:spLocks noGrp="1"/>
          </p:cNvSpPr>
          <p:nvPr>
            <p:ph sz="quarter" idx="1"/>
          </p:nvPr>
        </p:nvSpPr>
        <p:spPr>
          <a:xfrm>
            <a:off x="457200" y="1371600"/>
            <a:ext cx="8229600" cy="5029200"/>
          </a:xfrm>
        </p:spPr>
        <p:txBody>
          <a:bodyPr>
            <a:normAutofit/>
          </a:bodyPr>
          <a:lstStyle/>
          <a:p>
            <a:pPr>
              <a:buNone/>
            </a:pPr>
            <a:r>
              <a:rPr lang="en-US" b="1" dirty="0" smtClean="0"/>
              <a:t>Solution for (6)</a:t>
            </a:r>
            <a:endParaRPr lang="en-US" sz="2200" b="1" dirty="0" smtClean="0"/>
          </a:p>
          <a:p>
            <a:pPr lvl="0"/>
            <a:r>
              <a:rPr lang="en-US" dirty="0" smtClean="0"/>
              <a:t>What </a:t>
            </a:r>
            <a:r>
              <a:rPr lang="en-US" dirty="0" smtClean="0"/>
              <a:t>other actions can the system take on deleting a Dept </a:t>
            </a:r>
            <a:r>
              <a:rPr lang="en-US" dirty="0" err="1" smtClean="0"/>
              <a:t>tuple</a:t>
            </a:r>
            <a:r>
              <a:rPr lang="en-US" dirty="0" smtClean="0"/>
              <a:t>? What are the pros and cons of each action?</a:t>
            </a:r>
          </a:p>
          <a:p>
            <a:pPr lvl="1"/>
            <a:r>
              <a:rPr lang="en-US" dirty="0" smtClean="0"/>
              <a:t>On delete set null</a:t>
            </a:r>
          </a:p>
          <a:p>
            <a:pPr lvl="1"/>
            <a:r>
              <a:rPr lang="en-US" dirty="0" smtClean="0"/>
              <a:t>On delete set default</a:t>
            </a:r>
          </a:p>
          <a:p>
            <a:pPr lvl="1"/>
            <a:r>
              <a:rPr lang="en-US" dirty="0" smtClean="0"/>
              <a:t>On delete cascade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a:xfrm>
            <a:off x="457200" y="1524000"/>
            <a:ext cx="8229600" cy="3962400"/>
          </a:xfrm>
          <a:prstGeom prst="rect">
            <a:avLst/>
          </a:prstGeom>
        </p:spPr>
        <p:txBody>
          <a:bodyPr vert="horz" lIns="91440" tIns="45720" rIns="91440" bIns="45720" rtlCol="0" anchor="ctr" anchorCtr="1">
            <a:norm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lang="en-US" sz="3200" noProof="0" dirty="0" smtClean="0"/>
              <a:t>This is the end of the lecture!</a:t>
            </a:r>
          </a:p>
          <a:p>
            <a:pPr marL="514350" marR="0" lvl="0" indent="-514350" algn="l" defTabSz="914400" rtl="0" eaLnBrk="1" fontAlgn="auto" latinLnBrk="0" hangingPunct="1">
              <a:lnSpc>
                <a:spcPct val="100000"/>
              </a:lnSpc>
              <a:spcBef>
                <a:spcPct val="20000"/>
              </a:spcBef>
              <a:spcAft>
                <a:spcPts val="0"/>
              </a:spcAft>
              <a:buClrTx/>
              <a:buSzTx/>
              <a:tabLst/>
              <a:defRPr/>
            </a:pPr>
            <a:r>
              <a:rPr kumimoji="0" lang="en-US" sz="3200" b="0" u="none" strike="noStrike" kern="1200" cap="none" spc="0" normalizeH="0" baseline="0" dirty="0" smtClean="0">
                <a:ln>
                  <a:noFill/>
                </a:ln>
                <a:solidFill>
                  <a:schemeClr val="tx1"/>
                </a:solidFill>
                <a:effectLst/>
                <a:uLnTx/>
                <a:uFillTx/>
                <a:latin typeface="+mn-lt"/>
                <a:ea typeface="+mn-ea"/>
                <a:cs typeface="+mn-cs"/>
              </a:rPr>
              <a:t>I</a:t>
            </a:r>
            <a:r>
              <a:rPr kumimoji="0" lang="en-US" sz="3200" b="0" u="none" strike="noStrike" kern="1200" cap="none" spc="0" normalizeH="0" dirty="0" smtClean="0">
                <a:ln>
                  <a:noFill/>
                </a:ln>
                <a:solidFill>
                  <a:schemeClr val="tx1"/>
                </a:solidFill>
                <a:effectLst/>
                <a:uLnTx/>
                <a:uFillTx/>
                <a:latin typeface="+mn-lt"/>
                <a:ea typeface="+mn-ea"/>
                <a:cs typeface="+mn-cs"/>
              </a:rPr>
              <a:t> hope you enjoyed it.</a:t>
            </a:r>
            <a:endParaRPr kumimoji="0" lang="en-US" sz="3200" b="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p:txBody>
      </p:sp>
      <p:sp>
        <p:nvSpPr>
          <p:cNvPr id="6" name="Rectangle 5"/>
          <p:cNvSpPr/>
          <p:nvPr/>
        </p:nvSpPr>
        <p:spPr>
          <a:xfrm>
            <a:off x="6096000" y="28194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Departments</a:t>
            </a:r>
            <a:endParaRPr lang="en-US" sz="1600" dirty="0">
              <a:solidFill>
                <a:schemeClr val="tx1"/>
              </a:solidFill>
            </a:endParaRPr>
          </a:p>
        </p:txBody>
      </p:sp>
      <p:sp>
        <p:nvSpPr>
          <p:cNvPr id="7" name="Rectangle 6"/>
          <p:cNvSpPr/>
          <p:nvPr/>
        </p:nvSpPr>
        <p:spPr>
          <a:xfrm>
            <a:off x="1905000" y="51816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8" name="Rectangle 7"/>
          <p:cNvSpPr/>
          <p:nvPr/>
        </p:nvSpPr>
        <p:spPr>
          <a:xfrm>
            <a:off x="1828800" y="28194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9" name="Oval 8"/>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0" name="Oval 9"/>
          <p:cNvSpPr/>
          <p:nvPr/>
        </p:nvSpPr>
        <p:spPr>
          <a:xfrm>
            <a:off x="30480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1" name="Oval 10"/>
          <p:cNvSpPr/>
          <p:nvPr/>
        </p:nvSpPr>
        <p:spPr>
          <a:xfrm>
            <a:off x="3200400" y="2057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2209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9050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4" name="Diamond 13"/>
          <p:cNvSpPr/>
          <p:nvPr/>
        </p:nvSpPr>
        <p:spPr>
          <a:xfrm>
            <a:off x="1828800" y="37338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15" name="Oval 14"/>
          <p:cNvSpPr/>
          <p:nvPr/>
        </p:nvSpPr>
        <p:spPr>
          <a:xfrm>
            <a:off x="7467600" y="2209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budget</a:t>
            </a:r>
            <a:endParaRPr lang="en-US" sz="1600" dirty="0">
              <a:solidFill>
                <a:schemeClr val="tx1"/>
              </a:solidFill>
            </a:endParaRPr>
          </a:p>
        </p:txBody>
      </p:sp>
      <p:sp>
        <p:nvSpPr>
          <p:cNvPr id="16" name="Oval 15"/>
          <p:cNvSpPr/>
          <p:nvPr/>
        </p:nvSpPr>
        <p:spPr>
          <a:xfrm>
            <a:off x="51054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dno</a:t>
            </a:r>
            <a:endParaRPr lang="en-US" sz="1600" u="sng" dirty="0">
              <a:solidFill>
                <a:schemeClr val="tx1"/>
              </a:solidFill>
            </a:endParaRPr>
          </a:p>
        </p:txBody>
      </p:sp>
      <p:sp>
        <p:nvSpPr>
          <p:cNvPr id="17" name="Oval 16"/>
          <p:cNvSpPr/>
          <p:nvPr/>
        </p:nvSpPr>
        <p:spPr>
          <a:xfrm>
            <a:off x="6400800" y="1676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dname</a:t>
            </a:r>
            <a:endParaRPr lang="en-US" sz="1600" dirty="0">
              <a:solidFill>
                <a:schemeClr val="tx1"/>
              </a:solidFill>
            </a:endParaRPr>
          </a:p>
        </p:txBody>
      </p:sp>
      <p:sp>
        <p:nvSpPr>
          <p:cNvPr id="18" name="Diamond 17"/>
          <p:cNvSpPr/>
          <p:nvPr/>
        </p:nvSpPr>
        <p:spPr>
          <a:xfrm>
            <a:off x="4038600" y="2743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Manages</a:t>
            </a:r>
            <a:endParaRPr lang="en-US" sz="1600" dirty="0">
              <a:solidFill>
                <a:schemeClr val="tx1"/>
              </a:solidFill>
            </a:endParaRPr>
          </a:p>
        </p:txBody>
      </p:sp>
      <p:sp>
        <p:nvSpPr>
          <p:cNvPr id="19" name="Diamond 18"/>
          <p:cNvSpPr/>
          <p:nvPr/>
        </p:nvSpPr>
        <p:spPr>
          <a:xfrm>
            <a:off x="4114800" y="3886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Works_In</a:t>
            </a:r>
            <a:endParaRPr lang="en-US" sz="1600" dirty="0">
              <a:solidFill>
                <a:schemeClr val="tx1"/>
              </a:solidFill>
            </a:endParaRPr>
          </a:p>
        </p:txBody>
      </p:sp>
      <p:cxnSp>
        <p:nvCxnSpPr>
          <p:cNvPr id="21" name="Straight Connector 20"/>
          <p:cNvCxnSpPr>
            <a:stCxn id="7" idx="2"/>
            <a:endCxn id="10" idx="1"/>
          </p:cNvCxnSpPr>
          <p:nvPr/>
        </p:nvCxnSpPr>
        <p:spPr>
          <a:xfrm rot="16200000" flipH="1">
            <a:off x="2730687" y="5460812"/>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9" idx="7"/>
          </p:cNvCxnSpPr>
          <p:nvPr/>
        </p:nvCxnSpPr>
        <p:spPr>
          <a:xfrm rot="5400000">
            <a:off x="2067999" y="5460813"/>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4" idx="0"/>
          </p:cNvCxnSpPr>
          <p:nvPr/>
        </p:nvCxnSpPr>
        <p:spPr>
          <a:xfrm rot="16200000" flipH="1">
            <a:off x="2266950" y="34861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2"/>
            <a:endCxn id="7" idx="0"/>
          </p:cNvCxnSpPr>
          <p:nvPr/>
        </p:nvCxnSpPr>
        <p:spPr>
          <a:xfrm rot="16200000" flipH="1">
            <a:off x="2266950" y="4895850"/>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3"/>
            <a:endCxn id="19" idx="1"/>
          </p:cNvCxnSpPr>
          <p:nvPr/>
        </p:nvCxnSpPr>
        <p:spPr>
          <a:xfrm>
            <a:off x="3124200" y="3048000"/>
            <a:ext cx="990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9" idx="3"/>
            <a:endCxn id="6" idx="1"/>
          </p:cNvCxnSpPr>
          <p:nvPr/>
        </p:nvCxnSpPr>
        <p:spPr>
          <a:xfrm flipV="1">
            <a:off x="5486400" y="3048000"/>
            <a:ext cx="609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3"/>
            <a:endCxn id="18" idx="1"/>
          </p:cNvCxnSpPr>
          <p:nvPr/>
        </p:nvCxnSpPr>
        <p:spPr>
          <a:xfrm>
            <a:off x="3124200" y="3048000"/>
            <a:ext cx="914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 idx="3"/>
            <a:endCxn id="6" idx="1"/>
          </p:cNvCxnSpPr>
          <p:nvPr/>
        </p:nvCxnSpPr>
        <p:spPr>
          <a:xfrm flipV="1">
            <a:off x="5410200" y="30480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5"/>
            <a:endCxn id="8" idx="0"/>
          </p:cNvCxnSpPr>
          <p:nvPr/>
        </p:nvCxnSpPr>
        <p:spPr>
          <a:xfrm rot="16200000" flipH="1">
            <a:off x="1877498" y="22203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590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22148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6" idx="5"/>
            <a:endCxn id="6" idx="0"/>
          </p:cNvCxnSpPr>
          <p:nvPr/>
        </p:nvCxnSpPr>
        <p:spPr>
          <a:xfrm rot="16200000" flipH="1">
            <a:off x="6278048" y="2315647"/>
            <a:ext cx="306715" cy="700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4"/>
            <a:endCxn id="6" idx="0"/>
          </p:cNvCxnSpPr>
          <p:nvPr/>
        </p:nvCxnSpPr>
        <p:spPr>
          <a:xfrm rot="5400000">
            <a:off x="6572250" y="2419350"/>
            <a:ext cx="609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 idx="3"/>
            <a:endCxn id="6" idx="0"/>
          </p:cNvCxnSpPr>
          <p:nvPr/>
        </p:nvCxnSpPr>
        <p:spPr>
          <a:xfrm rot="5400000">
            <a:off x="7136817" y="2310068"/>
            <a:ext cx="1543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a:p>
            <a:r>
              <a:rPr lang="en-US" dirty="0" smtClean="0"/>
              <a:t>Now, we will design the constraints.</a:t>
            </a:r>
          </a:p>
          <a:p>
            <a:pPr lvl="1"/>
            <a:r>
              <a:rPr lang="en-US" dirty="0" smtClean="0"/>
              <a:t>“…</a:t>
            </a:r>
            <a:r>
              <a:rPr lang="en-US" i="1" dirty="0" smtClean="0"/>
              <a:t>each </a:t>
            </a:r>
            <a:r>
              <a:rPr lang="en-US" i="1" dirty="0"/>
              <a:t>department is managed by </a:t>
            </a:r>
            <a:r>
              <a:rPr lang="en-US" b="1" i="1" dirty="0" smtClean="0"/>
              <a:t>an</a:t>
            </a:r>
            <a:r>
              <a:rPr lang="en-US" i="1" dirty="0" smtClean="0"/>
              <a:t> </a:t>
            </a:r>
            <a:r>
              <a:rPr lang="en-US" dirty="0" smtClean="0"/>
              <a:t>employee…”</a:t>
            </a:r>
          </a:p>
          <a:p>
            <a:pPr lvl="1"/>
            <a:r>
              <a:rPr lang="en-US" dirty="0" smtClean="0"/>
              <a:t>“…a </a:t>
            </a:r>
            <a:r>
              <a:rPr lang="en-US" dirty="0"/>
              <a:t>child must be identified uniquely by </a:t>
            </a:r>
            <a:r>
              <a:rPr lang="en-US" i="1" dirty="0"/>
              <a:t>name when the parent (who is </a:t>
            </a:r>
            <a:r>
              <a:rPr lang="en-US" i="1" dirty="0" smtClean="0"/>
              <a:t>an </a:t>
            </a:r>
            <a:r>
              <a:rPr lang="en-US" dirty="0" smtClean="0"/>
              <a:t>employee</a:t>
            </a:r>
            <a:r>
              <a:rPr lang="en-US" dirty="0"/>
              <a:t>; assume that only one parent works for the company) is known. </a:t>
            </a:r>
            <a:r>
              <a:rPr lang="en-US" dirty="0" smtClean="0"/>
              <a:t>“</a:t>
            </a:r>
          </a:p>
          <a:p>
            <a:pPr lvl="1"/>
            <a:r>
              <a:rPr lang="en-US" dirty="0" smtClean="0"/>
              <a:t>“We </a:t>
            </a:r>
            <a:r>
              <a:rPr lang="en-US" dirty="0"/>
              <a:t>are </a:t>
            </a:r>
            <a:r>
              <a:rPr lang="en-US" dirty="0" smtClean="0"/>
              <a:t>not interested </a:t>
            </a:r>
            <a:r>
              <a:rPr lang="en-US" dirty="0"/>
              <a:t>in information about a child once the parent leaves the </a:t>
            </a:r>
            <a:r>
              <a:rPr lang="en-US" dirty="0" smtClean="0"/>
              <a:t>company.”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2.4</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r>
              <a:rPr lang="en-US" b="1" dirty="0" smtClean="0"/>
              <a:t>Solution</a:t>
            </a:r>
          </a:p>
        </p:txBody>
      </p:sp>
      <p:sp>
        <p:nvSpPr>
          <p:cNvPr id="6" name="Rectangle 5"/>
          <p:cNvSpPr/>
          <p:nvPr/>
        </p:nvSpPr>
        <p:spPr>
          <a:xfrm>
            <a:off x="6096000" y="2819400"/>
            <a:ext cx="13716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Departments</a:t>
            </a:r>
            <a:endParaRPr lang="en-US" sz="1600" dirty="0">
              <a:solidFill>
                <a:schemeClr val="tx1"/>
              </a:solidFill>
            </a:endParaRPr>
          </a:p>
        </p:txBody>
      </p:sp>
      <p:sp>
        <p:nvSpPr>
          <p:cNvPr id="7" name="Rectangle 6"/>
          <p:cNvSpPr/>
          <p:nvPr/>
        </p:nvSpPr>
        <p:spPr>
          <a:xfrm>
            <a:off x="1905000" y="51816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8" name="Rectangle 7"/>
          <p:cNvSpPr/>
          <p:nvPr/>
        </p:nvSpPr>
        <p:spPr>
          <a:xfrm>
            <a:off x="1828800" y="2819400"/>
            <a:ext cx="1295400" cy="45720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Employees</a:t>
            </a:r>
            <a:endParaRPr lang="en-US" sz="1600" dirty="0">
              <a:solidFill>
                <a:schemeClr val="tx1"/>
              </a:solidFill>
            </a:endParaRPr>
          </a:p>
        </p:txBody>
      </p:sp>
      <p:sp>
        <p:nvSpPr>
          <p:cNvPr id="9" name="Oval 8"/>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0" name="Oval 9"/>
          <p:cNvSpPr/>
          <p:nvPr/>
        </p:nvSpPr>
        <p:spPr>
          <a:xfrm>
            <a:off x="30480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1" name="Oval 10"/>
          <p:cNvSpPr/>
          <p:nvPr/>
        </p:nvSpPr>
        <p:spPr>
          <a:xfrm>
            <a:off x="3200400" y="20574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phone</a:t>
            </a:r>
            <a:endParaRPr lang="en-US" sz="1600" dirty="0">
              <a:solidFill>
                <a:schemeClr val="tx1"/>
              </a:solidFill>
            </a:endParaRPr>
          </a:p>
        </p:txBody>
      </p:sp>
      <p:sp>
        <p:nvSpPr>
          <p:cNvPr id="12" name="Oval 11"/>
          <p:cNvSpPr/>
          <p:nvPr/>
        </p:nvSpPr>
        <p:spPr>
          <a:xfrm>
            <a:off x="457200" y="22098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ssn</a:t>
            </a:r>
            <a:endParaRPr lang="en-US" sz="1600" u="sng" dirty="0">
              <a:solidFill>
                <a:schemeClr val="tx1"/>
              </a:solidFill>
            </a:endParaRPr>
          </a:p>
        </p:txBody>
      </p:sp>
      <p:sp>
        <p:nvSpPr>
          <p:cNvPr id="13" name="Oval 12"/>
          <p:cNvSpPr/>
          <p:nvPr/>
        </p:nvSpPr>
        <p:spPr>
          <a:xfrm>
            <a:off x="1828800" y="19050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salary</a:t>
            </a:r>
            <a:endParaRPr lang="en-US" sz="1600" dirty="0">
              <a:solidFill>
                <a:schemeClr val="tx1"/>
              </a:solidFill>
            </a:endParaRPr>
          </a:p>
        </p:txBody>
      </p:sp>
      <p:sp>
        <p:nvSpPr>
          <p:cNvPr id="14" name="Diamond 13"/>
          <p:cNvSpPr/>
          <p:nvPr/>
        </p:nvSpPr>
        <p:spPr>
          <a:xfrm>
            <a:off x="1828800" y="37338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15" name="Oval 14"/>
          <p:cNvSpPr/>
          <p:nvPr/>
        </p:nvSpPr>
        <p:spPr>
          <a:xfrm>
            <a:off x="7467600" y="2209800"/>
            <a:ext cx="12192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budget</a:t>
            </a:r>
            <a:endParaRPr lang="en-US" sz="1600" dirty="0">
              <a:solidFill>
                <a:schemeClr val="tx1"/>
              </a:solidFill>
            </a:endParaRPr>
          </a:p>
        </p:txBody>
      </p:sp>
      <p:sp>
        <p:nvSpPr>
          <p:cNvPr id="16" name="Oval 15"/>
          <p:cNvSpPr/>
          <p:nvPr/>
        </p:nvSpPr>
        <p:spPr>
          <a:xfrm>
            <a:off x="5105400" y="205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err="1" smtClean="0">
                <a:solidFill>
                  <a:schemeClr val="tx1"/>
                </a:solidFill>
              </a:rPr>
              <a:t>dno</a:t>
            </a:r>
            <a:endParaRPr lang="en-US" sz="1600" u="sng" dirty="0">
              <a:solidFill>
                <a:schemeClr val="tx1"/>
              </a:solidFill>
            </a:endParaRPr>
          </a:p>
        </p:txBody>
      </p:sp>
      <p:sp>
        <p:nvSpPr>
          <p:cNvPr id="17" name="Oval 16"/>
          <p:cNvSpPr/>
          <p:nvPr/>
        </p:nvSpPr>
        <p:spPr>
          <a:xfrm>
            <a:off x="6400800" y="1676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tx1"/>
                </a:solidFill>
              </a:rPr>
              <a:t>dname</a:t>
            </a:r>
            <a:endParaRPr lang="en-US" sz="1600" dirty="0">
              <a:solidFill>
                <a:schemeClr val="tx1"/>
              </a:solidFill>
            </a:endParaRPr>
          </a:p>
        </p:txBody>
      </p:sp>
      <p:sp>
        <p:nvSpPr>
          <p:cNvPr id="18" name="Diamond 17"/>
          <p:cNvSpPr/>
          <p:nvPr/>
        </p:nvSpPr>
        <p:spPr>
          <a:xfrm>
            <a:off x="4038600" y="2743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Manages</a:t>
            </a:r>
            <a:endParaRPr lang="en-US" sz="1600" dirty="0">
              <a:solidFill>
                <a:schemeClr val="tx1"/>
              </a:solidFill>
            </a:endParaRPr>
          </a:p>
        </p:txBody>
      </p:sp>
      <p:sp>
        <p:nvSpPr>
          <p:cNvPr id="19" name="Diamond 18"/>
          <p:cNvSpPr/>
          <p:nvPr/>
        </p:nvSpPr>
        <p:spPr>
          <a:xfrm>
            <a:off x="4114800" y="3886200"/>
            <a:ext cx="1371600" cy="914400"/>
          </a:xfrm>
          <a:prstGeom prst="diamond">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err="1" smtClean="0">
                <a:solidFill>
                  <a:schemeClr val="tx1"/>
                </a:solidFill>
              </a:rPr>
              <a:t>Works_In</a:t>
            </a:r>
            <a:endParaRPr lang="en-US" sz="1600" dirty="0">
              <a:solidFill>
                <a:schemeClr val="tx1"/>
              </a:solidFill>
            </a:endParaRPr>
          </a:p>
        </p:txBody>
      </p:sp>
      <p:cxnSp>
        <p:nvCxnSpPr>
          <p:cNvPr id="21" name="Straight Connector 20"/>
          <p:cNvCxnSpPr>
            <a:stCxn id="7" idx="2"/>
            <a:endCxn id="10" idx="1"/>
          </p:cNvCxnSpPr>
          <p:nvPr/>
        </p:nvCxnSpPr>
        <p:spPr>
          <a:xfrm rot="16200000" flipH="1">
            <a:off x="2730687" y="5460812"/>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2"/>
            <a:endCxn id="9" idx="7"/>
          </p:cNvCxnSpPr>
          <p:nvPr/>
        </p:nvCxnSpPr>
        <p:spPr>
          <a:xfrm rot="5400000">
            <a:off x="2067999" y="5460813"/>
            <a:ext cx="306715" cy="662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4" idx="0"/>
          </p:cNvCxnSpPr>
          <p:nvPr/>
        </p:nvCxnSpPr>
        <p:spPr>
          <a:xfrm rot="16200000" flipH="1">
            <a:off x="2266950" y="34861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4" idx="2"/>
            <a:endCxn id="7" idx="0"/>
          </p:cNvCxnSpPr>
          <p:nvPr/>
        </p:nvCxnSpPr>
        <p:spPr>
          <a:xfrm rot="16200000" flipH="1">
            <a:off x="2266950" y="4895850"/>
            <a:ext cx="5334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8" idx="3"/>
            <a:endCxn id="19" idx="1"/>
          </p:cNvCxnSpPr>
          <p:nvPr/>
        </p:nvCxnSpPr>
        <p:spPr>
          <a:xfrm>
            <a:off x="3124200" y="3048000"/>
            <a:ext cx="990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9" idx="3"/>
            <a:endCxn id="6" idx="1"/>
          </p:cNvCxnSpPr>
          <p:nvPr/>
        </p:nvCxnSpPr>
        <p:spPr>
          <a:xfrm flipV="1">
            <a:off x="5486400" y="3048000"/>
            <a:ext cx="609600" cy="1295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8" idx="3"/>
            <a:endCxn id="18" idx="1"/>
          </p:cNvCxnSpPr>
          <p:nvPr/>
        </p:nvCxnSpPr>
        <p:spPr>
          <a:xfrm>
            <a:off x="3124200" y="3048000"/>
            <a:ext cx="9144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8" idx="3"/>
            <a:endCxn id="6" idx="1"/>
          </p:cNvCxnSpPr>
          <p:nvPr/>
        </p:nvCxnSpPr>
        <p:spPr>
          <a:xfrm flipV="1">
            <a:off x="5410200" y="3048000"/>
            <a:ext cx="685800"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2" idx="5"/>
            <a:endCxn id="8" idx="0"/>
          </p:cNvCxnSpPr>
          <p:nvPr/>
        </p:nvCxnSpPr>
        <p:spPr>
          <a:xfrm rot="16200000" flipH="1">
            <a:off x="1877498" y="2220397"/>
            <a:ext cx="154315" cy="10436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 idx="4"/>
            <a:endCxn id="8" idx="0"/>
          </p:cNvCxnSpPr>
          <p:nvPr/>
        </p:nvCxnSpPr>
        <p:spPr>
          <a:xfrm rot="16200000" flipH="1">
            <a:off x="2247900" y="2590800"/>
            <a:ext cx="381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3"/>
            <a:endCxn id="8" idx="0"/>
          </p:cNvCxnSpPr>
          <p:nvPr/>
        </p:nvCxnSpPr>
        <p:spPr>
          <a:xfrm rot="5400000">
            <a:off x="2774367" y="2214818"/>
            <a:ext cx="306715" cy="902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6" idx="5"/>
            <a:endCxn id="6" idx="0"/>
          </p:cNvCxnSpPr>
          <p:nvPr/>
        </p:nvCxnSpPr>
        <p:spPr>
          <a:xfrm rot="16200000" flipH="1">
            <a:off x="6278048" y="2315647"/>
            <a:ext cx="306715" cy="7007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17" idx="4"/>
            <a:endCxn id="6" idx="0"/>
          </p:cNvCxnSpPr>
          <p:nvPr/>
        </p:nvCxnSpPr>
        <p:spPr>
          <a:xfrm rot="5400000">
            <a:off x="6572250" y="2419350"/>
            <a:ext cx="609600" cy="190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15" idx="3"/>
            <a:endCxn id="6" idx="0"/>
          </p:cNvCxnSpPr>
          <p:nvPr/>
        </p:nvCxnSpPr>
        <p:spPr>
          <a:xfrm rot="5400000">
            <a:off x="7136817" y="2310068"/>
            <a:ext cx="1543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6" idx="1"/>
            <a:endCxn id="18" idx="3"/>
          </p:cNvCxnSpPr>
          <p:nvPr/>
        </p:nvCxnSpPr>
        <p:spPr>
          <a:xfrm rot="10800000" flipV="1">
            <a:off x="5410200" y="3048000"/>
            <a:ext cx="68580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 idx="0"/>
            <a:endCxn id="48" idx="2"/>
          </p:cNvCxnSpPr>
          <p:nvPr/>
        </p:nvCxnSpPr>
        <p:spPr>
          <a:xfrm rot="16200000" flipV="1">
            <a:off x="2266950" y="4895850"/>
            <a:ext cx="533400" cy="381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905000" y="5181600"/>
            <a:ext cx="1295400" cy="4572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Child</a:t>
            </a:r>
            <a:endParaRPr lang="en-US" sz="1600" dirty="0">
              <a:solidFill>
                <a:schemeClr val="tx1"/>
              </a:solidFill>
            </a:endParaRPr>
          </a:p>
        </p:txBody>
      </p:sp>
      <p:sp>
        <p:nvSpPr>
          <p:cNvPr id="48" name="Diamond 47"/>
          <p:cNvSpPr/>
          <p:nvPr/>
        </p:nvSpPr>
        <p:spPr>
          <a:xfrm>
            <a:off x="1828800" y="3733800"/>
            <a:ext cx="1371600" cy="914400"/>
          </a:xfrm>
          <a:prstGeom prst="diamond">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1600" dirty="0" smtClean="0">
                <a:solidFill>
                  <a:schemeClr val="tx1"/>
                </a:solidFill>
              </a:rPr>
              <a:t>Dependent</a:t>
            </a:r>
            <a:endParaRPr lang="en-US" sz="1600" dirty="0">
              <a:solidFill>
                <a:schemeClr val="tx1"/>
              </a:solidFill>
            </a:endParaRPr>
          </a:p>
        </p:txBody>
      </p:sp>
      <p:sp>
        <p:nvSpPr>
          <p:cNvPr id="52" name="Oval 51"/>
          <p:cNvSpPr/>
          <p:nvPr/>
        </p:nvSpPr>
        <p:spPr>
          <a:xfrm>
            <a:off x="914400" y="5867400"/>
            <a:ext cx="1143000" cy="5334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dash" dirty="0" smtClean="0">
                <a:solidFill>
                  <a:schemeClr val="tx1"/>
                </a:solidFill>
              </a:rPr>
              <a:t>name</a:t>
            </a:r>
            <a:endParaRPr lang="en-US" sz="1600" u="dash"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4" grpId="0" animBg="1"/>
      <p:bldP spid="47" grpId="0" animBg="1"/>
      <p:bldP spid="48"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a:t>Although you always wanted to be an artist, you ended up being an </a:t>
            </a:r>
            <a:r>
              <a:rPr lang="en-US" dirty="0" smtClean="0"/>
              <a:t>expert on </a:t>
            </a:r>
            <a:r>
              <a:rPr lang="en-US" dirty="0"/>
              <a:t>databases because you love to cook data and you somehow confused </a:t>
            </a:r>
            <a:r>
              <a:rPr lang="en-US" i="1" dirty="0" smtClean="0"/>
              <a:t>database </a:t>
            </a:r>
            <a:r>
              <a:rPr lang="en-US" dirty="0" smtClean="0"/>
              <a:t>with </a:t>
            </a:r>
            <a:r>
              <a:rPr lang="en-US" i="1" dirty="0"/>
              <a:t>data baste. Your old love is still there, however, so you set up a database </a:t>
            </a:r>
            <a:r>
              <a:rPr lang="en-US" i="1" dirty="0" smtClean="0"/>
              <a:t>company, </a:t>
            </a:r>
            <a:r>
              <a:rPr lang="en-US" dirty="0" err="1" smtClean="0"/>
              <a:t>ArtBase</a:t>
            </a:r>
            <a:r>
              <a:rPr lang="en-US" dirty="0"/>
              <a:t>, that builds a product for art galleries. </a:t>
            </a:r>
            <a:r>
              <a:rPr lang="en-US" dirty="0" smtClean="0"/>
              <a:t>The core of this product is a database with a schema that captures all the information that galleries need to maintain. </a:t>
            </a:r>
            <a:endParaRPr 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Exercise 2.8</a:t>
            </a:r>
            <a:endParaRPr lang="en-US" dirty="0"/>
          </a:p>
        </p:txBody>
      </p:sp>
      <p:sp>
        <p:nvSpPr>
          <p:cNvPr id="3" name="Content Placeholder 2"/>
          <p:cNvSpPr>
            <a:spLocks noGrp="1"/>
          </p:cNvSpPr>
          <p:nvPr>
            <p:ph sz="quarter" idx="1"/>
          </p:nvPr>
        </p:nvSpPr>
        <p:spPr>
          <a:xfrm>
            <a:off x="457200" y="1371600"/>
            <a:ext cx="8229600" cy="4876800"/>
          </a:xfrm>
        </p:spPr>
        <p:txBody>
          <a:bodyPr>
            <a:normAutofit/>
          </a:bodyPr>
          <a:lstStyle/>
          <a:p>
            <a:pPr>
              <a:buNone/>
            </a:pPr>
            <a:r>
              <a:rPr lang="en-US" b="1" dirty="0" smtClean="0"/>
              <a:t>Problem</a:t>
            </a:r>
          </a:p>
          <a:p>
            <a:r>
              <a:rPr lang="en-US" dirty="0" smtClean="0"/>
              <a:t>Galleries keep </a:t>
            </a:r>
            <a:r>
              <a:rPr lang="en-US" dirty="0"/>
              <a:t>information about artists, their names (which are unique), birthplaces, </a:t>
            </a:r>
            <a:r>
              <a:rPr lang="en-US" dirty="0" err="1" smtClean="0"/>
              <a:t>age,and</a:t>
            </a:r>
            <a:r>
              <a:rPr lang="en-US" dirty="0" smtClean="0"/>
              <a:t> </a:t>
            </a:r>
            <a:r>
              <a:rPr lang="en-US" dirty="0"/>
              <a:t>style of art. For each piece of artwork, the artist, the year it was made, its </a:t>
            </a:r>
            <a:r>
              <a:rPr lang="en-US" dirty="0" smtClean="0"/>
              <a:t>unique title, its type of art (e.g., painting, lithograph, sculpture, photograph), and its price must be stored. Pieces of artwork are also classified into groups of various kinds, for example, portraits, still </a:t>
            </a:r>
            <a:r>
              <a:rPr lang="en-US" dirty="0" err="1" smtClean="0"/>
              <a:t>lifes</a:t>
            </a:r>
            <a:r>
              <a:rPr lang="en-US" dirty="0" smtClean="0"/>
              <a:t>, works by Picasso, or works of the 19th century; a given piece may belong to more than one group. </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1251</TotalTime>
  <Words>2261</Words>
  <Application>Microsoft Office PowerPoint</Application>
  <PresentationFormat>On-screen Show (4:3)</PresentationFormat>
  <Paragraphs>495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Median</vt:lpstr>
      <vt:lpstr>COP-5725 Practice Exercises</vt:lpstr>
      <vt:lpstr>Exercise 2.4</vt:lpstr>
      <vt:lpstr>Exercise 2.4</vt:lpstr>
      <vt:lpstr>Exercise 2.4</vt:lpstr>
      <vt:lpstr>Exercise 2.4</vt:lpstr>
      <vt:lpstr>Exercise 2.4</vt:lpstr>
      <vt:lpstr>Exercise 2.4</vt:lpstr>
      <vt:lpstr>Exercise 2.8</vt:lpstr>
      <vt:lpstr>Exercise 2.8</vt:lpstr>
      <vt:lpstr>Exercise 2.8</vt:lpstr>
      <vt:lpstr>Exercise 2.8</vt:lpstr>
      <vt:lpstr>Exercise 2.8</vt:lpstr>
      <vt:lpstr>Exercise 2.8</vt:lpstr>
      <vt:lpstr>Exercise 2.8</vt:lpstr>
      <vt:lpstr>Exercise 2.8</vt:lpstr>
      <vt:lpstr>Exercise 2.8</vt:lpstr>
      <vt:lpstr>Exercise 2.8</vt:lpstr>
      <vt:lpstr>Exercise 3.14</vt:lpstr>
      <vt:lpstr>Exercise 3.14</vt:lpstr>
      <vt:lpstr>Exercise 3.14</vt:lpstr>
      <vt:lpstr>Exercise 3.14</vt:lpstr>
      <vt:lpstr>Exercise 3.14</vt:lpstr>
      <vt:lpstr>Exercise 3.14</vt:lpstr>
      <vt:lpstr>Exercise 3.14</vt:lpstr>
      <vt:lpstr>Exercise 3.14</vt:lpstr>
      <vt:lpstr>Exercise 3.14</vt:lpstr>
      <vt:lpstr>Exercise 3.18</vt:lpstr>
      <vt:lpstr>Exercise 3.18</vt:lpstr>
      <vt:lpstr>Exercise 3.18</vt:lpstr>
      <vt:lpstr>Exercise 3.18</vt:lpstr>
      <vt:lpstr>Exercise 3.18</vt:lpstr>
      <vt:lpstr>Exercise 3.18</vt:lpstr>
      <vt:lpstr>Exercise 3.18</vt:lpstr>
      <vt:lpstr>Exercise 3.8</vt:lpstr>
      <vt:lpstr>Exercise 3.8</vt:lpstr>
      <vt:lpstr>Exercise 3.8</vt:lpstr>
      <vt:lpstr>Exercise 3.8</vt:lpstr>
      <vt:lpstr>Exercise 3.8</vt:lpstr>
      <vt:lpstr>Exercise 3.8</vt:lpstr>
      <vt:lpstr>Exercise 3.8</vt:lpstr>
      <vt:lpstr>Exercise 3.8</vt:lpstr>
      <vt:lpstr>Exercise 3.8</vt:lpstr>
      <vt:lpstr>Exercise 3.8</vt:lpstr>
      <vt:lpstr>Exercise 3.8</vt:lpstr>
      <vt:lpstr>Exercise 3.8</vt:lpstr>
      <vt:lpstr>Exercise 3.8</vt:lpstr>
      <vt:lpstr>Slide 47</vt:lpstr>
    </vt:vector>
  </TitlesOfParts>
  <Company>Kitties, Puppies and Ducklings Oh My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Exercises</dc:title>
  <dc:creator>MAC</dc:creator>
  <cp:lastModifiedBy>MAC</cp:lastModifiedBy>
  <cp:revision>31</cp:revision>
  <dcterms:created xsi:type="dcterms:W3CDTF">2010-09-15T18:07:00Z</dcterms:created>
  <dcterms:modified xsi:type="dcterms:W3CDTF">2010-09-17T04:03:45Z</dcterms:modified>
</cp:coreProperties>
</file>