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6" r:id="rId2"/>
    <p:sldId id="256" r:id="rId3"/>
    <p:sldId id="275" r:id="rId4"/>
    <p:sldId id="257" r:id="rId5"/>
    <p:sldId id="258" r:id="rId6"/>
    <p:sldId id="259" r:id="rId7"/>
    <p:sldId id="262" r:id="rId8"/>
    <p:sldId id="271" r:id="rId9"/>
    <p:sldId id="260" r:id="rId10"/>
    <p:sldId id="285" r:id="rId11"/>
    <p:sldId id="266" r:id="rId12"/>
    <p:sldId id="263" r:id="rId13"/>
    <p:sldId id="286" r:id="rId14"/>
    <p:sldId id="267" r:id="rId15"/>
    <p:sldId id="264" r:id="rId16"/>
    <p:sldId id="265" r:id="rId17"/>
    <p:sldId id="268" r:id="rId18"/>
    <p:sldId id="278" r:id="rId19"/>
    <p:sldId id="279" r:id="rId20"/>
    <p:sldId id="281" r:id="rId21"/>
    <p:sldId id="282" r:id="rId22"/>
    <p:sldId id="284" r:id="rId23"/>
    <p:sldId id="272"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slide" Target="../slides/slide7.xml"/><Relationship Id="rId1" Type="http://schemas.openxmlformats.org/officeDocument/2006/relationships/slide" Target="../slides/slide3.xml"/><Relationship Id="rId4" Type="http://schemas.openxmlformats.org/officeDocument/2006/relationships/slide" Target="../slides/slide24.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4FD602-2BA7-43F8-9460-F190EDF6720F}" type="doc">
      <dgm:prSet loTypeId="urn:microsoft.com/office/officeart/2008/layout/VerticalCurvedList" loCatId="list" qsTypeId="urn:microsoft.com/office/officeart/2005/8/quickstyle/3d2" qsCatId="3D" csTypeId="urn:microsoft.com/office/officeart/2005/8/colors/accent0_1" csCatId="mainScheme" phldr="1"/>
      <dgm:spPr/>
      <dgm:t>
        <a:bodyPr/>
        <a:lstStyle/>
        <a:p>
          <a:endParaRPr lang="en-US"/>
        </a:p>
      </dgm:t>
    </dgm:pt>
    <dgm:pt modelId="{F224248D-1B85-46E7-AAE3-45690E03D706}">
      <dgm:prSet phldrT="[Text]"/>
      <dgm:spPr/>
      <dgm:t>
        <a:bodyPr/>
        <a:lstStyle/>
        <a:p>
          <a:pPr algn="l"/>
          <a:r>
            <a:rPr lang="fr-FR"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Taxonomy</a:t>
          </a:r>
          <a:r>
            <a:rPr lang="fr-FR"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RL </a:t>
          </a:r>
          <a:r>
            <a:rPr lang="fr-FR"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algorithms</a:t>
          </a:r>
          <a:endParaRPr lang="en-US" b="0" dirty="0">
            <a:effectLst>
              <a:outerShdw blurRad="38100" dist="38100" dir="2700000" algn="tl">
                <a:srgbClr val="000000">
                  <a:alpha val="43137"/>
                </a:srgbClr>
              </a:outerShdw>
            </a:effectLst>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71E2597D-7A97-4BDE-9526-3C77B49CCF4C}" type="parTrans" cxnId="{5A40D740-DABD-4B8D-9B77-82E759D2B401}">
      <dgm:prSet/>
      <dgm:spPr/>
      <dgm:t>
        <a:bodyPr/>
        <a:lstStyle/>
        <a:p>
          <a:pPr algn="l"/>
          <a:endParaRPr lang="en-US" b="0">
            <a:effectLst>
              <a:outerShdw blurRad="38100" dist="38100" dir="2700000" algn="tl">
                <a:srgbClr val="000000">
                  <a:alpha val="43137"/>
                </a:srgbClr>
              </a:outerShdw>
            </a:effectLst>
          </a:endParaRPr>
        </a:p>
      </dgm:t>
    </dgm:pt>
    <dgm:pt modelId="{4F24DDBF-277D-46F0-9C7D-1E06B3075B57}" type="sibTrans" cxnId="{5A40D740-DABD-4B8D-9B77-82E759D2B401}">
      <dgm:prSet/>
      <dgm:spPr/>
      <dgm:t>
        <a:bodyPr/>
        <a:lstStyle/>
        <a:p>
          <a:pPr algn="l"/>
          <a:endParaRPr lang="en-US" b="0">
            <a:effectLst>
              <a:outerShdw blurRad="38100" dist="38100" dir="2700000" algn="tl">
                <a:srgbClr val="000000">
                  <a:alpha val="43137"/>
                </a:srgbClr>
              </a:outerShdw>
            </a:effectLst>
          </a:endParaRPr>
        </a:p>
      </dgm:t>
    </dgm:pt>
    <dgm:pt modelId="{BD98F8CB-5CCF-440F-882E-69AD7BD31A67}">
      <dgm:prSet phldrT="[Text]"/>
      <dgm:spPr/>
      <dgm:t>
        <a:bodyPr/>
        <a:lstStyle/>
        <a:p>
          <a:pPr algn="l"/>
          <a:r>
            <a:rPr lang="fr-FR"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Algorithms</a:t>
          </a:r>
          <a:endParaRPr lang="en-US" b="0" dirty="0">
            <a:effectLst>
              <a:outerShdw blurRad="38100" dist="38100" dir="2700000" algn="tl">
                <a:srgbClr val="000000">
                  <a:alpha val="43137"/>
                </a:srgbClr>
              </a:outerShdw>
            </a:effectLst>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1033D948-A763-4A5E-858A-BE3A14413FF9}" type="parTrans" cxnId="{4ABE8E51-4C6A-48B5-86DF-A54EB6C2E763}">
      <dgm:prSet/>
      <dgm:spPr/>
      <dgm:t>
        <a:bodyPr/>
        <a:lstStyle/>
        <a:p>
          <a:pPr algn="l"/>
          <a:endParaRPr lang="en-US" b="0">
            <a:effectLst>
              <a:outerShdw blurRad="38100" dist="38100" dir="2700000" algn="tl">
                <a:srgbClr val="000000">
                  <a:alpha val="43137"/>
                </a:srgbClr>
              </a:outerShdw>
            </a:effectLst>
          </a:endParaRPr>
        </a:p>
      </dgm:t>
    </dgm:pt>
    <dgm:pt modelId="{D07467C9-B13B-42E9-89B9-9C331A1D6BBC}" type="sibTrans" cxnId="{4ABE8E51-4C6A-48B5-86DF-A54EB6C2E763}">
      <dgm:prSet/>
      <dgm:spPr/>
      <dgm:t>
        <a:bodyPr/>
        <a:lstStyle/>
        <a:p>
          <a:pPr algn="l"/>
          <a:endParaRPr lang="en-US" b="0">
            <a:effectLst>
              <a:outerShdw blurRad="38100" dist="38100" dir="2700000" algn="tl">
                <a:srgbClr val="000000">
                  <a:alpha val="43137"/>
                </a:srgbClr>
              </a:outerShdw>
            </a:effectLst>
          </a:endParaRPr>
        </a:p>
      </dgm:t>
    </dgm:pt>
    <dgm:pt modelId="{DB058CCC-F22A-4B57-B327-FA75174DAA7F}">
      <dgm:prSet phldrT="[Text]"/>
      <dgm:spPr/>
      <dgm:t>
        <a:bodyPr/>
        <a:lstStyle/>
        <a:p>
          <a:pPr algn="l"/>
          <a:r>
            <a:rPr lang="fr-FR"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a:t>
          </a:r>
          <a:r>
            <a:rPr lang="fr-FR"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papers</a:t>
          </a:r>
          <a:r>
            <a:rPr lang="fr-FR"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 Deep RL</a:t>
          </a:r>
          <a:endParaRPr lang="en-US" b="0" dirty="0">
            <a:effectLst>
              <a:outerShdw blurRad="38100" dist="38100" dir="2700000" algn="tl">
                <a:srgbClr val="000000">
                  <a:alpha val="43137"/>
                </a:srgbClr>
              </a:outerShdw>
            </a:effectLst>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C5A7FBC7-914C-415D-8464-BE5041B63653}" type="parTrans" cxnId="{104F73E8-A018-4F8F-AA89-BDF587E91509}">
      <dgm:prSet/>
      <dgm:spPr/>
      <dgm:t>
        <a:bodyPr/>
        <a:lstStyle/>
        <a:p>
          <a:pPr algn="l"/>
          <a:endParaRPr lang="en-US" b="0">
            <a:effectLst>
              <a:outerShdw blurRad="38100" dist="38100" dir="2700000" algn="tl">
                <a:srgbClr val="000000">
                  <a:alpha val="43137"/>
                </a:srgbClr>
              </a:outerShdw>
            </a:effectLst>
          </a:endParaRPr>
        </a:p>
      </dgm:t>
    </dgm:pt>
    <dgm:pt modelId="{B5791FCA-4194-4D4E-9F98-5480DCDF2F0A}" type="sibTrans" cxnId="{104F73E8-A018-4F8F-AA89-BDF587E91509}">
      <dgm:prSet/>
      <dgm:spPr/>
      <dgm:t>
        <a:bodyPr/>
        <a:lstStyle/>
        <a:p>
          <a:pPr algn="l"/>
          <a:endParaRPr lang="en-US" b="0">
            <a:effectLst>
              <a:outerShdw blurRad="38100" dist="38100" dir="2700000" algn="tl">
                <a:srgbClr val="000000">
                  <a:alpha val="43137"/>
                </a:srgbClr>
              </a:outerShdw>
            </a:effectLst>
          </a:endParaRPr>
        </a:p>
      </dgm:t>
    </dgm:pt>
    <dgm:pt modelId="{D98B2104-4D10-465F-838C-21D4488F5E19}">
      <dgm:prSet phldrT="[Text]"/>
      <dgm:spPr/>
      <dgm:t>
        <a:bodyPr/>
        <a:lstStyle/>
        <a:p>
          <a:pPr algn="l"/>
          <a:r>
            <a:rPr lang="fr-FR"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Ressources</a:t>
          </a:r>
          <a:endParaRPr lang="en-US" b="0" dirty="0">
            <a:effectLst>
              <a:outerShdw blurRad="38100" dist="38100" dir="2700000" algn="tl">
                <a:srgbClr val="000000">
                  <a:alpha val="43137"/>
                </a:srgbClr>
              </a:outerShdw>
            </a:effectLst>
          </a:endParaRP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F7D02905-6A33-4940-89B7-80CCAF0A6E8C}" type="parTrans" cxnId="{EFA39C97-434B-4FC2-BAE3-12698339D0CA}">
      <dgm:prSet/>
      <dgm:spPr/>
      <dgm:t>
        <a:bodyPr/>
        <a:lstStyle/>
        <a:p>
          <a:pPr algn="l"/>
          <a:endParaRPr lang="en-US" b="0">
            <a:effectLst>
              <a:outerShdw blurRad="38100" dist="38100" dir="2700000" algn="tl">
                <a:srgbClr val="000000">
                  <a:alpha val="43137"/>
                </a:srgbClr>
              </a:outerShdw>
            </a:effectLst>
          </a:endParaRPr>
        </a:p>
      </dgm:t>
    </dgm:pt>
    <dgm:pt modelId="{D3F3EAD7-8A0F-45AE-9620-B3366A3B7687}" type="sibTrans" cxnId="{EFA39C97-434B-4FC2-BAE3-12698339D0CA}">
      <dgm:prSet/>
      <dgm:spPr/>
      <dgm:t>
        <a:bodyPr/>
        <a:lstStyle/>
        <a:p>
          <a:pPr algn="l"/>
          <a:endParaRPr lang="en-US" b="0">
            <a:effectLst>
              <a:outerShdw blurRad="38100" dist="38100" dir="2700000" algn="tl">
                <a:srgbClr val="000000">
                  <a:alpha val="43137"/>
                </a:srgbClr>
              </a:outerShdw>
            </a:effectLst>
          </a:endParaRPr>
        </a:p>
      </dgm:t>
    </dgm:pt>
    <dgm:pt modelId="{30F49D1A-A39A-48D9-B863-0D3F52063505}">
      <dgm:prSet phldrT="[Text]"/>
      <dgm:spPr/>
      <dgm:t>
        <a:bodyPr/>
        <a:lstStyle/>
        <a:p>
          <a:r>
            <a:rPr lang="fr-FR"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Other</a:t>
          </a:r>
          <a:r>
            <a:rPr lang="fr-FR"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Key Concepts</a:t>
          </a:r>
          <a:endParaRPr lang="en-US" b="0" dirty="0">
            <a:effectLst>
              <a:outerShdw blurRad="38100" dist="38100" dir="2700000" algn="tl">
                <a:srgbClr val="000000">
                  <a:alpha val="43137"/>
                </a:srgbClr>
              </a:outerShdw>
            </a:effectLst>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B6FCC193-1B53-4D86-A787-62099A9C71FB}" type="parTrans" cxnId="{6EA4C18B-6181-4845-A476-6FEB9A7DC772}">
      <dgm:prSet/>
      <dgm:spPr/>
      <dgm:t>
        <a:bodyPr/>
        <a:lstStyle/>
        <a:p>
          <a:endParaRPr lang="en-US"/>
        </a:p>
      </dgm:t>
    </dgm:pt>
    <dgm:pt modelId="{F22FAAA2-D5C9-4B35-8C5F-A20C3992EBC4}" type="sibTrans" cxnId="{6EA4C18B-6181-4845-A476-6FEB9A7DC772}">
      <dgm:prSet/>
      <dgm:spPr/>
      <dgm:t>
        <a:bodyPr/>
        <a:lstStyle/>
        <a:p>
          <a:endParaRPr lang="en-US"/>
        </a:p>
      </dgm:t>
    </dgm:pt>
    <dgm:pt modelId="{0BFCD8BA-565B-4FD7-A0BD-F52EB61B768E}" type="pres">
      <dgm:prSet presAssocID="{1A4FD602-2BA7-43F8-9460-F190EDF6720F}" presName="Name0" presStyleCnt="0">
        <dgm:presLayoutVars>
          <dgm:chMax val="7"/>
          <dgm:chPref val="7"/>
          <dgm:dir/>
        </dgm:presLayoutVars>
      </dgm:prSet>
      <dgm:spPr/>
    </dgm:pt>
    <dgm:pt modelId="{C6F77C1E-EF2B-4B65-BCEF-921263D740DD}" type="pres">
      <dgm:prSet presAssocID="{1A4FD602-2BA7-43F8-9460-F190EDF6720F}" presName="Name1" presStyleCnt="0"/>
      <dgm:spPr/>
    </dgm:pt>
    <dgm:pt modelId="{358FC97C-7DBD-457B-8C88-382F2A5D0011}" type="pres">
      <dgm:prSet presAssocID="{1A4FD602-2BA7-43F8-9460-F190EDF6720F}" presName="cycle" presStyleCnt="0"/>
      <dgm:spPr/>
    </dgm:pt>
    <dgm:pt modelId="{2CF5A001-AB17-4CE1-9687-D73782539CC8}" type="pres">
      <dgm:prSet presAssocID="{1A4FD602-2BA7-43F8-9460-F190EDF6720F}" presName="srcNode" presStyleLbl="node1" presStyleIdx="0" presStyleCnt="5"/>
      <dgm:spPr/>
    </dgm:pt>
    <dgm:pt modelId="{AE6FA0A1-1521-48BC-89EF-97DFA9E67D88}" type="pres">
      <dgm:prSet presAssocID="{1A4FD602-2BA7-43F8-9460-F190EDF6720F}" presName="conn" presStyleLbl="parChTrans1D2" presStyleIdx="0" presStyleCnt="1"/>
      <dgm:spPr/>
    </dgm:pt>
    <dgm:pt modelId="{9C47A121-15C1-4A31-B0E2-CB6147278944}" type="pres">
      <dgm:prSet presAssocID="{1A4FD602-2BA7-43F8-9460-F190EDF6720F}" presName="extraNode" presStyleLbl="node1" presStyleIdx="0" presStyleCnt="5"/>
      <dgm:spPr/>
    </dgm:pt>
    <dgm:pt modelId="{B34080B4-B6E5-4378-8575-47EB720269B0}" type="pres">
      <dgm:prSet presAssocID="{1A4FD602-2BA7-43F8-9460-F190EDF6720F}" presName="dstNode" presStyleLbl="node1" presStyleIdx="0" presStyleCnt="5"/>
      <dgm:spPr/>
    </dgm:pt>
    <dgm:pt modelId="{F4ED5336-E54F-4D5F-A61A-791BAE14F6A5}" type="pres">
      <dgm:prSet presAssocID="{F224248D-1B85-46E7-AAE3-45690E03D706}" presName="text_1" presStyleLbl="node1" presStyleIdx="0" presStyleCnt="5">
        <dgm:presLayoutVars>
          <dgm:bulletEnabled val="1"/>
        </dgm:presLayoutVars>
      </dgm:prSet>
      <dgm:spPr/>
    </dgm:pt>
    <dgm:pt modelId="{0678ADE9-2A68-40B6-AAB3-7BEECA5D8F91}" type="pres">
      <dgm:prSet presAssocID="{F224248D-1B85-46E7-AAE3-45690E03D706}" presName="accent_1" presStyleCnt="0"/>
      <dgm:spPr/>
    </dgm:pt>
    <dgm:pt modelId="{C60A2225-000F-4ECC-A762-2FCA8EBB64EA}" type="pres">
      <dgm:prSet presAssocID="{F224248D-1B85-46E7-AAE3-45690E03D706}" presName="accentRepeatNode" presStyleLbl="solidFgAcc1" presStyleIdx="0" presStyleCnt="5"/>
      <dgm:spPr/>
    </dgm:pt>
    <dgm:pt modelId="{2001A3F9-8ED5-4A29-B145-3A02DF817C15}" type="pres">
      <dgm:prSet presAssocID="{BD98F8CB-5CCF-440F-882E-69AD7BD31A67}" presName="text_2" presStyleLbl="node1" presStyleIdx="1" presStyleCnt="5">
        <dgm:presLayoutVars>
          <dgm:bulletEnabled val="1"/>
        </dgm:presLayoutVars>
      </dgm:prSet>
      <dgm:spPr/>
    </dgm:pt>
    <dgm:pt modelId="{436833FC-AC1C-4BA4-AF5A-9E60ED9C066F}" type="pres">
      <dgm:prSet presAssocID="{BD98F8CB-5CCF-440F-882E-69AD7BD31A67}" presName="accent_2" presStyleCnt="0"/>
      <dgm:spPr/>
    </dgm:pt>
    <dgm:pt modelId="{805F3870-3838-409F-B6DE-2D786FD6DE27}" type="pres">
      <dgm:prSet presAssocID="{BD98F8CB-5CCF-440F-882E-69AD7BD31A67}" presName="accentRepeatNode" presStyleLbl="solidFgAcc1" presStyleIdx="1" presStyleCnt="5"/>
      <dgm:spPr/>
    </dgm:pt>
    <dgm:pt modelId="{5344FE23-E238-439B-9A0E-BD64FF216FBC}" type="pres">
      <dgm:prSet presAssocID="{30F49D1A-A39A-48D9-B863-0D3F52063505}" presName="text_3" presStyleLbl="node1" presStyleIdx="2" presStyleCnt="5">
        <dgm:presLayoutVars>
          <dgm:bulletEnabled val="1"/>
        </dgm:presLayoutVars>
      </dgm:prSet>
      <dgm:spPr/>
    </dgm:pt>
    <dgm:pt modelId="{27EC3140-7C41-4E53-9350-A44BEB96B87B}" type="pres">
      <dgm:prSet presAssocID="{30F49D1A-A39A-48D9-B863-0D3F52063505}" presName="accent_3" presStyleCnt="0"/>
      <dgm:spPr/>
    </dgm:pt>
    <dgm:pt modelId="{32964546-4D37-4910-A508-A8F83C0D4B5C}" type="pres">
      <dgm:prSet presAssocID="{30F49D1A-A39A-48D9-B863-0D3F52063505}" presName="accentRepeatNode" presStyleLbl="solidFgAcc1" presStyleIdx="2" presStyleCnt="5"/>
      <dgm:spPr/>
    </dgm:pt>
    <dgm:pt modelId="{FA4CCF49-D41F-459B-88E3-9FC87CDDB43A}" type="pres">
      <dgm:prSet presAssocID="{DB058CCC-F22A-4B57-B327-FA75174DAA7F}" presName="text_4" presStyleLbl="node1" presStyleIdx="3" presStyleCnt="5">
        <dgm:presLayoutVars>
          <dgm:bulletEnabled val="1"/>
        </dgm:presLayoutVars>
      </dgm:prSet>
      <dgm:spPr/>
    </dgm:pt>
    <dgm:pt modelId="{06141503-5313-4BA5-AD8A-E2E1F79D9E07}" type="pres">
      <dgm:prSet presAssocID="{DB058CCC-F22A-4B57-B327-FA75174DAA7F}" presName="accent_4" presStyleCnt="0"/>
      <dgm:spPr/>
    </dgm:pt>
    <dgm:pt modelId="{7767CA4F-B678-4AD9-BD09-9ADC6F892E86}" type="pres">
      <dgm:prSet presAssocID="{DB058CCC-F22A-4B57-B327-FA75174DAA7F}" presName="accentRepeatNode" presStyleLbl="solidFgAcc1" presStyleIdx="3" presStyleCnt="5"/>
      <dgm:spPr/>
    </dgm:pt>
    <dgm:pt modelId="{6BC69F0D-639C-4BBE-95A3-CC9AAA2E3BF5}" type="pres">
      <dgm:prSet presAssocID="{D98B2104-4D10-465F-838C-21D4488F5E19}" presName="text_5" presStyleLbl="node1" presStyleIdx="4" presStyleCnt="5">
        <dgm:presLayoutVars>
          <dgm:bulletEnabled val="1"/>
        </dgm:presLayoutVars>
      </dgm:prSet>
      <dgm:spPr/>
    </dgm:pt>
    <dgm:pt modelId="{4121ED6C-3F4A-4A99-8A06-C1A44358A69F}" type="pres">
      <dgm:prSet presAssocID="{D98B2104-4D10-465F-838C-21D4488F5E19}" presName="accent_5" presStyleCnt="0"/>
      <dgm:spPr/>
    </dgm:pt>
    <dgm:pt modelId="{4A4865EB-617E-469D-846E-7FE1C5795544}" type="pres">
      <dgm:prSet presAssocID="{D98B2104-4D10-465F-838C-21D4488F5E19}" presName="accentRepeatNode" presStyleLbl="solidFgAcc1" presStyleIdx="4" presStyleCnt="5"/>
      <dgm:spPr/>
    </dgm:pt>
  </dgm:ptLst>
  <dgm:cxnLst>
    <dgm:cxn modelId="{5A40D740-DABD-4B8D-9B77-82E759D2B401}" srcId="{1A4FD602-2BA7-43F8-9460-F190EDF6720F}" destId="{F224248D-1B85-46E7-AAE3-45690E03D706}" srcOrd="0" destOrd="0" parTransId="{71E2597D-7A97-4BDE-9526-3C77B49CCF4C}" sibTransId="{4F24DDBF-277D-46F0-9C7D-1E06B3075B57}"/>
    <dgm:cxn modelId="{F4A3825E-CE47-4340-B824-F02051B05E85}" type="presOf" srcId="{4F24DDBF-277D-46F0-9C7D-1E06B3075B57}" destId="{AE6FA0A1-1521-48BC-89EF-97DFA9E67D88}" srcOrd="0" destOrd="0" presId="urn:microsoft.com/office/officeart/2008/layout/VerticalCurvedList"/>
    <dgm:cxn modelId="{4ABE8E51-4C6A-48B5-86DF-A54EB6C2E763}" srcId="{1A4FD602-2BA7-43F8-9460-F190EDF6720F}" destId="{BD98F8CB-5CCF-440F-882E-69AD7BD31A67}" srcOrd="1" destOrd="0" parTransId="{1033D948-A763-4A5E-858A-BE3A14413FF9}" sibTransId="{D07467C9-B13B-42E9-89B9-9C331A1D6BBC}"/>
    <dgm:cxn modelId="{268C6A76-2C6F-4D0B-9FA4-EED98F7215F9}" type="presOf" srcId="{D98B2104-4D10-465F-838C-21D4488F5E19}" destId="{6BC69F0D-639C-4BBE-95A3-CC9AAA2E3BF5}" srcOrd="0" destOrd="0" presId="urn:microsoft.com/office/officeart/2008/layout/VerticalCurvedList"/>
    <dgm:cxn modelId="{6EA4C18B-6181-4845-A476-6FEB9A7DC772}" srcId="{1A4FD602-2BA7-43F8-9460-F190EDF6720F}" destId="{30F49D1A-A39A-48D9-B863-0D3F52063505}" srcOrd="2" destOrd="0" parTransId="{B6FCC193-1B53-4D86-A787-62099A9C71FB}" sibTransId="{F22FAAA2-D5C9-4B35-8C5F-A20C3992EBC4}"/>
    <dgm:cxn modelId="{EFA39C97-434B-4FC2-BAE3-12698339D0CA}" srcId="{1A4FD602-2BA7-43F8-9460-F190EDF6720F}" destId="{D98B2104-4D10-465F-838C-21D4488F5E19}" srcOrd="4" destOrd="0" parTransId="{F7D02905-6A33-4940-89B7-80CCAF0A6E8C}" sibTransId="{D3F3EAD7-8A0F-45AE-9620-B3366A3B7687}"/>
    <dgm:cxn modelId="{C4639AA5-FE6F-46A7-9D91-D3CF8D90D36F}" type="presOf" srcId="{BD98F8CB-5CCF-440F-882E-69AD7BD31A67}" destId="{2001A3F9-8ED5-4A29-B145-3A02DF817C15}" srcOrd="0" destOrd="0" presId="urn:microsoft.com/office/officeart/2008/layout/VerticalCurvedList"/>
    <dgm:cxn modelId="{DC47BEBB-24C0-42DC-9966-E6510620ABEF}" type="presOf" srcId="{30F49D1A-A39A-48D9-B863-0D3F52063505}" destId="{5344FE23-E238-439B-9A0E-BD64FF216FBC}" srcOrd="0" destOrd="0" presId="urn:microsoft.com/office/officeart/2008/layout/VerticalCurvedList"/>
    <dgm:cxn modelId="{5E6282DD-EB1E-4AD0-A17A-7F518F141A1B}" type="presOf" srcId="{F224248D-1B85-46E7-AAE3-45690E03D706}" destId="{F4ED5336-E54F-4D5F-A61A-791BAE14F6A5}" srcOrd="0" destOrd="0" presId="urn:microsoft.com/office/officeart/2008/layout/VerticalCurvedList"/>
    <dgm:cxn modelId="{DCF0A8E7-0191-49FE-8B0E-E551118BC143}" type="presOf" srcId="{DB058CCC-F22A-4B57-B327-FA75174DAA7F}" destId="{FA4CCF49-D41F-459B-88E3-9FC87CDDB43A}" srcOrd="0" destOrd="0" presId="urn:microsoft.com/office/officeart/2008/layout/VerticalCurvedList"/>
    <dgm:cxn modelId="{104F73E8-A018-4F8F-AA89-BDF587E91509}" srcId="{1A4FD602-2BA7-43F8-9460-F190EDF6720F}" destId="{DB058CCC-F22A-4B57-B327-FA75174DAA7F}" srcOrd="3" destOrd="0" parTransId="{C5A7FBC7-914C-415D-8464-BE5041B63653}" sibTransId="{B5791FCA-4194-4D4E-9F98-5480DCDF2F0A}"/>
    <dgm:cxn modelId="{873AB6FD-9CCC-4342-851F-C5C8B9E2A971}" type="presOf" srcId="{1A4FD602-2BA7-43F8-9460-F190EDF6720F}" destId="{0BFCD8BA-565B-4FD7-A0BD-F52EB61B768E}" srcOrd="0" destOrd="0" presId="urn:microsoft.com/office/officeart/2008/layout/VerticalCurvedList"/>
    <dgm:cxn modelId="{A7E4A48C-62CF-486D-8952-6E6643C58158}" type="presParOf" srcId="{0BFCD8BA-565B-4FD7-A0BD-F52EB61B768E}" destId="{C6F77C1E-EF2B-4B65-BCEF-921263D740DD}" srcOrd="0" destOrd="0" presId="urn:microsoft.com/office/officeart/2008/layout/VerticalCurvedList"/>
    <dgm:cxn modelId="{6E990937-7AAB-48EF-BF39-E67A7730296E}" type="presParOf" srcId="{C6F77C1E-EF2B-4B65-BCEF-921263D740DD}" destId="{358FC97C-7DBD-457B-8C88-382F2A5D0011}" srcOrd="0" destOrd="0" presId="urn:microsoft.com/office/officeart/2008/layout/VerticalCurvedList"/>
    <dgm:cxn modelId="{051DE487-DBC2-4D48-98FC-B0DB8AEE3349}" type="presParOf" srcId="{358FC97C-7DBD-457B-8C88-382F2A5D0011}" destId="{2CF5A001-AB17-4CE1-9687-D73782539CC8}" srcOrd="0" destOrd="0" presId="urn:microsoft.com/office/officeart/2008/layout/VerticalCurvedList"/>
    <dgm:cxn modelId="{D096881D-BDD2-4FEB-A4CD-F599E9534118}" type="presParOf" srcId="{358FC97C-7DBD-457B-8C88-382F2A5D0011}" destId="{AE6FA0A1-1521-48BC-89EF-97DFA9E67D88}" srcOrd="1" destOrd="0" presId="urn:microsoft.com/office/officeart/2008/layout/VerticalCurvedList"/>
    <dgm:cxn modelId="{89FA413E-CD1D-4E48-B89E-E3BEF82F43E5}" type="presParOf" srcId="{358FC97C-7DBD-457B-8C88-382F2A5D0011}" destId="{9C47A121-15C1-4A31-B0E2-CB6147278944}" srcOrd="2" destOrd="0" presId="urn:microsoft.com/office/officeart/2008/layout/VerticalCurvedList"/>
    <dgm:cxn modelId="{35D5C3AB-3105-4756-A65C-5937CE7BADFE}" type="presParOf" srcId="{358FC97C-7DBD-457B-8C88-382F2A5D0011}" destId="{B34080B4-B6E5-4378-8575-47EB720269B0}" srcOrd="3" destOrd="0" presId="urn:microsoft.com/office/officeart/2008/layout/VerticalCurvedList"/>
    <dgm:cxn modelId="{5B1EBE8A-01D7-43AF-8606-B428E7CE3248}" type="presParOf" srcId="{C6F77C1E-EF2B-4B65-BCEF-921263D740DD}" destId="{F4ED5336-E54F-4D5F-A61A-791BAE14F6A5}" srcOrd="1" destOrd="0" presId="urn:microsoft.com/office/officeart/2008/layout/VerticalCurvedList"/>
    <dgm:cxn modelId="{4A5075F8-FF6D-474A-AA4B-0EEC7ADAC068}" type="presParOf" srcId="{C6F77C1E-EF2B-4B65-BCEF-921263D740DD}" destId="{0678ADE9-2A68-40B6-AAB3-7BEECA5D8F91}" srcOrd="2" destOrd="0" presId="urn:microsoft.com/office/officeart/2008/layout/VerticalCurvedList"/>
    <dgm:cxn modelId="{E3AF4E38-5EE7-4EFC-8A6F-28914B1325EA}" type="presParOf" srcId="{0678ADE9-2A68-40B6-AAB3-7BEECA5D8F91}" destId="{C60A2225-000F-4ECC-A762-2FCA8EBB64EA}" srcOrd="0" destOrd="0" presId="urn:microsoft.com/office/officeart/2008/layout/VerticalCurvedList"/>
    <dgm:cxn modelId="{D129D65C-AE24-4DCE-B68F-B0DC19C88CC5}" type="presParOf" srcId="{C6F77C1E-EF2B-4B65-BCEF-921263D740DD}" destId="{2001A3F9-8ED5-4A29-B145-3A02DF817C15}" srcOrd="3" destOrd="0" presId="urn:microsoft.com/office/officeart/2008/layout/VerticalCurvedList"/>
    <dgm:cxn modelId="{9C3335DD-29E2-4C5C-B95E-4EB8E24C6496}" type="presParOf" srcId="{C6F77C1E-EF2B-4B65-BCEF-921263D740DD}" destId="{436833FC-AC1C-4BA4-AF5A-9E60ED9C066F}" srcOrd="4" destOrd="0" presId="urn:microsoft.com/office/officeart/2008/layout/VerticalCurvedList"/>
    <dgm:cxn modelId="{521BA867-1CCE-489E-B9AF-198F20AD6E75}" type="presParOf" srcId="{436833FC-AC1C-4BA4-AF5A-9E60ED9C066F}" destId="{805F3870-3838-409F-B6DE-2D786FD6DE27}" srcOrd="0" destOrd="0" presId="urn:microsoft.com/office/officeart/2008/layout/VerticalCurvedList"/>
    <dgm:cxn modelId="{9B0031A5-6260-4BEC-A7E6-6EDDF7704205}" type="presParOf" srcId="{C6F77C1E-EF2B-4B65-BCEF-921263D740DD}" destId="{5344FE23-E238-439B-9A0E-BD64FF216FBC}" srcOrd="5" destOrd="0" presId="urn:microsoft.com/office/officeart/2008/layout/VerticalCurvedList"/>
    <dgm:cxn modelId="{CF7C9F01-0DEE-453D-9BD0-601982DB5808}" type="presParOf" srcId="{C6F77C1E-EF2B-4B65-BCEF-921263D740DD}" destId="{27EC3140-7C41-4E53-9350-A44BEB96B87B}" srcOrd="6" destOrd="0" presId="urn:microsoft.com/office/officeart/2008/layout/VerticalCurvedList"/>
    <dgm:cxn modelId="{AD67D7ED-FAD8-4137-A5EE-A4F8C9B33BA8}" type="presParOf" srcId="{27EC3140-7C41-4E53-9350-A44BEB96B87B}" destId="{32964546-4D37-4910-A508-A8F83C0D4B5C}" srcOrd="0" destOrd="0" presId="urn:microsoft.com/office/officeart/2008/layout/VerticalCurvedList"/>
    <dgm:cxn modelId="{035EE983-D7C8-46DF-A2F2-B622F87ED88A}" type="presParOf" srcId="{C6F77C1E-EF2B-4B65-BCEF-921263D740DD}" destId="{FA4CCF49-D41F-459B-88E3-9FC87CDDB43A}" srcOrd="7" destOrd="0" presId="urn:microsoft.com/office/officeart/2008/layout/VerticalCurvedList"/>
    <dgm:cxn modelId="{4EB19DB5-ABEA-49D1-86F7-DC3B02DFA258}" type="presParOf" srcId="{C6F77C1E-EF2B-4B65-BCEF-921263D740DD}" destId="{06141503-5313-4BA5-AD8A-E2E1F79D9E07}" srcOrd="8" destOrd="0" presId="urn:microsoft.com/office/officeart/2008/layout/VerticalCurvedList"/>
    <dgm:cxn modelId="{3C367978-9597-42C4-849F-1DFA22A182FD}" type="presParOf" srcId="{06141503-5313-4BA5-AD8A-E2E1F79D9E07}" destId="{7767CA4F-B678-4AD9-BD09-9ADC6F892E86}" srcOrd="0" destOrd="0" presId="urn:microsoft.com/office/officeart/2008/layout/VerticalCurvedList"/>
    <dgm:cxn modelId="{5491A765-DFE5-4C1F-BCE8-3FCAA9B118C0}" type="presParOf" srcId="{C6F77C1E-EF2B-4B65-BCEF-921263D740DD}" destId="{6BC69F0D-639C-4BBE-95A3-CC9AAA2E3BF5}" srcOrd="9" destOrd="0" presId="urn:microsoft.com/office/officeart/2008/layout/VerticalCurvedList"/>
    <dgm:cxn modelId="{ED2FF8DC-19D3-4726-BB1E-259CA05FEFE3}" type="presParOf" srcId="{C6F77C1E-EF2B-4B65-BCEF-921263D740DD}" destId="{4121ED6C-3F4A-4A99-8A06-C1A44358A69F}" srcOrd="10" destOrd="0" presId="urn:microsoft.com/office/officeart/2008/layout/VerticalCurvedList"/>
    <dgm:cxn modelId="{83EFB29A-F2F1-4752-B9ED-C0711CBB84BE}" type="presParOf" srcId="{4121ED6C-3F4A-4A99-8A06-C1A44358A69F}" destId="{4A4865EB-617E-469D-846E-7FE1C579554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6FA0A1-1521-48BC-89EF-97DFA9E67D88}">
      <dsp:nvSpPr>
        <dsp:cNvPr id="0" name=""/>
        <dsp:cNvSpPr/>
      </dsp:nvSpPr>
      <dsp:spPr>
        <a:xfrm>
          <a:off x="-4354859" y="-668001"/>
          <a:ext cx="5188335" cy="5188335"/>
        </a:xfrm>
        <a:prstGeom prst="blockArc">
          <a:avLst>
            <a:gd name="adj1" fmla="val 18900000"/>
            <a:gd name="adj2" fmla="val 2700000"/>
            <a:gd name="adj3" fmla="val 416"/>
          </a:avLst>
        </a:prstGeom>
        <a:noFill/>
        <a:ln w="12700" cap="flat" cmpd="sng" algn="ctr">
          <a:solidFill>
            <a:schemeClr val="dk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4ED5336-E54F-4D5F-A61A-791BAE14F6A5}">
      <dsp:nvSpPr>
        <dsp:cNvPr id="0" name=""/>
        <dsp:cNvSpPr/>
      </dsp:nvSpPr>
      <dsp:spPr>
        <a:xfrm>
          <a:off x="364978" y="240693"/>
          <a:ext cx="6641202" cy="48169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2346" tIns="63500" rIns="63500" bIns="63500" numCol="1" spcCol="1270" anchor="ctr" anchorCtr="0">
          <a:noAutofit/>
        </a:bodyPr>
        <a:lstStyle/>
        <a:p>
          <a:pPr marL="0" lvl="0" indent="0" algn="l" defTabSz="1111250">
            <a:lnSpc>
              <a:spcPct val="90000"/>
            </a:lnSpc>
            <a:spcBef>
              <a:spcPct val="0"/>
            </a:spcBef>
            <a:spcAft>
              <a:spcPct val="35000"/>
            </a:spcAft>
            <a:buNone/>
          </a:pPr>
          <a:r>
            <a:rPr lang="fr-FR" sz="25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Taxonomy</a:t>
          </a:r>
          <a:r>
            <a:rPr lang="fr-FR" sz="25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RL </a:t>
          </a:r>
          <a:r>
            <a:rPr lang="fr-FR" sz="25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algorithms</a:t>
          </a:r>
          <a:endParaRPr lang="en-US" sz="2500" b="0" kern="1200" dirty="0">
            <a:effectLst>
              <a:outerShdw blurRad="38100" dist="38100" dir="2700000" algn="tl">
                <a:srgbClr val="000000">
                  <a:alpha val="43137"/>
                </a:srgbClr>
              </a:outerShdw>
            </a:effectLst>
          </a:endParaRPr>
        </a:p>
      </dsp:txBody>
      <dsp:txXfrm>
        <a:off x="364978" y="240693"/>
        <a:ext cx="6641202" cy="481695"/>
      </dsp:txXfrm>
    </dsp:sp>
    <dsp:sp modelId="{C60A2225-000F-4ECC-A762-2FCA8EBB64EA}">
      <dsp:nvSpPr>
        <dsp:cNvPr id="0" name=""/>
        <dsp:cNvSpPr/>
      </dsp:nvSpPr>
      <dsp:spPr>
        <a:xfrm>
          <a:off x="63919" y="180481"/>
          <a:ext cx="602119" cy="602119"/>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2001A3F9-8ED5-4A29-B145-3A02DF817C15}">
      <dsp:nvSpPr>
        <dsp:cNvPr id="0" name=""/>
        <dsp:cNvSpPr/>
      </dsp:nvSpPr>
      <dsp:spPr>
        <a:xfrm>
          <a:off x="710147" y="963006"/>
          <a:ext cx="6296033" cy="48169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2346" tIns="63500" rIns="63500" bIns="63500" numCol="1" spcCol="1270" anchor="ctr" anchorCtr="0">
          <a:noAutofit/>
        </a:bodyPr>
        <a:lstStyle/>
        <a:p>
          <a:pPr marL="0" lvl="0" indent="0" algn="l" defTabSz="1111250">
            <a:lnSpc>
              <a:spcPct val="90000"/>
            </a:lnSpc>
            <a:spcBef>
              <a:spcPct val="0"/>
            </a:spcBef>
            <a:spcAft>
              <a:spcPct val="35000"/>
            </a:spcAft>
            <a:buNone/>
          </a:pPr>
          <a:r>
            <a:rPr lang="fr-FR" sz="25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Algorithms</a:t>
          </a:r>
          <a:endParaRPr lang="en-US" sz="2500" b="0" kern="1200" dirty="0">
            <a:effectLst>
              <a:outerShdw blurRad="38100" dist="38100" dir="2700000" algn="tl">
                <a:srgbClr val="000000">
                  <a:alpha val="43137"/>
                </a:srgbClr>
              </a:outerShdw>
            </a:effectLst>
          </a:endParaRPr>
        </a:p>
      </dsp:txBody>
      <dsp:txXfrm>
        <a:off x="710147" y="963006"/>
        <a:ext cx="6296033" cy="481695"/>
      </dsp:txXfrm>
    </dsp:sp>
    <dsp:sp modelId="{805F3870-3838-409F-B6DE-2D786FD6DE27}">
      <dsp:nvSpPr>
        <dsp:cNvPr id="0" name=""/>
        <dsp:cNvSpPr/>
      </dsp:nvSpPr>
      <dsp:spPr>
        <a:xfrm>
          <a:off x="409088" y="902794"/>
          <a:ext cx="602119" cy="602119"/>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5344FE23-E238-439B-9A0E-BD64FF216FBC}">
      <dsp:nvSpPr>
        <dsp:cNvPr id="0" name=""/>
        <dsp:cNvSpPr/>
      </dsp:nvSpPr>
      <dsp:spPr>
        <a:xfrm>
          <a:off x="816087" y="1685318"/>
          <a:ext cx="6190094" cy="48169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2346" tIns="63500" rIns="63500" bIns="63500" numCol="1" spcCol="1270" anchor="ctr" anchorCtr="0">
          <a:noAutofit/>
        </a:bodyPr>
        <a:lstStyle/>
        <a:p>
          <a:pPr marL="0" lvl="0" indent="0" algn="l" defTabSz="1111250">
            <a:lnSpc>
              <a:spcPct val="90000"/>
            </a:lnSpc>
            <a:spcBef>
              <a:spcPct val="0"/>
            </a:spcBef>
            <a:spcAft>
              <a:spcPct val="35000"/>
            </a:spcAft>
            <a:buNone/>
          </a:pPr>
          <a:r>
            <a:rPr lang="fr-FR" sz="25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Other</a:t>
          </a:r>
          <a:r>
            <a:rPr lang="fr-FR" sz="25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Key Concepts</a:t>
          </a:r>
          <a:endParaRPr lang="en-US" sz="2500" b="0" kern="1200" dirty="0">
            <a:effectLst>
              <a:outerShdw blurRad="38100" dist="38100" dir="2700000" algn="tl">
                <a:srgbClr val="000000">
                  <a:alpha val="43137"/>
                </a:srgbClr>
              </a:outerShdw>
            </a:effectLst>
          </a:endParaRPr>
        </a:p>
      </dsp:txBody>
      <dsp:txXfrm>
        <a:off x="816087" y="1685318"/>
        <a:ext cx="6190094" cy="481695"/>
      </dsp:txXfrm>
    </dsp:sp>
    <dsp:sp modelId="{32964546-4D37-4910-A508-A8F83C0D4B5C}">
      <dsp:nvSpPr>
        <dsp:cNvPr id="0" name=""/>
        <dsp:cNvSpPr/>
      </dsp:nvSpPr>
      <dsp:spPr>
        <a:xfrm>
          <a:off x="515027" y="1625106"/>
          <a:ext cx="602119" cy="602119"/>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FA4CCF49-D41F-459B-88E3-9FC87CDDB43A}">
      <dsp:nvSpPr>
        <dsp:cNvPr id="0" name=""/>
        <dsp:cNvSpPr/>
      </dsp:nvSpPr>
      <dsp:spPr>
        <a:xfrm>
          <a:off x="710147" y="2407631"/>
          <a:ext cx="6296033" cy="48169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2346" tIns="63500" rIns="63500" bIns="63500" numCol="1" spcCol="1270" anchor="ctr" anchorCtr="0">
          <a:noAutofit/>
        </a:bodyPr>
        <a:lstStyle/>
        <a:p>
          <a:pPr marL="0" lvl="0" indent="0" algn="l" defTabSz="1111250">
            <a:lnSpc>
              <a:spcPct val="90000"/>
            </a:lnSpc>
            <a:spcBef>
              <a:spcPct val="0"/>
            </a:spcBef>
            <a:spcAft>
              <a:spcPct val="35000"/>
            </a:spcAft>
            <a:buNone/>
          </a:pPr>
          <a:r>
            <a:rPr lang="fr-FR" sz="25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a:t>
          </a:r>
          <a:r>
            <a:rPr lang="fr-FR" sz="25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papers</a:t>
          </a:r>
          <a:r>
            <a:rPr lang="fr-FR" sz="25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 Deep RL</a:t>
          </a:r>
          <a:endParaRPr lang="en-US" sz="2500" b="0" kern="1200" dirty="0">
            <a:effectLst>
              <a:outerShdw blurRad="38100" dist="38100" dir="2700000" algn="tl">
                <a:srgbClr val="000000">
                  <a:alpha val="43137"/>
                </a:srgbClr>
              </a:outerShdw>
            </a:effectLst>
          </a:endParaRPr>
        </a:p>
      </dsp:txBody>
      <dsp:txXfrm>
        <a:off x="710147" y="2407631"/>
        <a:ext cx="6296033" cy="481695"/>
      </dsp:txXfrm>
    </dsp:sp>
    <dsp:sp modelId="{7767CA4F-B678-4AD9-BD09-9ADC6F892E86}">
      <dsp:nvSpPr>
        <dsp:cNvPr id="0" name=""/>
        <dsp:cNvSpPr/>
      </dsp:nvSpPr>
      <dsp:spPr>
        <a:xfrm>
          <a:off x="409088" y="2347419"/>
          <a:ext cx="602119" cy="602119"/>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6BC69F0D-639C-4BBE-95A3-CC9AAA2E3BF5}">
      <dsp:nvSpPr>
        <dsp:cNvPr id="0" name=""/>
        <dsp:cNvSpPr/>
      </dsp:nvSpPr>
      <dsp:spPr>
        <a:xfrm>
          <a:off x="364978" y="3129943"/>
          <a:ext cx="6641202" cy="48169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2346" tIns="63500" rIns="63500" bIns="63500" numCol="1" spcCol="1270" anchor="ctr" anchorCtr="0">
          <a:noAutofit/>
        </a:bodyPr>
        <a:lstStyle/>
        <a:p>
          <a:pPr marL="0" lvl="0" indent="0" algn="l" defTabSz="1111250">
            <a:lnSpc>
              <a:spcPct val="90000"/>
            </a:lnSpc>
            <a:spcBef>
              <a:spcPct val="0"/>
            </a:spcBef>
            <a:spcAft>
              <a:spcPct val="35000"/>
            </a:spcAft>
            <a:buNone/>
          </a:pPr>
          <a:r>
            <a:rPr lang="fr-FR" sz="25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Ressources</a:t>
          </a:r>
          <a:endParaRPr lang="en-US" sz="2500" b="0" kern="1200" dirty="0">
            <a:effectLst>
              <a:outerShdw blurRad="38100" dist="38100" dir="2700000" algn="tl">
                <a:srgbClr val="000000">
                  <a:alpha val="43137"/>
                </a:srgbClr>
              </a:outerShdw>
            </a:effectLst>
          </a:endParaRPr>
        </a:p>
      </dsp:txBody>
      <dsp:txXfrm>
        <a:off x="364978" y="3129943"/>
        <a:ext cx="6641202" cy="481695"/>
      </dsp:txXfrm>
    </dsp:sp>
    <dsp:sp modelId="{4A4865EB-617E-469D-846E-7FE1C5795544}">
      <dsp:nvSpPr>
        <dsp:cNvPr id="0" name=""/>
        <dsp:cNvSpPr/>
      </dsp:nvSpPr>
      <dsp:spPr>
        <a:xfrm>
          <a:off x="63919" y="3069731"/>
          <a:ext cx="602119" cy="602119"/>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58B56-F00F-46C9-83BC-E6D3B666A7DD}" type="datetimeFigureOut">
              <a:rPr lang="en-US" smtClean="0"/>
              <a:t>8/29/2023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652BB-9EC4-4440-94D4-7F7E4FA32A90}" type="slidenum">
              <a:rPr lang="en-US" smtClean="0"/>
              <a:t>‹#›</a:t>
            </a:fld>
            <a:endParaRPr lang="en-US"/>
          </a:p>
        </p:txBody>
      </p:sp>
    </p:spTree>
    <p:extLst>
      <p:ext uri="{BB962C8B-B14F-4D97-AF65-F5344CB8AC3E}">
        <p14:creationId xmlns:p14="http://schemas.microsoft.com/office/powerpoint/2010/main" val="3804341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6652BB-9EC4-4440-94D4-7F7E4FA32A90}" type="slidenum">
              <a:rPr lang="en-US" smtClean="0"/>
              <a:t>17</a:t>
            </a:fld>
            <a:endParaRPr lang="en-US"/>
          </a:p>
        </p:txBody>
      </p:sp>
    </p:spTree>
    <p:extLst>
      <p:ext uri="{BB962C8B-B14F-4D97-AF65-F5344CB8AC3E}">
        <p14:creationId xmlns:p14="http://schemas.microsoft.com/office/powerpoint/2010/main" val="871010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B89B-B57D-276C-828A-7C0C9BBED6C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16BC00E-D99C-4F18-D8DB-35073A095D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9BBFAB8-3E64-9077-ADA6-3C21EEC58A50}"/>
              </a:ext>
            </a:extLst>
          </p:cNvPr>
          <p:cNvSpPr>
            <a:spLocks noGrp="1"/>
          </p:cNvSpPr>
          <p:nvPr>
            <p:ph type="dt" sz="half" idx="10"/>
          </p:nvPr>
        </p:nvSpPr>
        <p:spPr/>
        <p:txBody>
          <a:bodyPr/>
          <a:lstStyle/>
          <a:p>
            <a:fld id="{D7133A45-4C7E-4053-809B-C5FF32174DDD}" type="datetime1">
              <a:rPr lang="en-US" smtClean="0"/>
              <a:t>8/29/2023</a:t>
            </a:fld>
            <a:endParaRPr lang="en-US"/>
          </a:p>
        </p:txBody>
      </p:sp>
      <p:sp>
        <p:nvSpPr>
          <p:cNvPr id="5" name="Footer Placeholder 4">
            <a:extLst>
              <a:ext uri="{FF2B5EF4-FFF2-40B4-BE49-F238E27FC236}">
                <a16:creationId xmlns:a16="http://schemas.microsoft.com/office/drawing/2014/main" id="{12A0D0A3-528B-0C9A-8407-28288324C141}"/>
              </a:ext>
            </a:extLst>
          </p:cNvPr>
          <p:cNvSpPr>
            <a:spLocks noGrp="1"/>
          </p:cNvSpPr>
          <p:nvPr>
            <p:ph type="ftr" sz="quarter" idx="11"/>
          </p:nvPr>
        </p:nvSpPr>
        <p:spPr/>
        <p:txBody>
          <a:bodyPr/>
          <a:lstStyle/>
          <a:p>
            <a:r>
              <a:rPr lang="en-US"/>
              <a:t>RL algorithms</a:t>
            </a:r>
          </a:p>
        </p:txBody>
      </p:sp>
      <p:sp>
        <p:nvSpPr>
          <p:cNvPr id="6" name="Slide Number Placeholder 5">
            <a:extLst>
              <a:ext uri="{FF2B5EF4-FFF2-40B4-BE49-F238E27FC236}">
                <a16:creationId xmlns:a16="http://schemas.microsoft.com/office/drawing/2014/main" id="{40981D8C-FBE6-9E64-807D-3C4B598AB966}"/>
              </a:ext>
            </a:extLst>
          </p:cNvPr>
          <p:cNvSpPr>
            <a:spLocks noGrp="1"/>
          </p:cNvSpPr>
          <p:nvPr>
            <p:ph type="sldNum" sz="quarter" idx="12"/>
          </p:nvPr>
        </p:nvSpPr>
        <p:spPr/>
        <p:txBody>
          <a:bodyPr/>
          <a:lstStyle/>
          <a:p>
            <a:fld id="{255279C0-6C1D-400F-893F-96CCD22DB2F3}" type="slidenum">
              <a:rPr lang="en-US" smtClean="0"/>
              <a:t>‹#›</a:t>
            </a:fld>
            <a:endParaRPr lang="en-US"/>
          </a:p>
        </p:txBody>
      </p:sp>
    </p:spTree>
    <p:extLst>
      <p:ext uri="{BB962C8B-B14F-4D97-AF65-F5344CB8AC3E}">
        <p14:creationId xmlns:p14="http://schemas.microsoft.com/office/powerpoint/2010/main" val="395261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DA7C8-C1C8-0CA8-DD52-7FAE24F315D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07D8670-A86F-8ECE-0460-EDFC24816D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9FE331A-5806-22F9-4482-21C6A9B7CD2D}"/>
              </a:ext>
            </a:extLst>
          </p:cNvPr>
          <p:cNvSpPr>
            <a:spLocks noGrp="1"/>
          </p:cNvSpPr>
          <p:nvPr>
            <p:ph type="dt" sz="half" idx="10"/>
          </p:nvPr>
        </p:nvSpPr>
        <p:spPr/>
        <p:txBody>
          <a:bodyPr/>
          <a:lstStyle/>
          <a:p>
            <a:fld id="{8F5D501B-BBCC-4E93-8153-AE139652C587}" type="datetime1">
              <a:rPr lang="en-US" smtClean="0"/>
              <a:t>8/29/2023</a:t>
            </a:fld>
            <a:endParaRPr lang="en-US"/>
          </a:p>
        </p:txBody>
      </p:sp>
      <p:sp>
        <p:nvSpPr>
          <p:cNvPr id="5" name="Footer Placeholder 4">
            <a:extLst>
              <a:ext uri="{FF2B5EF4-FFF2-40B4-BE49-F238E27FC236}">
                <a16:creationId xmlns:a16="http://schemas.microsoft.com/office/drawing/2014/main" id="{08D3A91C-1173-CFF8-5A9F-25A0BB771F1C}"/>
              </a:ext>
            </a:extLst>
          </p:cNvPr>
          <p:cNvSpPr>
            <a:spLocks noGrp="1"/>
          </p:cNvSpPr>
          <p:nvPr>
            <p:ph type="ftr" sz="quarter" idx="11"/>
          </p:nvPr>
        </p:nvSpPr>
        <p:spPr/>
        <p:txBody>
          <a:bodyPr/>
          <a:lstStyle/>
          <a:p>
            <a:r>
              <a:rPr lang="en-US"/>
              <a:t>RL algorithms</a:t>
            </a:r>
          </a:p>
        </p:txBody>
      </p:sp>
      <p:sp>
        <p:nvSpPr>
          <p:cNvPr id="6" name="Slide Number Placeholder 5">
            <a:extLst>
              <a:ext uri="{FF2B5EF4-FFF2-40B4-BE49-F238E27FC236}">
                <a16:creationId xmlns:a16="http://schemas.microsoft.com/office/drawing/2014/main" id="{781BF5B7-29A1-EB50-548E-90DEE82DF2AF}"/>
              </a:ext>
            </a:extLst>
          </p:cNvPr>
          <p:cNvSpPr>
            <a:spLocks noGrp="1"/>
          </p:cNvSpPr>
          <p:nvPr>
            <p:ph type="sldNum" sz="quarter" idx="12"/>
          </p:nvPr>
        </p:nvSpPr>
        <p:spPr/>
        <p:txBody>
          <a:bodyPr/>
          <a:lstStyle/>
          <a:p>
            <a:fld id="{255279C0-6C1D-400F-893F-96CCD22DB2F3}" type="slidenum">
              <a:rPr lang="en-US" smtClean="0"/>
              <a:t>‹#›</a:t>
            </a:fld>
            <a:endParaRPr lang="en-US"/>
          </a:p>
        </p:txBody>
      </p:sp>
    </p:spTree>
    <p:extLst>
      <p:ext uri="{BB962C8B-B14F-4D97-AF65-F5344CB8AC3E}">
        <p14:creationId xmlns:p14="http://schemas.microsoft.com/office/powerpoint/2010/main" val="371641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B91605-F55B-A935-B34B-E567B62406C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F02467A-9CEE-69E3-B1A0-FDFA3C9CFB5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FE6509A-B7AF-FE2B-C1AD-E8DEF8F8A46C}"/>
              </a:ext>
            </a:extLst>
          </p:cNvPr>
          <p:cNvSpPr>
            <a:spLocks noGrp="1"/>
          </p:cNvSpPr>
          <p:nvPr>
            <p:ph type="dt" sz="half" idx="10"/>
          </p:nvPr>
        </p:nvSpPr>
        <p:spPr/>
        <p:txBody>
          <a:bodyPr/>
          <a:lstStyle/>
          <a:p>
            <a:fld id="{39A4464D-99E0-48D4-8AB8-284788BFAA53}" type="datetime1">
              <a:rPr lang="en-US" smtClean="0"/>
              <a:t>8/29/2023</a:t>
            </a:fld>
            <a:endParaRPr lang="en-US"/>
          </a:p>
        </p:txBody>
      </p:sp>
      <p:sp>
        <p:nvSpPr>
          <p:cNvPr id="5" name="Footer Placeholder 4">
            <a:extLst>
              <a:ext uri="{FF2B5EF4-FFF2-40B4-BE49-F238E27FC236}">
                <a16:creationId xmlns:a16="http://schemas.microsoft.com/office/drawing/2014/main" id="{5546FB6E-A064-F71C-515C-4C94C7440CCF}"/>
              </a:ext>
            </a:extLst>
          </p:cNvPr>
          <p:cNvSpPr>
            <a:spLocks noGrp="1"/>
          </p:cNvSpPr>
          <p:nvPr>
            <p:ph type="ftr" sz="quarter" idx="11"/>
          </p:nvPr>
        </p:nvSpPr>
        <p:spPr/>
        <p:txBody>
          <a:bodyPr/>
          <a:lstStyle/>
          <a:p>
            <a:r>
              <a:rPr lang="en-US"/>
              <a:t>RL algorithms</a:t>
            </a:r>
          </a:p>
        </p:txBody>
      </p:sp>
      <p:sp>
        <p:nvSpPr>
          <p:cNvPr id="6" name="Slide Number Placeholder 5">
            <a:extLst>
              <a:ext uri="{FF2B5EF4-FFF2-40B4-BE49-F238E27FC236}">
                <a16:creationId xmlns:a16="http://schemas.microsoft.com/office/drawing/2014/main" id="{6BE51D83-F276-9072-BAEE-E8A45A70D3A2}"/>
              </a:ext>
            </a:extLst>
          </p:cNvPr>
          <p:cNvSpPr>
            <a:spLocks noGrp="1"/>
          </p:cNvSpPr>
          <p:nvPr>
            <p:ph type="sldNum" sz="quarter" idx="12"/>
          </p:nvPr>
        </p:nvSpPr>
        <p:spPr/>
        <p:txBody>
          <a:bodyPr/>
          <a:lstStyle/>
          <a:p>
            <a:fld id="{255279C0-6C1D-400F-893F-96CCD22DB2F3}" type="slidenum">
              <a:rPr lang="en-US" smtClean="0"/>
              <a:t>‹#›</a:t>
            </a:fld>
            <a:endParaRPr lang="en-US"/>
          </a:p>
        </p:txBody>
      </p:sp>
    </p:spTree>
    <p:extLst>
      <p:ext uri="{BB962C8B-B14F-4D97-AF65-F5344CB8AC3E}">
        <p14:creationId xmlns:p14="http://schemas.microsoft.com/office/powerpoint/2010/main" val="1317237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8B32-81F4-005D-73E7-C17B40E4885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6FE5B81-3F8F-DB4D-2BBB-F27DAD19580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0BFD401-F1B2-E861-A8A1-B7A5676BFD8E}"/>
              </a:ext>
            </a:extLst>
          </p:cNvPr>
          <p:cNvSpPr>
            <a:spLocks noGrp="1"/>
          </p:cNvSpPr>
          <p:nvPr>
            <p:ph type="dt" sz="half" idx="10"/>
          </p:nvPr>
        </p:nvSpPr>
        <p:spPr/>
        <p:txBody>
          <a:bodyPr/>
          <a:lstStyle/>
          <a:p>
            <a:fld id="{69455976-41DA-4DEB-ADCF-8D632A11F154}" type="datetime1">
              <a:rPr lang="en-US" smtClean="0"/>
              <a:t>8/29/2023</a:t>
            </a:fld>
            <a:endParaRPr lang="en-US"/>
          </a:p>
        </p:txBody>
      </p:sp>
      <p:sp>
        <p:nvSpPr>
          <p:cNvPr id="5" name="Footer Placeholder 4">
            <a:extLst>
              <a:ext uri="{FF2B5EF4-FFF2-40B4-BE49-F238E27FC236}">
                <a16:creationId xmlns:a16="http://schemas.microsoft.com/office/drawing/2014/main" id="{E020D32B-E516-775E-6A43-9E348AFE0217}"/>
              </a:ext>
            </a:extLst>
          </p:cNvPr>
          <p:cNvSpPr>
            <a:spLocks noGrp="1"/>
          </p:cNvSpPr>
          <p:nvPr>
            <p:ph type="ftr" sz="quarter" idx="11"/>
          </p:nvPr>
        </p:nvSpPr>
        <p:spPr/>
        <p:txBody>
          <a:bodyPr/>
          <a:lstStyle/>
          <a:p>
            <a:r>
              <a:rPr lang="en-US"/>
              <a:t>RL algorithms</a:t>
            </a:r>
          </a:p>
        </p:txBody>
      </p:sp>
      <p:sp>
        <p:nvSpPr>
          <p:cNvPr id="6" name="Slide Number Placeholder 5">
            <a:extLst>
              <a:ext uri="{FF2B5EF4-FFF2-40B4-BE49-F238E27FC236}">
                <a16:creationId xmlns:a16="http://schemas.microsoft.com/office/drawing/2014/main" id="{5761AAAB-8AB1-F9FD-FF3C-44E9CF8F1AA5}"/>
              </a:ext>
            </a:extLst>
          </p:cNvPr>
          <p:cNvSpPr>
            <a:spLocks noGrp="1"/>
          </p:cNvSpPr>
          <p:nvPr>
            <p:ph type="sldNum" sz="quarter" idx="12"/>
          </p:nvPr>
        </p:nvSpPr>
        <p:spPr/>
        <p:txBody>
          <a:bodyPr/>
          <a:lstStyle/>
          <a:p>
            <a:fld id="{255279C0-6C1D-400F-893F-96CCD22DB2F3}" type="slidenum">
              <a:rPr lang="en-US" smtClean="0"/>
              <a:t>‹#›</a:t>
            </a:fld>
            <a:endParaRPr lang="en-US"/>
          </a:p>
        </p:txBody>
      </p:sp>
    </p:spTree>
    <p:extLst>
      <p:ext uri="{BB962C8B-B14F-4D97-AF65-F5344CB8AC3E}">
        <p14:creationId xmlns:p14="http://schemas.microsoft.com/office/powerpoint/2010/main" val="305045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68FBE-1867-B4BD-763D-DDD86304DFE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2433514-B06C-7A14-5687-B196FC811A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AE01154-0BDB-36E8-3035-489D96BD9BA3}"/>
              </a:ext>
            </a:extLst>
          </p:cNvPr>
          <p:cNvSpPr>
            <a:spLocks noGrp="1"/>
          </p:cNvSpPr>
          <p:nvPr>
            <p:ph type="dt" sz="half" idx="10"/>
          </p:nvPr>
        </p:nvSpPr>
        <p:spPr/>
        <p:txBody>
          <a:bodyPr/>
          <a:lstStyle/>
          <a:p>
            <a:fld id="{AD35640B-A289-49F2-AF5C-8768262F7B18}" type="datetime1">
              <a:rPr lang="en-US" smtClean="0"/>
              <a:t>8/29/2023</a:t>
            </a:fld>
            <a:endParaRPr lang="en-US"/>
          </a:p>
        </p:txBody>
      </p:sp>
      <p:sp>
        <p:nvSpPr>
          <p:cNvPr id="5" name="Footer Placeholder 4">
            <a:extLst>
              <a:ext uri="{FF2B5EF4-FFF2-40B4-BE49-F238E27FC236}">
                <a16:creationId xmlns:a16="http://schemas.microsoft.com/office/drawing/2014/main" id="{84011E40-8B56-B5A8-8C18-410B37EA7CE2}"/>
              </a:ext>
            </a:extLst>
          </p:cNvPr>
          <p:cNvSpPr>
            <a:spLocks noGrp="1"/>
          </p:cNvSpPr>
          <p:nvPr>
            <p:ph type="ftr" sz="quarter" idx="11"/>
          </p:nvPr>
        </p:nvSpPr>
        <p:spPr/>
        <p:txBody>
          <a:bodyPr/>
          <a:lstStyle/>
          <a:p>
            <a:r>
              <a:rPr lang="en-US"/>
              <a:t>RL algorithms</a:t>
            </a:r>
          </a:p>
        </p:txBody>
      </p:sp>
      <p:sp>
        <p:nvSpPr>
          <p:cNvPr id="6" name="Slide Number Placeholder 5">
            <a:extLst>
              <a:ext uri="{FF2B5EF4-FFF2-40B4-BE49-F238E27FC236}">
                <a16:creationId xmlns:a16="http://schemas.microsoft.com/office/drawing/2014/main" id="{C99EEC7E-B229-78FA-9B17-481B3993C89C}"/>
              </a:ext>
            </a:extLst>
          </p:cNvPr>
          <p:cNvSpPr>
            <a:spLocks noGrp="1"/>
          </p:cNvSpPr>
          <p:nvPr>
            <p:ph type="sldNum" sz="quarter" idx="12"/>
          </p:nvPr>
        </p:nvSpPr>
        <p:spPr/>
        <p:txBody>
          <a:bodyPr/>
          <a:lstStyle/>
          <a:p>
            <a:fld id="{255279C0-6C1D-400F-893F-96CCD22DB2F3}" type="slidenum">
              <a:rPr lang="en-US" smtClean="0"/>
              <a:t>‹#›</a:t>
            </a:fld>
            <a:endParaRPr lang="en-US"/>
          </a:p>
        </p:txBody>
      </p:sp>
    </p:spTree>
    <p:extLst>
      <p:ext uri="{BB962C8B-B14F-4D97-AF65-F5344CB8AC3E}">
        <p14:creationId xmlns:p14="http://schemas.microsoft.com/office/powerpoint/2010/main" val="3138503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4760-F2DD-B363-7F2C-C1F4AD92428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0066DB4-1EED-6E46-3D55-93BDBD4AD79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A736E8F-F1A2-D413-FB6D-7DB2145F489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517AD2B-AC1E-D4E2-1BD3-137CB995AA62}"/>
              </a:ext>
            </a:extLst>
          </p:cNvPr>
          <p:cNvSpPr>
            <a:spLocks noGrp="1"/>
          </p:cNvSpPr>
          <p:nvPr>
            <p:ph type="dt" sz="half" idx="10"/>
          </p:nvPr>
        </p:nvSpPr>
        <p:spPr/>
        <p:txBody>
          <a:bodyPr/>
          <a:lstStyle/>
          <a:p>
            <a:fld id="{AA99EF80-024B-486A-AFB2-9A71183AB782}" type="datetime1">
              <a:rPr lang="en-US" smtClean="0"/>
              <a:t>8/29/2023</a:t>
            </a:fld>
            <a:endParaRPr lang="en-US"/>
          </a:p>
        </p:txBody>
      </p:sp>
      <p:sp>
        <p:nvSpPr>
          <p:cNvPr id="6" name="Footer Placeholder 5">
            <a:extLst>
              <a:ext uri="{FF2B5EF4-FFF2-40B4-BE49-F238E27FC236}">
                <a16:creationId xmlns:a16="http://schemas.microsoft.com/office/drawing/2014/main" id="{D9C12846-6F4C-3540-E830-40157D2B2664}"/>
              </a:ext>
            </a:extLst>
          </p:cNvPr>
          <p:cNvSpPr>
            <a:spLocks noGrp="1"/>
          </p:cNvSpPr>
          <p:nvPr>
            <p:ph type="ftr" sz="quarter" idx="11"/>
          </p:nvPr>
        </p:nvSpPr>
        <p:spPr/>
        <p:txBody>
          <a:bodyPr/>
          <a:lstStyle/>
          <a:p>
            <a:r>
              <a:rPr lang="en-US"/>
              <a:t>RL algorithms</a:t>
            </a:r>
          </a:p>
        </p:txBody>
      </p:sp>
      <p:sp>
        <p:nvSpPr>
          <p:cNvPr id="7" name="Slide Number Placeholder 6">
            <a:extLst>
              <a:ext uri="{FF2B5EF4-FFF2-40B4-BE49-F238E27FC236}">
                <a16:creationId xmlns:a16="http://schemas.microsoft.com/office/drawing/2014/main" id="{36406325-ADD0-4839-F071-730A6379752C}"/>
              </a:ext>
            </a:extLst>
          </p:cNvPr>
          <p:cNvSpPr>
            <a:spLocks noGrp="1"/>
          </p:cNvSpPr>
          <p:nvPr>
            <p:ph type="sldNum" sz="quarter" idx="12"/>
          </p:nvPr>
        </p:nvSpPr>
        <p:spPr/>
        <p:txBody>
          <a:bodyPr/>
          <a:lstStyle/>
          <a:p>
            <a:fld id="{255279C0-6C1D-400F-893F-96CCD22DB2F3}" type="slidenum">
              <a:rPr lang="en-US" smtClean="0"/>
              <a:t>‹#›</a:t>
            </a:fld>
            <a:endParaRPr lang="en-US"/>
          </a:p>
        </p:txBody>
      </p:sp>
    </p:spTree>
    <p:extLst>
      <p:ext uri="{BB962C8B-B14F-4D97-AF65-F5344CB8AC3E}">
        <p14:creationId xmlns:p14="http://schemas.microsoft.com/office/powerpoint/2010/main" val="1688188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98CF-5BCC-A237-2A8A-9C01FB89F18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4A12440-DF20-5710-4513-98A1AE2910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0B1CB7B-30EA-7ECA-C850-E81F1175BEB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695C148-548E-0ED4-3EF5-5C0CF1B34B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51B7AE7-8922-B8C0-96CF-D283D24E856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8251C17-C66A-332B-48EC-90D6E0F5C07B}"/>
              </a:ext>
            </a:extLst>
          </p:cNvPr>
          <p:cNvSpPr>
            <a:spLocks noGrp="1"/>
          </p:cNvSpPr>
          <p:nvPr>
            <p:ph type="dt" sz="half" idx="10"/>
          </p:nvPr>
        </p:nvSpPr>
        <p:spPr/>
        <p:txBody>
          <a:bodyPr/>
          <a:lstStyle/>
          <a:p>
            <a:fld id="{B9C69371-8500-488B-AC38-14562C5262CA}" type="datetime1">
              <a:rPr lang="en-US" smtClean="0"/>
              <a:t>8/29/2023</a:t>
            </a:fld>
            <a:endParaRPr lang="en-US"/>
          </a:p>
        </p:txBody>
      </p:sp>
      <p:sp>
        <p:nvSpPr>
          <p:cNvPr id="8" name="Footer Placeholder 7">
            <a:extLst>
              <a:ext uri="{FF2B5EF4-FFF2-40B4-BE49-F238E27FC236}">
                <a16:creationId xmlns:a16="http://schemas.microsoft.com/office/drawing/2014/main" id="{E9DDC0D5-E9C3-E099-FCC7-6AACB8F397DB}"/>
              </a:ext>
            </a:extLst>
          </p:cNvPr>
          <p:cNvSpPr>
            <a:spLocks noGrp="1"/>
          </p:cNvSpPr>
          <p:nvPr>
            <p:ph type="ftr" sz="quarter" idx="11"/>
          </p:nvPr>
        </p:nvSpPr>
        <p:spPr/>
        <p:txBody>
          <a:bodyPr/>
          <a:lstStyle/>
          <a:p>
            <a:r>
              <a:rPr lang="en-US"/>
              <a:t>RL algorithms</a:t>
            </a:r>
          </a:p>
        </p:txBody>
      </p:sp>
      <p:sp>
        <p:nvSpPr>
          <p:cNvPr id="9" name="Slide Number Placeholder 8">
            <a:extLst>
              <a:ext uri="{FF2B5EF4-FFF2-40B4-BE49-F238E27FC236}">
                <a16:creationId xmlns:a16="http://schemas.microsoft.com/office/drawing/2014/main" id="{42D0681F-F683-BF1F-8D01-8AECCF1660FF}"/>
              </a:ext>
            </a:extLst>
          </p:cNvPr>
          <p:cNvSpPr>
            <a:spLocks noGrp="1"/>
          </p:cNvSpPr>
          <p:nvPr>
            <p:ph type="sldNum" sz="quarter" idx="12"/>
          </p:nvPr>
        </p:nvSpPr>
        <p:spPr/>
        <p:txBody>
          <a:bodyPr/>
          <a:lstStyle/>
          <a:p>
            <a:fld id="{255279C0-6C1D-400F-893F-96CCD22DB2F3}" type="slidenum">
              <a:rPr lang="en-US" smtClean="0"/>
              <a:t>‹#›</a:t>
            </a:fld>
            <a:endParaRPr lang="en-US"/>
          </a:p>
        </p:txBody>
      </p:sp>
    </p:spTree>
    <p:extLst>
      <p:ext uri="{BB962C8B-B14F-4D97-AF65-F5344CB8AC3E}">
        <p14:creationId xmlns:p14="http://schemas.microsoft.com/office/powerpoint/2010/main" val="2958791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1F9E-5E05-FEA5-F353-5334B0A0927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149C6A6-DA10-C891-9C2E-B4F3CA5E1DA1}"/>
              </a:ext>
            </a:extLst>
          </p:cNvPr>
          <p:cNvSpPr>
            <a:spLocks noGrp="1"/>
          </p:cNvSpPr>
          <p:nvPr>
            <p:ph type="dt" sz="half" idx="10"/>
          </p:nvPr>
        </p:nvSpPr>
        <p:spPr/>
        <p:txBody>
          <a:bodyPr/>
          <a:lstStyle/>
          <a:p>
            <a:fld id="{44033946-6BEA-4338-A955-BEDED56D3379}" type="datetime1">
              <a:rPr lang="en-US" smtClean="0"/>
              <a:t>8/29/2023</a:t>
            </a:fld>
            <a:endParaRPr lang="en-US"/>
          </a:p>
        </p:txBody>
      </p:sp>
      <p:sp>
        <p:nvSpPr>
          <p:cNvPr id="4" name="Footer Placeholder 3">
            <a:extLst>
              <a:ext uri="{FF2B5EF4-FFF2-40B4-BE49-F238E27FC236}">
                <a16:creationId xmlns:a16="http://schemas.microsoft.com/office/drawing/2014/main" id="{0E815E8D-7624-4760-5CBD-D0FC0246CD68}"/>
              </a:ext>
            </a:extLst>
          </p:cNvPr>
          <p:cNvSpPr>
            <a:spLocks noGrp="1"/>
          </p:cNvSpPr>
          <p:nvPr>
            <p:ph type="ftr" sz="quarter" idx="11"/>
          </p:nvPr>
        </p:nvSpPr>
        <p:spPr/>
        <p:txBody>
          <a:bodyPr/>
          <a:lstStyle/>
          <a:p>
            <a:r>
              <a:rPr lang="en-US"/>
              <a:t>RL algorithms</a:t>
            </a:r>
          </a:p>
        </p:txBody>
      </p:sp>
      <p:sp>
        <p:nvSpPr>
          <p:cNvPr id="5" name="Slide Number Placeholder 4">
            <a:extLst>
              <a:ext uri="{FF2B5EF4-FFF2-40B4-BE49-F238E27FC236}">
                <a16:creationId xmlns:a16="http://schemas.microsoft.com/office/drawing/2014/main" id="{4DB50202-508B-3E7E-FA5C-D0062CD5E6AF}"/>
              </a:ext>
            </a:extLst>
          </p:cNvPr>
          <p:cNvSpPr>
            <a:spLocks noGrp="1"/>
          </p:cNvSpPr>
          <p:nvPr>
            <p:ph type="sldNum" sz="quarter" idx="12"/>
          </p:nvPr>
        </p:nvSpPr>
        <p:spPr/>
        <p:txBody>
          <a:bodyPr/>
          <a:lstStyle/>
          <a:p>
            <a:fld id="{255279C0-6C1D-400F-893F-96CCD22DB2F3}" type="slidenum">
              <a:rPr lang="en-US" smtClean="0"/>
              <a:t>‹#›</a:t>
            </a:fld>
            <a:endParaRPr lang="en-US"/>
          </a:p>
        </p:txBody>
      </p:sp>
    </p:spTree>
    <p:extLst>
      <p:ext uri="{BB962C8B-B14F-4D97-AF65-F5344CB8AC3E}">
        <p14:creationId xmlns:p14="http://schemas.microsoft.com/office/powerpoint/2010/main" val="176322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27D0F1-23B5-F077-94F2-2F809433AFE6}"/>
              </a:ext>
            </a:extLst>
          </p:cNvPr>
          <p:cNvSpPr>
            <a:spLocks noGrp="1"/>
          </p:cNvSpPr>
          <p:nvPr>
            <p:ph type="dt" sz="half" idx="10"/>
          </p:nvPr>
        </p:nvSpPr>
        <p:spPr/>
        <p:txBody>
          <a:bodyPr/>
          <a:lstStyle/>
          <a:p>
            <a:fld id="{9987D190-D3D1-4012-9EB5-23CA4AB9F689}" type="datetime1">
              <a:rPr lang="en-US" smtClean="0"/>
              <a:t>8/29/2023</a:t>
            </a:fld>
            <a:endParaRPr lang="en-US"/>
          </a:p>
        </p:txBody>
      </p:sp>
      <p:sp>
        <p:nvSpPr>
          <p:cNvPr id="3" name="Footer Placeholder 2">
            <a:extLst>
              <a:ext uri="{FF2B5EF4-FFF2-40B4-BE49-F238E27FC236}">
                <a16:creationId xmlns:a16="http://schemas.microsoft.com/office/drawing/2014/main" id="{DCF54829-291C-9647-7BC2-BEB04C9A136B}"/>
              </a:ext>
            </a:extLst>
          </p:cNvPr>
          <p:cNvSpPr>
            <a:spLocks noGrp="1"/>
          </p:cNvSpPr>
          <p:nvPr>
            <p:ph type="ftr" sz="quarter" idx="11"/>
          </p:nvPr>
        </p:nvSpPr>
        <p:spPr/>
        <p:txBody>
          <a:bodyPr/>
          <a:lstStyle/>
          <a:p>
            <a:r>
              <a:rPr lang="en-US"/>
              <a:t>RL algorithms</a:t>
            </a:r>
          </a:p>
        </p:txBody>
      </p:sp>
      <p:sp>
        <p:nvSpPr>
          <p:cNvPr id="4" name="Slide Number Placeholder 3">
            <a:extLst>
              <a:ext uri="{FF2B5EF4-FFF2-40B4-BE49-F238E27FC236}">
                <a16:creationId xmlns:a16="http://schemas.microsoft.com/office/drawing/2014/main" id="{279B24AA-1239-F9E9-A056-EAB4133F0949}"/>
              </a:ext>
            </a:extLst>
          </p:cNvPr>
          <p:cNvSpPr>
            <a:spLocks noGrp="1"/>
          </p:cNvSpPr>
          <p:nvPr>
            <p:ph type="sldNum" sz="quarter" idx="12"/>
          </p:nvPr>
        </p:nvSpPr>
        <p:spPr/>
        <p:txBody>
          <a:bodyPr/>
          <a:lstStyle/>
          <a:p>
            <a:fld id="{255279C0-6C1D-400F-893F-96CCD22DB2F3}" type="slidenum">
              <a:rPr lang="en-US" smtClean="0"/>
              <a:t>‹#›</a:t>
            </a:fld>
            <a:endParaRPr lang="en-US"/>
          </a:p>
        </p:txBody>
      </p:sp>
    </p:spTree>
    <p:extLst>
      <p:ext uri="{BB962C8B-B14F-4D97-AF65-F5344CB8AC3E}">
        <p14:creationId xmlns:p14="http://schemas.microsoft.com/office/powerpoint/2010/main" val="416900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9BA24-49D5-B77D-3DF9-59E8816DE6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6AFA8D3-C7D5-2E65-36A9-240645C938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A796FE3-EE8F-8448-F4AC-4BD3E960F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8E5D10-B188-5FF8-332D-20EC29D28EA3}"/>
              </a:ext>
            </a:extLst>
          </p:cNvPr>
          <p:cNvSpPr>
            <a:spLocks noGrp="1"/>
          </p:cNvSpPr>
          <p:nvPr>
            <p:ph type="dt" sz="half" idx="10"/>
          </p:nvPr>
        </p:nvSpPr>
        <p:spPr/>
        <p:txBody>
          <a:bodyPr/>
          <a:lstStyle/>
          <a:p>
            <a:fld id="{FBC0A062-24A4-4AAE-93B0-D4EB7A3A6393}" type="datetime1">
              <a:rPr lang="en-US" smtClean="0"/>
              <a:t>8/29/2023</a:t>
            </a:fld>
            <a:endParaRPr lang="en-US"/>
          </a:p>
        </p:txBody>
      </p:sp>
      <p:sp>
        <p:nvSpPr>
          <p:cNvPr id="6" name="Footer Placeholder 5">
            <a:extLst>
              <a:ext uri="{FF2B5EF4-FFF2-40B4-BE49-F238E27FC236}">
                <a16:creationId xmlns:a16="http://schemas.microsoft.com/office/drawing/2014/main" id="{AB0312CF-7A51-D1B7-491D-EFD2483AEC29}"/>
              </a:ext>
            </a:extLst>
          </p:cNvPr>
          <p:cNvSpPr>
            <a:spLocks noGrp="1"/>
          </p:cNvSpPr>
          <p:nvPr>
            <p:ph type="ftr" sz="quarter" idx="11"/>
          </p:nvPr>
        </p:nvSpPr>
        <p:spPr/>
        <p:txBody>
          <a:bodyPr/>
          <a:lstStyle/>
          <a:p>
            <a:r>
              <a:rPr lang="en-US"/>
              <a:t>RL algorithms</a:t>
            </a:r>
          </a:p>
        </p:txBody>
      </p:sp>
      <p:sp>
        <p:nvSpPr>
          <p:cNvPr id="7" name="Slide Number Placeholder 6">
            <a:extLst>
              <a:ext uri="{FF2B5EF4-FFF2-40B4-BE49-F238E27FC236}">
                <a16:creationId xmlns:a16="http://schemas.microsoft.com/office/drawing/2014/main" id="{4508D980-D6CA-FB8B-A05C-A4A55CF6324B}"/>
              </a:ext>
            </a:extLst>
          </p:cNvPr>
          <p:cNvSpPr>
            <a:spLocks noGrp="1"/>
          </p:cNvSpPr>
          <p:nvPr>
            <p:ph type="sldNum" sz="quarter" idx="12"/>
          </p:nvPr>
        </p:nvSpPr>
        <p:spPr/>
        <p:txBody>
          <a:bodyPr/>
          <a:lstStyle/>
          <a:p>
            <a:fld id="{255279C0-6C1D-400F-893F-96CCD22DB2F3}" type="slidenum">
              <a:rPr lang="en-US" smtClean="0"/>
              <a:t>‹#›</a:t>
            </a:fld>
            <a:endParaRPr lang="en-US"/>
          </a:p>
        </p:txBody>
      </p:sp>
    </p:spTree>
    <p:extLst>
      <p:ext uri="{BB962C8B-B14F-4D97-AF65-F5344CB8AC3E}">
        <p14:creationId xmlns:p14="http://schemas.microsoft.com/office/powerpoint/2010/main" val="1522308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AA1F-1EF3-EA4F-F81E-0C45C388B1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A9F67C1-A9C9-5B0B-B82C-70D0A60E92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F3684B-D594-66FA-591C-92F05C95A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B049176-048A-123E-AEF4-B3A492D4E521}"/>
              </a:ext>
            </a:extLst>
          </p:cNvPr>
          <p:cNvSpPr>
            <a:spLocks noGrp="1"/>
          </p:cNvSpPr>
          <p:nvPr>
            <p:ph type="dt" sz="half" idx="10"/>
          </p:nvPr>
        </p:nvSpPr>
        <p:spPr/>
        <p:txBody>
          <a:bodyPr/>
          <a:lstStyle/>
          <a:p>
            <a:fld id="{1593596D-AAF9-4D81-97FB-87EC3337D460}" type="datetime1">
              <a:rPr lang="en-US" smtClean="0"/>
              <a:t>8/29/2023</a:t>
            </a:fld>
            <a:endParaRPr lang="en-US"/>
          </a:p>
        </p:txBody>
      </p:sp>
      <p:sp>
        <p:nvSpPr>
          <p:cNvPr id="6" name="Footer Placeholder 5">
            <a:extLst>
              <a:ext uri="{FF2B5EF4-FFF2-40B4-BE49-F238E27FC236}">
                <a16:creationId xmlns:a16="http://schemas.microsoft.com/office/drawing/2014/main" id="{72E8D373-D8EB-8E42-DC10-8EA2580FFECA}"/>
              </a:ext>
            </a:extLst>
          </p:cNvPr>
          <p:cNvSpPr>
            <a:spLocks noGrp="1"/>
          </p:cNvSpPr>
          <p:nvPr>
            <p:ph type="ftr" sz="quarter" idx="11"/>
          </p:nvPr>
        </p:nvSpPr>
        <p:spPr/>
        <p:txBody>
          <a:bodyPr/>
          <a:lstStyle/>
          <a:p>
            <a:r>
              <a:rPr lang="en-US"/>
              <a:t>RL algorithms</a:t>
            </a:r>
          </a:p>
        </p:txBody>
      </p:sp>
      <p:sp>
        <p:nvSpPr>
          <p:cNvPr id="7" name="Slide Number Placeholder 6">
            <a:extLst>
              <a:ext uri="{FF2B5EF4-FFF2-40B4-BE49-F238E27FC236}">
                <a16:creationId xmlns:a16="http://schemas.microsoft.com/office/drawing/2014/main" id="{6CD4FB26-0A24-AA4C-0154-F84676677595}"/>
              </a:ext>
            </a:extLst>
          </p:cNvPr>
          <p:cNvSpPr>
            <a:spLocks noGrp="1"/>
          </p:cNvSpPr>
          <p:nvPr>
            <p:ph type="sldNum" sz="quarter" idx="12"/>
          </p:nvPr>
        </p:nvSpPr>
        <p:spPr/>
        <p:txBody>
          <a:bodyPr/>
          <a:lstStyle/>
          <a:p>
            <a:fld id="{255279C0-6C1D-400F-893F-96CCD22DB2F3}" type="slidenum">
              <a:rPr lang="en-US" smtClean="0"/>
              <a:t>‹#›</a:t>
            </a:fld>
            <a:endParaRPr lang="en-US"/>
          </a:p>
        </p:txBody>
      </p:sp>
    </p:spTree>
    <p:extLst>
      <p:ext uri="{BB962C8B-B14F-4D97-AF65-F5344CB8AC3E}">
        <p14:creationId xmlns:p14="http://schemas.microsoft.com/office/powerpoint/2010/main" val="321499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FA29B-57DF-ED28-911B-8D87FC7701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702CF9B-60C4-A386-E39B-9FF89C9155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1819C7F-5094-6C5F-0725-AC52F4DCDC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E18FF-5832-4C2E-B071-598E162A95D6}" type="datetime1">
              <a:rPr lang="en-US" smtClean="0"/>
              <a:t>8/29/2023</a:t>
            </a:fld>
            <a:endParaRPr lang="en-US"/>
          </a:p>
        </p:txBody>
      </p:sp>
      <p:sp>
        <p:nvSpPr>
          <p:cNvPr id="5" name="Footer Placeholder 4">
            <a:extLst>
              <a:ext uri="{FF2B5EF4-FFF2-40B4-BE49-F238E27FC236}">
                <a16:creationId xmlns:a16="http://schemas.microsoft.com/office/drawing/2014/main" id="{97E4A8A9-B8B3-F3E5-A327-9D33E48B97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RL algorithms</a:t>
            </a:r>
          </a:p>
        </p:txBody>
      </p:sp>
      <p:sp>
        <p:nvSpPr>
          <p:cNvPr id="6" name="Slide Number Placeholder 5">
            <a:extLst>
              <a:ext uri="{FF2B5EF4-FFF2-40B4-BE49-F238E27FC236}">
                <a16:creationId xmlns:a16="http://schemas.microsoft.com/office/drawing/2014/main" id="{936D347D-E6DE-B660-9702-C2EF967336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5279C0-6C1D-400F-893F-96CCD22DB2F3}" type="slidenum">
              <a:rPr lang="en-US" smtClean="0"/>
              <a:t>‹#›</a:t>
            </a:fld>
            <a:endParaRPr lang="en-US"/>
          </a:p>
        </p:txBody>
      </p:sp>
    </p:spTree>
    <p:extLst>
      <p:ext uri="{BB962C8B-B14F-4D97-AF65-F5344CB8AC3E}">
        <p14:creationId xmlns:p14="http://schemas.microsoft.com/office/powerpoint/2010/main" val="736665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perswithcode.com/method/double-q-learni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paperswithcode.com/method/experience-replay"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hyperlink" Target="https://spinningup.openai.com/en/latest/spinningup/keypapers.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spinningup.openai.com/en/latest/spinningup/rl_intro.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intellabs.github.io/coach/components/agents/index.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FAEE5-2231-EE71-D91E-5438D20D0AF2}"/>
              </a:ext>
            </a:extLst>
          </p:cNvPr>
          <p:cNvSpPr>
            <a:spLocks noGrp="1"/>
          </p:cNvSpPr>
          <p:nvPr>
            <p:ph type="ctrTitle"/>
          </p:nvPr>
        </p:nvSpPr>
        <p:spPr/>
        <p:txBody>
          <a:bodyPr/>
          <a:lstStyle/>
          <a:p>
            <a:r>
              <a:rPr lang="fr-FR" dirty="0"/>
              <a:t>RL </a:t>
            </a:r>
            <a:r>
              <a:rPr lang="fr-FR" dirty="0" err="1"/>
              <a:t>Algorithms</a:t>
            </a:r>
            <a:endParaRPr lang="en-US" dirty="0"/>
          </a:p>
        </p:txBody>
      </p:sp>
      <p:sp>
        <p:nvSpPr>
          <p:cNvPr id="3" name="Subtitle 2">
            <a:extLst>
              <a:ext uri="{FF2B5EF4-FFF2-40B4-BE49-F238E27FC236}">
                <a16:creationId xmlns:a16="http://schemas.microsoft.com/office/drawing/2014/main" id="{003F01CB-C798-16F3-8788-61732DFB450E}"/>
              </a:ext>
            </a:extLst>
          </p:cNvPr>
          <p:cNvSpPr>
            <a:spLocks noGrp="1"/>
          </p:cNvSpPr>
          <p:nvPr>
            <p:ph type="subTitle" idx="1"/>
          </p:nvPr>
        </p:nvSpPr>
        <p:spPr>
          <a:xfrm>
            <a:off x="1095375" y="4248150"/>
            <a:ext cx="9144000" cy="1655762"/>
          </a:xfrm>
        </p:spPr>
        <p:txBody>
          <a:bodyPr/>
          <a:lstStyle/>
          <a:p>
            <a:pPr marL="342900" indent="-342900" algn="l">
              <a:buFont typeface="Arial" panose="020B0604020202020204" pitchFamily="34" charset="0"/>
              <a:buChar char="•"/>
            </a:pPr>
            <a:r>
              <a:rPr lang="fr-FR" dirty="0"/>
              <a:t>Zakaria </a:t>
            </a:r>
            <a:r>
              <a:rPr lang="fr-FR" dirty="0" err="1"/>
              <a:t>Narjis</a:t>
            </a:r>
            <a:endParaRPr lang="fr-FR" dirty="0"/>
          </a:p>
          <a:p>
            <a:pPr marL="342900" indent="-342900" algn="l">
              <a:buFont typeface="Arial" panose="020B0604020202020204" pitchFamily="34" charset="0"/>
              <a:buChar char="•"/>
            </a:pPr>
            <a:r>
              <a:rPr lang="fr-FR" dirty="0"/>
              <a:t>Anouar </a:t>
            </a:r>
            <a:r>
              <a:rPr lang="fr-FR" dirty="0" err="1"/>
              <a:t>Nechi</a:t>
            </a:r>
            <a:endParaRPr lang="en-US" dirty="0"/>
          </a:p>
        </p:txBody>
      </p:sp>
      <p:sp>
        <p:nvSpPr>
          <p:cNvPr id="4" name="Date Placeholder 3">
            <a:extLst>
              <a:ext uri="{FF2B5EF4-FFF2-40B4-BE49-F238E27FC236}">
                <a16:creationId xmlns:a16="http://schemas.microsoft.com/office/drawing/2014/main" id="{1ECAD89C-3480-FD2B-2A5F-44482BCB5382}"/>
              </a:ext>
            </a:extLst>
          </p:cNvPr>
          <p:cNvSpPr>
            <a:spLocks noGrp="1"/>
          </p:cNvSpPr>
          <p:nvPr>
            <p:ph type="dt" sz="half" idx="10"/>
          </p:nvPr>
        </p:nvSpPr>
        <p:spPr/>
        <p:txBody>
          <a:bodyPr/>
          <a:lstStyle/>
          <a:p>
            <a:fld id="{D7133A45-4C7E-4053-809B-C5FF32174DDD}" type="datetime1">
              <a:rPr lang="en-US" smtClean="0"/>
              <a:t>8/29/2023</a:t>
            </a:fld>
            <a:endParaRPr lang="en-US"/>
          </a:p>
        </p:txBody>
      </p:sp>
      <p:sp>
        <p:nvSpPr>
          <p:cNvPr id="5" name="Footer Placeholder 4">
            <a:extLst>
              <a:ext uri="{FF2B5EF4-FFF2-40B4-BE49-F238E27FC236}">
                <a16:creationId xmlns:a16="http://schemas.microsoft.com/office/drawing/2014/main" id="{AC36BDE1-5AA9-1281-B3EB-4CBAB21C886E}"/>
              </a:ext>
            </a:extLst>
          </p:cNvPr>
          <p:cNvSpPr>
            <a:spLocks noGrp="1"/>
          </p:cNvSpPr>
          <p:nvPr>
            <p:ph type="ftr" sz="quarter" idx="11"/>
          </p:nvPr>
        </p:nvSpPr>
        <p:spPr/>
        <p:txBody>
          <a:bodyPr/>
          <a:lstStyle/>
          <a:p>
            <a:r>
              <a:rPr lang="en-US"/>
              <a:t>RL algorithms</a:t>
            </a:r>
          </a:p>
        </p:txBody>
      </p:sp>
      <p:sp>
        <p:nvSpPr>
          <p:cNvPr id="6" name="Slide Number Placeholder 5">
            <a:extLst>
              <a:ext uri="{FF2B5EF4-FFF2-40B4-BE49-F238E27FC236}">
                <a16:creationId xmlns:a16="http://schemas.microsoft.com/office/drawing/2014/main" id="{7814C84A-2B7D-8C19-48D6-5D08FAF13FE3}"/>
              </a:ext>
            </a:extLst>
          </p:cNvPr>
          <p:cNvSpPr>
            <a:spLocks noGrp="1"/>
          </p:cNvSpPr>
          <p:nvPr>
            <p:ph type="sldNum" sz="quarter" idx="12"/>
          </p:nvPr>
        </p:nvSpPr>
        <p:spPr/>
        <p:txBody>
          <a:bodyPr/>
          <a:lstStyle/>
          <a:p>
            <a:fld id="{255279C0-6C1D-400F-893F-96CCD22DB2F3}" type="slidenum">
              <a:rPr lang="en-US" smtClean="0"/>
              <a:t>1</a:t>
            </a:fld>
            <a:endParaRPr lang="en-US"/>
          </a:p>
        </p:txBody>
      </p:sp>
      <p:pic>
        <p:nvPicPr>
          <p:cNvPr id="7" name="Picture 6">
            <a:extLst>
              <a:ext uri="{FF2B5EF4-FFF2-40B4-BE49-F238E27FC236}">
                <a16:creationId xmlns:a16="http://schemas.microsoft.com/office/drawing/2014/main" id="{C0F45D08-7074-FA1B-9E70-4D3E4F8D4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8" y="180784"/>
            <a:ext cx="3238446" cy="676466"/>
          </a:xfrm>
          <a:prstGeom prst="rect">
            <a:avLst/>
          </a:prstGeom>
        </p:spPr>
      </p:pic>
    </p:spTree>
    <p:extLst>
      <p:ext uri="{BB962C8B-B14F-4D97-AF65-F5344CB8AC3E}">
        <p14:creationId xmlns:p14="http://schemas.microsoft.com/office/powerpoint/2010/main" val="2616907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EE58C-5C35-62FE-CE16-BE862100D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8" y="180784"/>
            <a:ext cx="3238446" cy="676466"/>
          </a:xfrm>
          <a:prstGeom prst="rect">
            <a:avLst/>
          </a:prstGeom>
        </p:spPr>
      </p:pic>
      <p:sp>
        <p:nvSpPr>
          <p:cNvPr id="4" name="TextBox 3">
            <a:extLst>
              <a:ext uri="{FF2B5EF4-FFF2-40B4-BE49-F238E27FC236}">
                <a16:creationId xmlns:a16="http://schemas.microsoft.com/office/drawing/2014/main" id="{8D7B2B60-D2CE-24C3-8ADE-4615C38BCBB9}"/>
              </a:ext>
            </a:extLst>
          </p:cNvPr>
          <p:cNvSpPr txBox="1"/>
          <p:nvPr/>
        </p:nvSpPr>
        <p:spPr>
          <a:xfrm>
            <a:off x="3381375" y="531856"/>
            <a:ext cx="6338888" cy="769441"/>
          </a:xfrm>
          <a:prstGeom prst="rect">
            <a:avLst/>
          </a:prstGeom>
          <a:noFill/>
        </p:spPr>
        <p:txBody>
          <a:bodyPr wrap="square" rtlCol="0">
            <a:spAutoFit/>
          </a:bodyPr>
          <a:lstStyle/>
          <a:p>
            <a:r>
              <a:rPr lang="fr-FR" sz="4400" b="1" dirty="0">
                <a:latin typeface="Times New Roman" panose="02020603050405020304" pitchFamily="18" charset="0"/>
                <a:cs typeface="Times New Roman" panose="02020603050405020304" pitchFamily="18" charset="0"/>
              </a:rPr>
              <a:t>DDQN(double DQN)</a:t>
            </a:r>
            <a:endParaRPr lang="en-US" sz="4400" b="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E75FA380-F4A4-FA45-8711-D6363CD8869E}"/>
              </a:ext>
            </a:extLst>
          </p:cNvPr>
          <p:cNvSpPr>
            <a:spLocks noGrp="1"/>
          </p:cNvSpPr>
          <p:nvPr>
            <p:ph type="dt" sz="half" idx="10"/>
          </p:nvPr>
        </p:nvSpPr>
        <p:spPr/>
        <p:txBody>
          <a:bodyPr/>
          <a:lstStyle/>
          <a:p>
            <a:fld id="{973FB618-4C6E-4705-8088-0E75DC901B16}" type="datetime1">
              <a:rPr lang="en-US" smtClean="0"/>
              <a:t>8/29/2023</a:t>
            </a:fld>
            <a:endParaRPr lang="en-US"/>
          </a:p>
        </p:txBody>
      </p:sp>
      <p:sp>
        <p:nvSpPr>
          <p:cNvPr id="6" name="Footer Placeholder 5">
            <a:extLst>
              <a:ext uri="{FF2B5EF4-FFF2-40B4-BE49-F238E27FC236}">
                <a16:creationId xmlns:a16="http://schemas.microsoft.com/office/drawing/2014/main" id="{C397262B-FA0E-7D25-20A8-3A70AF35DF77}"/>
              </a:ext>
            </a:extLst>
          </p:cNvPr>
          <p:cNvSpPr>
            <a:spLocks noGrp="1"/>
          </p:cNvSpPr>
          <p:nvPr>
            <p:ph type="ftr" sz="quarter" idx="11"/>
          </p:nvPr>
        </p:nvSpPr>
        <p:spPr/>
        <p:txBody>
          <a:bodyPr/>
          <a:lstStyle/>
          <a:p>
            <a:r>
              <a:rPr lang="en-US"/>
              <a:t>RL algorithms</a:t>
            </a:r>
          </a:p>
        </p:txBody>
      </p:sp>
      <p:sp>
        <p:nvSpPr>
          <p:cNvPr id="8" name="Slide Number Placeholder 7">
            <a:extLst>
              <a:ext uri="{FF2B5EF4-FFF2-40B4-BE49-F238E27FC236}">
                <a16:creationId xmlns:a16="http://schemas.microsoft.com/office/drawing/2014/main" id="{A9215695-A9F7-67EF-4BE7-E81411D6EBF9}"/>
              </a:ext>
            </a:extLst>
          </p:cNvPr>
          <p:cNvSpPr>
            <a:spLocks noGrp="1"/>
          </p:cNvSpPr>
          <p:nvPr>
            <p:ph type="sldNum" sz="quarter" idx="12"/>
          </p:nvPr>
        </p:nvSpPr>
        <p:spPr/>
        <p:txBody>
          <a:bodyPr/>
          <a:lstStyle/>
          <a:p>
            <a:fld id="{255279C0-6C1D-400F-893F-96CCD22DB2F3}" type="slidenum">
              <a:rPr lang="en-US" smtClean="0"/>
              <a:t>10</a:t>
            </a:fld>
            <a:endParaRPr lang="en-US"/>
          </a:p>
        </p:txBody>
      </p:sp>
      <p:sp>
        <p:nvSpPr>
          <p:cNvPr id="2" name="TextBox 1">
            <a:extLst>
              <a:ext uri="{FF2B5EF4-FFF2-40B4-BE49-F238E27FC236}">
                <a16:creationId xmlns:a16="http://schemas.microsoft.com/office/drawing/2014/main" id="{79DC1AA2-B8CF-831E-1451-B59D651596AB}"/>
              </a:ext>
            </a:extLst>
          </p:cNvPr>
          <p:cNvSpPr txBox="1"/>
          <p:nvPr/>
        </p:nvSpPr>
        <p:spPr>
          <a:xfrm>
            <a:off x="1095375" y="2221805"/>
            <a:ext cx="10529887" cy="923330"/>
          </a:xfrm>
          <a:prstGeom prst="rect">
            <a:avLst/>
          </a:prstGeom>
          <a:noFill/>
        </p:spPr>
        <p:txBody>
          <a:bodyPr wrap="square" rtlCol="0">
            <a:spAutoFit/>
          </a:bodyPr>
          <a:lstStyle/>
          <a:p>
            <a:r>
              <a:rPr lang="en-US" b="0" i="0" dirty="0">
                <a:solidFill>
                  <a:srgbClr val="212529"/>
                </a:solidFill>
                <a:effectLst/>
                <a:latin typeface="Lato" panose="020F0502020204030203" pitchFamily="34" charset="0"/>
              </a:rPr>
              <a:t>A </a:t>
            </a:r>
            <a:r>
              <a:rPr lang="en-US" b="1" i="0" dirty="0">
                <a:solidFill>
                  <a:srgbClr val="212529"/>
                </a:solidFill>
                <a:effectLst/>
                <a:latin typeface="Lato" panose="020F0502020204030203" pitchFamily="34" charset="0"/>
              </a:rPr>
              <a:t>Double Deep Q-Network</a:t>
            </a:r>
            <a:r>
              <a:rPr lang="en-US" b="0" i="0" dirty="0">
                <a:solidFill>
                  <a:srgbClr val="212529"/>
                </a:solidFill>
                <a:effectLst/>
                <a:latin typeface="Lato" panose="020F0502020204030203" pitchFamily="34" charset="0"/>
              </a:rPr>
              <a:t>, or </a:t>
            </a:r>
            <a:r>
              <a:rPr lang="en-US" b="1" i="0" dirty="0">
                <a:solidFill>
                  <a:srgbClr val="212529"/>
                </a:solidFill>
                <a:effectLst/>
                <a:latin typeface="Lato" panose="020F0502020204030203" pitchFamily="34" charset="0"/>
              </a:rPr>
              <a:t>Double DQN</a:t>
            </a:r>
            <a:r>
              <a:rPr lang="en-US" b="0" i="0" dirty="0">
                <a:solidFill>
                  <a:srgbClr val="212529"/>
                </a:solidFill>
                <a:effectLst/>
                <a:latin typeface="Lato" panose="020F0502020204030203" pitchFamily="34" charset="0"/>
              </a:rPr>
              <a:t> utilizes </a:t>
            </a:r>
            <a:r>
              <a:rPr lang="en-US" b="0" i="0" u="none" strike="noStrike" dirty="0">
                <a:solidFill>
                  <a:srgbClr val="0096B1"/>
                </a:solidFill>
                <a:effectLst/>
                <a:latin typeface="Lato" panose="020F0502020204030203" pitchFamily="34" charset="0"/>
                <a:hlinkClick r:id="rId3"/>
              </a:rPr>
              <a:t>Double Q-learning</a:t>
            </a:r>
            <a:r>
              <a:rPr lang="en-US" b="0" i="0" dirty="0">
                <a:solidFill>
                  <a:srgbClr val="212529"/>
                </a:solidFill>
                <a:effectLst/>
                <a:latin typeface="Lato" panose="020F0502020204030203" pitchFamily="34" charset="0"/>
              </a:rPr>
              <a:t> to reduce overestimation by decomposing the max operation in the target into action selection and action evaluation. We evaluate the greedy policy according to the online network, but we use the target network to estimate its value.</a:t>
            </a:r>
            <a:endParaRPr lang="en-US" dirty="0"/>
          </a:p>
        </p:txBody>
      </p:sp>
    </p:spTree>
    <p:extLst>
      <p:ext uri="{BB962C8B-B14F-4D97-AF65-F5344CB8AC3E}">
        <p14:creationId xmlns:p14="http://schemas.microsoft.com/office/powerpoint/2010/main" val="3547006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EE58C-5C35-62FE-CE16-BE862100D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8" y="180784"/>
            <a:ext cx="3238446" cy="676466"/>
          </a:xfrm>
          <a:prstGeom prst="rect">
            <a:avLst/>
          </a:prstGeom>
        </p:spPr>
      </p:pic>
      <p:sp>
        <p:nvSpPr>
          <p:cNvPr id="4" name="TextBox 3">
            <a:extLst>
              <a:ext uri="{FF2B5EF4-FFF2-40B4-BE49-F238E27FC236}">
                <a16:creationId xmlns:a16="http://schemas.microsoft.com/office/drawing/2014/main" id="{8D7B2B60-D2CE-24C3-8ADE-4615C38BCBB9}"/>
              </a:ext>
            </a:extLst>
          </p:cNvPr>
          <p:cNvSpPr txBox="1"/>
          <p:nvPr/>
        </p:nvSpPr>
        <p:spPr>
          <a:xfrm>
            <a:off x="3038475" y="768821"/>
            <a:ext cx="6338888" cy="769441"/>
          </a:xfrm>
          <a:prstGeom prst="rect">
            <a:avLst/>
          </a:prstGeom>
          <a:noFill/>
        </p:spPr>
        <p:txBody>
          <a:bodyPr wrap="square" rtlCol="0">
            <a:spAutoFit/>
          </a:bodyPr>
          <a:lstStyle/>
          <a:p>
            <a:r>
              <a:rPr lang="fr-FR" sz="4400" b="1" dirty="0">
                <a:latin typeface="Times New Roman" panose="02020603050405020304" pitchFamily="18" charset="0"/>
                <a:cs typeface="Times New Roman" panose="02020603050405020304" pitchFamily="18" charset="0"/>
              </a:rPr>
              <a:t>DDQN(double DQN)</a:t>
            </a:r>
            <a:endParaRPr lang="en-US" sz="4400" b="1"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E04096BC-1D5A-0891-BAA3-64E93AFE42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86" y="2132038"/>
            <a:ext cx="3590925" cy="35433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CB5A0B4-ABD0-4B44-D044-6D357B2C0E2E}"/>
              </a:ext>
            </a:extLst>
          </p:cNvPr>
          <p:cNvSpPr txBox="1"/>
          <p:nvPr/>
        </p:nvSpPr>
        <p:spPr>
          <a:xfrm>
            <a:off x="1554135" y="1762706"/>
            <a:ext cx="2009775" cy="369332"/>
          </a:xfrm>
          <a:prstGeom prst="rect">
            <a:avLst/>
          </a:prstGeom>
          <a:noFill/>
        </p:spPr>
        <p:txBody>
          <a:bodyPr wrap="square" rtlCol="0">
            <a:spAutoFit/>
          </a:bodyPr>
          <a:lstStyle/>
          <a:p>
            <a:r>
              <a:rPr lang="fr-FR" b="1" dirty="0"/>
              <a:t>Network Structure </a:t>
            </a:r>
            <a:endParaRPr lang="en-US" b="1" dirty="0"/>
          </a:p>
        </p:txBody>
      </p:sp>
      <p:sp>
        <p:nvSpPr>
          <p:cNvPr id="10" name="TextBox 9">
            <a:extLst>
              <a:ext uri="{FF2B5EF4-FFF2-40B4-BE49-F238E27FC236}">
                <a16:creationId xmlns:a16="http://schemas.microsoft.com/office/drawing/2014/main" id="{DDC0CAAA-26B1-B533-6B97-D14B8525FFA1}"/>
              </a:ext>
            </a:extLst>
          </p:cNvPr>
          <p:cNvSpPr txBox="1"/>
          <p:nvPr/>
        </p:nvSpPr>
        <p:spPr>
          <a:xfrm>
            <a:off x="7620542" y="1815082"/>
            <a:ext cx="2322064" cy="369332"/>
          </a:xfrm>
          <a:prstGeom prst="rect">
            <a:avLst/>
          </a:prstGeom>
          <a:noFill/>
        </p:spPr>
        <p:txBody>
          <a:bodyPr wrap="square" rtlCol="0">
            <a:spAutoFit/>
          </a:bodyPr>
          <a:lstStyle/>
          <a:p>
            <a:r>
              <a:rPr lang="fr-FR" b="1" dirty="0"/>
              <a:t>Training the network</a:t>
            </a:r>
            <a:endParaRPr lang="en-US" b="1" dirty="0"/>
          </a:p>
        </p:txBody>
      </p:sp>
      <p:pic>
        <p:nvPicPr>
          <p:cNvPr id="3" name="Picture 2">
            <a:extLst>
              <a:ext uri="{FF2B5EF4-FFF2-40B4-BE49-F238E27FC236}">
                <a16:creationId xmlns:a16="http://schemas.microsoft.com/office/drawing/2014/main" id="{5516FA9A-E979-BE1F-1065-5895C6D26287}"/>
              </a:ext>
            </a:extLst>
          </p:cNvPr>
          <p:cNvPicPr>
            <a:picLocks noChangeAspect="1"/>
          </p:cNvPicPr>
          <p:nvPr/>
        </p:nvPicPr>
        <p:blipFill>
          <a:blip r:embed="rId4"/>
          <a:stretch>
            <a:fillRect/>
          </a:stretch>
        </p:blipFill>
        <p:spPr>
          <a:xfrm>
            <a:off x="5371148" y="2184414"/>
            <a:ext cx="6820852" cy="3324689"/>
          </a:xfrm>
          <a:prstGeom prst="rect">
            <a:avLst/>
          </a:prstGeom>
        </p:spPr>
      </p:pic>
      <p:sp>
        <p:nvSpPr>
          <p:cNvPr id="5" name="Date Placeholder 4">
            <a:extLst>
              <a:ext uri="{FF2B5EF4-FFF2-40B4-BE49-F238E27FC236}">
                <a16:creationId xmlns:a16="http://schemas.microsoft.com/office/drawing/2014/main" id="{E75FA380-F4A4-FA45-8711-D6363CD8869E}"/>
              </a:ext>
            </a:extLst>
          </p:cNvPr>
          <p:cNvSpPr>
            <a:spLocks noGrp="1"/>
          </p:cNvSpPr>
          <p:nvPr>
            <p:ph type="dt" sz="half" idx="10"/>
          </p:nvPr>
        </p:nvSpPr>
        <p:spPr/>
        <p:txBody>
          <a:bodyPr/>
          <a:lstStyle/>
          <a:p>
            <a:fld id="{973FB618-4C6E-4705-8088-0E75DC901B16}" type="datetime1">
              <a:rPr lang="en-US" smtClean="0"/>
              <a:t>8/29/2023</a:t>
            </a:fld>
            <a:endParaRPr lang="en-US"/>
          </a:p>
        </p:txBody>
      </p:sp>
      <p:sp>
        <p:nvSpPr>
          <p:cNvPr id="6" name="Footer Placeholder 5">
            <a:extLst>
              <a:ext uri="{FF2B5EF4-FFF2-40B4-BE49-F238E27FC236}">
                <a16:creationId xmlns:a16="http://schemas.microsoft.com/office/drawing/2014/main" id="{C397262B-FA0E-7D25-20A8-3A70AF35DF77}"/>
              </a:ext>
            </a:extLst>
          </p:cNvPr>
          <p:cNvSpPr>
            <a:spLocks noGrp="1"/>
          </p:cNvSpPr>
          <p:nvPr>
            <p:ph type="ftr" sz="quarter" idx="11"/>
          </p:nvPr>
        </p:nvSpPr>
        <p:spPr/>
        <p:txBody>
          <a:bodyPr/>
          <a:lstStyle/>
          <a:p>
            <a:r>
              <a:rPr lang="en-US"/>
              <a:t>RL algorithms</a:t>
            </a:r>
          </a:p>
        </p:txBody>
      </p:sp>
      <p:sp>
        <p:nvSpPr>
          <p:cNvPr id="8" name="Slide Number Placeholder 7">
            <a:extLst>
              <a:ext uri="{FF2B5EF4-FFF2-40B4-BE49-F238E27FC236}">
                <a16:creationId xmlns:a16="http://schemas.microsoft.com/office/drawing/2014/main" id="{A9215695-A9F7-67EF-4BE7-E81411D6EBF9}"/>
              </a:ext>
            </a:extLst>
          </p:cNvPr>
          <p:cNvSpPr>
            <a:spLocks noGrp="1"/>
          </p:cNvSpPr>
          <p:nvPr>
            <p:ph type="sldNum" sz="quarter" idx="12"/>
          </p:nvPr>
        </p:nvSpPr>
        <p:spPr/>
        <p:txBody>
          <a:bodyPr/>
          <a:lstStyle/>
          <a:p>
            <a:fld id="{255279C0-6C1D-400F-893F-96CCD22DB2F3}" type="slidenum">
              <a:rPr lang="en-US" smtClean="0"/>
              <a:t>11</a:t>
            </a:fld>
            <a:endParaRPr lang="en-US"/>
          </a:p>
        </p:txBody>
      </p:sp>
    </p:spTree>
    <p:extLst>
      <p:ext uri="{BB962C8B-B14F-4D97-AF65-F5344CB8AC3E}">
        <p14:creationId xmlns:p14="http://schemas.microsoft.com/office/powerpoint/2010/main" val="2980390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EE58C-5C35-62FE-CE16-BE862100D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8" y="180784"/>
            <a:ext cx="3238446" cy="676466"/>
          </a:xfrm>
          <a:prstGeom prst="rect">
            <a:avLst/>
          </a:prstGeom>
        </p:spPr>
      </p:pic>
      <p:sp>
        <p:nvSpPr>
          <p:cNvPr id="4" name="TextBox 3">
            <a:extLst>
              <a:ext uri="{FF2B5EF4-FFF2-40B4-BE49-F238E27FC236}">
                <a16:creationId xmlns:a16="http://schemas.microsoft.com/office/drawing/2014/main" id="{8D7B2B60-D2CE-24C3-8ADE-4615C38BCBB9}"/>
              </a:ext>
            </a:extLst>
          </p:cNvPr>
          <p:cNvSpPr txBox="1"/>
          <p:nvPr/>
        </p:nvSpPr>
        <p:spPr>
          <a:xfrm>
            <a:off x="4462462" y="826739"/>
            <a:ext cx="4148138" cy="769441"/>
          </a:xfrm>
          <a:prstGeom prst="rect">
            <a:avLst/>
          </a:prstGeom>
          <a:noFill/>
        </p:spPr>
        <p:txBody>
          <a:bodyPr wrap="square" rtlCol="0">
            <a:spAutoFit/>
          </a:bodyPr>
          <a:lstStyle/>
          <a:p>
            <a:r>
              <a:rPr lang="fr-FR" sz="4400" b="1" dirty="0" err="1">
                <a:latin typeface="Times New Roman" panose="02020603050405020304" pitchFamily="18" charset="0"/>
                <a:cs typeface="Times New Roman" panose="02020603050405020304" pitchFamily="18" charset="0"/>
              </a:rPr>
              <a:t>Dueling</a:t>
            </a:r>
            <a:r>
              <a:rPr lang="fr-FR" sz="4400" b="1" dirty="0">
                <a:latin typeface="Times New Roman" panose="02020603050405020304" pitchFamily="18" charset="0"/>
                <a:cs typeface="Times New Roman" panose="02020603050405020304" pitchFamily="18" charset="0"/>
              </a:rPr>
              <a:t> DQN</a:t>
            </a:r>
            <a:endParaRPr lang="en-US" sz="4400" b="1"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AC56EDA8-D4C5-0BDB-7C64-8272988B925D}"/>
              </a:ext>
            </a:extLst>
          </p:cNvPr>
          <p:cNvSpPr>
            <a:spLocks noGrp="1"/>
          </p:cNvSpPr>
          <p:nvPr>
            <p:ph type="dt" sz="half" idx="10"/>
          </p:nvPr>
        </p:nvSpPr>
        <p:spPr/>
        <p:txBody>
          <a:bodyPr/>
          <a:lstStyle/>
          <a:p>
            <a:fld id="{35A773DA-D4B0-49F6-9E2A-7E2F724673CB}" type="datetime1">
              <a:rPr lang="en-US" smtClean="0"/>
              <a:t>8/29/2023</a:t>
            </a:fld>
            <a:endParaRPr lang="en-US"/>
          </a:p>
        </p:txBody>
      </p:sp>
      <p:sp>
        <p:nvSpPr>
          <p:cNvPr id="11" name="Footer Placeholder 10">
            <a:extLst>
              <a:ext uri="{FF2B5EF4-FFF2-40B4-BE49-F238E27FC236}">
                <a16:creationId xmlns:a16="http://schemas.microsoft.com/office/drawing/2014/main" id="{D7749DAD-7B16-0390-3381-F1915E64C1CE}"/>
              </a:ext>
            </a:extLst>
          </p:cNvPr>
          <p:cNvSpPr>
            <a:spLocks noGrp="1"/>
          </p:cNvSpPr>
          <p:nvPr>
            <p:ph type="ftr" sz="quarter" idx="11"/>
          </p:nvPr>
        </p:nvSpPr>
        <p:spPr/>
        <p:txBody>
          <a:bodyPr/>
          <a:lstStyle/>
          <a:p>
            <a:r>
              <a:rPr lang="en-US"/>
              <a:t>RL algorithms</a:t>
            </a:r>
          </a:p>
        </p:txBody>
      </p:sp>
      <p:sp>
        <p:nvSpPr>
          <p:cNvPr id="13" name="Slide Number Placeholder 12">
            <a:extLst>
              <a:ext uri="{FF2B5EF4-FFF2-40B4-BE49-F238E27FC236}">
                <a16:creationId xmlns:a16="http://schemas.microsoft.com/office/drawing/2014/main" id="{803A88C4-7B2F-E44E-0F13-E37E38496F88}"/>
              </a:ext>
            </a:extLst>
          </p:cNvPr>
          <p:cNvSpPr>
            <a:spLocks noGrp="1"/>
          </p:cNvSpPr>
          <p:nvPr>
            <p:ph type="sldNum" sz="quarter" idx="12"/>
          </p:nvPr>
        </p:nvSpPr>
        <p:spPr/>
        <p:txBody>
          <a:bodyPr/>
          <a:lstStyle/>
          <a:p>
            <a:fld id="{255279C0-6C1D-400F-893F-96CCD22DB2F3}" type="slidenum">
              <a:rPr lang="en-US" smtClean="0"/>
              <a:t>12</a:t>
            </a:fld>
            <a:endParaRPr lang="en-US"/>
          </a:p>
        </p:txBody>
      </p:sp>
      <p:sp>
        <p:nvSpPr>
          <p:cNvPr id="2" name="TextBox 1">
            <a:extLst>
              <a:ext uri="{FF2B5EF4-FFF2-40B4-BE49-F238E27FC236}">
                <a16:creationId xmlns:a16="http://schemas.microsoft.com/office/drawing/2014/main" id="{635F68A4-228A-F914-F4F7-E6765213D242}"/>
              </a:ext>
            </a:extLst>
          </p:cNvPr>
          <p:cNvSpPr txBox="1"/>
          <p:nvPr/>
        </p:nvSpPr>
        <p:spPr>
          <a:xfrm>
            <a:off x="505998" y="1792630"/>
            <a:ext cx="7065204" cy="1754326"/>
          </a:xfrm>
          <a:prstGeom prst="rect">
            <a:avLst/>
          </a:prstGeom>
          <a:noFill/>
        </p:spPr>
        <p:txBody>
          <a:bodyPr wrap="square" rtlCol="0">
            <a:spAutoFit/>
          </a:bodyPr>
          <a:lstStyle/>
          <a:p>
            <a:pPr algn="just"/>
            <a:r>
              <a:rPr lang="en-US" b="0" i="0" dirty="0">
                <a:solidFill>
                  <a:srgbClr val="212529"/>
                </a:solidFill>
                <a:effectLst/>
                <a:latin typeface="Lato" panose="020F0502020204030203" pitchFamily="34" charset="0"/>
              </a:rPr>
              <a:t>A </a:t>
            </a:r>
            <a:r>
              <a:rPr lang="en-US" b="1" i="0" dirty="0">
                <a:solidFill>
                  <a:srgbClr val="212529"/>
                </a:solidFill>
                <a:effectLst/>
                <a:latin typeface="Lato" panose="020F0502020204030203" pitchFamily="34" charset="0"/>
              </a:rPr>
              <a:t>Dueling Network</a:t>
            </a:r>
            <a:r>
              <a:rPr lang="en-US" b="0" i="0" dirty="0">
                <a:solidFill>
                  <a:srgbClr val="212529"/>
                </a:solidFill>
                <a:effectLst/>
                <a:latin typeface="Lato" panose="020F0502020204030203" pitchFamily="34" charset="0"/>
              </a:rPr>
              <a:t> is a type of Q-Network that has two streams to separately estimate (scalar) state-value and the advantages for each action. Both streams share a common convolutional feature learning module. The two streams are combined via a special aggregating layer to produce an estimate of the state-action value function Q as shown in the figure to the right.</a:t>
            </a:r>
            <a:endParaRPr lang="en-US" dirty="0"/>
          </a:p>
        </p:txBody>
      </p:sp>
      <p:pic>
        <p:nvPicPr>
          <p:cNvPr id="6146" name="Picture 2">
            <a:extLst>
              <a:ext uri="{FF2B5EF4-FFF2-40B4-BE49-F238E27FC236}">
                <a16:creationId xmlns:a16="http://schemas.microsoft.com/office/drawing/2014/main" id="{E9265DAD-3664-560C-D28B-A4EFE1E277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7440" y="1832092"/>
            <a:ext cx="3738562" cy="342972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B7B4B7C-A120-7E53-F3D5-4668D8D946A7}"/>
              </a:ext>
            </a:extLst>
          </p:cNvPr>
          <p:cNvPicPr>
            <a:picLocks noChangeAspect="1"/>
          </p:cNvPicPr>
          <p:nvPr/>
        </p:nvPicPr>
        <p:blipFill>
          <a:blip r:embed="rId4"/>
          <a:stretch>
            <a:fillRect/>
          </a:stretch>
        </p:blipFill>
        <p:spPr>
          <a:xfrm>
            <a:off x="966422" y="3666644"/>
            <a:ext cx="5229955" cy="828791"/>
          </a:xfrm>
          <a:prstGeom prst="rect">
            <a:avLst/>
          </a:prstGeom>
        </p:spPr>
      </p:pic>
      <p:sp>
        <p:nvSpPr>
          <p:cNvPr id="14" name="TextBox 13">
            <a:extLst>
              <a:ext uri="{FF2B5EF4-FFF2-40B4-BE49-F238E27FC236}">
                <a16:creationId xmlns:a16="http://schemas.microsoft.com/office/drawing/2014/main" id="{9A3FB536-EBD8-09ED-8D1B-BBA1AEB72A97}"/>
              </a:ext>
            </a:extLst>
          </p:cNvPr>
          <p:cNvSpPr txBox="1"/>
          <p:nvPr/>
        </p:nvSpPr>
        <p:spPr>
          <a:xfrm>
            <a:off x="505998" y="4482336"/>
            <a:ext cx="7180677" cy="1200329"/>
          </a:xfrm>
          <a:prstGeom prst="rect">
            <a:avLst/>
          </a:prstGeom>
          <a:noFill/>
        </p:spPr>
        <p:txBody>
          <a:bodyPr wrap="square" rtlCol="0">
            <a:spAutoFit/>
          </a:bodyPr>
          <a:lstStyle/>
          <a:p>
            <a:pPr algn="just"/>
            <a:r>
              <a:rPr lang="en-US" b="0" i="0" dirty="0">
                <a:solidFill>
                  <a:srgbClr val="212529"/>
                </a:solidFill>
                <a:effectLst/>
                <a:latin typeface="Lato" panose="020F0502020204030203" pitchFamily="34" charset="0"/>
              </a:rPr>
              <a:t>This formulation is chosen for identifiability so that the advantage function has zero advantage for the chosen action, but instead of a maximum we use an average operator to increase the stability of the optimization.</a:t>
            </a:r>
            <a:endParaRPr lang="en-US" dirty="0"/>
          </a:p>
        </p:txBody>
      </p:sp>
    </p:spTree>
    <p:extLst>
      <p:ext uri="{BB962C8B-B14F-4D97-AF65-F5344CB8AC3E}">
        <p14:creationId xmlns:p14="http://schemas.microsoft.com/office/powerpoint/2010/main" val="115683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EE58C-5C35-62FE-CE16-BE862100D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8" y="180784"/>
            <a:ext cx="3238446" cy="676466"/>
          </a:xfrm>
          <a:prstGeom prst="rect">
            <a:avLst/>
          </a:prstGeom>
        </p:spPr>
      </p:pic>
      <p:sp>
        <p:nvSpPr>
          <p:cNvPr id="4" name="TextBox 3">
            <a:extLst>
              <a:ext uri="{FF2B5EF4-FFF2-40B4-BE49-F238E27FC236}">
                <a16:creationId xmlns:a16="http://schemas.microsoft.com/office/drawing/2014/main" id="{8D7B2B60-D2CE-24C3-8ADE-4615C38BCBB9}"/>
              </a:ext>
            </a:extLst>
          </p:cNvPr>
          <p:cNvSpPr txBox="1"/>
          <p:nvPr/>
        </p:nvSpPr>
        <p:spPr>
          <a:xfrm>
            <a:off x="4652962" y="842962"/>
            <a:ext cx="4148138" cy="769441"/>
          </a:xfrm>
          <a:prstGeom prst="rect">
            <a:avLst/>
          </a:prstGeom>
          <a:noFill/>
        </p:spPr>
        <p:txBody>
          <a:bodyPr wrap="square" rtlCol="0">
            <a:spAutoFit/>
          </a:bodyPr>
          <a:lstStyle/>
          <a:p>
            <a:r>
              <a:rPr lang="fr-FR" sz="4400" b="1" dirty="0" err="1">
                <a:latin typeface="Times New Roman" panose="02020603050405020304" pitchFamily="18" charset="0"/>
                <a:cs typeface="Times New Roman" panose="02020603050405020304" pitchFamily="18" charset="0"/>
              </a:rPr>
              <a:t>Dueling</a:t>
            </a:r>
            <a:r>
              <a:rPr lang="fr-FR" sz="4400" b="1" dirty="0">
                <a:latin typeface="Times New Roman" panose="02020603050405020304" pitchFamily="18" charset="0"/>
                <a:cs typeface="Times New Roman" panose="02020603050405020304" pitchFamily="18" charset="0"/>
              </a:rPr>
              <a:t> DQN</a:t>
            </a:r>
            <a:endParaRPr lang="en-US" sz="4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CB5A0B4-ABD0-4B44-D044-6D357B2C0E2E}"/>
              </a:ext>
            </a:extLst>
          </p:cNvPr>
          <p:cNvSpPr txBox="1"/>
          <p:nvPr/>
        </p:nvSpPr>
        <p:spPr>
          <a:xfrm>
            <a:off x="1511749" y="1816656"/>
            <a:ext cx="2009775" cy="369332"/>
          </a:xfrm>
          <a:prstGeom prst="rect">
            <a:avLst/>
          </a:prstGeom>
          <a:noFill/>
        </p:spPr>
        <p:txBody>
          <a:bodyPr wrap="square" rtlCol="0">
            <a:spAutoFit/>
          </a:bodyPr>
          <a:lstStyle/>
          <a:p>
            <a:r>
              <a:rPr lang="fr-FR" b="1" dirty="0"/>
              <a:t>Network Structure </a:t>
            </a:r>
            <a:endParaRPr lang="en-US" b="1" dirty="0"/>
          </a:p>
        </p:txBody>
      </p:sp>
      <p:sp>
        <p:nvSpPr>
          <p:cNvPr id="10" name="TextBox 9">
            <a:extLst>
              <a:ext uri="{FF2B5EF4-FFF2-40B4-BE49-F238E27FC236}">
                <a16:creationId xmlns:a16="http://schemas.microsoft.com/office/drawing/2014/main" id="{DDC0CAAA-26B1-B533-6B97-D14B8525FFA1}"/>
              </a:ext>
            </a:extLst>
          </p:cNvPr>
          <p:cNvSpPr txBox="1"/>
          <p:nvPr/>
        </p:nvSpPr>
        <p:spPr>
          <a:xfrm>
            <a:off x="8670478" y="1816656"/>
            <a:ext cx="2322064" cy="369332"/>
          </a:xfrm>
          <a:prstGeom prst="rect">
            <a:avLst/>
          </a:prstGeom>
          <a:noFill/>
        </p:spPr>
        <p:txBody>
          <a:bodyPr wrap="square" rtlCol="0">
            <a:spAutoFit/>
          </a:bodyPr>
          <a:lstStyle/>
          <a:p>
            <a:r>
              <a:rPr lang="fr-FR" b="1" dirty="0"/>
              <a:t>Training the network</a:t>
            </a:r>
            <a:endParaRPr lang="en-US" b="1" dirty="0"/>
          </a:p>
        </p:txBody>
      </p:sp>
      <p:pic>
        <p:nvPicPr>
          <p:cNvPr id="3" name="Picture 2">
            <a:extLst>
              <a:ext uri="{FF2B5EF4-FFF2-40B4-BE49-F238E27FC236}">
                <a16:creationId xmlns:a16="http://schemas.microsoft.com/office/drawing/2014/main" id="{E79DD630-872D-1E1F-3338-9CF5D60F1774}"/>
              </a:ext>
            </a:extLst>
          </p:cNvPr>
          <p:cNvPicPr>
            <a:picLocks noChangeAspect="1"/>
          </p:cNvPicPr>
          <p:nvPr/>
        </p:nvPicPr>
        <p:blipFill>
          <a:blip r:embed="rId3"/>
          <a:stretch>
            <a:fillRect/>
          </a:stretch>
        </p:blipFill>
        <p:spPr>
          <a:xfrm>
            <a:off x="283078" y="2296038"/>
            <a:ext cx="4816973" cy="3571875"/>
          </a:xfrm>
          <a:prstGeom prst="rect">
            <a:avLst/>
          </a:prstGeom>
        </p:spPr>
      </p:pic>
      <p:pic>
        <p:nvPicPr>
          <p:cNvPr id="6" name="Picture 5">
            <a:extLst>
              <a:ext uri="{FF2B5EF4-FFF2-40B4-BE49-F238E27FC236}">
                <a16:creationId xmlns:a16="http://schemas.microsoft.com/office/drawing/2014/main" id="{3FF06331-2DBC-388F-F386-2EF6E339E762}"/>
              </a:ext>
            </a:extLst>
          </p:cNvPr>
          <p:cNvPicPr>
            <a:picLocks noChangeAspect="1"/>
          </p:cNvPicPr>
          <p:nvPr/>
        </p:nvPicPr>
        <p:blipFill>
          <a:blip r:embed="rId4"/>
          <a:stretch>
            <a:fillRect/>
          </a:stretch>
        </p:blipFill>
        <p:spPr>
          <a:xfrm>
            <a:off x="5167312" y="2586341"/>
            <a:ext cx="6906589" cy="2991267"/>
          </a:xfrm>
          <a:prstGeom prst="rect">
            <a:avLst/>
          </a:prstGeom>
        </p:spPr>
      </p:pic>
      <p:sp>
        <p:nvSpPr>
          <p:cNvPr id="8" name="Date Placeholder 7">
            <a:extLst>
              <a:ext uri="{FF2B5EF4-FFF2-40B4-BE49-F238E27FC236}">
                <a16:creationId xmlns:a16="http://schemas.microsoft.com/office/drawing/2014/main" id="{AC56EDA8-D4C5-0BDB-7C64-8272988B925D}"/>
              </a:ext>
            </a:extLst>
          </p:cNvPr>
          <p:cNvSpPr>
            <a:spLocks noGrp="1"/>
          </p:cNvSpPr>
          <p:nvPr>
            <p:ph type="dt" sz="half" idx="10"/>
          </p:nvPr>
        </p:nvSpPr>
        <p:spPr/>
        <p:txBody>
          <a:bodyPr/>
          <a:lstStyle/>
          <a:p>
            <a:fld id="{35A773DA-D4B0-49F6-9E2A-7E2F724673CB}" type="datetime1">
              <a:rPr lang="en-US" smtClean="0"/>
              <a:t>8/29/2023</a:t>
            </a:fld>
            <a:endParaRPr lang="en-US"/>
          </a:p>
        </p:txBody>
      </p:sp>
      <p:sp>
        <p:nvSpPr>
          <p:cNvPr id="11" name="Footer Placeholder 10">
            <a:extLst>
              <a:ext uri="{FF2B5EF4-FFF2-40B4-BE49-F238E27FC236}">
                <a16:creationId xmlns:a16="http://schemas.microsoft.com/office/drawing/2014/main" id="{D7749DAD-7B16-0390-3381-F1915E64C1CE}"/>
              </a:ext>
            </a:extLst>
          </p:cNvPr>
          <p:cNvSpPr>
            <a:spLocks noGrp="1"/>
          </p:cNvSpPr>
          <p:nvPr>
            <p:ph type="ftr" sz="quarter" idx="11"/>
          </p:nvPr>
        </p:nvSpPr>
        <p:spPr/>
        <p:txBody>
          <a:bodyPr/>
          <a:lstStyle/>
          <a:p>
            <a:r>
              <a:rPr lang="en-US"/>
              <a:t>RL algorithms</a:t>
            </a:r>
          </a:p>
        </p:txBody>
      </p:sp>
      <p:sp>
        <p:nvSpPr>
          <p:cNvPr id="13" name="Slide Number Placeholder 12">
            <a:extLst>
              <a:ext uri="{FF2B5EF4-FFF2-40B4-BE49-F238E27FC236}">
                <a16:creationId xmlns:a16="http://schemas.microsoft.com/office/drawing/2014/main" id="{803A88C4-7B2F-E44E-0F13-E37E38496F88}"/>
              </a:ext>
            </a:extLst>
          </p:cNvPr>
          <p:cNvSpPr>
            <a:spLocks noGrp="1"/>
          </p:cNvSpPr>
          <p:nvPr>
            <p:ph type="sldNum" sz="quarter" idx="12"/>
          </p:nvPr>
        </p:nvSpPr>
        <p:spPr/>
        <p:txBody>
          <a:bodyPr/>
          <a:lstStyle/>
          <a:p>
            <a:fld id="{255279C0-6C1D-400F-893F-96CCD22DB2F3}" type="slidenum">
              <a:rPr lang="en-US" smtClean="0"/>
              <a:t>13</a:t>
            </a:fld>
            <a:endParaRPr lang="en-US"/>
          </a:p>
        </p:txBody>
      </p:sp>
    </p:spTree>
    <p:extLst>
      <p:ext uri="{BB962C8B-B14F-4D97-AF65-F5344CB8AC3E}">
        <p14:creationId xmlns:p14="http://schemas.microsoft.com/office/powerpoint/2010/main" val="1013745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EE58C-5C35-62FE-CE16-BE862100D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8" y="180784"/>
            <a:ext cx="3238446" cy="676466"/>
          </a:xfrm>
          <a:prstGeom prst="rect">
            <a:avLst/>
          </a:prstGeom>
        </p:spPr>
      </p:pic>
      <p:sp>
        <p:nvSpPr>
          <p:cNvPr id="4" name="TextBox 3">
            <a:extLst>
              <a:ext uri="{FF2B5EF4-FFF2-40B4-BE49-F238E27FC236}">
                <a16:creationId xmlns:a16="http://schemas.microsoft.com/office/drawing/2014/main" id="{8D7B2B60-D2CE-24C3-8ADE-4615C38BCBB9}"/>
              </a:ext>
            </a:extLst>
          </p:cNvPr>
          <p:cNvSpPr txBox="1"/>
          <p:nvPr/>
        </p:nvSpPr>
        <p:spPr>
          <a:xfrm>
            <a:off x="3781425" y="828675"/>
            <a:ext cx="5512939" cy="769441"/>
          </a:xfrm>
          <a:prstGeom prst="rect">
            <a:avLst/>
          </a:prstGeom>
          <a:noFill/>
        </p:spPr>
        <p:txBody>
          <a:bodyPr wrap="square" rtlCol="0">
            <a:spAutoFit/>
          </a:bodyPr>
          <a:lstStyle/>
          <a:p>
            <a:r>
              <a:rPr lang="fr-FR" sz="4400" b="1" dirty="0" err="1">
                <a:latin typeface="Times New Roman" panose="02020603050405020304" pitchFamily="18" charset="0"/>
                <a:cs typeface="Times New Roman" panose="02020603050405020304" pitchFamily="18" charset="0"/>
              </a:rPr>
              <a:t>Categorical</a:t>
            </a:r>
            <a:r>
              <a:rPr lang="fr-FR" sz="4400" b="1" dirty="0">
                <a:latin typeface="Times New Roman" panose="02020603050405020304" pitchFamily="18" charset="0"/>
                <a:cs typeface="Times New Roman" panose="02020603050405020304" pitchFamily="18" charset="0"/>
              </a:rPr>
              <a:t> DQN</a:t>
            </a:r>
            <a:endParaRPr lang="en-US" sz="4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CB5A0B4-ABD0-4B44-D044-6D357B2C0E2E}"/>
              </a:ext>
            </a:extLst>
          </p:cNvPr>
          <p:cNvSpPr txBox="1"/>
          <p:nvPr/>
        </p:nvSpPr>
        <p:spPr>
          <a:xfrm>
            <a:off x="1511749" y="1816656"/>
            <a:ext cx="2009775" cy="369332"/>
          </a:xfrm>
          <a:prstGeom prst="rect">
            <a:avLst/>
          </a:prstGeom>
          <a:noFill/>
        </p:spPr>
        <p:txBody>
          <a:bodyPr wrap="square" rtlCol="0">
            <a:spAutoFit/>
          </a:bodyPr>
          <a:lstStyle/>
          <a:p>
            <a:r>
              <a:rPr lang="fr-FR" b="1" dirty="0"/>
              <a:t>Network Structure </a:t>
            </a:r>
            <a:endParaRPr lang="en-US" b="1" dirty="0"/>
          </a:p>
        </p:txBody>
      </p:sp>
      <p:sp>
        <p:nvSpPr>
          <p:cNvPr id="10" name="TextBox 9">
            <a:extLst>
              <a:ext uri="{FF2B5EF4-FFF2-40B4-BE49-F238E27FC236}">
                <a16:creationId xmlns:a16="http://schemas.microsoft.com/office/drawing/2014/main" id="{DDC0CAAA-26B1-B533-6B97-D14B8525FFA1}"/>
              </a:ext>
            </a:extLst>
          </p:cNvPr>
          <p:cNvSpPr txBox="1"/>
          <p:nvPr/>
        </p:nvSpPr>
        <p:spPr>
          <a:xfrm>
            <a:off x="8670478" y="1816656"/>
            <a:ext cx="2322064" cy="369332"/>
          </a:xfrm>
          <a:prstGeom prst="rect">
            <a:avLst/>
          </a:prstGeom>
          <a:noFill/>
        </p:spPr>
        <p:txBody>
          <a:bodyPr wrap="square" rtlCol="0">
            <a:spAutoFit/>
          </a:bodyPr>
          <a:lstStyle/>
          <a:p>
            <a:r>
              <a:rPr lang="fr-FR" b="1" dirty="0"/>
              <a:t>Training the network</a:t>
            </a:r>
            <a:endParaRPr lang="en-US" b="1" dirty="0"/>
          </a:p>
        </p:txBody>
      </p:sp>
      <p:pic>
        <p:nvPicPr>
          <p:cNvPr id="3" name="Picture 2">
            <a:extLst>
              <a:ext uri="{FF2B5EF4-FFF2-40B4-BE49-F238E27FC236}">
                <a16:creationId xmlns:a16="http://schemas.microsoft.com/office/drawing/2014/main" id="{4BED1C8E-9756-C560-0854-6AA14F378B73}"/>
              </a:ext>
            </a:extLst>
          </p:cNvPr>
          <p:cNvPicPr>
            <a:picLocks noChangeAspect="1"/>
          </p:cNvPicPr>
          <p:nvPr/>
        </p:nvPicPr>
        <p:blipFill>
          <a:blip r:embed="rId3"/>
          <a:stretch>
            <a:fillRect/>
          </a:stretch>
        </p:blipFill>
        <p:spPr>
          <a:xfrm>
            <a:off x="293633" y="2185988"/>
            <a:ext cx="4749855" cy="4288064"/>
          </a:xfrm>
          <a:prstGeom prst="rect">
            <a:avLst/>
          </a:prstGeom>
        </p:spPr>
      </p:pic>
      <p:pic>
        <p:nvPicPr>
          <p:cNvPr id="6" name="Picture 5">
            <a:extLst>
              <a:ext uri="{FF2B5EF4-FFF2-40B4-BE49-F238E27FC236}">
                <a16:creationId xmlns:a16="http://schemas.microsoft.com/office/drawing/2014/main" id="{56D68E21-9922-7D2C-F6B1-835DD4984D07}"/>
              </a:ext>
            </a:extLst>
          </p:cNvPr>
          <p:cNvPicPr>
            <a:picLocks noChangeAspect="1"/>
          </p:cNvPicPr>
          <p:nvPr/>
        </p:nvPicPr>
        <p:blipFill>
          <a:blip r:embed="rId4"/>
          <a:stretch>
            <a:fillRect/>
          </a:stretch>
        </p:blipFill>
        <p:spPr>
          <a:xfrm>
            <a:off x="5245762" y="2661703"/>
            <a:ext cx="6849431" cy="3086531"/>
          </a:xfrm>
          <a:prstGeom prst="rect">
            <a:avLst/>
          </a:prstGeom>
        </p:spPr>
      </p:pic>
      <p:sp>
        <p:nvSpPr>
          <p:cNvPr id="8" name="Date Placeholder 7">
            <a:extLst>
              <a:ext uri="{FF2B5EF4-FFF2-40B4-BE49-F238E27FC236}">
                <a16:creationId xmlns:a16="http://schemas.microsoft.com/office/drawing/2014/main" id="{F74E8B59-BE01-ED4F-49B1-369B74E0D681}"/>
              </a:ext>
            </a:extLst>
          </p:cNvPr>
          <p:cNvSpPr>
            <a:spLocks noGrp="1"/>
          </p:cNvSpPr>
          <p:nvPr>
            <p:ph type="dt" sz="half" idx="10"/>
          </p:nvPr>
        </p:nvSpPr>
        <p:spPr/>
        <p:txBody>
          <a:bodyPr/>
          <a:lstStyle/>
          <a:p>
            <a:fld id="{298A5A60-DCBC-4A4F-86DF-65128DB3925A}" type="datetime1">
              <a:rPr lang="en-US" smtClean="0"/>
              <a:t>8/29/2023</a:t>
            </a:fld>
            <a:endParaRPr lang="en-US"/>
          </a:p>
        </p:txBody>
      </p:sp>
      <p:sp>
        <p:nvSpPr>
          <p:cNvPr id="11" name="Footer Placeholder 10">
            <a:extLst>
              <a:ext uri="{FF2B5EF4-FFF2-40B4-BE49-F238E27FC236}">
                <a16:creationId xmlns:a16="http://schemas.microsoft.com/office/drawing/2014/main" id="{D8B9AA72-C84F-6998-F582-1015ACAC6184}"/>
              </a:ext>
            </a:extLst>
          </p:cNvPr>
          <p:cNvSpPr>
            <a:spLocks noGrp="1"/>
          </p:cNvSpPr>
          <p:nvPr>
            <p:ph type="ftr" sz="quarter" idx="11"/>
          </p:nvPr>
        </p:nvSpPr>
        <p:spPr/>
        <p:txBody>
          <a:bodyPr/>
          <a:lstStyle/>
          <a:p>
            <a:r>
              <a:rPr lang="en-US"/>
              <a:t>RL algorithms</a:t>
            </a:r>
          </a:p>
        </p:txBody>
      </p:sp>
      <p:sp>
        <p:nvSpPr>
          <p:cNvPr id="12" name="Slide Number Placeholder 11">
            <a:extLst>
              <a:ext uri="{FF2B5EF4-FFF2-40B4-BE49-F238E27FC236}">
                <a16:creationId xmlns:a16="http://schemas.microsoft.com/office/drawing/2014/main" id="{46B27A21-567B-82C7-F0F2-DAC043B9968F}"/>
              </a:ext>
            </a:extLst>
          </p:cNvPr>
          <p:cNvSpPr>
            <a:spLocks noGrp="1"/>
          </p:cNvSpPr>
          <p:nvPr>
            <p:ph type="sldNum" sz="quarter" idx="12"/>
          </p:nvPr>
        </p:nvSpPr>
        <p:spPr/>
        <p:txBody>
          <a:bodyPr/>
          <a:lstStyle/>
          <a:p>
            <a:fld id="{255279C0-6C1D-400F-893F-96CCD22DB2F3}" type="slidenum">
              <a:rPr lang="en-US" smtClean="0"/>
              <a:t>14</a:t>
            </a:fld>
            <a:endParaRPr lang="en-US"/>
          </a:p>
        </p:txBody>
      </p:sp>
    </p:spTree>
    <p:extLst>
      <p:ext uri="{BB962C8B-B14F-4D97-AF65-F5344CB8AC3E}">
        <p14:creationId xmlns:p14="http://schemas.microsoft.com/office/powerpoint/2010/main" val="2493851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EE58C-5C35-62FE-CE16-BE862100D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8" y="180784"/>
            <a:ext cx="3238446" cy="676466"/>
          </a:xfrm>
          <a:prstGeom prst="rect">
            <a:avLst/>
          </a:prstGeom>
        </p:spPr>
      </p:pic>
      <p:sp>
        <p:nvSpPr>
          <p:cNvPr id="4" name="TextBox 3">
            <a:extLst>
              <a:ext uri="{FF2B5EF4-FFF2-40B4-BE49-F238E27FC236}">
                <a16:creationId xmlns:a16="http://schemas.microsoft.com/office/drawing/2014/main" id="{8D7B2B60-D2CE-24C3-8ADE-4615C38BCBB9}"/>
              </a:ext>
            </a:extLst>
          </p:cNvPr>
          <p:cNvSpPr txBox="1"/>
          <p:nvPr/>
        </p:nvSpPr>
        <p:spPr>
          <a:xfrm>
            <a:off x="4664868" y="472529"/>
            <a:ext cx="2862263" cy="769441"/>
          </a:xfrm>
          <a:prstGeom prst="rect">
            <a:avLst/>
          </a:prstGeom>
          <a:noFill/>
        </p:spPr>
        <p:txBody>
          <a:bodyPr wrap="square" rtlCol="0">
            <a:spAutoFit/>
          </a:bodyPr>
          <a:lstStyle/>
          <a:p>
            <a:r>
              <a:rPr lang="fr-FR" sz="4400" b="1" dirty="0">
                <a:latin typeface="Times New Roman" panose="02020603050405020304" pitchFamily="18" charset="0"/>
                <a:cs typeface="Times New Roman" panose="02020603050405020304" pitchFamily="18" charset="0"/>
              </a:rPr>
              <a:t>Rainbow</a:t>
            </a:r>
            <a:endParaRPr lang="en-US" sz="4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CB5A0B4-ABD0-4B44-D044-6D357B2C0E2E}"/>
              </a:ext>
            </a:extLst>
          </p:cNvPr>
          <p:cNvSpPr txBox="1"/>
          <p:nvPr/>
        </p:nvSpPr>
        <p:spPr>
          <a:xfrm>
            <a:off x="1778452" y="1754300"/>
            <a:ext cx="2009775" cy="369332"/>
          </a:xfrm>
          <a:prstGeom prst="rect">
            <a:avLst/>
          </a:prstGeom>
          <a:noFill/>
        </p:spPr>
        <p:txBody>
          <a:bodyPr wrap="square" rtlCol="0">
            <a:spAutoFit/>
          </a:bodyPr>
          <a:lstStyle/>
          <a:p>
            <a:r>
              <a:rPr lang="fr-FR" b="1" dirty="0"/>
              <a:t>Network Structure </a:t>
            </a:r>
            <a:endParaRPr lang="en-US" b="1" dirty="0"/>
          </a:p>
        </p:txBody>
      </p:sp>
      <p:sp>
        <p:nvSpPr>
          <p:cNvPr id="10" name="TextBox 9">
            <a:extLst>
              <a:ext uri="{FF2B5EF4-FFF2-40B4-BE49-F238E27FC236}">
                <a16:creationId xmlns:a16="http://schemas.microsoft.com/office/drawing/2014/main" id="{DDC0CAAA-26B1-B533-6B97-D14B8525FFA1}"/>
              </a:ext>
            </a:extLst>
          </p:cNvPr>
          <p:cNvSpPr txBox="1"/>
          <p:nvPr/>
        </p:nvSpPr>
        <p:spPr>
          <a:xfrm>
            <a:off x="8222122" y="3311119"/>
            <a:ext cx="2322064" cy="369332"/>
          </a:xfrm>
          <a:prstGeom prst="rect">
            <a:avLst/>
          </a:prstGeom>
          <a:noFill/>
        </p:spPr>
        <p:txBody>
          <a:bodyPr wrap="square" rtlCol="0">
            <a:spAutoFit/>
          </a:bodyPr>
          <a:lstStyle/>
          <a:p>
            <a:r>
              <a:rPr lang="fr-FR" b="1" dirty="0"/>
              <a:t>Training the network</a:t>
            </a:r>
            <a:endParaRPr lang="en-US" b="1" dirty="0"/>
          </a:p>
        </p:txBody>
      </p:sp>
      <p:pic>
        <p:nvPicPr>
          <p:cNvPr id="3" name="Picture 2">
            <a:extLst>
              <a:ext uri="{FF2B5EF4-FFF2-40B4-BE49-F238E27FC236}">
                <a16:creationId xmlns:a16="http://schemas.microsoft.com/office/drawing/2014/main" id="{1E5368D6-7535-9CF7-07B6-9B181666F9C7}"/>
              </a:ext>
            </a:extLst>
          </p:cNvPr>
          <p:cNvPicPr>
            <a:picLocks noChangeAspect="1"/>
          </p:cNvPicPr>
          <p:nvPr/>
        </p:nvPicPr>
        <p:blipFill>
          <a:blip r:embed="rId3"/>
          <a:stretch>
            <a:fillRect/>
          </a:stretch>
        </p:blipFill>
        <p:spPr>
          <a:xfrm>
            <a:off x="399368" y="2123632"/>
            <a:ext cx="4767944" cy="4451322"/>
          </a:xfrm>
          <a:prstGeom prst="rect">
            <a:avLst/>
          </a:prstGeom>
        </p:spPr>
      </p:pic>
      <p:pic>
        <p:nvPicPr>
          <p:cNvPr id="6" name="Picture 5">
            <a:extLst>
              <a:ext uri="{FF2B5EF4-FFF2-40B4-BE49-F238E27FC236}">
                <a16:creationId xmlns:a16="http://schemas.microsoft.com/office/drawing/2014/main" id="{94AA427E-793E-959D-B045-8360907C6373}"/>
              </a:ext>
            </a:extLst>
          </p:cNvPr>
          <p:cNvPicPr>
            <a:picLocks noChangeAspect="1"/>
          </p:cNvPicPr>
          <p:nvPr/>
        </p:nvPicPr>
        <p:blipFill>
          <a:blip r:embed="rId4"/>
          <a:stretch>
            <a:fillRect/>
          </a:stretch>
        </p:blipFill>
        <p:spPr>
          <a:xfrm>
            <a:off x="6435494" y="1223358"/>
            <a:ext cx="4858428" cy="1924319"/>
          </a:xfrm>
          <a:prstGeom prst="rect">
            <a:avLst/>
          </a:prstGeom>
        </p:spPr>
      </p:pic>
      <p:pic>
        <p:nvPicPr>
          <p:cNvPr id="11" name="Picture 10">
            <a:extLst>
              <a:ext uri="{FF2B5EF4-FFF2-40B4-BE49-F238E27FC236}">
                <a16:creationId xmlns:a16="http://schemas.microsoft.com/office/drawing/2014/main" id="{80583D1E-0FA7-6A99-551D-E25F4B136227}"/>
              </a:ext>
            </a:extLst>
          </p:cNvPr>
          <p:cNvPicPr>
            <a:picLocks noChangeAspect="1"/>
          </p:cNvPicPr>
          <p:nvPr/>
        </p:nvPicPr>
        <p:blipFill>
          <a:blip r:embed="rId5"/>
          <a:stretch>
            <a:fillRect/>
          </a:stretch>
        </p:blipFill>
        <p:spPr>
          <a:xfrm>
            <a:off x="6435494" y="3710323"/>
            <a:ext cx="5576899" cy="2930236"/>
          </a:xfrm>
          <a:prstGeom prst="rect">
            <a:avLst/>
          </a:prstGeom>
        </p:spPr>
      </p:pic>
      <p:sp>
        <p:nvSpPr>
          <p:cNvPr id="12" name="Date Placeholder 11">
            <a:extLst>
              <a:ext uri="{FF2B5EF4-FFF2-40B4-BE49-F238E27FC236}">
                <a16:creationId xmlns:a16="http://schemas.microsoft.com/office/drawing/2014/main" id="{02183EA3-426F-9A7E-4665-70FBB4AE0165}"/>
              </a:ext>
            </a:extLst>
          </p:cNvPr>
          <p:cNvSpPr>
            <a:spLocks noGrp="1"/>
          </p:cNvSpPr>
          <p:nvPr>
            <p:ph type="dt" sz="half" idx="10"/>
          </p:nvPr>
        </p:nvSpPr>
        <p:spPr/>
        <p:txBody>
          <a:bodyPr/>
          <a:lstStyle/>
          <a:p>
            <a:fld id="{3A80B84E-0515-4E39-B0CF-2FAD287F6E9F}" type="datetime1">
              <a:rPr lang="en-US" smtClean="0"/>
              <a:t>8/29/2023</a:t>
            </a:fld>
            <a:endParaRPr lang="en-US"/>
          </a:p>
        </p:txBody>
      </p:sp>
      <p:sp>
        <p:nvSpPr>
          <p:cNvPr id="13" name="Footer Placeholder 12">
            <a:extLst>
              <a:ext uri="{FF2B5EF4-FFF2-40B4-BE49-F238E27FC236}">
                <a16:creationId xmlns:a16="http://schemas.microsoft.com/office/drawing/2014/main" id="{CCA1096A-A63F-CBFE-9A28-CE430ABC9BEC}"/>
              </a:ext>
            </a:extLst>
          </p:cNvPr>
          <p:cNvSpPr>
            <a:spLocks noGrp="1"/>
          </p:cNvSpPr>
          <p:nvPr>
            <p:ph type="ftr" sz="quarter" idx="11"/>
          </p:nvPr>
        </p:nvSpPr>
        <p:spPr/>
        <p:txBody>
          <a:bodyPr/>
          <a:lstStyle/>
          <a:p>
            <a:r>
              <a:rPr lang="en-US"/>
              <a:t>RL algorithms</a:t>
            </a:r>
          </a:p>
        </p:txBody>
      </p:sp>
      <p:sp>
        <p:nvSpPr>
          <p:cNvPr id="14" name="Slide Number Placeholder 13">
            <a:extLst>
              <a:ext uri="{FF2B5EF4-FFF2-40B4-BE49-F238E27FC236}">
                <a16:creationId xmlns:a16="http://schemas.microsoft.com/office/drawing/2014/main" id="{78A92458-672C-9838-6C43-0DA458173877}"/>
              </a:ext>
            </a:extLst>
          </p:cNvPr>
          <p:cNvSpPr>
            <a:spLocks noGrp="1"/>
          </p:cNvSpPr>
          <p:nvPr>
            <p:ph type="sldNum" sz="quarter" idx="12"/>
          </p:nvPr>
        </p:nvSpPr>
        <p:spPr/>
        <p:txBody>
          <a:bodyPr/>
          <a:lstStyle/>
          <a:p>
            <a:fld id="{255279C0-6C1D-400F-893F-96CCD22DB2F3}" type="slidenum">
              <a:rPr lang="en-US" smtClean="0"/>
              <a:t>15</a:t>
            </a:fld>
            <a:endParaRPr lang="en-US"/>
          </a:p>
        </p:txBody>
      </p:sp>
    </p:spTree>
    <p:extLst>
      <p:ext uri="{BB962C8B-B14F-4D97-AF65-F5344CB8AC3E}">
        <p14:creationId xmlns:p14="http://schemas.microsoft.com/office/powerpoint/2010/main" val="170715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EE58C-5C35-62FE-CE16-BE862100D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8" y="180784"/>
            <a:ext cx="3238446" cy="676466"/>
          </a:xfrm>
          <a:prstGeom prst="rect">
            <a:avLst/>
          </a:prstGeom>
        </p:spPr>
      </p:pic>
      <p:sp>
        <p:nvSpPr>
          <p:cNvPr id="4" name="TextBox 3">
            <a:extLst>
              <a:ext uri="{FF2B5EF4-FFF2-40B4-BE49-F238E27FC236}">
                <a16:creationId xmlns:a16="http://schemas.microsoft.com/office/drawing/2014/main" id="{8D7B2B60-D2CE-24C3-8ADE-4615C38BCBB9}"/>
              </a:ext>
            </a:extLst>
          </p:cNvPr>
          <p:cNvSpPr txBox="1"/>
          <p:nvPr/>
        </p:nvSpPr>
        <p:spPr>
          <a:xfrm>
            <a:off x="2417315" y="872638"/>
            <a:ext cx="9829800" cy="769441"/>
          </a:xfrm>
          <a:prstGeom prst="rect">
            <a:avLst/>
          </a:prstGeom>
          <a:noFill/>
        </p:spPr>
        <p:txBody>
          <a:bodyPr wrap="square" rtlCol="0">
            <a:spAutoFit/>
          </a:bodyPr>
          <a:lstStyle/>
          <a:p>
            <a:r>
              <a:rPr lang="fr-FR" sz="4400" b="1" dirty="0">
                <a:latin typeface="Times New Roman" panose="02020603050405020304" pitchFamily="18" charset="0"/>
                <a:cs typeface="Times New Roman" panose="02020603050405020304" pitchFamily="18" charset="0"/>
              </a:rPr>
              <a:t>Proximal Policy </a:t>
            </a:r>
            <a:r>
              <a:rPr lang="fr-FR" sz="4400" b="1" dirty="0" err="1">
                <a:latin typeface="Times New Roman" panose="02020603050405020304" pitchFamily="18" charset="0"/>
                <a:cs typeface="Times New Roman" panose="02020603050405020304" pitchFamily="18" charset="0"/>
              </a:rPr>
              <a:t>Optimization</a:t>
            </a:r>
            <a:r>
              <a:rPr lang="fr-FR" sz="4400" b="1" dirty="0">
                <a:latin typeface="Times New Roman" panose="02020603050405020304" pitchFamily="18" charset="0"/>
                <a:cs typeface="Times New Roman" panose="02020603050405020304" pitchFamily="18" charset="0"/>
              </a:rPr>
              <a:t> (PPO)</a:t>
            </a:r>
            <a:endParaRPr lang="en-US" sz="4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CB5A0B4-ABD0-4B44-D044-6D357B2C0E2E}"/>
              </a:ext>
            </a:extLst>
          </p:cNvPr>
          <p:cNvSpPr txBox="1"/>
          <p:nvPr/>
        </p:nvSpPr>
        <p:spPr>
          <a:xfrm>
            <a:off x="1511749" y="1816656"/>
            <a:ext cx="2009775" cy="369332"/>
          </a:xfrm>
          <a:prstGeom prst="rect">
            <a:avLst/>
          </a:prstGeom>
          <a:noFill/>
        </p:spPr>
        <p:txBody>
          <a:bodyPr wrap="square" rtlCol="0">
            <a:spAutoFit/>
          </a:bodyPr>
          <a:lstStyle/>
          <a:p>
            <a:r>
              <a:rPr lang="fr-FR" b="1" dirty="0"/>
              <a:t>Network Structure </a:t>
            </a:r>
            <a:endParaRPr lang="en-US" b="1" dirty="0"/>
          </a:p>
        </p:txBody>
      </p:sp>
      <p:sp>
        <p:nvSpPr>
          <p:cNvPr id="10" name="TextBox 9">
            <a:extLst>
              <a:ext uri="{FF2B5EF4-FFF2-40B4-BE49-F238E27FC236}">
                <a16:creationId xmlns:a16="http://schemas.microsoft.com/office/drawing/2014/main" id="{DDC0CAAA-26B1-B533-6B97-D14B8525FFA1}"/>
              </a:ext>
            </a:extLst>
          </p:cNvPr>
          <p:cNvSpPr txBox="1"/>
          <p:nvPr/>
        </p:nvSpPr>
        <p:spPr>
          <a:xfrm>
            <a:off x="8358187" y="1816656"/>
            <a:ext cx="2322064" cy="369332"/>
          </a:xfrm>
          <a:prstGeom prst="rect">
            <a:avLst/>
          </a:prstGeom>
          <a:noFill/>
        </p:spPr>
        <p:txBody>
          <a:bodyPr wrap="square" rtlCol="0">
            <a:spAutoFit/>
          </a:bodyPr>
          <a:lstStyle/>
          <a:p>
            <a:r>
              <a:rPr lang="fr-FR" b="1" dirty="0"/>
              <a:t>Training the network</a:t>
            </a:r>
            <a:endParaRPr lang="en-US" b="1" dirty="0"/>
          </a:p>
        </p:txBody>
      </p:sp>
      <p:pic>
        <p:nvPicPr>
          <p:cNvPr id="13" name="Picture 12">
            <a:extLst>
              <a:ext uri="{FF2B5EF4-FFF2-40B4-BE49-F238E27FC236}">
                <a16:creationId xmlns:a16="http://schemas.microsoft.com/office/drawing/2014/main" id="{A630AECB-6885-8F8B-9EEF-ACBCECE49964}"/>
              </a:ext>
            </a:extLst>
          </p:cNvPr>
          <p:cNvPicPr>
            <a:picLocks noChangeAspect="1"/>
          </p:cNvPicPr>
          <p:nvPr/>
        </p:nvPicPr>
        <p:blipFill>
          <a:blip r:embed="rId3"/>
          <a:stretch>
            <a:fillRect/>
          </a:stretch>
        </p:blipFill>
        <p:spPr>
          <a:xfrm>
            <a:off x="190410" y="2586097"/>
            <a:ext cx="6365899" cy="3626145"/>
          </a:xfrm>
          <a:prstGeom prst="rect">
            <a:avLst/>
          </a:prstGeom>
        </p:spPr>
      </p:pic>
      <p:pic>
        <p:nvPicPr>
          <p:cNvPr id="15" name="Picture 14">
            <a:extLst>
              <a:ext uri="{FF2B5EF4-FFF2-40B4-BE49-F238E27FC236}">
                <a16:creationId xmlns:a16="http://schemas.microsoft.com/office/drawing/2014/main" id="{CCEC79B4-B9B7-D750-06D3-46F8B640356D}"/>
              </a:ext>
            </a:extLst>
          </p:cNvPr>
          <p:cNvPicPr>
            <a:picLocks noChangeAspect="1"/>
          </p:cNvPicPr>
          <p:nvPr/>
        </p:nvPicPr>
        <p:blipFill>
          <a:blip r:embed="rId4"/>
          <a:stretch>
            <a:fillRect/>
          </a:stretch>
        </p:blipFill>
        <p:spPr>
          <a:xfrm>
            <a:off x="6836954" y="2910749"/>
            <a:ext cx="5164636" cy="2976839"/>
          </a:xfrm>
          <a:prstGeom prst="rect">
            <a:avLst/>
          </a:prstGeom>
        </p:spPr>
      </p:pic>
      <p:sp>
        <p:nvSpPr>
          <p:cNvPr id="16" name="Date Placeholder 15">
            <a:extLst>
              <a:ext uri="{FF2B5EF4-FFF2-40B4-BE49-F238E27FC236}">
                <a16:creationId xmlns:a16="http://schemas.microsoft.com/office/drawing/2014/main" id="{5A62E0A0-7D16-9679-3116-AE2BDB81FFBA}"/>
              </a:ext>
            </a:extLst>
          </p:cNvPr>
          <p:cNvSpPr>
            <a:spLocks noGrp="1"/>
          </p:cNvSpPr>
          <p:nvPr>
            <p:ph type="dt" sz="half" idx="10"/>
          </p:nvPr>
        </p:nvSpPr>
        <p:spPr/>
        <p:txBody>
          <a:bodyPr/>
          <a:lstStyle/>
          <a:p>
            <a:fld id="{AEDA55C5-009E-44D1-9A8F-E921DF29193F}" type="datetime1">
              <a:rPr lang="en-US" smtClean="0"/>
              <a:t>8/29/2023</a:t>
            </a:fld>
            <a:endParaRPr lang="en-US"/>
          </a:p>
        </p:txBody>
      </p:sp>
      <p:sp>
        <p:nvSpPr>
          <p:cNvPr id="17" name="Footer Placeholder 16">
            <a:extLst>
              <a:ext uri="{FF2B5EF4-FFF2-40B4-BE49-F238E27FC236}">
                <a16:creationId xmlns:a16="http://schemas.microsoft.com/office/drawing/2014/main" id="{87AC3F82-DD30-791B-764A-CE57A54C84C7}"/>
              </a:ext>
            </a:extLst>
          </p:cNvPr>
          <p:cNvSpPr>
            <a:spLocks noGrp="1"/>
          </p:cNvSpPr>
          <p:nvPr>
            <p:ph type="ftr" sz="quarter" idx="11"/>
          </p:nvPr>
        </p:nvSpPr>
        <p:spPr/>
        <p:txBody>
          <a:bodyPr/>
          <a:lstStyle/>
          <a:p>
            <a:r>
              <a:rPr lang="en-US"/>
              <a:t>RL algorithms</a:t>
            </a:r>
          </a:p>
        </p:txBody>
      </p:sp>
      <p:sp>
        <p:nvSpPr>
          <p:cNvPr id="18" name="Slide Number Placeholder 17">
            <a:extLst>
              <a:ext uri="{FF2B5EF4-FFF2-40B4-BE49-F238E27FC236}">
                <a16:creationId xmlns:a16="http://schemas.microsoft.com/office/drawing/2014/main" id="{EA912210-9075-8D3E-117F-DE066013E6CF}"/>
              </a:ext>
            </a:extLst>
          </p:cNvPr>
          <p:cNvSpPr>
            <a:spLocks noGrp="1"/>
          </p:cNvSpPr>
          <p:nvPr>
            <p:ph type="sldNum" sz="quarter" idx="12"/>
          </p:nvPr>
        </p:nvSpPr>
        <p:spPr/>
        <p:txBody>
          <a:bodyPr/>
          <a:lstStyle/>
          <a:p>
            <a:fld id="{255279C0-6C1D-400F-893F-96CCD22DB2F3}" type="slidenum">
              <a:rPr lang="en-US" smtClean="0"/>
              <a:t>16</a:t>
            </a:fld>
            <a:endParaRPr lang="en-US"/>
          </a:p>
        </p:txBody>
      </p:sp>
    </p:spTree>
    <p:extLst>
      <p:ext uri="{BB962C8B-B14F-4D97-AF65-F5344CB8AC3E}">
        <p14:creationId xmlns:p14="http://schemas.microsoft.com/office/powerpoint/2010/main" val="3755098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EE58C-5C35-62FE-CE16-BE862100DC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78" y="180784"/>
            <a:ext cx="3238446" cy="676466"/>
          </a:xfrm>
          <a:prstGeom prst="rect">
            <a:avLst/>
          </a:prstGeom>
        </p:spPr>
      </p:pic>
      <p:sp>
        <p:nvSpPr>
          <p:cNvPr id="4" name="TextBox 3">
            <a:extLst>
              <a:ext uri="{FF2B5EF4-FFF2-40B4-BE49-F238E27FC236}">
                <a16:creationId xmlns:a16="http://schemas.microsoft.com/office/drawing/2014/main" id="{8D7B2B60-D2CE-24C3-8ADE-4615C38BCBB9}"/>
              </a:ext>
            </a:extLst>
          </p:cNvPr>
          <p:cNvSpPr txBox="1"/>
          <p:nvPr/>
        </p:nvSpPr>
        <p:spPr>
          <a:xfrm>
            <a:off x="1556672" y="720414"/>
            <a:ext cx="10204032" cy="769441"/>
          </a:xfrm>
          <a:prstGeom prst="rect">
            <a:avLst/>
          </a:prstGeom>
          <a:noFill/>
        </p:spPr>
        <p:txBody>
          <a:bodyPr wrap="square" rtlCol="0">
            <a:spAutoFit/>
          </a:bodyPr>
          <a:lstStyle/>
          <a:p>
            <a:r>
              <a:rPr lang="fr-FR" sz="4400" b="1" dirty="0">
                <a:latin typeface="Times New Roman" panose="02020603050405020304" pitchFamily="18" charset="0"/>
                <a:cs typeface="Times New Roman" panose="02020603050405020304" pitchFamily="18" charset="0"/>
              </a:rPr>
              <a:t>Trust </a:t>
            </a:r>
            <a:r>
              <a:rPr lang="fr-FR" sz="4400" b="1" dirty="0" err="1">
                <a:latin typeface="Times New Roman" panose="02020603050405020304" pitchFamily="18" charset="0"/>
                <a:cs typeface="Times New Roman" panose="02020603050405020304" pitchFamily="18" charset="0"/>
              </a:rPr>
              <a:t>region</a:t>
            </a:r>
            <a:r>
              <a:rPr lang="fr-FR" sz="4400" b="1" dirty="0">
                <a:latin typeface="Times New Roman" panose="02020603050405020304" pitchFamily="18" charset="0"/>
                <a:cs typeface="Times New Roman" panose="02020603050405020304" pitchFamily="18" charset="0"/>
              </a:rPr>
              <a:t> </a:t>
            </a:r>
            <a:r>
              <a:rPr lang="fr-FR" sz="4400" b="1" dirty="0" err="1">
                <a:latin typeface="Times New Roman" panose="02020603050405020304" pitchFamily="18" charset="0"/>
                <a:cs typeface="Times New Roman" panose="02020603050405020304" pitchFamily="18" charset="0"/>
              </a:rPr>
              <a:t>policy</a:t>
            </a:r>
            <a:r>
              <a:rPr lang="fr-FR" sz="4400" b="1" dirty="0">
                <a:latin typeface="Times New Roman" panose="02020603050405020304" pitchFamily="18" charset="0"/>
                <a:cs typeface="Times New Roman" panose="02020603050405020304" pitchFamily="18" charset="0"/>
              </a:rPr>
              <a:t> </a:t>
            </a:r>
            <a:r>
              <a:rPr lang="fr-FR" sz="4400" b="1" dirty="0" err="1">
                <a:latin typeface="Times New Roman" panose="02020603050405020304" pitchFamily="18" charset="0"/>
                <a:cs typeface="Times New Roman" panose="02020603050405020304" pitchFamily="18" charset="0"/>
              </a:rPr>
              <a:t>optimization</a:t>
            </a:r>
            <a:r>
              <a:rPr lang="fr-FR" sz="4400" b="1" dirty="0">
                <a:latin typeface="Times New Roman" panose="02020603050405020304" pitchFamily="18" charset="0"/>
                <a:cs typeface="Times New Roman" panose="02020603050405020304" pitchFamily="18" charset="0"/>
              </a:rPr>
              <a:t> (TRPO)</a:t>
            </a:r>
            <a:endParaRPr lang="en-US" sz="4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CB5A0B4-ABD0-4B44-D044-6D357B2C0E2E}"/>
              </a:ext>
            </a:extLst>
          </p:cNvPr>
          <p:cNvSpPr txBox="1"/>
          <p:nvPr/>
        </p:nvSpPr>
        <p:spPr>
          <a:xfrm>
            <a:off x="1590010" y="1566242"/>
            <a:ext cx="2009775" cy="369332"/>
          </a:xfrm>
          <a:prstGeom prst="rect">
            <a:avLst/>
          </a:prstGeom>
          <a:noFill/>
        </p:spPr>
        <p:txBody>
          <a:bodyPr wrap="square" rtlCol="0">
            <a:spAutoFit/>
          </a:bodyPr>
          <a:lstStyle/>
          <a:p>
            <a:r>
              <a:rPr lang="fr-FR" b="1" dirty="0"/>
              <a:t>Network Structure </a:t>
            </a:r>
            <a:endParaRPr lang="en-US" b="1" dirty="0"/>
          </a:p>
        </p:txBody>
      </p:sp>
      <p:sp>
        <p:nvSpPr>
          <p:cNvPr id="10" name="TextBox 9">
            <a:extLst>
              <a:ext uri="{FF2B5EF4-FFF2-40B4-BE49-F238E27FC236}">
                <a16:creationId xmlns:a16="http://schemas.microsoft.com/office/drawing/2014/main" id="{DDC0CAAA-26B1-B533-6B97-D14B8525FFA1}"/>
              </a:ext>
            </a:extLst>
          </p:cNvPr>
          <p:cNvSpPr txBox="1"/>
          <p:nvPr/>
        </p:nvSpPr>
        <p:spPr>
          <a:xfrm>
            <a:off x="8422801" y="1550911"/>
            <a:ext cx="2322064" cy="369332"/>
          </a:xfrm>
          <a:prstGeom prst="rect">
            <a:avLst/>
          </a:prstGeom>
          <a:noFill/>
        </p:spPr>
        <p:txBody>
          <a:bodyPr wrap="square" rtlCol="0">
            <a:spAutoFit/>
          </a:bodyPr>
          <a:lstStyle/>
          <a:p>
            <a:r>
              <a:rPr lang="fr-FR" b="1" dirty="0"/>
              <a:t>Training the network</a:t>
            </a:r>
            <a:endParaRPr lang="en-US" b="1" dirty="0"/>
          </a:p>
        </p:txBody>
      </p:sp>
      <p:pic>
        <p:nvPicPr>
          <p:cNvPr id="9218" name="Picture 2" descr="Trust Region Policy Optimization (TRPO) Explained | by Wouter van Heeswijk,  PhD | Towards Data Science">
            <a:extLst>
              <a:ext uri="{FF2B5EF4-FFF2-40B4-BE49-F238E27FC236}">
                <a16:creationId xmlns:a16="http://schemas.microsoft.com/office/drawing/2014/main" id="{AD4AAF22-F02F-E4A4-8BB4-3BC9E42C94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078" y="2476736"/>
            <a:ext cx="5903912" cy="363473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008E434-D930-9375-7162-DFC425CCF5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4347" y="1981299"/>
            <a:ext cx="4556357" cy="4664706"/>
          </a:xfrm>
          <a:prstGeom prst="rect">
            <a:avLst/>
          </a:prstGeom>
        </p:spPr>
      </p:pic>
      <p:sp>
        <p:nvSpPr>
          <p:cNvPr id="5" name="Date Placeholder 4">
            <a:extLst>
              <a:ext uri="{FF2B5EF4-FFF2-40B4-BE49-F238E27FC236}">
                <a16:creationId xmlns:a16="http://schemas.microsoft.com/office/drawing/2014/main" id="{761F6811-1BBA-9B6D-9390-9BA914D45B7D}"/>
              </a:ext>
            </a:extLst>
          </p:cNvPr>
          <p:cNvSpPr>
            <a:spLocks noGrp="1"/>
          </p:cNvSpPr>
          <p:nvPr>
            <p:ph type="dt" sz="half" idx="10"/>
          </p:nvPr>
        </p:nvSpPr>
        <p:spPr/>
        <p:txBody>
          <a:bodyPr/>
          <a:lstStyle/>
          <a:p>
            <a:fld id="{37E359A7-A5B8-4AEE-BE42-EB948B55342A}" type="datetime1">
              <a:rPr lang="en-US" smtClean="0"/>
              <a:t>8/29/2023</a:t>
            </a:fld>
            <a:endParaRPr lang="en-US"/>
          </a:p>
        </p:txBody>
      </p:sp>
      <p:sp>
        <p:nvSpPr>
          <p:cNvPr id="6" name="Footer Placeholder 5">
            <a:extLst>
              <a:ext uri="{FF2B5EF4-FFF2-40B4-BE49-F238E27FC236}">
                <a16:creationId xmlns:a16="http://schemas.microsoft.com/office/drawing/2014/main" id="{2FA084F1-84B1-55E7-3D61-E3D6C63B08E3}"/>
              </a:ext>
            </a:extLst>
          </p:cNvPr>
          <p:cNvSpPr>
            <a:spLocks noGrp="1"/>
          </p:cNvSpPr>
          <p:nvPr>
            <p:ph type="ftr" sz="quarter" idx="11"/>
          </p:nvPr>
        </p:nvSpPr>
        <p:spPr/>
        <p:txBody>
          <a:bodyPr/>
          <a:lstStyle/>
          <a:p>
            <a:r>
              <a:rPr lang="en-US"/>
              <a:t>RL algorithms</a:t>
            </a:r>
          </a:p>
        </p:txBody>
      </p:sp>
      <p:sp>
        <p:nvSpPr>
          <p:cNvPr id="8" name="Slide Number Placeholder 7">
            <a:extLst>
              <a:ext uri="{FF2B5EF4-FFF2-40B4-BE49-F238E27FC236}">
                <a16:creationId xmlns:a16="http://schemas.microsoft.com/office/drawing/2014/main" id="{9A9DE9D6-972F-AD0B-DA59-DEB23D17775C}"/>
              </a:ext>
            </a:extLst>
          </p:cNvPr>
          <p:cNvSpPr>
            <a:spLocks noGrp="1"/>
          </p:cNvSpPr>
          <p:nvPr>
            <p:ph type="sldNum" sz="quarter" idx="12"/>
          </p:nvPr>
        </p:nvSpPr>
        <p:spPr/>
        <p:txBody>
          <a:bodyPr/>
          <a:lstStyle/>
          <a:p>
            <a:fld id="{255279C0-6C1D-400F-893F-96CCD22DB2F3}" type="slidenum">
              <a:rPr lang="en-US" smtClean="0"/>
              <a:t>17</a:t>
            </a:fld>
            <a:endParaRPr lang="en-US"/>
          </a:p>
        </p:txBody>
      </p:sp>
    </p:spTree>
    <p:extLst>
      <p:ext uri="{BB962C8B-B14F-4D97-AF65-F5344CB8AC3E}">
        <p14:creationId xmlns:p14="http://schemas.microsoft.com/office/powerpoint/2010/main" val="1139859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EE58C-5C35-62FE-CE16-BE862100D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8" y="180784"/>
            <a:ext cx="3238446" cy="676466"/>
          </a:xfrm>
          <a:prstGeom prst="rect">
            <a:avLst/>
          </a:prstGeom>
        </p:spPr>
      </p:pic>
      <p:sp>
        <p:nvSpPr>
          <p:cNvPr id="4" name="TextBox 3">
            <a:extLst>
              <a:ext uri="{FF2B5EF4-FFF2-40B4-BE49-F238E27FC236}">
                <a16:creationId xmlns:a16="http://schemas.microsoft.com/office/drawing/2014/main" id="{8D7B2B60-D2CE-24C3-8ADE-4615C38BCBB9}"/>
              </a:ext>
            </a:extLst>
          </p:cNvPr>
          <p:cNvSpPr txBox="1"/>
          <p:nvPr/>
        </p:nvSpPr>
        <p:spPr>
          <a:xfrm>
            <a:off x="2283219" y="2514601"/>
            <a:ext cx="9122913" cy="1323439"/>
          </a:xfrm>
          <a:prstGeom prst="rect">
            <a:avLst/>
          </a:prstGeom>
          <a:noFill/>
        </p:spPr>
        <p:txBody>
          <a:bodyPr wrap="square" rtlCol="0">
            <a:spAutoFit/>
          </a:bodyPr>
          <a:lstStyle/>
          <a:p>
            <a:r>
              <a:rPr lang="fr-FR" sz="8000" b="1" dirty="0" err="1">
                <a:latin typeface="Times New Roman" panose="02020603050405020304" pitchFamily="18" charset="0"/>
                <a:cs typeface="Times New Roman" panose="02020603050405020304" pitchFamily="18" charset="0"/>
              </a:rPr>
              <a:t>Other</a:t>
            </a:r>
            <a:r>
              <a:rPr lang="fr-FR" sz="8000" b="1" dirty="0">
                <a:latin typeface="Times New Roman" panose="02020603050405020304" pitchFamily="18" charset="0"/>
                <a:cs typeface="Times New Roman" panose="02020603050405020304" pitchFamily="18" charset="0"/>
              </a:rPr>
              <a:t> key concepts</a:t>
            </a:r>
            <a:endParaRPr lang="en-US" sz="80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A78F11FA-F112-67C4-6B5F-ED1E107B526D}"/>
              </a:ext>
            </a:extLst>
          </p:cNvPr>
          <p:cNvSpPr>
            <a:spLocks noGrp="1"/>
          </p:cNvSpPr>
          <p:nvPr>
            <p:ph type="dt" sz="half" idx="10"/>
          </p:nvPr>
        </p:nvSpPr>
        <p:spPr/>
        <p:txBody>
          <a:bodyPr/>
          <a:lstStyle/>
          <a:p>
            <a:fld id="{680294A9-3DEF-494B-BE5B-3E08ADE5AC79}" type="datetime1">
              <a:rPr lang="en-US" smtClean="0"/>
              <a:t>8/29/2023</a:t>
            </a:fld>
            <a:endParaRPr lang="en-US"/>
          </a:p>
        </p:txBody>
      </p:sp>
      <p:sp>
        <p:nvSpPr>
          <p:cNvPr id="5" name="Footer Placeholder 4">
            <a:extLst>
              <a:ext uri="{FF2B5EF4-FFF2-40B4-BE49-F238E27FC236}">
                <a16:creationId xmlns:a16="http://schemas.microsoft.com/office/drawing/2014/main" id="{C8DB17FA-ABF0-91E7-399D-E08791078CDE}"/>
              </a:ext>
            </a:extLst>
          </p:cNvPr>
          <p:cNvSpPr>
            <a:spLocks noGrp="1"/>
          </p:cNvSpPr>
          <p:nvPr>
            <p:ph type="ftr" sz="quarter" idx="11"/>
          </p:nvPr>
        </p:nvSpPr>
        <p:spPr/>
        <p:txBody>
          <a:bodyPr/>
          <a:lstStyle/>
          <a:p>
            <a:r>
              <a:rPr lang="en-US"/>
              <a:t>RL algorithms</a:t>
            </a:r>
          </a:p>
        </p:txBody>
      </p:sp>
      <p:sp>
        <p:nvSpPr>
          <p:cNvPr id="6" name="Slide Number Placeholder 5">
            <a:extLst>
              <a:ext uri="{FF2B5EF4-FFF2-40B4-BE49-F238E27FC236}">
                <a16:creationId xmlns:a16="http://schemas.microsoft.com/office/drawing/2014/main" id="{BB8BD7F2-BE3E-5BFD-E2D0-276612EF8714}"/>
              </a:ext>
            </a:extLst>
          </p:cNvPr>
          <p:cNvSpPr>
            <a:spLocks noGrp="1"/>
          </p:cNvSpPr>
          <p:nvPr>
            <p:ph type="sldNum" sz="quarter" idx="12"/>
          </p:nvPr>
        </p:nvSpPr>
        <p:spPr/>
        <p:txBody>
          <a:bodyPr/>
          <a:lstStyle/>
          <a:p>
            <a:fld id="{255279C0-6C1D-400F-893F-96CCD22DB2F3}" type="slidenum">
              <a:rPr lang="en-US" smtClean="0"/>
              <a:t>18</a:t>
            </a:fld>
            <a:endParaRPr lang="en-US"/>
          </a:p>
        </p:txBody>
      </p:sp>
    </p:spTree>
    <p:extLst>
      <p:ext uri="{BB962C8B-B14F-4D97-AF65-F5344CB8AC3E}">
        <p14:creationId xmlns:p14="http://schemas.microsoft.com/office/powerpoint/2010/main" val="2447199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EE58C-5C35-62FE-CE16-BE862100D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8" y="180784"/>
            <a:ext cx="3238446" cy="676466"/>
          </a:xfrm>
          <a:prstGeom prst="rect">
            <a:avLst/>
          </a:prstGeom>
        </p:spPr>
      </p:pic>
      <p:sp>
        <p:nvSpPr>
          <p:cNvPr id="3" name="Date Placeholder 2">
            <a:extLst>
              <a:ext uri="{FF2B5EF4-FFF2-40B4-BE49-F238E27FC236}">
                <a16:creationId xmlns:a16="http://schemas.microsoft.com/office/drawing/2014/main" id="{A78F11FA-F112-67C4-6B5F-ED1E107B526D}"/>
              </a:ext>
            </a:extLst>
          </p:cNvPr>
          <p:cNvSpPr>
            <a:spLocks noGrp="1"/>
          </p:cNvSpPr>
          <p:nvPr>
            <p:ph type="dt" sz="half" idx="10"/>
          </p:nvPr>
        </p:nvSpPr>
        <p:spPr/>
        <p:txBody>
          <a:bodyPr/>
          <a:lstStyle/>
          <a:p>
            <a:fld id="{680294A9-3DEF-494B-BE5B-3E08ADE5AC79}" type="datetime1">
              <a:rPr lang="en-US" smtClean="0"/>
              <a:t>8/29/2023</a:t>
            </a:fld>
            <a:endParaRPr lang="en-US"/>
          </a:p>
        </p:txBody>
      </p:sp>
      <p:sp>
        <p:nvSpPr>
          <p:cNvPr id="5" name="Footer Placeholder 4">
            <a:extLst>
              <a:ext uri="{FF2B5EF4-FFF2-40B4-BE49-F238E27FC236}">
                <a16:creationId xmlns:a16="http://schemas.microsoft.com/office/drawing/2014/main" id="{C8DB17FA-ABF0-91E7-399D-E08791078CDE}"/>
              </a:ext>
            </a:extLst>
          </p:cNvPr>
          <p:cNvSpPr>
            <a:spLocks noGrp="1"/>
          </p:cNvSpPr>
          <p:nvPr>
            <p:ph type="ftr" sz="quarter" idx="11"/>
          </p:nvPr>
        </p:nvSpPr>
        <p:spPr/>
        <p:txBody>
          <a:bodyPr/>
          <a:lstStyle/>
          <a:p>
            <a:r>
              <a:rPr lang="en-US"/>
              <a:t>RL algorithms</a:t>
            </a:r>
          </a:p>
        </p:txBody>
      </p:sp>
      <p:sp>
        <p:nvSpPr>
          <p:cNvPr id="6" name="Slide Number Placeholder 5">
            <a:extLst>
              <a:ext uri="{FF2B5EF4-FFF2-40B4-BE49-F238E27FC236}">
                <a16:creationId xmlns:a16="http://schemas.microsoft.com/office/drawing/2014/main" id="{BB8BD7F2-BE3E-5BFD-E2D0-276612EF8714}"/>
              </a:ext>
            </a:extLst>
          </p:cNvPr>
          <p:cNvSpPr>
            <a:spLocks noGrp="1"/>
          </p:cNvSpPr>
          <p:nvPr>
            <p:ph type="sldNum" sz="quarter" idx="12"/>
          </p:nvPr>
        </p:nvSpPr>
        <p:spPr/>
        <p:txBody>
          <a:bodyPr/>
          <a:lstStyle/>
          <a:p>
            <a:fld id="{255279C0-6C1D-400F-893F-96CCD22DB2F3}" type="slidenum">
              <a:rPr lang="en-US" smtClean="0"/>
              <a:t>19</a:t>
            </a:fld>
            <a:endParaRPr lang="en-US"/>
          </a:p>
        </p:txBody>
      </p:sp>
      <p:sp>
        <p:nvSpPr>
          <p:cNvPr id="2" name="TextBox 1">
            <a:extLst>
              <a:ext uri="{FF2B5EF4-FFF2-40B4-BE49-F238E27FC236}">
                <a16:creationId xmlns:a16="http://schemas.microsoft.com/office/drawing/2014/main" id="{A78318B3-A470-FA7E-E90A-4C12E910323F}"/>
              </a:ext>
            </a:extLst>
          </p:cNvPr>
          <p:cNvSpPr txBox="1"/>
          <p:nvPr/>
        </p:nvSpPr>
        <p:spPr>
          <a:xfrm>
            <a:off x="3454504" y="905213"/>
            <a:ext cx="4878179" cy="769441"/>
          </a:xfrm>
          <a:prstGeom prst="rect">
            <a:avLst/>
          </a:prstGeom>
          <a:noFill/>
        </p:spPr>
        <p:txBody>
          <a:bodyPr wrap="square" rtlCol="0">
            <a:spAutoFit/>
          </a:bodyPr>
          <a:lstStyle/>
          <a:p>
            <a:r>
              <a:rPr lang="fr-FR" sz="4400" b="1" dirty="0" err="1">
                <a:latin typeface="Times New Roman" panose="02020603050405020304" pitchFamily="18" charset="0"/>
                <a:cs typeface="Times New Roman" panose="02020603050405020304" pitchFamily="18" charset="0"/>
              </a:rPr>
              <a:t>Experience</a:t>
            </a:r>
            <a:r>
              <a:rPr lang="fr-FR" sz="4400" b="1" dirty="0">
                <a:latin typeface="Times New Roman" panose="02020603050405020304" pitchFamily="18" charset="0"/>
                <a:cs typeface="Times New Roman" panose="02020603050405020304" pitchFamily="18" charset="0"/>
              </a:rPr>
              <a:t> Replay</a:t>
            </a:r>
            <a:endParaRPr lang="en-US" sz="4400" b="1"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058B7F38-769C-E9AB-EBD8-F195F20EE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325" y="3828135"/>
            <a:ext cx="2428875" cy="24669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59C6274-80AC-3A81-014C-CB4600D1929D}"/>
                  </a:ext>
                </a:extLst>
              </p:cNvPr>
              <p:cNvSpPr txBox="1"/>
              <p:nvPr/>
            </p:nvSpPr>
            <p:spPr>
              <a:xfrm>
                <a:off x="1571624" y="1984176"/>
                <a:ext cx="8643938" cy="2031325"/>
              </a:xfrm>
              <a:prstGeom prst="rect">
                <a:avLst/>
              </a:prstGeom>
              <a:noFill/>
            </p:spPr>
            <p:txBody>
              <a:bodyPr wrap="square" rtlCol="0">
                <a:spAutoFit/>
              </a:bodyPr>
              <a:lstStyle/>
              <a:p>
                <a:pPr algn="just"/>
                <a:r>
                  <a:rPr lang="en-US" b="1" i="0" dirty="0">
                    <a:solidFill>
                      <a:srgbClr val="212529"/>
                    </a:solidFill>
                    <a:latin typeface="Lato" panose="020F0502020204030203" pitchFamily="34" charset="0"/>
                  </a:rPr>
                  <a:t>Experience Replay </a:t>
                </a:r>
                <a:r>
                  <a:rPr lang="en-US" b="0" i="0" dirty="0">
                    <a:solidFill>
                      <a:srgbClr val="212529"/>
                    </a:solidFill>
                    <a:effectLst/>
                    <a:latin typeface="Lato" panose="020F0502020204030203" pitchFamily="34" charset="0"/>
                  </a:rPr>
                  <a:t>is a replay memory technique used in reinforcement learning where we store the agent’s experiences at each time-step, </a:t>
                </a:r>
                <a14:m>
                  <m:oMath xmlns:m="http://schemas.openxmlformats.org/officeDocument/2006/math">
                    <m:sSub>
                      <m:sSubPr>
                        <m:ctrlPr>
                          <a:rPr lang="en-US" i="1" smtClean="0">
                            <a:latin typeface="Cambria Math" panose="02040503050406030204" pitchFamily="18" charset="0"/>
                          </a:rPr>
                        </m:ctrlPr>
                      </m:sSubPr>
                      <m:e>
                        <m:r>
                          <a:rPr lang="fr-FR" b="0" i="1" smtClean="0">
                            <a:latin typeface="Cambria Math" panose="02040503050406030204" pitchFamily="18" charset="0"/>
                          </a:rPr>
                          <m:t>𝑒</m:t>
                        </m:r>
                      </m:e>
                      <m:sub>
                        <m:r>
                          <a:rPr lang="fr-FR" b="0" i="1" smtClean="0">
                            <a:latin typeface="Cambria Math" panose="02040503050406030204" pitchFamily="18" charset="0"/>
                          </a:rPr>
                          <m:t>𝑡</m:t>
                        </m:r>
                      </m:sub>
                    </m:sSub>
                    <m:r>
                      <a:rPr lang="en-US" i="1" smtClean="0">
                        <a:latin typeface="Cambria Math" panose="02040503050406030204" pitchFamily="18" charset="0"/>
                      </a:rPr>
                      <m:t>=</m:t>
                    </m:r>
                    <m:r>
                      <a:rPr lang="fr-FR" b="0" i="1" smtClean="0">
                        <a:latin typeface="Cambria Math" panose="02040503050406030204" pitchFamily="18" charset="0"/>
                      </a:rPr>
                      <m:t>(</m:t>
                    </m:r>
                    <m:sSub>
                      <m:sSubPr>
                        <m:ctrlPr>
                          <a:rPr lang="en-US" i="1">
                            <a:latin typeface="Cambria Math" panose="02040503050406030204" pitchFamily="18" charset="0"/>
                          </a:rPr>
                        </m:ctrlPr>
                      </m:sSubPr>
                      <m:e>
                        <m:r>
                          <a:rPr lang="fr-FR" b="0" i="1" smtClean="0">
                            <a:latin typeface="Cambria Math" panose="02040503050406030204" pitchFamily="18" charset="0"/>
                          </a:rPr>
                          <m:t>𝑠</m:t>
                        </m:r>
                      </m:e>
                      <m:sub>
                        <m:r>
                          <a:rPr lang="fr-FR" i="1">
                            <a:latin typeface="Cambria Math" panose="02040503050406030204" pitchFamily="18" charset="0"/>
                          </a:rPr>
                          <m:t>𝑡</m:t>
                        </m:r>
                      </m:sub>
                    </m:sSub>
                    <m:r>
                      <a:rPr lang="fr-FR" b="0" i="1" smtClean="0">
                        <a:latin typeface="Cambria Math" panose="02040503050406030204" pitchFamily="18" charset="0"/>
                      </a:rPr>
                      <m:t>,</m:t>
                    </m:r>
                    <m:sSub>
                      <m:sSubPr>
                        <m:ctrlPr>
                          <a:rPr lang="en-US" i="1">
                            <a:latin typeface="Cambria Math" panose="02040503050406030204" pitchFamily="18" charset="0"/>
                          </a:rPr>
                        </m:ctrlPr>
                      </m:sSubPr>
                      <m:e>
                        <m:r>
                          <a:rPr lang="fr-FR" b="0" i="1" smtClean="0">
                            <a:latin typeface="Cambria Math" panose="02040503050406030204" pitchFamily="18" charset="0"/>
                          </a:rPr>
                          <m:t>𝑎</m:t>
                        </m:r>
                      </m:e>
                      <m:sub>
                        <m:r>
                          <a:rPr lang="fr-FR" i="1">
                            <a:latin typeface="Cambria Math" panose="02040503050406030204" pitchFamily="18" charset="0"/>
                          </a:rPr>
                          <m:t>𝑡</m:t>
                        </m:r>
                      </m:sub>
                    </m:sSub>
                    <m:r>
                      <a:rPr lang="fr-FR" b="0" i="1" smtClean="0">
                        <a:latin typeface="Cambria Math" panose="02040503050406030204" pitchFamily="18" charset="0"/>
                      </a:rPr>
                      <m:t>,</m:t>
                    </m:r>
                    <m:sSub>
                      <m:sSubPr>
                        <m:ctrlPr>
                          <a:rPr lang="en-US" i="1">
                            <a:latin typeface="Cambria Math" panose="02040503050406030204" pitchFamily="18" charset="0"/>
                          </a:rPr>
                        </m:ctrlPr>
                      </m:sSubPr>
                      <m:e>
                        <m:r>
                          <a:rPr lang="fr-FR" b="0" i="1" smtClean="0">
                            <a:latin typeface="Cambria Math" panose="02040503050406030204" pitchFamily="18" charset="0"/>
                          </a:rPr>
                          <m:t>𝑟</m:t>
                        </m:r>
                      </m:e>
                      <m:sub>
                        <m:r>
                          <a:rPr lang="fr-FR" i="1">
                            <a:latin typeface="Cambria Math" panose="02040503050406030204" pitchFamily="18" charset="0"/>
                          </a:rPr>
                          <m:t>𝑡</m:t>
                        </m:r>
                      </m:sub>
                    </m:sSub>
                    <m:r>
                      <a:rPr lang="fr-FR" b="0" i="1" smtClean="0">
                        <a:latin typeface="Cambria Math" panose="02040503050406030204" pitchFamily="18" charset="0"/>
                      </a:rPr>
                      <m:t>,</m:t>
                    </m:r>
                    <m:sSub>
                      <m:sSubPr>
                        <m:ctrlPr>
                          <a:rPr lang="en-US" i="1">
                            <a:latin typeface="Cambria Math" panose="02040503050406030204" pitchFamily="18" charset="0"/>
                          </a:rPr>
                        </m:ctrlPr>
                      </m:sSubPr>
                      <m:e>
                        <m:r>
                          <a:rPr lang="fr-FR" b="0" i="1" smtClean="0">
                            <a:latin typeface="Cambria Math" panose="02040503050406030204" pitchFamily="18" charset="0"/>
                          </a:rPr>
                          <m:t>𝑠</m:t>
                        </m:r>
                      </m:e>
                      <m:sub>
                        <m:r>
                          <a:rPr lang="fr-FR" i="1">
                            <a:latin typeface="Cambria Math" panose="02040503050406030204" pitchFamily="18" charset="0"/>
                          </a:rPr>
                          <m:t>𝑡</m:t>
                        </m:r>
                        <m:r>
                          <a:rPr lang="fr-FR" b="0" i="1" smtClean="0">
                            <a:latin typeface="Cambria Math" panose="02040503050406030204" pitchFamily="18" charset="0"/>
                          </a:rPr>
                          <m:t>+1</m:t>
                        </m:r>
                      </m:sub>
                    </m:sSub>
                    <m:r>
                      <a:rPr lang="fr-FR" b="0" i="1" smtClean="0">
                        <a:latin typeface="Cambria Math" panose="02040503050406030204" pitchFamily="18" charset="0"/>
                      </a:rPr>
                      <m:t>)</m:t>
                    </m:r>
                  </m:oMath>
                </a14:m>
                <a:r>
                  <a:rPr lang="en-US" b="0" i="0" dirty="0">
                    <a:solidFill>
                      <a:srgbClr val="212529"/>
                    </a:solidFill>
                    <a:effectLst/>
                    <a:latin typeface="Lato" panose="020F0502020204030203" pitchFamily="34" charset="0"/>
                  </a:rPr>
                  <a:t>in a data-set </a:t>
                </a:r>
                <a14:m>
                  <m:oMath xmlns:m="http://schemas.openxmlformats.org/officeDocument/2006/math">
                    <m:r>
                      <a:rPr lang="fr-FR" b="0" i="1" smtClean="0">
                        <a:solidFill>
                          <a:srgbClr val="212529"/>
                        </a:solidFill>
                        <a:effectLst/>
                        <a:latin typeface="Cambria Math" panose="02040503050406030204" pitchFamily="18" charset="0"/>
                      </a:rPr>
                      <m:t>𝐷</m:t>
                    </m:r>
                    <m:r>
                      <a:rPr lang="fr-FR" b="0" i="1" smtClean="0">
                        <a:solidFill>
                          <a:srgbClr val="212529"/>
                        </a:solidFill>
                        <a:effectLst/>
                        <a:latin typeface="Cambria Math" panose="02040503050406030204" pitchFamily="18" charset="0"/>
                      </a:rPr>
                      <m:t>=</m:t>
                    </m:r>
                    <m:sSub>
                      <m:sSubPr>
                        <m:ctrlPr>
                          <a:rPr lang="en-US" i="1">
                            <a:latin typeface="Cambria Math" panose="02040503050406030204" pitchFamily="18" charset="0"/>
                          </a:rPr>
                        </m:ctrlPr>
                      </m:sSubPr>
                      <m:e>
                        <m:r>
                          <a:rPr lang="fr-FR" i="1">
                            <a:latin typeface="Cambria Math" panose="02040503050406030204" pitchFamily="18" charset="0"/>
                          </a:rPr>
                          <m:t>𝑒</m:t>
                        </m:r>
                      </m:e>
                      <m:sub>
                        <m:r>
                          <a:rPr lang="fr-FR" i="1">
                            <a:latin typeface="Cambria Math" panose="02040503050406030204" pitchFamily="18" charset="0"/>
                          </a:rPr>
                          <m:t>𝑡</m:t>
                        </m:r>
                      </m:sub>
                    </m:sSub>
                  </m:oMath>
                </a14:m>
                <a:r>
                  <a:rPr lang="en-US" b="0" i="0" dirty="0">
                    <a:solidFill>
                      <a:srgbClr val="212529"/>
                    </a:solidFill>
                    <a:effectLst/>
                    <a:latin typeface="Lato" panose="020F0502020204030203" pitchFamily="34" charset="0"/>
                  </a:rPr>
                  <a:t>,…</a:t>
                </a:r>
                <a:r>
                  <a:rPr lang="en-US" dirty="0"/>
                  <a:t> </a:t>
                </a:r>
                <a14:m>
                  <m:oMath xmlns:m="http://schemas.openxmlformats.org/officeDocument/2006/math">
                    <m:sSub>
                      <m:sSubPr>
                        <m:ctrlPr>
                          <a:rPr lang="en-US" i="1">
                            <a:latin typeface="Cambria Math" panose="02040503050406030204" pitchFamily="18" charset="0"/>
                          </a:rPr>
                        </m:ctrlPr>
                      </m:sSubPr>
                      <m:e>
                        <m:r>
                          <a:rPr lang="fr-FR" i="1">
                            <a:latin typeface="Cambria Math" panose="02040503050406030204" pitchFamily="18" charset="0"/>
                          </a:rPr>
                          <m:t>𝑒</m:t>
                        </m:r>
                      </m:e>
                      <m:sub>
                        <m:r>
                          <a:rPr lang="fr-FR" b="0" i="1" smtClean="0">
                            <a:latin typeface="Cambria Math" panose="02040503050406030204" pitchFamily="18" charset="0"/>
                          </a:rPr>
                          <m:t>𝑁</m:t>
                        </m:r>
                      </m:sub>
                    </m:sSub>
                  </m:oMath>
                </a14:m>
                <a:r>
                  <a:rPr lang="en-US" b="0" i="0" dirty="0">
                    <a:solidFill>
                      <a:srgbClr val="212529"/>
                    </a:solidFill>
                    <a:effectLst/>
                    <a:latin typeface="Lato" panose="020F0502020204030203" pitchFamily="34" charset="0"/>
                  </a:rPr>
                  <a:t>, pooled over many episodes into a replay memory. We then usually sample the memory randomly for a minibatch of experience, and use this to learn off-policy, as with Deep Q-Networks. This tackles the problem of autocorrelation leading to unstable training, by making the problem more like a supervised learning problem.</a:t>
                </a:r>
                <a:endParaRPr lang="en-US" dirty="0"/>
              </a:p>
            </p:txBody>
          </p:sp>
        </mc:Choice>
        <mc:Fallback>
          <p:sp>
            <p:nvSpPr>
              <p:cNvPr id="8" name="TextBox 7">
                <a:extLst>
                  <a:ext uri="{FF2B5EF4-FFF2-40B4-BE49-F238E27FC236}">
                    <a16:creationId xmlns:a16="http://schemas.microsoft.com/office/drawing/2014/main" id="{959C6274-80AC-3A81-014C-CB4600D1929D}"/>
                  </a:ext>
                </a:extLst>
              </p:cNvPr>
              <p:cNvSpPr txBox="1">
                <a:spLocks noRot="1" noChangeAspect="1" noMove="1" noResize="1" noEditPoints="1" noAdjustHandles="1" noChangeArrowheads="1" noChangeShapeType="1" noTextEdit="1"/>
              </p:cNvSpPr>
              <p:nvPr/>
            </p:nvSpPr>
            <p:spPr>
              <a:xfrm>
                <a:off x="1571624" y="1984176"/>
                <a:ext cx="8643938" cy="2031325"/>
              </a:xfrm>
              <a:prstGeom prst="rect">
                <a:avLst/>
              </a:prstGeom>
              <a:blipFill>
                <a:blip r:embed="rId4"/>
                <a:stretch>
                  <a:fillRect l="-635" t="-1497" r="-564" b="-3293"/>
                </a:stretch>
              </a:blipFill>
            </p:spPr>
            <p:txBody>
              <a:bodyPr/>
              <a:lstStyle/>
              <a:p>
                <a:r>
                  <a:rPr lang="en-US">
                    <a:noFill/>
                  </a:rPr>
                  <a:t> </a:t>
                </a:r>
              </a:p>
            </p:txBody>
          </p:sp>
        </mc:Fallback>
      </mc:AlternateContent>
    </p:spTree>
    <p:extLst>
      <p:ext uri="{BB962C8B-B14F-4D97-AF65-F5344CB8AC3E}">
        <p14:creationId xmlns:p14="http://schemas.microsoft.com/office/powerpoint/2010/main" val="139448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EE58C-5C35-62FE-CE16-BE862100D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8" y="180784"/>
            <a:ext cx="3238446" cy="676466"/>
          </a:xfrm>
          <a:prstGeom prst="rect">
            <a:avLst/>
          </a:prstGeom>
        </p:spPr>
      </p:pic>
      <p:sp>
        <p:nvSpPr>
          <p:cNvPr id="14" name="TextBox 13">
            <a:extLst>
              <a:ext uri="{FF2B5EF4-FFF2-40B4-BE49-F238E27FC236}">
                <a16:creationId xmlns:a16="http://schemas.microsoft.com/office/drawing/2014/main" id="{86EAF6F7-71F9-D94F-B738-CE3F106DA6E9}"/>
              </a:ext>
            </a:extLst>
          </p:cNvPr>
          <p:cNvSpPr txBox="1"/>
          <p:nvPr/>
        </p:nvSpPr>
        <p:spPr>
          <a:xfrm>
            <a:off x="2566987" y="977293"/>
            <a:ext cx="7058025" cy="851297"/>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4400" b="1" dirty="0">
                <a:latin typeface="Times New Roman" panose="02020603050405020304" pitchFamily="18" charset="0"/>
                <a:cs typeface="Times New Roman" panose="02020603050405020304" pitchFamily="18" charset="0"/>
              </a:rPr>
              <a:t>Table of contents</a:t>
            </a:r>
            <a:endParaRPr lang="en-US" sz="4400" b="1" dirty="0">
              <a:latin typeface="Times New Roman" panose="02020603050405020304" pitchFamily="18" charset="0"/>
              <a:cs typeface="Times New Roman" panose="02020603050405020304" pitchFamily="18" charset="0"/>
            </a:endParaRPr>
          </a:p>
        </p:txBody>
      </p:sp>
      <p:graphicFrame>
        <p:nvGraphicFramePr>
          <p:cNvPr id="16" name="Diagram 15">
            <a:extLst>
              <a:ext uri="{FF2B5EF4-FFF2-40B4-BE49-F238E27FC236}">
                <a16:creationId xmlns:a16="http://schemas.microsoft.com/office/drawing/2014/main" id="{7CD7063C-A971-FABC-4D6E-1535F6EEA22B}"/>
              </a:ext>
            </a:extLst>
          </p:cNvPr>
          <p:cNvGraphicFramePr/>
          <p:nvPr>
            <p:extLst>
              <p:ext uri="{D42A27DB-BD31-4B8C-83A1-F6EECF244321}">
                <p14:modId xmlns:p14="http://schemas.microsoft.com/office/powerpoint/2010/main" val="855521650"/>
              </p:ext>
            </p:extLst>
          </p:nvPr>
        </p:nvGraphicFramePr>
        <p:xfrm>
          <a:off x="2703513" y="2028374"/>
          <a:ext cx="7058025" cy="3852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Date Placeholder 16">
            <a:extLst>
              <a:ext uri="{FF2B5EF4-FFF2-40B4-BE49-F238E27FC236}">
                <a16:creationId xmlns:a16="http://schemas.microsoft.com/office/drawing/2014/main" id="{9776A167-39D8-0C43-1D5B-D97B946A3EEF}"/>
              </a:ext>
            </a:extLst>
          </p:cNvPr>
          <p:cNvSpPr>
            <a:spLocks noGrp="1"/>
          </p:cNvSpPr>
          <p:nvPr>
            <p:ph type="dt" sz="half" idx="10"/>
          </p:nvPr>
        </p:nvSpPr>
        <p:spPr/>
        <p:txBody>
          <a:bodyPr/>
          <a:lstStyle/>
          <a:p>
            <a:fld id="{E0F4BD68-32F9-4060-8186-DC9EB45D326C}" type="datetime1">
              <a:rPr lang="en-US" smtClean="0"/>
              <a:t>8/29/2023</a:t>
            </a:fld>
            <a:endParaRPr lang="en-US"/>
          </a:p>
        </p:txBody>
      </p:sp>
      <p:sp>
        <p:nvSpPr>
          <p:cNvPr id="18" name="Footer Placeholder 17">
            <a:extLst>
              <a:ext uri="{FF2B5EF4-FFF2-40B4-BE49-F238E27FC236}">
                <a16:creationId xmlns:a16="http://schemas.microsoft.com/office/drawing/2014/main" id="{6745E10B-1487-AB83-D1C5-BEBA88975587}"/>
              </a:ext>
            </a:extLst>
          </p:cNvPr>
          <p:cNvSpPr>
            <a:spLocks noGrp="1"/>
          </p:cNvSpPr>
          <p:nvPr>
            <p:ph type="ftr" sz="quarter" idx="11"/>
          </p:nvPr>
        </p:nvSpPr>
        <p:spPr/>
        <p:txBody>
          <a:bodyPr/>
          <a:lstStyle/>
          <a:p>
            <a:r>
              <a:rPr lang="en-US"/>
              <a:t>RL algorithms</a:t>
            </a:r>
          </a:p>
        </p:txBody>
      </p:sp>
      <p:sp>
        <p:nvSpPr>
          <p:cNvPr id="19" name="Slide Number Placeholder 18">
            <a:extLst>
              <a:ext uri="{FF2B5EF4-FFF2-40B4-BE49-F238E27FC236}">
                <a16:creationId xmlns:a16="http://schemas.microsoft.com/office/drawing/2014/main" id="{00173EDC-F6EC-1966-5557-355BD01057FA}"/>
              </a:ext>
            </a:extLst>
          </p:cNvPr>
          <p:cNvSpPr>
            <a:spLocks noGrp="1"/>
          </p:cNvSpPr>
          <p:nvPr>
            <p:ph type="sldNum" sz="quarter" idx="12"/>
          </p:nvPr>
        </p:nvSpPr>
        <p:spPr/>
        <p:txBody>
          <a:bodyPr/>
          <a:lstStyle/>
          <a:p>
            <a:fld id="{255279C0-6C1D-400F-893F-96CCD22DB2F3}" type="slidenum">
              <a:rPr lang="en-US" smtClean="0"/>
              <a:t>2</a:t>
            </a:fld>
            <a:endParaRPr lang="en-US"/>
          </a:p>
        </p:txBody>
      </p:sp>
    </p:spTree>
    <p:extLst>
      <p:ext uri="{BB962C8B-B14F-4D97-AF65-F5344CB8AC3E}">
        <p14:creationId xmlns:p14="http://schemas.microsoft.com/office/powerpoint/2010/main" val="1714197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EE58C-5C35-62FE-CE16-BE862100D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8" y="180784"/>
            <a:ext cx="3238446" cy="676466"/>
          </a:xfrm>
          <a:prstGeom prst="rect">
            <a:avLst/>
          </a:prstGeom>
        </p:spPr>
      </p:pic>
      <p:sp>
        <p:nvSpPr>
          <p:cNvPr id="3" name="Date Placeholder 2">
            <a:extLst>
              <a:ext uri="{FF2B5EF4-FFF2-40B4-BE49-F238E27FC236}">
                <a16:creationId xmlns:a16="http://schemas.microsoft.com/office/drawing/2014/main" id="{A78F11FA-F112-67C4-6B5F-ED1E107B526D}"/>
              </a:ext>
            </a:extLst>
          </p:cNvPr>
          <p:cNvSpPr>
            <a:spLocks noGrp="1"/>
          </p:cNvSpPr>
          <p:nvPr>
            <p:ph type="dt" sz="half" idx="10"/>
          </p:nvPr>
        </p:nvSpPr>
        <p:spPr/>
        <p:txBody>
          <a:bodyPr/>
          <a:lstStyle/>
          <a:p>
            <a:fld id="{680294A9-3DEF-494B-BE5B-3E08ADE5AC79}" type="datetime1">
              <a:rPr lang="en-US" smtClean="0"/>
              <a:t>8/29/2023</a:t>
            </a:fld>
            <a:endParaRPr lang="en-US"/>
          </a:p>
        </p:txBody>
      </p:sp>
      <p:sp>
        <p:nvSpPr>
          <p:cNvPr id="5" name="Footer Placeholder 4">
            <a:extLst>
              <a:ext uri="{FF2B5EF4-FFF2-40B4-BE49-F238E27FC236}">
                <a16:creationId xmlns:a16="http://schemas.microsoft.com/office/drawing/2014/main" id="{C8DB17FA-ABF0-91E7-399D-E08791078CDE}"/>
              </a:ext>
            </a:extLst>
          </p:cNvPr>
          <p:cNvSpPr>
            <a:spLocks noGrp="1"/>
          </p:cNvSpPr>
          <p:nvPr>
            <p:ph type="ftr" sz="quarter" idx="11"/>
          </p:nvPr>
        </p:nvSpPr>
        <p:spPr/>
        <p:txBody>
          <a:bodyPr/>
          <a:lstStyle/>
          <a:p>
            <a:r>
              <a:rPr lang="en-US"/>
              <a:t>RL algorithms</a:t>
            </a:r>
          </a:p>
        </p:txBody>
      </p:sp>
      <p:sp>
        <p:nvSpPr>
          <p:cNvPr id="6" name="Slide Number Placeholder 5">
            <a:extLst>
              <a:ext uri="{FF2B5EF4-FFF2-40B4-BE49-F238E27FC236}">
                <a16:creationId xmlns:a16="http://schemas.microsoft.com/office/drawing/2014/main" id="{BB8BD7F2-BE3E-5BFD-E2D0-276612EF8714}"/>
              </a:ext>
            </a:extLst>
          </p:cNvPr>
          <p:cNvSpPr>
            <a:spLocks noGrp="1"/>
          </p:cNvSpPr>
          <p:nvPr>
            <p:ph type="sldNum" sz="quarter" idx="12"/>
          </p:nvPr>
        </p:nvSpPr>
        <p:spPr/>
        <p:txBody>
          <a:bodyPr/>
          <a:lstStyle/>
          <a:p>
            <a:fld id="{255279C0-6C1D-400F-893F-96CCD22DB2F3}" type="slidenum">
              <a:rPr lang="en-US" smtClean="0"/>
              <a:t>20</a:t>
            </a:fld>
            <a:endParaRPr lang="en-US" dirty="0"/>
          </a:p>
        </p:txBody>
      </p:sp>
      <p:sp>
        <p:nvSpPr>
          <p:cNvPr id="2" name="TextBox 1">
            <a:extLst>
              <a:ext uri="{FF2B5EF4-FFF2-40B4-BE49-F238E27FC236}">
                <a16:creationId xmlns:a16="http://schemas.microsoft.com/office/drawing/2014/main" id="{A78318B3-A470-FA7E-E90A-4C12E910323F}"/>
              </a:ext>
            </a:extLst>
          </p:cNvPr>
          <p:cNvSpPr txBox="1"/>
          <p:nvPr/>
        </p:nvSpPr>
        <p:spPr>
          <a:xfrm>
            <a:off x="2883005" y="768920"/>
            <a:ext cx="7899296" cy="769441"/>
          </a:xfrm>
          <a:prstGeom prst="rect">
            <a:avLst/>
          </a:prstGeom>
          <a:noFill/>
        </p:spPr>
        <p:txBody>
          <a:bodyPr wrap="square" rtlCol="0">
            <a:spAutoFit/>
          </a:bodyPr>
          <a:lstStyle/>
          <a:p>
            <a:r>
              <a:rPr lang="fr-FR" sz="4400" b="1" dirty="0" err="1">
                <a:latin typeface="Times New Roman" panose="02020603050405020304" pitchFamily="18" charset="0"/>
                <a:cs typeface="Times New Roman" panose="02020603050405020304" pitchFamily="18" charset="0"/>
              </a:rPr>
              <a:t>Prioritized</a:t>
            </a:r>
            <a:r>
              <a:rPr lang="fr-FR" sz="4400" b="1" dirty="0">
                <a:latin typeface="Times New Roman" panose="02020603050405020304" pitchFamily="18" charset="0"/>
                <a:cs typeface="Times New Roman" panose="02020603050405020304" pitchFamily="18" charset="0"/>
              </a:rPr>
              <a:t> </a:t>
            </a:r>
            <a:r>
              <a:rPr lang="fr-FR" sz="4400" b="1" dirty="0" err="1">
                <a:latin typeface="Times New Roman" panose="02020603050405020304" pitchFamily="18" charset="0"/>
                <a:cs typeface="Times New Roman" panose="02020603050405020304" pitchFamily="18" charset="0"/>
              </a:rPr>
              <a:t>Experience</a:t>
            </a:r>
            <a:r>
              <a:rPr lang="fr-FR" sz="4400" b="1" dirty="0">
                <a:latin typeface="Times New Roman" panose="02020603050405020304" pitchFamily="18" charset="0"/>
                <a:cs typeface="Times New Roman" panose="02020603050405020304" pitchFamily="18" charset="0"/>
              </a:rPr>
              <a:t> Replay</a:t>
            </a:r>
            <a:endParaRPr lang="en-US" sz="4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9A5F28E-3577-CD4B-CFBE-2A42B52B2C4A}"/>
              </a:ext>
            </a:extLst>
          </p:cNvPr>
          <p:cNvSpPr txBox="1"/>
          <p:nvPr/>
        </p:nvSpPr>
        <p:spPr>
          <a:xfrm>
            <a:off x="838200" y="1668266"/>
            <a:ext cx="10399210" cy="1477328"/>
          </a:xfrm>
          <a:prstGeom prst="rect">
            <a:avLst/>
          </a:prstGeom>
          <a:noFill/>
        </p:spPr>
        <p:txBody>
          <a:bodyPr wrap="square" rtlCol="0">
            <a:spAutoFit/>
          </a:bodyPr>
          <a:lstStyle/>
          <a:p>
            <a:r>
              <a:rPr lang="en-US" b="1" i="0" dirty="0">
                <a:solidFill>
                  <a:srgbClr val="212529"/>
                </a:solidFill>
                <a:effectLst/>
                <a:latin typeface="Lato" panose="020F0502020204030203" pitchFamily="34" charset="0"/>
              </a:rPr>
              <a:t>Prioritized Experience Replay</a:t>
            </a:r>
            <a:r>
              <a:rPr lang="en-US" b="0" i="0" dirty="0">
                <a:solidFill>
                  <a:srgbClr val="212529"/>
                </a:solidFill>
                <a:effectLst/>
                <a:latin typeface="Lato" panose="020F0502020204030203" pitchFamily="34" charset="0"/>
              </a:rPr>
              <a:t> is a type of </a:t>
            </a:r>
            <a:r>
              <a:rPr lang="en-US" b="0" i="0" u="none" strike="noStrike" dirty="0">
                <a:solidFill>
                  <a:srgbClr val="0096B1"/>
                </a:solidFill>
                <a:effectLst/>
                <a:latin typeface="Lato" panose="020F0502020204030203" pitchFamily="34" charset="0"/>
                <a:hlinkClick r:id="rId3"/>
              </a:rPr>
              <a:t>experience replay</a:t>
            </a:r>
            <a:r>
              <a:rPr lang="en-US" b="0" i="0" dirty="0">
                <a:solidFill>
                  <a:srgbClr val="212529"/>
                </a:solidFill>
                <a:effectLst/>
                <a:latin typeface="Lato" panose="020F0502020204030203" pitchFamily="34" charset="0"/>
              </a:rPr>
              <a:t> in reinforcement learning where we more frequently replay transitions with high expected learning progress, as measured by the magnitude of their temporal-difference (TD) error. This prioritization can lead to a loss of diversity, which is alleviated with stochastic prioritization, and introduce bias, which can be corrected with importance sampling.</a:t>
            </a:r>
            <a:endParaRPr lang="en-US" dirty="0"/>
          </a:p>
        </p:txBody>
      </p:sp>
      <p:pic>
        <p:nvPicPr>
          <p:cNvPr id="2052" name="Picture 4" descr="Improvements in Deep Q-Learning with Python code: Dueling Double DQN, Prioritized  Experience Replay, and fixed Q-targets - Amir Masoud Sefidian - Sefidian  Academy">
            <a:extLst>
              <a:ext uri="{FF2B5EF4-FFF2-40B4-BE49-F238E27FC236}">
                <a16:creationId xmlns:a16="http://schemas.microsoft.com/office/drawing/2014/main" id="{DE501560-85AC-7455-0F2D-F738F619D9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625" y="2975435"/>
            <a:ext cx="4120775" cy="24673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FDCDB19-0258-792D-C59E-925C600CB7E5}"/>
                  </a:ext>
                </a:extLst>
              </p:cNvPr>
              <p:cNvSpPr txBox="1"/>
              <p:nvPr/>
            </p:nvSpPr>
            <p:spPr>
              <a:xfrm>
                <a:off x="1933575" y="5442749"/>
                <a:ext cx="9420225" cy="646331"/>
              </a:xfrm>
              <a:prstGeom prst="rect">
                <a:avLst/>
              </a:prstGeom>
              <a:noFill/>
            </p:spPr>
            <p:txBody>
              <a:bodyPr wrap="square" rtlCol="0">
                <a:spAutoFit/>
              </a:bodyPr>
              <a:lstStyle/>
              <a:p>
                <a:r>
                  <a:rPr lang="en-US" b="0" i="0" dirty="0">
                    <a:solidFill>
                      <a:srgbClr val="212529"/>
                    </a:solidFill>
                    <a:effectLst/>
                    <a:latin typeface="Lato" panose="020F0502020204030203" pitchFamily="34" charset="0"/>
                  </a:rPr>
                  <a:t>where </a:t>
                </a:r>
                <a14:m>
                  <m:oMath xmlns:m="http://schemas.openxmlformats.org/officeDocument/2006/math">
                    <m:r>
                      <a:rPr lang="fr-FR" b="0" i="1" smtClean="0">
                        <a:solidFill>
                          <a:srgbClr val="212529"/>
                        </a:solidFill>
                        <a:effectLst/>
                        <a:latin typeface="Cambria Math" panose="02040503050406030204" pitchFamily="18" charset="0"/>
                      </a:rPr>
                      <m:t>𝑃</m:t>
                    </m:r>
                    <m:d>
                      <m:dPr>
                        <m:ctrlPr>
                          <a:rPr lang="fr-FR" b="0" i="1" smtClean="0">
                            <a:solidFill>
                              <a:srgbClr val="212529"/>
                            </a:solidFill>
                            <a:effectLst/>
                            <a:latin typeface="Cambria Math" panose="02040503050406030204" pitchFamily="18" charset="0"/>
                          </a:rPr>
                        </m:ctrlPr>
                      </m:dPr>
                      <m:e>
                        <m:r>
                          <a:rPr lang="fr-FR" b="0" i="1" smtClean="0">
                            <a:solidFill>
                              <a:srgbClr val="212529"/>
                            </a:solidFill>
                            <a:effectLst/>
                            <a:latin typeface="Cambria Math" panose="02040503050406030204" pitchFamily="18" charset="0"/>
                          </a:rPr>
                          <m:t>𝑖</m:t>
                        </m:r>
                      </m:e>
                    </m:d>
                    <m:r>
                      <a:rPr lang="fr-FR" b="0" i="1" smtClean="0">
                        <a:solidFill>
                          <a:srgbClr val="212529"/>
                        </a:solidFill>
                        <a:effectLst/>
                        <a:latin typeface="Cambria Math" panose="02040503050406030204" pitchFamily="18" charset="0"/>
                      </a:rPr>
                      <m:t>&gt;0</m:t>
                    </m:r>
                  </m:oMath>
                </a14:m>
                <a:r>
                  <a:rPr lang="en-US" b="0" i="0" dirty="0">
                    <a:solidFill>
                      <a:srgbClr val="212529"/>
                    </a:solidFill>
                    <a:effectLst/>
                    <a:latin typeface="Lato" panose="020F0502020204030203" pitchFamily="34" charset="0"/>
                  </a:rPr>
                  <a:t> is the priority of transition </a:t>
                </a:r>
                <a14:m>
                  <m:oMath xmlns:m="http://schemas.openxmlformats.org/officeDocument/2006/math">
                    <m:r>
                      <a:rPr lang="fr-FR" b="0" i="1" smtClean="0">
                        <a:solidFill>
                          <a:srgbClr val="212529"/>
                        </a:solidFill>
                        <a:effectLst/>
                        <a:latin typeface="Cambria Math" panose="02040503050406030204" pitchFamily="18" charset="0"/>
                      </a:rPr>
                      <m:t>𝑖</m:t>
                    </m:r>
                  </m:oMath>
                </a14:m>
                <a:r>
                  <a:rPr lang="en-US" b="0" i="0" dirty="0">
                    <a:solidFill>
                      <a:srgbClr val="212529"/>
                    </a:solidFill>
                    <a:effectLst/>
                    <a:latin typeface="Lato" panose="020F0502020204030203" pitchFamily="34" charset="0"/>
                  </a:rPr>
                  <a:t>. The exponent </a:t>
                </a:r>
                <a14:m>
                  <m:oMath xmlns:m="http://schemas.openxmlformats.org/officeDocument/2006/math">
                    <m:r>
                      <a:rPr lang="fr-FR" b="0" i="1" smtClean="0">
                        <a:solidFill>
                          <a:srgbClr val="212529"/>
                        </a:solidFill>
                        <a:effectLst/>
                        <a:latin typeface="Cambria Math" panose="02040503050406030204" pitchFamily="18" charset="0"/>
                      </a:rPr>
                      <m:t>𝑎</m:t>
                    </m:r>
                  </m:oMath>
                </a14:m>
                <a:r>
                  <a:rPr lang="en-US" b="0" i="0" dirty="0">
                    <a:solidFill>
                      <a:srgbClr val="212529"/>
                    </a:solidFill>
                    <a:effectLst/>
                    <a:latin typeface="Lato" panose="020F0502020204030203" pitchFamily="34" charset="0"/>
                  </a:rPr>
                  <a:t> determines how much prioritization is used, with </a:t>
                </a:r>
                <a14:m>
                  <m:oMath xmlns:m="http://schemas.openxmlformats.org/officeDocument/2006/math">
                    <m:r>
                      <a:rPr lang="fr-FR" b="0" i="1" smtClean="0">
                        <a:solidFill>
                          <a:srgbClr val="212529"/>
                        </a:solidFill>
                        <a:effectLst/>
                        <a:latin typeface="Cambria Math" panose="02040503050406030204" pitchFamily="18" charset="0"/>
                      </a:rPr>
                      <m:t>𝑎</m:t>
                    </m:r>
                    <m:r>
                      <a:rPr lang="fr-FR" b="0" i="1" smtClean="0">
                        <a:solidFill>
                          <a:srgbClr val="212529"/>
                        </a:solidFill>
                        <a:effectLst/>
                        <a:latin typeface="Cambria Math" panose="02040503050406030204" pitchFamily="18" charset="0"/>
                      </a:rPr>
                      <m:t>=0</m:t>
                    </m:r>
                  </m:oMath>
                </a14:m>
                <a:r>
                  <a:rPr lang="en-US" b="0" i="0" dirty="0">
                    <a:solidFill>
                      <a:srgbClr val="212529"/>
                    </a:solidFill>
                    <a:effectLst/>
                    <a:latin typeface="Lato" panose="020F0502020204030203" pitchFamily="34" charset="0"/>
                  </a:rPr>
                  <a:t>corresponding to the uniform case.</a:t>
                </a:r>
                <a:endParaRPr lang="en-US" dirty="0"/>
              </a:p>
            </p:txBody>
          </p:sp>
        </mc:Choice>
        <mc:Fallback>
          <p:sp>
            <p:nvSpPr>
              <p:cNvPr id="9" name="TextBox 8">
                <a:extLst>
                  <a:ext uri="{FF2B5EF4-FFF2-40B4-BE49-F238E27FC236}">
                    <a16:creationId xmlns:a16="http://schemas.microsoft.com/office/drawing/2014/main" id="{6FDCDB19-0258-792D-C59E-925C600CB7E5}"/>
                  </a:ext>
                </a:extLst>
              </p:cNvPr>
              <p:cNvSpPr txBox="1">
                <a:spLocks noRot="1" noChangeAspect="1" noMove="1" noResize="1" noEditPoints="1" noAdjustHandles="1" noChangeArrowheads="1" noChangeShapeType="1" noTextEdit="1"/>
              </p:cNvSpPr>
              <p:nvPr/>
            </p:nvSpPr>
            <p:spPr>
              <a:xfrm>
                <a:off x="1933575" y="5442749"/>
                <a:ext cx="9420225" cy="646331"/>
              </a:xfrm>
              <a:prstGeom prst="rect">
                <a:avLst/>
              </a:prstGeom>
              <a:blipFill>
                <a:blip r:embed="rId5"/>
                <a:stretch>
                  <a:fillRect l="-517" t="-5660" b="-13208"/>
                </a:stretch>
              </a:blipFill>
            </p:spPr>
            <p:txBody>
              <a:bodyPr/>
              <a:lstStyle/>
              <a:p>
                <a:r>
                  <a:rPr lang="en-US">
                    <a:noFill/>
                  </a:rPr>
                  <a:t> </a:t>
                </a:r>
              </a:p>
            </p:txBody>
          </p:sp>
        </mc:Fallback>
      </mc:AlternateContent>
    </p:spTree>
    <p:extLst>
      <p:ext uri="{BB962C8B-B14F-4D97-AF65-F5344CB8AC3E}">
        <p14:creationId xmlns:p14="http://schemas.microsoft.com/office/powerpoint/2010/main" val="181081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EE58C-5C35-62FE-CE16-BE862100D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8" y="180784"/>
            <a:ext cx="3238446" cy="676466"/>
          </a:xfrm>
          <a:prstGeom prst="rect">
            <a:avLst/>
          </a:prstGeom>
        </p:spPr>
      </p:pic>
      <p:sp>
        <p:nvSpPr>
          <p:cNvPr id="3" name="Date Placeholder 2">
            <a:extLst>
              <a:ext uri="{FF2B5EF4-FFF2-40B4-BE49-F238E27FC236}">
                <a16:creationId xmlns:a16="http://schemas.microsoft.com/office/drawing/2014/main" id="{A78F11FA-F112-67C4-6B5F-ED1E107B526D}"/>
              </a:ext>
            </a:extLst>
          </p:cNvPr>
          <p:cNvSpPr>
            <a:spLocks noGrp="1"/>
          </p:cNvSpPr>
          <p:nvPr>
            <p:ph type="dt" sz="half" idx="10"/>
          </p:nvPr>
        </p:nvSpPr>
        <p:spPr/>
        <p:txBody>
          <a:bodyPr/>
          <a:lstStyle/>
          <a:p>
            <a:fld id="{680294A9-3DEF-494B-BE5B-3E08ADE5AC79}" type="datetime1">
              <a:rPr lang="en-US" smtClean="0"/>
              <a:t>8/29/2023</a:t>
            </a:fld>
            <a:endParaRPr lang="en-US"/>
          </a:p>
        </p:txBody>
      </p:sp>
      <p:sp>
        <p:nvSpPr>
          <p:cNvPr id="5" name="Footer Placeholder 4">
            <a:extLst>
              <a:ext uri="{FF2B5EF4-FFF2-40B4-BE49-F238E27FC236}">
                <a16:creationId xmlns:a16="http://schemas.microsoft.com/office/drawing/2014/main" id="{C8DB17FA-ABF0-91E7-399D-E08791078CDE}"/>
              </a:ext>
            </a:extLst>
          </p:cNvPr>
          <p:cNvSpPr>
            <a:spLocks noGrp="1"/>
          </p:cNvSpPr>
          <p:nvPr>
            <p:ph type="ftr" sz="quarter" idx="11"/>
          </p:nvPr>
        </p:nvSpPr>
        <p:spPr/>
        <p:txBody>
          <a:bodyPr/>
          <a:lstStyle/>
          <a:p>
            <a:r>
              <a:rPr lang="en-US"/>
              <a:t>RL algorithms</a:t>
            </a:r>
          </a:p>
        </p:txBody>
      </p:sp>
      <p:sp>
        <p:nvSpPr>
          <p:cNvPr id="6" name="Slide Number Placeholder 5">
            <a:extLst>
              <a:ext uri="{FF2B5EF4-FFF2-40B4-BE49-F238E27FC236}">
                <a16:creationId xmlns:a16="http://schemas.microsoft.com/office/drawing/2014/main" id="{BB8BD7F2-BE3E-5BFD-E2D0-276612EF8714}"/>
              </a:ext>
            </a:extLst>
          </p:cNvPr>
          <p:cNvSpPr>
            <a:spLocks noGrp="1"/>
          </p:cNvSpPr>
          <p:nvPr>
            <p:ph type="sldNum" sz="quarter" idx="12"/>
          </p:nvPr>
        </p:nvSpPr>
        <p:spPr/>
        <p:txBody>
          <a:bodyPr/>
          <a:lstStyle/>
          <a:p>
            <a:fld id="{255279C0-6C1D-400F-893F-96CCD22DB2F3}" type="slidenum">
              <a:rPr lang="en-US" smtClean="0"/>
              <a:t>21</a:t>
            </a:fld>
            <a:endParaRPr lang="en-US"/>
          </a:p>
        </p:txBody>
      </p:sp>
      <p:sp>
        <p:nvSpPr>
          <p:cNvPr id="2" name="TextBox 1">
            <a:extLst>
              <a:ext uri="{FF2B5EF4-FFF2-40B4-BE49-F238E27FC236}">
                <a16:creationId xmlns:a16="http://schemas.microsoft.com/office/drawing/2014/main" id="{A78318B3-A470-FA7E-E90A-4C12E910323F}"/>
              </a:ext>
            </a:extLst>
          </p:cNvPr>
          <p:cNvSpPr txBox="1"/>
          <p:nvPr/>
        </p:nvSpPr>
        <p:spPr>
          <a:xfrm>
            <a:off x="3454504" y="905213"/>
            <a:ext cx="4878179" cy="769441"/>
          </a:xfrm>
          <a:prstGeom prst="rect">
            <a:avLst/>
          </a:prstGeom>
          <a:noFill/>
        </p:spPr>
        <p:txBody>
          <a:bodyPr wrap="square" rtlCol="0">
            <a:spAutoFit/>
          </a:bodyPr>
          <a:lstStyle/>
          <a:p>
            <a:pPr algn="ctr"/>
            <a:r>
              <a:rPr lang="fr-FR" sz="4400" b="1" dirty="0">
                <a:latin typeface="Times New Roman" panose="02020603050405020304" pitchFamily="18" charset="0"/>
                <a:cs typeface="Times New Roman" panose="02020603050405020304" pitchFamily="18" charset="0"/>
              </a:rPr>
              <a:t>Target network</a:t>
            </a:r>
            <a:endParaRPr lang="en-US" sz="4400" b="1" dirty="0">
              <a:latin typeface="Times New Roman" panose="02020603050405020304" pitchFamily="18" charset="0"/>
              <a:cs typeface="Times New Roman" panose="02020603050405020304" pitchFamily="18" charset="0"/>
            </a:endParaRPr>
          </a:p>
        </p:txBody>
      </p:sp>
      <p:pic>
        <p:nvPicPr>
          <p:cNvPr id="4102" name="Picture 6" descr="Deep Q Learning: A Deep Reinforcement Learning Algorithm | by Renu  Khandelwal | Medium">
            <a:extLst>
              <a:ext uri="{FF2B5EF4-FFF2-40B4-BE49-F238E27FC236}">
                <a16:creationId xmlns:a16="http://schemas.microsoft.com/office/drawing/2014/main" id="{A3776220-2AB8-9021-6899-A59B1338D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526" y="1837530"/>
            <a:ext cx="6817112" cy="415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409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EE58C-5C35-62FE-CE16-BE862100D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8" y="180784"/>
            <a:ext cx="3238446" cy="676466"/>
          </a:xfrm>
          <a:prstGeom prst="rect">
            <a:avLst/>
          </a:prstGeom>
        </p:spPr>
      </p:pic>
      <p:sp>
        <p:nvSpPr>
          <p:cNvPr id="3" name="Date Placeholder 2">
            <a:extLst>
              <a:ext uri="{FF2B5EF4-FFF2-40B4-BE49-F238E27FC236}">
                <a16:creationId xmlns:a16="http://schemas.microsoft.com/office/drawing/2014/main" id="{A78F11FA-F112-67C4-6B5F-ED1E107B526D}"/>
              </a:ext>
            </a:extLst>
          </p:cNvPr>
          <p:cNvSpPr>
            <a:spLocks noGrp="1"/>
          </p:cNvSpPr>
          <p:nvPr>
            <p:ph type="dt" sz="half" idx="10"/>
          </p:nvPr>
        </p:nvSpPr>
        <p:spPr/>
        <p:txBody>
          <a:bodyPr/>
          <a:lstStyle/>
          <a:p>
            <a:fld id="{680294A9-3DEF-494B-BE5B-3E08ADE5AC79}" type="datetime1">
              <a:rPr lang="en-US" smtClean="0"/>
              <a:t>8/29/2023</a:t>
            </a:fld>
            <a:endParaRPr lang="en-US"/>
          </a:p>
        </p:txBody>
      </p:sp>
      <p:sp>
        <p:nvSpPr>
          <p:cNvPr id="5" name="Footer Placeholder 4">
            <a:extLst>
              <a:ext uri="{FF2B5EF4-FFF2-40B4-BE49-F238E27FC236}">
                <a16:creationId xmlns:a16="http://schemas.microsoft.com/office/drawing/2014/main" id="{C8DB17FA-ABF0-91E7-399D-E08791078CDE}"/>
              </a:ext>
            </a:extLst>
          </p:cNvPr>
          <p:cNvSpPr>
            <a:spLocks noGrp="1"/>
          </p:cNvSpPr>
          <p:nvPr>
            <p:ph type="ftr" sz="quarter" idx="11"/>
          </p:nvPr>
        </p:nvSpPr>
        <p:spPr/>
        <p:txBody>
          <a:bodyPr/>
          <a:lstStyle/>
          <a:p>
            <a:r>
              <a:rPr lang="en-US"/>
              <a:t>RL algorithms</a:t>
            </a:r>
          </a:p>
        </p:txBody>
      </p:sp>
      <p:sp>
        <p:nvSpPr>
          <p:cNvPr id="6" name="Slide Number Placeholder 5">
            <a:extLst>
              <a:ext uri="{FF2B5EF4-FFF2-40B4-BE49-F238E27FC236}">
                <a16:creationId xmlns:a16="http://schemas.microsoft.com/office/drawing/2014/main" id="{BB8BD7F2-BE3E-5BFD-E2D0-276612EF8714}"/>
              </a:ext>
            </a:extLst>
          </p:cNvPr>
          <p:cNvSpPr>
            <a:spLocks noGrp="1"/>
          </p:cNvSpPr>
          <p:nvPr>
            <p:ph type="sldNum" sz="quarter" idx="12"/>
          </p:nvPr>
        </p:nvSpPr>
        <p:spPr/>
        <p:txBody>
          <a:bodyPr/>
          <a:lstStyle/>
          <a:p>
            <a:fld id="{255279C0-6C1D-400F-893F-96CCD22DB2F3}" type="slidenum">
              <a:rPr lang="en-US" smtClean="0"/>
              <a:t>22</a:t>
            </a:fld>
            <a:endParaRPr lang="en-US"/>
          </a:p>
        </p:txBody>
      </p:sp>
      <p:sp>
        <p:nvSpPr>
          <p:cNvPr id="2" name="TextBox 1">
            <a:extLst>
              <a:ext uri="{FF2B5EF4-FFF2-40B4-BE49-F238E27FC236}">
                <a16:creationId xmlns:a16="http://schemas.microsoft.com/office/drawing/2014/main" id="{A78318B3-A470-FA7E-E90A-4C12E910323F}"/>
              </a:ext>
            </a:extLst>
          </p:cNvPr>
          <p:cNvSpPr txBox="1"/>
          <p:nvPr/>
        </p:nvSpPr>
        <p:spPr>
          <a:xfrm>
            <a:off x="3454504" y="905213"/>
            <a:ext cx="4878179" cy="769441"/>
          </a:xfrm>
          <a:prstGeom prst="rect">
            <a:avLst/>
          </a:prstGeom>
          <a:noFill/>
        </p:spPr>
        <p:txBody>
          <a:bodyPr wrap="square" rtlCol="0">
            <a:spAutoFit/>
          </a:bodyPr>
          <a:lstStyle/>
          <a:p>
            <a:pPr algn="ctr"/>
            <a:r>
              <a:rPr lang="fr-FR" sz="4400" b="1" dirty="0">
                <a:latin typeface="Times New Roman" panose="02020603050405020304" pitchFamily="18" charset="0"/>
                <a:cs typeface="Times New Roman" panose="02020603050405020304" pitchFamily="18" charset="0"/>
              </a:rPr>
              <a:t>Target network</a:t>
            </a:r>
            <a:endParaRPr lang="en-US" sz="4400" b="1" dirty="0">
              <a:latin typeface="Times New Roman" panose="02020603050405020304" pitchFamily="18" charset="0"/>
              <a:cs typeface="Times New Roman" panose="02020603050405020304" pitchFamily="18" charset="0"/>
            </a:endParaRPr>
          </a:p>
        </p:txBody>
      </p:sp>
      <p:pic>
        <p:nvPicPr>
          <p:cNvPr id="4098" name="Picture 2" descr="09_03">
            <a:extLst>
              <a:ext uri="{FF2B5EF4-FFF2-40B4-BE49-F238E27FC236}">
                <a16:creationId xmlns:a16="http://schemas.microsoft.com/office/drawing/2014/main" id="{289DD74C-609B-204A-7979-0058316FA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5742" y="2293156"/>
            <a:ext cx="5108914" cy="312133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09_02">
            <a:extLst>
              <a:ext uri="{FF2B5EF4-FFF2-40B4-BE49-F238E27FC236}">
                <a16:creationId xmlns:a16="http://schemas.microsoft.com/office/drawing/2014/main" id="{923FDC1F-90A6-652A-D52B-357D1D234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344" y="2293155"/>
            <a:ext cx="5117868" cy="31213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5C0A2E3-1B6C-FA68-A43E-67A950DE26CD}"/>
              </a:ext>
            </a:extLst>
          </p:cNvPr>
          <p:cNvSpPr txBox="1"/>
          <p:nvPr/>
        </p:nvSpPr>
        <p:spPr>
          <a:xfrm>
            <a:off x="1600200" y="5507413"/>
            <a:ext cx="2438400" cy="369332"/>
          </a:xfrm>
          <a:prstGeom prst="rect">
            <a:avLst/>
          </a:prstGeom>
          <a:noFill/>
        </p:spPr>
        <p:txBody>
          <a:bodyPr wrap="square" rtlCol="0">
            <a:spAutoFit/>
          </a:bodyPr>
          <a:lstStyle/>
          <a:p>
            <a:r>
              <a:rPr lang="fr-FR" dirty="0" err="1"/>
              <a:t>Without</a:t>
            </a:r>
            <a:r>
              <a:rPr lang="fr-FR" dirty="0"/>
              <a:t> </a:t>
            </a:r>
            <a:r>
              <a:rPr lang="fr-FR" dirty="0" err="1"/>
              <a:t>target</a:t>
            </a:r>
            <a:r>
              <a:rPr lang="fr-FR" dirty="0"/>
              <a:t> network</a:t>
            </a:r>
            <a:endParaRPr lang="en-US" dirty="0"/>
          </a:p>
        </p:txBody>
      </p:sp>
      <p:sp>
        <p:nvSpPr>
          <p:cNvPr id="10" name="TextBox 9">
            <a:extLst>
              <a:ext uri="{FF2B5EF4-FFF2-40B4-BE49-F238E27FC236}">
                <a16:creationId xmlns:a16="http://schemas.microsoft.com/office/drawing/2014/main" id="{F7ED7298-4D90-CF7D-AD08-43E11F73C78D}"/>
              </a:ext>
            </a:extLst>
          </p:cNvPr>
          <p:cNvSpPr txBox="1"/>
          <p:nvPr/>
        </p:nvSpPr>
        <p:spPr>
          <a:xfrm>
            <a:off x="7950999" y="5516089"/>
            <a:ext cx="2438400" cy="369332"/>
          </a:xfrm>
          <a:prstGeom prst="rect">
            <a:avLst/>
          </a:prstGeom>
          <a:noFill/>
        </p:spPr>
        <p:txBody>
          <a:bodyPr wrap="square" rtlCol="0">
            <a:spAutoFit/>
          </a:bodyPr>
          <a:lstStyle/>
          <a:p>
            <a:r>
              <a:rPr lang="fr-FR" dirty="0" err="1"/>
              <a:t>With</a:t>
            </a:r>
            <a:r>
              <a:rPr lang="fr-FR" dirty="0"/>
              <a:t> </a:t>
            </a:r>
            <a:r>
              <a:rPr lang="fr-FR" dirty="0" err="1"/>
              <a:t>target</a:t>
            </a:r>
            <a:r>
              <a:rPr lang="fr-FR" dirty="0"/>
              <a:t> network</a:t>
            </a:r>
            <a:endParaRPr lang="en-US" dirty="0"/>
          </a:p>
        </p:txBody>
      </p:sp>
    </p:spTree>
    <p:extLst>
      <p:ext uri="{BB962C8B-B14F-4D97-AF65-F5344CB8AC3E}">
        <p14:creationId xmlns:p14="http://schemas.microsoft.com/office/powerpoint/2010/main" val="3149669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EE58C-5C35-62FE-CE16-BE862100D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8" y="180784"/>
            <a:ext cx="3238446" cy="676466"/>
          </a:xfrm>
          <a:prstGeom prst="rect">
            <a:avLst/>
          </a:prstGeom>
        </p:spPr>
      </p:pic>
      <p:sp>
        <p:nvSpPr>
          <p:cNvPr id="4" name="TextBox 3">
            <a:extLst>
              <a:ext uri="{FF2B5EF4-FFF2-40B4-BE49-F238E27FC236}">
                <a16:creationId xmlns:a16="http://schemas.microsoft.com/office/drawing/2014/main" id="{8D7B2B60-D2CE-24C3-8ADE-4615C38BCBB9}"/>
              </a:ext>
            </a:extLst>
          </p:cNvPr>
          <p:cNvSpPr txBox="1"/>
          <p:nvPr/>
        </p:nvSpPr>
        <p:spPr>
          <a:xfrm>
            <a:off x="1147762" y="1488549"/>
            <a:ext cx="11044238" cy="1323439"/>
          </a:xfrm>
          <a:prstGeom prst="rect">
            <a:avLst/>
          </a:prstGeom>
          <a:noFill/>
        </p:spPr>
        <p:txBody>
          <a:bodyPr wrap="square" rtlCol="0">
            <a:spAutoFit/>
          </a:bodyPr>
          <a:lstStyle/>
          <a:p>
            <a:r>
              <a:rPr lang="fr-FR" sz="8000" b="1" dirty="0">
                <a:latin typeface="Times New Roman" panose="02020603050405020304" pitchFamily="18" charset="0"/>
                <a:cs typeface="Times New Roman" panose="02020603050405020304" pitchFamily="18" charset="0"/>
              </a:rPr>
              <a:t>Key </a:t>
            </a:r>
            <a:r>
              <a:rPr lang="fr-FR" sz="8000" b="1" dirty="0" err="1">
                <a:latin typeface="Times New Roman" panose="02020603050405020304" pitchFamily="18" charset="0"/>
                <a:cs typeface="Times New Roman" panose="02020603050405020304" pitchFamily="18" charset="0"/>
              </a:rPr>
              <a:t>papers</a:t>
            </a:r>
            <a:r>
              <a:rPr lang="fr-FR" sz="8000" b="1" dirty="0">
                <a:latin typeface="Times New Roman" panose="02020603050405020304" pitchFamily="18" charset="0"/>
                <a:cs typeface="Times New Roman" panose="02020603050405020304" pitchFamily="18" charset="0"/>
              </a:rPr>
              <a:t> in Deep RL</a:t>
            </a:r>
            <a:endParaRPr lang="en-US" sz="8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F61000-D4C6-C9A4-93D5-5F79DEB0F4A7}"/>
              </a:ext>
            </a:extLst>
          </p:cNvPr>
          <p:cNvSpPr txBox="1"/>
          <p:nvPr/>
        </p:nvSpPr>
        <p:spPr>
          <a:xfrm>
            <a:off x="3045274" y="3443287"/>
            <a:ext cx="6657975" cy="369332"/>
          </a:xfrm>
          <a:prstGeom prst="rect">
            <a:avLst/>
          </a:prstGeom>
          <a:noFill/>
        </p:spPr>
        <p:txBody>
          <a:bodyPr wrap="square" rtlCol="0">
            <a:spAutoFit/>
          </a:bodyPr>
          <a:lstStyle/>
          <a:p>
            <a:r>
              <a:rPr lang="en-US" dirty="0">
                <a:hlinkClick r:id="rId3" tooltip="https://spinningup.openai.com/en/latest/spinningup/keypapers.html"/>
              </a:rPr>
              <a:t>https://spinningup.openai.com/en/latest/spinningup/keypapers.html</a:t>
            </a:r>
            <a:endParaRPr lang="en-US" dirty="0"/>
          </a:p>
        </p:txBody>
      </p:sp>
      <p:sp>
        <p:nvSpPr>
          <p:cNvPr id="5" name="Date Placeholder 4">
            <a:extLst>
              <a:ext uri="{FF2B5EF4-FFF2-40B4-BE49-F238E27FC236}">
                <a16:creationId xmlns:a16="http://schemas.microsoft.com/office/drawing/2014/main" id="{66BD7966-0EEB-867E-6420-0A8A1F9F23A0}"/>
              </a:ext>
            </a:extLst>
          </p:cNvPr>
          <p:cNvSpPr>
            <a:spLocks noGrp="1"/>
          </p:cNvSpPr>
          <p:nvPr>
            <p:ph type="dt" sz="half" idx="10"/>
          </p:nvPr>
        </p:nvSpPr>
        <p:spPr/>
        <p:txBody>
          <a:bodyPr/>
          <a:lstStyle/>
          <a:p>
            <a:fld id="{6E024CB2-F643-4EA2-8504-F1AD2B665E24}" type="datetime1">
              <a:rPr lang="en-US" smtClean="0"/>
              <a:t>8/29/2023</a:t>
            </a:fld>
            <a:endParaRPr lang="en-US"/>
          </a:p>
        </p:txBody>
      </p:sp>
      <p:sp>
        <p:nvSpPr>
          <p:cNvPr id="6" name="Footer Placeholder 5">
            <a:extLst>
              <a:ext uri="{FF2B5EF4-FFF2-40B4-BE49-F238E27FC236}">
                <a16:creationId xmlns:a16="http://schemas.microsoft.com/office/drawing/2014/main" id="{BBD1391E-5219-5D74-2206-6AFC6B6032CC}"/>
              </a:ext>
            </a:extLst>
          </p:cNvPr>
          <p:cNvSpPr>
            <a:spLocks noGrp="1"/>
          </p:cNvSpPr>
          <p:nvPr>
            <p:ph type="ftr" sz="quarter" idx="11"/>
          </p:nvPr>
        </p:nvSpPr>
        <p:spPr/>
        <p:txBody>
          <a:bodyPr/>
          <a:lstStyle/>
          <a:p>
            <a:r>
              <a:rPr lang="en-US"/>
              <a:t>RL algorithms</a:t>
            </a:r>
          </a:p>
        </p:txBody>
      </p:sp>
      <p:sp>
        <p:nvSpPr>
          <p:cNvPr id="8" name="Slide Number Placeholder 7">
            <a:extLst>
              <a:ext uri="{FF2B5EF4-FFF2-40B4-BE49-F238E27FC236}">
                <a16:creationId xmlns:a16="http://schemas.microsoft.com/office/drawing/2014/main" id="{AC082712-4FCF-2FDF-0AB2-6BD304A0E60A}"/>
              </a:ext>
            </a:extLst>
          </p:cNvPr>
          <p:cNvSpPr>
            <a:spLocks noGrp="1"/>
          </p:cNvSpPr>
          <p:nvPr>
            <p:ph type="sldNum" sz="quarter" idx="12"/>
          </p:nvPr>
        </p:nvSpPr>
        <p:spPr/>
        <p:txBody>
          <a:bodyPr/>
          <a:lstStyle/>
          <a:p>
            <a:fld id="{255279C0-6C1D-400F-893F-96CCD22DB2F3}" type="slidenum">
              <a:rPr lang="en-US" smtClean="0"/>
              <a:t>23</a:t>
            </a:fld>
            <a:endParaRPr lang="en-US"/>
          </a:p>
        </p:txBody>
      </p:sp>
    </p:spTree>
    <p:extLst>
      <p:ext uri="{BB962C8B-B14F-4D97-AF65-F5344CB8AC3E}">
        <p14:creationId xmlns:p14="http://schemas.microsoft.com/office/powerpoint/2010/main" val="3321974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EE58C-5C35-62FE-CE16-BE862100D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8" y="180784"/>
            <a:ext cx="3238446" cy="676466"/>
          </a:xfrm>
          <a:prstGeom prst="rect">
            <a:avLst/>
          </a:prstGeom>
        </p:spPr>
      </p:pic>
      <p:sp>
        <p:nvSpPr>
          <p:cNvPr id="4" name="TextBox 3">
            <a:extLst>
              <a:ext uri="{FF2B5EF4-FFF2-40B4-BE49-F238E27FC236}">
                <a16:creationId xmlns:a16="http://schemas.microsoft.com/office/drawing/2014/main" id="{8D7B2B60-D2CE-24C3-8ADE-4615C38BCBB9}"/>
              </a:ext>
            </a:extLst>
          </p:cNvPr>
          <p:cNvSpPr txBox="1"/>
          <p:nvPr/>
        </p:nvSpPr>
        <p:spPr>
          <a:xfrm>
            <a:off x="3648075" y="1074212"/>
            <a:ext cx="5167313" cy="1323439"/>
          </a:xfrm>
          <a:prstGeom prst="rect">
            <a:avLst/>
          </a:prstGeom>
          <a:noFill/>
        </p:spPr>
        <p:txBody>
          <a:bodyPr wrap="square" rtlCol="0">
            <a:spAutoFit/>
          </a:bodyPr>
          <a:lstStyle/>
          <a:p>
            <a:r>
              <a:rPr lang="fr-FR" sz="8000" b="1" dirty="0">
                <a:latin typeface="Times New Roman" panose="02020603050405020304" pitchFamily="18" charset="0"/>
                <a:cs typeface="Times New Roman" panose="02020603050405020304" pitchFamily="18" charset="0"/>
              </a:rPr>
              <a:t>Ressources</a:t>
            </a:r>
            <a:endParaRPr lang="en-US" sz="8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F61000-D4C6-C9A4-93D5-5F79DEB0F4A7}"/>
              </a:ext>
            </a:extLst>
          </p:cNvPr>
          <p:cNvSpPr txBox="1"/>
          <p:nvPr/>
        </p:nvSpPr>
        <p:spPr>
          <a:xfrm>
            <a:off x="1788318" y="2983022"/>
            <a:ext cx="9484520" cy="1477328"/>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3"/>
              </a:rPr>
              <a:t>https://spinningup.openai.com/en/latest/spinningup/rl_intro.html</a:t>
            </a:r>
            <a:r>
              <a:rPr lang="en-US" dirty="0"/>
              <a:t> (</a:t>
            </a:r>
            <a:r>
              <a:rPr lang="en-US" b="0" i="0" dirty="0">
                <a:solidFill>
                  <a:srgbClr val="000000"/>
                </a:solidFill>
                <a:effectLst/>
                <a:latin typeface="Lato" panose="020F0502020204030203" pitchFamily="34" charset="0"/>
              </a:rPr>
              <a:t>educational resource produced by OpenAI)</a:t>
            </a:r>
            <a:endParaRPr lang="en-US" dirty="0"/>
          </a:p>
          <a:p>
            <a:pPr marL="285750" indent="-285750">
              <a:buFont typeface="Arial" panose="020B0604020202020204" pitchFamily="34" charset="0"/>
              <a:buChar char="•"/>
            </a:pPr>
            <a:r>
              <a:rPr lang="en-US" dirty="0">
                <a:hlinkClick r:id="rId4"/>
              </a:rPr>
              <a:t>https://intellabs.github.io/coach/components/agents/index.html</a:t>
            </a:r>
            <a:r>
              <a:rPr lang="en-US" dirty="0"/>
              <a:t> (</a:t>
            </a:r>
            <a:r>
              <a:rPr lang="en-US" b="0" i="0" dirty="0">
                <a:solidFill>
                  <a:srgbClr val="000000"/>
                </a:solidFill>
                <a:effectLst/>
                <a:latin typeface="Lato" panose="020F0502020204030203" pitchFamily="34" charset="0"/>
              </a:rPr>
              <a:t>educational resource and RL library produced by Intel)</a:t>
            </a:r>
            <a:endParaRPr lang="en-US" dirty="0"/>
          </a:p>
          <a:p>
            <a:pPr marL="285750" indent="-285750">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id="{7179530A-B0F0-DC70-8C61-8300FF97CD1D}"/>
              </a:ext>
            </a:extLst>
          </p:cNvPr>
          <p:cNvSpPr>
            <a:spLocks noGrp="1"/>
          </p:cNvSpPr>
          <p:nvPr>
            <p:ph type="dt" sz="half" idx="10"/>
          </p:nvPr>
        </p:nvSpPr>
        <p:spPr/>
        <p:txBody>
          <a:bodyPr/>
          <a:lstStyle/>
          <a:p>
            <a:fld id="{F82AD8E2-AB7B-4663-974D-449EC3B5452F}" type="datetime1">
              <a:rPr lang="en-US" smtClean="0"/>
              <a:t>8/29/2023</a:t>
            </a:fld>
            <a:endParaRPr lang="en-US"/>
          </a:p>
        </p:txBody>
      </p:sp>
      <p:sp>
        <p:nvSpPr>
          <p:cNvPr id="5" name="Footer Placeholder 4">
            <a:extLst>
              <a:ext uri="{FF2B5EF4-FFF2-40B4-BE49-F238E27FC236}">
                <a16:creationId xmlns:a16="http://schemas.microsoft.com/office/drawing/2014/main" id="{63155EB7-4BD6-28A7-7BE2-D4C990F707C8}"/>
              </a:ext>
            </a:extLst>
          </p:cNvPr>
          <p:cNvSpPr>
            <a:spLocks noGrp="1"/>
          </p:cNvSpPr>
          <p:nvPr>
            <p:ph type="ftr" sz="quarter" idx="11"/>
          </p:nvPr>
        </p:nvSpPr>
        <p:spPr/>
        <p:txBody>
          <a:bodyPr/>
          <a:lstStyle/>
          <a:p>
            <a:r>
              <a:rPr lang="en-US"/>
              <a:t>RL algorithms</a:t>
            </a:r>
          </a:p>
        </p:txBody>
      </p:sp>
      <p:sp>
        <p:nvSpPr>
          <p:cNvPr id="6" name="Slide Number Placeholder 5">
            <a:extLst>
              <a:ext uri="{FF2B5EF4-FFF2-40B4-BE49-F238E27FC236}">
                <a16:creationId xmlns:a16="http://schemas.microsoft.com/office/drawing/2014/main" id="{450A3CC7-7F80-65A3-ED39-3BD49A0F55E3}"/>
              </a:ext>
            </a:extLst>
          </p:cNvPr>
          <p:cNvSpPr>
            <a:spLocks noGrp="1"/>
          </p:cNvSpPr>
          <p:nvPr>
            <p:ph type="sldNum" sz="quarter" idx="12"/>
          </p:nvPr>
        </p:nvSpPr>
        <p:spPr/>
        <p:txBody>
          <a:bodyPr/>
          <a:lstStyle/>
          <a:p>
            <a:fld id="{255279C0-6C1D-400F-893F-96CCD22DB2F3}" type="slidenum">
              <a:rPr lang="en-US" smtClean="0"/>
              <a:t>24</a:t>
            </a:fld>
            <a:endParaRPr lang="en-US"/>
          </a:p>
        </p:txBody>
      </p:sp>
    </p:spTree>
    <p:extLst>
      <p:ext uri="{BB962C8B-B14F-4D97-AF65-F5344CB8AC3E}">
        <p14:creationId xmlns:p14="http://schemas.microsoft.com/office/powerpoint/2010/main" val="341203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EE58C-5C35-62FE-CE16-BE862100D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8" y="180784"/>
            <a:ext cx="3238446" cy="676466"/>
          </a:xfrm>
          <a:prstGeom prst="rect">
            <a:avLst/>
          </a:prstGeom>
        </p:spPr>
      </p:pic>
      <p:pic>
        <p:nvPicPr>
          <p:cNvPr id="13" name="Picture 12">
            <a:extLst>
              <a:ext uri="{FF2B5EF4-FFF2-40B4-BE49-F238E27FC236}">
                <a16:creationId xmlns:a16="http://schemas.microsoft.com/office/drawing/2014/main" id="{81D4D1EA-46BB-9A57-5ACB-DFD650C453A3}"/>
              </a:ext>
            </a:extLst>
          </p:cNvPr>
          <p:cNvPicPr>
            <a:picLocks noChangeAspect="1"/>
          </p:cNvPicPr>
          <p:nvPr/>
        </p:nvPicPr>
        <p:blipFill>
          <a:blip r:embed="rId3"/>
          <a:stretch>
            <a:fillRect/>
          </a:stretch>
        </p:blipFill>
        <p:spPr>
          <a:xfrm>
            <a:off x="1733300" y="1866778"/>
            <a:ext cx="8725400" cy="4275562"/>
          </a:xfrm>
          <a:prstGeom prst="rect">
            <a:avLst/>
          </a:prstGeom>
        </p:spPr>
      </p:pic>
      <p:sp>
        <p:nvSpPr>
          <p:cNvPr id="14" name="TextBox 13">
            <a:extLst>
              <a:ext uri="{FF2B5EF4-FFF2-40B4-BE49-F238E27FC236}">
                <a16:creationId xmlns:a16="http://schemas.microsoft.com/office/drawing/2014/main" id="{86EAF6F7-71F9-D94F-B738-CE3F106DA6E9}"/>
              </a:ext>
            </a:extLst>
          </p:cNvPr>
          <p:cNvSpPr txBox="1"/>
          <p:nvPr/>
        </p:nvSpPr>
        <p:spPr>
          <a:xfrm>
            <a:off x="2566987" y="977293"/>
            <a:ext cx="7058025" cy="769441"/>
          </a:xfrm>
          <a:prstGeom prst="rect">
            <a:avLst/>
          </a:prstGeom>
          <a:noFill/>
        </p:spPr>
        <p:txBody>
          <a:bodyPr wrap="square" rtlCol="0">
            <a:spAutoFit/>
          </a:bodyPr>
          <a:lstStyle/>
          <a:p>
            <a:r>
              <a:rPr lang="fr-FR" sz="4400" b="1" dirty="0" err="1">
                <a:latin typeface="Times New Roman" panose="02020603050405020304" pitchFamily="18" charset="0"/>
                <a:cs typeface="Times New Roman" panose="02020603050405020304" pitchFamily="18" charset="0"/>
              </a:rPr>
              <a:t>Taxonomy</a:t>
            </a:r>
            <a:r>
              <a:rPr lang="fr-FR" sz="4400" b="1" dirty="0">
                <a:latin typeface="Times New Roman" panose="02020603050405020304" pitchFamily="18" charset="0"/>
                <a:cs typeface="Times New Roman" panose="02020603050405020304" pitchFamily="18" charset="0"/>
              </a:rPr>
              <a:t> of RL </a:t>
            </a:r>
            <a:r>
              <a:rPr lang="fr-FR" sz="4400" b="1" dirty="0" err="1">
                <a:latin typeface="Times New Roman" panose="02020603050405020304" pitchFamily="18" charset="0"/>
                <a:cs typeface="Times New Roman" panose="02020603050405020304" pitchFamily="18" charset="0"/>
              </a:rPr>
              <a:t>algorithms</a:t>
            </a:r>
            <a:endParaRPr lang="en-US" sz="44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19B6EE2-3501-ACAE-3EE7-8C52238C4B62}"/>
              </a:ext>
            </a:extLst>
          </p:cNvPr>
          <p:cNvSpPr>
            <a:spLocks noGrp="1"/>
          </p:cNvSpPr>
          <p:nvPr>
            <p:ph type="dt" sz="half" idx="10"/>
          </p:nvPr>
        </p:nvSpPr>
        <p:spPr/>
        <p:txBody>
          <a:bodyPr/>
          <a:lstStyle/>
          <a:p>
            <a:fld id="{7602F63E-315D-4C24-A4D0-4B75C693F18C}" type="datetime1">
              <a:rPr lang="en-US" smtClean="0"/>
              <a:t>8/29/2023</a:t>
            </a:fld>
            <a:endParaRPr lang="en-US"/>
          </a:p>
        </p:txBody>
      </p:sp>
      <p:sp>
        <p:nvSpPr>
          <p:cNvPr id="3" name="Footer Placeholder 2">
            <a:extLst>
              <a:ext uri="{FF2B5EF4-FFF2-40B4-BE49-F238E27FC236}">
                <a16:creationId xmlns:a16="http://schemas.microsoft.com/office/drawing/2014/main" id="{0933D3B8-C1E2-1397-6673-0EF7E7137EC9}"/>
              </a:ext>
            </a:extLst>
          </p:cNvPr>
          <p:cNvSpPr>
            <a:spLocks noGrp="1"/>
          </p:cNvSpPr>
          <p:nvPr>
            <p:ph type="ftr" sz="quarter" idx="11"/>
          </p:nvPr>
        </p:nvSpPr>
        <p:spPr/>
        <p:txBody>
          <a:bodyPr/>
          <a:lstStyle/>
          <a:p>
            <a:r>
              <a:rPr lang="en-US"/>
              <a:t>RL algorithms</a:t>
            </a:r>
          </a:p>
        </p:txBody>
      </p:sp>
      <p:sp>
        <p:nvSpPr>
          <p:cNvPr id="4" name="Slide Number Placeholder 3">
            <a:extLst>
              <a:ext uri="{FF2B5EF4-FFF2-40B4-BE49-F238E27FC236}">
                <a16:creationId xmlns:a16="http://schemas.microsoft.com/office/drawing/2014/main" id="{999DC23B-C27A-036C-5EBB-D8349023C20A}"/>
              </a:ext>
            </a:extLst>
          </p:cNvPr>
          <p:cNvSpPr>
            <a:spLocks noGrp="1"/>
          </p:cNvSpPr>
          <p:nvPr>
            <p:ph type="sldNum" sz="quarter" idx="12"/>
          </p:nvPr>
        </p:nvSpPr>
        <p:spPr/>
        <p:txBody>
          <a:bodyPr/>
          <a:lstStyle/>
          <a:p>
            <a:fld id="{255279C0-6C1D-400F-893F-96CCD22DB2F3}" type="slidenum">
              <a:rPr lang="en-US" smtClean="0"/>
              <a:t>3</a:t>
            </a:fld>
            <a:endParaRPr lang="en-US" dirty="0"/>
          </a:p>
        </p:txBody>
      </p:sp>
    </p:spTree>
    <p:extLst>
      <p:ext uri="{BB962C8B-B14F-4D97-AF65-F5344CB8AC3E}">
        <p14:creationId xmlns:p14="http://schemas.microsoft.com/office/powerpoint/2010/main" val="2928449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EE58C-5C35-62FE-CE16-BE862100D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8" y="180784"/>
            <a:ext cx="3238446" cy="676466"/>
          </a:xfrm>
          <a:prstGeom prst="rect">
            <a:avLst/>
          </a:prstGeom>
        </p:spPr>
      </p:pic>
      <p:sp>
        <p:nvSpPr>
          <p:cNvPr id="2" name="TextBox 1">
            <a:extLst>
              <a:ext uri="{FF2B5EF4-FFF2-40B4-BE49-F238E27FC236}">
                <a16:creationId xmlns:a16="http://schemas.microsoft.com/office/drawing/2014/main" id="{DD39B705-D6AD-FEA0-AC52-683D2B0902C4}"/>
              </a:ext>
            </a:extLst>
          </p:cNvPr>
          <p:cNvSpPr txBox="1"/>
          <p:nvPr/>
        </p:nvSpPr>
        <p:spPr>
          <a:xfrm>
            <a:off x="2174926" y="977293"/>
            <a:ext cx="9150298" cy="769441"/>
          </a:xfrm>
          <a:prstGeom prst="rect">
            <a:avLst/>
          </a:prstGeom>
          <a:noFill/>
        </p:spPr>
        <p:txBody>
          <a:bodyPr wrap="square" rtlCol="0">
            <a:spAutoFit/>
          </a:bodyPr>
          <a:lstStyle/>
          <a:p>
            <a:r>
              <a:rPr lang="en-US" sz="4400" b="1" i="0" dirty="0">
                <a:solidFill>
                  <a:srgbClr val="000000"/>
                </a:solidFill>
                <a:effectLst/>
                <a:latin typeface="Lato" panose="020F0502020204030203" pitchFamily="34" charset="0"/>
              </a:rPr>
              <a:t>What to Learn in Model-Free RL</a:t>
            </a:r>
            <a:endParaRPr lang="en-US" sz="4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9EB47D1-1732-757F-5822-6FAE77E636E4}"/>
              </a:ext>
            </a:extLst>
          </p:cNvPr>
          <p:cNvPicPr>
            <a:picLocks noChangeAspect="1"/>
          </p:cNvPicPr>
          <p:nvPr/>
        </p:nvPicPr>
        <p:blipFill>
          <a:blip r:embed="rId3"/>
          <a:stretch>
            <a:fillRect/>
          </a:stretch>
        </p:blipFill>
        <p:spPr>
          <a:xfrm>
            <a:off x="1547318" y="2461360"/>
            <a:ext cx="8492031" cy="3988161"/>
          </a:xfrm>
          <a:prstGeom prst="rect">
            <a:avLst/>
          </a:prstGeom>
        </p:spPr>
      </p:pic>
      <p:sp>
        <p:nvSpPr>
          <p:cNvPr id="8" name="TextBox 7">
            <a:extLst>
              <a:ext uri="{FF2B5EF4-FFF2-40B4-BE49-F238E27FC236}">
                <a16:creationId xmlns:a16="http://schemas.microsoft.com/office/drawing/2014/main" id="{DE230FA2-8E15-8B85-928D-82A613A1E7BD}"/>
              </a:ext>
            </a:extLst>
          </p:cNvPr>
          <p:cNvSpPr txBox="1"/>
          <p:nvPr/>
        </p:nvSpPr>
        <p:spPr>
          <a:xfrm>
            <a:off x="970013" y="2033228"/>
            <a:ext cx="11560123" cy="369332"/>
          </a:xfrm>
          <a:prstGeom prst="rect">
            <a:avLst/>
          </a:prstGeom>
          <a:noFill/>
        </p:spPr>
        <p:txBody>
          <a:bodyPr wrap="square">
            <a:spAutoFit/>
          </a:bodyPr>
          <a:lstStyle/>
          <a:p>
            <a:pPr algn="l"/>
            <a:r>
              <a:rPr lang="en-US" b="0" i="0" dirty="0">
                <a:solidFill>
                  <a:srgbClr val="000000"/>
                </a:solidFill>
                <a:effectLst/>
                <a:latin typeface="Lato" panose="020F0502020204030203" pitchFamily="34" charset="0"/>
              </a:rPr>
              <a:t>There are two main approaches to representing and training agents with model-free RL:</a:t>
            </a:r>
            <a:endParaRPr lang="en-US" b="1" i="0" dirty="0">
              <a:solidFill>
                <a:srgbClr val="000000"/>
              </a:solidFill>
              <a:effectLst/>
              <a:latin typeface="Lato" panose="020F0502020204030203" pitchFamily="34" charset="0"/>
            </a:endParaRPr>
          </a:p>
        </p:txBody>
      </p:sp>
      <p:sp>
        <p:nvSpPr>
          <p:cNvPr id="9" name="Date Placeholder 8">
            <a:extLst>
              <a:ext uri="{FF2B5EF4-FFF2-40B4-BE49-F238E27FC236}">
                <a16:creationId xmlns:a16="http://schemas.microsoft.com/office/drawing/2014/main" id="{2B03D1FF-E915-373E-B362-547978E17358}"/>
              </a:ext>
            </a:extLst>
          </p:cNvPr>
          <p:cNvSpPr>
            <a:spLocks noGrp="1"/>
          </p:cNvSpPr>
          <p:nvPr>
            <p:ph type="dt" sz="half" idx="10"/>
          </p:nvPr>
        </p:nvSpPr>
        <p:spPr/>
        <p:txBody>
          <a:bodyPr/>
          <a:lstStyle/>
          <a:p>
            <a:fld id="{C645C51D-A08A-4F9F-89EC-54BF00FF2ACA}" type="datetime1">
              <a:rPr lang="en-US" smtClean="0"/>
              <a:t>8/29/2023</a:t>
            </a:fld>
            <a:endParaRPr lang="en-US"/>
          </a:p>
        </p:txBody>
      </p:sp>
      <p:sp>
        <p:nvSpPr>
          <p:cNvPr id="10" name="Footer Placeholder 9">
            <a:extLst>
              <a:ext uri="{FF2B5EF4-FFF2-40B4-BE49-F238E27FC236}">
                <a16:creationId xmlns:a16="http://schemas.microsoft.com/office/drawing/2014/main" id="{33F9B0BC-DC4C-0F40-BF8F-607CCC567468}"/>
              </a:ext>
            </a:extLst>
          </p:cNvPr>
          <p:cNvSpPr>
            <a:spLocks noGrp="1"/>
          </p:cNvSpPr>
          <p:nvPr>
            <p:ph type="ftr" sz="quarter" idx="11"/>
          </p:nvPr>
        </p:nvSpPr>
        <p:spPr/>
        <p:txBody>
          <a:bodyPr/>
          <a:lstStyle/>
          <a:p>
            <a:r>
              <a:rPr lang="en-US"/>
              <a:t>RL algorithms</a:t>
            </a:r>
          </a:p>
        </p:txBody>
      </p:sp>
      <p:sp>
        <p:nvSpPr>
          <p:cNvPr id="11" name="Slide Number Placeholder 10">
            <a:extLst>
              <a:ext uri="{FF2B5EF4-FFF2-40B4-BE49-F238E27FC236}">
                <a16:creationId xmlns:a16="http://schemas.microsoft.com/office/drawing/2014/main" id="{AF94BB31-85CA-B6D3-9575-81D5F0A4E7CD}"/>
              </a:ext>
            </a:extLst>
          </p:cNvPr>
          <p:cNvSpPr>
            <a:spLocks noGrp="1"/>
          </p:cNvSpPr>
          <p:nvPr>
            <p:ph type="sldNum" sz="quarter" idx="12"/>
          </p:nvPr>
        </p:nvSpPr>
        <p:spPr/>
        <p:txBody>
          <a:bodyPr/>
          <a:lstStyle/>
          <a:p>
            <a:fld id="{255279C0-6C1D-400F-893F-96CCD22DB2F3}" type="slidenum">
              <a:rPr lang="en-US" smtClean="0"/>
              <a:t>4</a:t>
            </a:fld>
            <a:endParaRPr lang="en-US"/>
          </a:p>
        </p:txBody>
      </p:sp>
    </p:spTree>
    <p:extLst>
      <p:ext uri="{BB962C8B-B14F-4D97-AF65-F5344CB8AC3E}">
        <p14:creationId xmlns:p14="http://schemas.microsoft.com/office/powerpoint/2010/main" val="3391064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EE58C-5C35-62FE-CE16-BE862100D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8" y="180784"/>
            <a:ext cx="3238446" cy="676466"/>
          </a:xfrm>
          <a:prstGeom prst="rect">
            <a:avLst/>
          </a:prstGeom>
        </p:spPr>
      </p:pic>
      <p:pic>
        <p:nvPicPr>
          <p:cNvPr id="3" name="Picture 2">
            <a:extLst>
              <a:ext uri="{FF2B5EF4-FFF2-40B4-BE49-F238E27FC236}">
                <a16:creationId xmlns:a16="http://schemas.microsoft.com/office/drawing/2014/main" id="{0AE42C88-D141-713D-92D4-E0EA21966ED8}"/>
              </a:ext>
            </a:extLst>
          </p:cNvPr>
          <p:cNvPicPr>
            <a:picLocks noChangeAspect="1"/>
          </p:cNvPicPr>
          <p:nvPr/>
        </p:nvPicPr>
        <p:blipFill>
          <a:blip r:embed="rId3"/>
          <a:stretch>
            <a:fillRect/>
          </a:stretch>
        </p:blipFill>
        <p:spPr>
          <a:xfrm>
            <a:off x="1778553" y="1785716"/>
            <a:ext cx="8634894" cy="3977068"/>
          </a:xfrm>
          <a:prstGeom prst="rect">
            <a:avLst/>
          </a:prstGeom>
        </p:spPr>
      </p:pic>
      <p:sp>
        <p:nvSpPr>
          <p:cNvPr id="4" name="Date Placeholder 3">
            <a:extLst>
              <a:ext uri="{FF2B5EF4-FFF2-40B4-BE49-F238E27FC236}">
                <a16:creationId xmlns:a16="http://schemas.microsoft.com/office/drawing/2014/main" id="{AEF3069D-55E4-552F-7F2C-09F3C1B91341}"/>
              </a:ext>
            </a:extLst>
          </p:cNvPr>
          <p:cNvSpPr>
            <a:spLocks noGrp="1"/>
          </p:cNvSpPr>
          <p:nvPr>
            <p:ph type="dt" sz="half" idx="10"/>
          </p:nvPr>
        </p:nvSpPr>
        <p:spPr/>
        <p:txBody>
          <a:bodyPr/>
          <a:lstStyle/>
          <a:p>
            <a:fld id="{2DE7D09C-D0B4-4F2C-B176-D2CE37186D10}" type="datetime1">
              <a:rPr lang="en-US" smtClean="0"/>
              <a:t>8/29/2023</a:t>
            </a:fld>
            <a:endParaRPr lang="en-US"/>
          </a:p>
        </p:txBody>
      </p:sp>
      <p:sp>
        <p:nvSpPr>
          <p:cNvPr id="5" name="Footer Placeholder 4">
            <a:extLst>
              <a:ext uri="{FF2B5EF4-FFF2-40B4-BE49-F238E27FC236}">
                <a16:creationId xmlns:a16="http://schemas.microsoft.com/office/drawing/2014/main" id="{A10D61B9-2882-463F-90D4-AD5D408FA466}"/>
              </a:ext>
            </a:extLst>
          </p:cNvPr>
          <p:cNvSpPr>
            <a:spLocks noGrp="1"/>
          </p:cNvSpPr>
          <p:nvPr>
            <p:ph type="ftr" sz="quarter" idx="11"/>
          </p:nvPr>
        </p:nvSpPr>
        <p:spPr/>
        <p:txBody>
          <a:bodyPr/>
          <a:lstStyle/>
          <a:p>
            <a:r>
              <a:rPr lang="en-US"/>
              <a:t>RL algorithms</a:t>
            </a:r>
          </a:p>
        </p:txBody>
      </p:sp>
      <p:sp>
        <p:nvSpPr>
          <p:cNvPr id="6" name="Slide Number Placeholder 5">
            <a:extLst>
              <a:ext uri="{FF2B5EF4-FFF2-40B4-BE49-F238E27FC236}">
                <a16:creationId xmlns:a16="http://schemas.microsoft.com/office/drawing/2014/main" id="{F86036AE-93DC-56BB-23B2-6D1BEFDE5CD4}"/>
              </a:ext>
            </a:extLst>
          </p:cNvPr>
          <p:cNvSpPr>
            <a:spLocks noGrp="1"/>
          </p:cNvSpPr>
          <p:nvPr>
            <p:ph type="sldNum" sz="quarter" idx="12"/>
          </p:nvPr>
        </p:nvSpPr>
        <p:spPr/>
        <p:txBody>
          <a:bodyPr/>
          <a:lstStyle/>
          <a:p>
            <a:fld id="{255279C0-6C1D-400F-893F-96CCD22DB2F3}" type="slidenum">
              <a:rPr lang="en-US" smtClean="0"/>
              <a:t>5</a:t>
            </a:fld>
            <a:endParaRPr lang="en-US"/>
          </a:p>
        </p:txBody>
      </p:sp>
    </p:spTree>
    <p:extLst>
      <p:ext uri="{BB962C8B-B14F-4D97-AF65-F5344CB8AC3E}">
        <p14:creationId xmlns:p14="http://schemas.microsoft.com/office/powerpoint/2010/main" val="3813203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EE58C-5C35-62FE-CE16-BE862100D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8" y="180784"/>
            <a:ext cx="3238446" cy="676466"/>
          </a:xfrm>
          <a:prstGeom prst="rect">
            <a:avLst/>
          </a:prstGeom>
        </p:spPr>
      </p:pic>
      <p:pic>
        <p:nvPicPr>
          <p:cNvPr id="3" name="Picture 2">
            <a:extLst>
              <a:ext uri="{FF2B5EF4-FFF2-40B4-BE49-F238E27FC236}">
                <a16:creationId xmlns:a16="http://schemas.microsoft.com/office/drawing/2014/main" id="{715A5BBC-9C06-6FB1-5001-8B2E0884B031}"/>
              </a:ext>
            </a:extLst>
          </p:cNvPr>
          <p:cNvPicPr>
            <a:picLocks noChangeAspect="1"/>
          </p:cNvPicPr>
          <p:nvPr/>
        </p:nvPicPr>
        <p:blipFill>
          <a:blip r:embed="rId3"/>
          <a:stretch>
            <a:fillRect/>
          </a:stretch>
        </p:blipFill>
        <p:spPr>
          <a:xfrm>
            <a:off x="611690" y="1376072"/>
            <a:ext cx="7590071" cy="4638966"/>
          </a:xfrm>
          <a:prstGeom prst="rect">
            <a:avLst/>
          </a:prstGeom>
        </p:spPr>
      </p:pic>
      <p:pic>
        <p:nvPicPr>
          <p:cNvPr id="3074" name="Picture 2" descr="10703 Deep Reinforcement Learning and Control">
            <a:extLst>
              <a:ext uri="{FF2B5EF4-FFF2-40B4-BE49-F238E27FC236}">
                <a16:creationId xmlns:a16="http://schemas.microsoft.com/office/drawing/2014/main" id="{27CF87A0-0F00-13B5-169D-BFF6B95E7B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4888" y="2357729"/>
            <a:ext cx="2600325" cy="176212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8BF34982-92E5-7A62-B4CC-0C2747235972}"/>
              </a:ext>
            </a:extLst>
          </p:cNvPr>
          <p:cNvSpPr>
            <a:spLocks noGrp="1"/>
          </p:cNvSpPr>
          <p:nvPr>
            <p:ph type="dt" sz="half" idx="10"/>
          </p:nvPr>
        </p:nvSpPr>
        <p:spPr/>
        <p:txBody>
          <a:bodyPr/>
          <a:lstStyle/>
          <a:p>
            <a:fld id="{43EC9FCD-E05E-4DE3-B1E7-EDDC8E884BD1}" type="datetime1">
              <a:rPr lang="en-US" smtClean="0"/>
              <a:t>8/29/2023</a:t>
            </a:fld>
            <a:endParaRPr lang="en-US"/>
          </a:p>
        </p:txBody>
      </p:sp>
      <p:sp>
        <p:nvSpPr>
          <p:cNvPr id="5" name="Footer Placeholder 4">
            <a:extLst>
              <a:ext uri="{FF2B5EF4-FFF2-40B4-BE49-F238E27FC236}">
                <a16:creationId xmlns:a16="http://schemas.microsoft.com/office/drawing/2014/main" id="{D14E8A8D-D305-0604-C41F-2DBE9C73A25B}"/>
              </a:ext>
            </a:extLst>
          </p:cNvPr>
          <p:cNvSpPr>
            <a:spLocks noGrp="1"/>
          </p:cNvSpPr>
          <p:nvPr>
            <p:ph type="ftr" sz="quarter" idx="11"/>
          </p:nvPr>
        </p:nvSpPr>
        <p:spPr/>
        <p:txBody>
          <a:bodyPr/>
          <a:lstStyle/>
          <a:p>
            <a:r>
              <a:rPr lang="en-US"/>
              <a:t>RL algorithms</a:t>
            </a:r>
          </a:p>
        </p:txBody>
      </p:sp>
      <p:sp>
        <p:nvSpPr>
          <p:cNvPr id="6" name="Slide Number Placeholder 5">
            <a:extLst>
              <a:ext uri="{FF2B5EF4-FFF2-40B4-BE49-F238E27FC236}">
                <a16:creationId xmlns:a16="http://schemas.microsoft.com/office/drawing/2014/main" id="{34910D3D-338F-3D92-C70C-40C4A1B4A9AA}"/>
              </a:ext>
            </a:extLst>
          </p:cNvPr>
          <p:cNvSpPr>
            <a:spLocks noGrp="1"/>
          </p:cNvSpPr>
          <p:nvPr>
            <p:ph type="sldNum" sz="quarter" idx="12"/>
          </p:nvPr>
        </p:nvSpPr>
        <p:spPr/>
        <p:txBody>
          <a:bodyPr/>
          <a:lstStyle/>
          <a:p>
            <a:fld id="{255279C0-6C1D-400F-893F-96CCD22DB2F3}" type="slidenum">
              <a:rPr lang="en-US" smtClean="0"/>
              <a:t>6</a:t>
            </a:fld>
            <a:endParaRPr lang="en-US"/>
          </a:p>
        </p:txBody>
      </p:sp>
    </p:spTree>
    <p:extLst>
      <p:ext uri="{BB962C8B-B14F-4D97-AF65-F5344CB8AC3E}">
        <p14:creationId xmlns:p14="http://schemas.microsoft.com/office/powerpoint/2010/main" val="334909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EE58C-5C35-62FE-CE16-BE862100D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8" y="180784"/>
            <a:ext cx="3238446" cy="676466"/>
          </a:xfrm>
          <a:prstGeom prst="rect">
            <a:avLst/>
          </a:prstGeom>
        </p:spPr>
      </p:pic>
      <p:sp>
        <p:nvSpPr>
          <p:cNvPr id="4" name="TextBox 3">
            <a:extLst>
              <a:ext uri="{FF2B5EF4-FFF2-40B4-BE49-F238E27FC236}">
                <a16:creationId xmlns:a16="http://schemas.microsoft.com/office/drawing/2014/main" id="{8D7B2B60-D2CE-24C3-8ADE-4615C38BCBB9}"/>
              </a:ext>
            </a:extLst>
          </p:cNvPr>
          <p:cNvSpPr txBox="1"/>
          <p:nvPr/>
        </p:nvSpPr>
        <p:spPr>
          <a:xfrm>
            <a:off x="3692974" y="2514601"/>
            <a:ext cx="5248276" cy="1323439"/>
          </a:xfrm>
          <a:prstGeom prst="rect">
            <a:avLst/>
          </a:prstGeom>
          <a:noFill/>
        </p:spPr>
        <p:txBody>
          <a:bodyPr wrap="square" rtlCol="0">
            <a:spAutoFit/>
          </a:bodyPr>
          <a:lstStyle/>
          <a:p>
            <a:r>
              <a:rPr lang="fr-FR" sz="8000" b="1" dirty="0" err="1">
                <a:latin typeface="Times New Roman" panose="02020603050405020304" pitchFamily="18" charset="0"/>
                <a:cs typeface="Times New Roman" panose="02020603050405020304" pitchFamily="18" charset="0"/>
              </a:rPr>
              <a:t>Algorithms</a:t>
            </a:r>
            <a:endParaRPr lang="en-US" sz="80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A78F11FA-F112-67C4-6B5F-ED1E107B526D}"/>
              </a:ext>
            </a:extLst>
          </p:cNvPr>
          <p:cNvSpPr>
            <a:spLocks noGrp="1"/>
          </p:cNvSpPr>
          <p:nvPr>
            <p:ph type="dt" sz="half" idx="10"/>
          </p:nvPr>
        </p:nvSpPr>
        <p:spPr/>
        <p:txBody>
          <a:bodyPr/>
          <a:lstStyle/>
          <a:p>
            <a:fld id="{680294A9-3DEF-494B-BE5B-3E08ADE5AC79}" type="datetime1">
              <a:rPr lang="en-US" smtClean="0"/>
              <a:t>8/29/2023</a:t>
            </a:fld>
            <a:endParaRPr lang="en-US"/>
          </a:p>
        </p:txBody>
      </p:sp>
      <p:sp>
        <p:nvSpPr>
          <p:cNvPr id="5" name="Footer Placeholder 4">
            <a:extLst>
              <a:ext uri="{FF2B5EF4-FFF2-40B4-BE49-F238E27FC236}">
                <a16:creationId xmlns:a16="http://schemas.microsoft.com/office/drawing/2014/main" id="{C8DB17FA-ABF0-91E7-399D-E08791078CDE}"/>
              </a:ext>
            </a:extLst>
          </p:cNvPr>
          <p:cNvSpPr>
            <a:spLocks noGrp="1"/>
          </p:cNvSpPr>
          <p:nvPr>
            <p:ph type="ftr" sz="quarter" idx="11"/>
          </p:nvPr>
        </p:nvSpPr>
        <p:spPr/>
        <p:txBody>
          <a:bodyPr/>
          <a:lstStyle/>
          <a:p>
            <a:r>
              <a:rPr lang="en-US"/>
              <a:t>RL algorithms</a:t>
            </a:r>
          </a:p>
        </p:txBody>
      </p:sp>
      <p:sp>
        <p:nvSpPr>
          <p:cNvPr id="6" name="Slide Number Placeholder 5">
            <a:extLst>
              <a:ext uri="{FF2B5EF4-FFF2-40B4-BE49-F238E27FC236}">
                <a16:creationId xmlns:a16="http://schemas.microsoft.com/office/drawing/2014/main" id="{BB8BD7F2-BE3E-5BFD-E2D0-276612EF8714}"/>
              </a:ext>
            </a:extLst>
          </p:cNvPr>
          <p:cNvSpPr>
            <a:spLocks noGrp="1"/>
          </p:cNvSpPr>
          <p:nvPr>
            <p:ph type="sldNum" sz="quarter" idx="12"/>
          </p:nvPr>
        </p:nvSpPr>
        <p:spPr/>
        <p:txBody>
          <a:bodyPr/>
          <a:lstStyle/>
          <a:p>
            <a:fld id="{255279C0-6C1D-400F-893F-96CCD22DB2F3}" type="slidenum">
              <a:rPr lang="en-US" smtClean="0"/>
              <a:t>7</a:t>
            </a:fld>
            <a:endParaRPr lang="en-US"/>
          </a:p>
        </p:txBody>
      </p:sp>
    </p:spTree>
    <p:extLst>
      <p:ext uri="{BB962C8B-B14F-4D97-AF65-F5344CB8AC3E}">
        <p14:creationId xmlns:p14="http://schemas.microsoft.com/office/powerpoint/2010/main" val="1971385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EE58C-5C35-62FE-CE16-BE862100D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8" y="180784"/>
            <a:ext cx="3238446" cy="676466"/>
          </a:xfrm>
          <a:prstGeom prst="rect">
            <a:avLst/>
          </a:prstGeom>
        </p:spPr>
      </p:pic>
      <p:pic>
        <p:nvPicPr>
          <p:cNvPr id="2" name="Picture 2" descr="Crystal Clear Reinforcement Learning | by Baijayanta Roy | Towards Data  Science">
            <a:extLst>
              <a:ext uri="{FF2B5EF4-FFF2-40B4-BE49-F238E27FC236}">
                <a16:creationId xmlns:a16="http://schemas.microsoft.com/office/drawing/2014/main" id="{4C731EB3-52A6-3D6C-B2D8-D5E880885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487" y="2525556"/>
            <a:ext cx="8432352" cy="30600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D64036E-7233-F8E1-DC11-113CDD417066}"/>
              </a:ext>
            </a:extLst>
          </p:cNvPr>
          <p:cNvSpPr txBox="1"/>
          <p:nvPr/>
        </p:nvSpPr>
        <p:spPr>
          <a:xfrm>
            <a:off x="2943224" y="1272422"/>
            <a:ext cx="8701088" cy="769441"/>
          </a:xfrm>
          <a:prstGeom prst="rect">
            <a:avLst/>
          </a:prstGeom>
          <a:noFill/>
        </p:spPr>
        <p:txBody>
          <a:bodyPr wrap="square" rtlCol="0">
            <a:spAutoFit/>
          </a:bodyPr>
          <a:lstStyle/>
          <a:p>
            <a:r>
              <a:rPr lang="fr-FR" sz="4400" b="1" dirty="0">
                <a:latin typeface="Times New Roman" panose="02020603050405020304" pitchFamily="18" charset="0"/>
                <a:cs typeface="Times New Roman" panose="02020603050405020304" pitchFamily="18" charset="0"/>
              </a:rPr>
              <a:t>Classification of </a:t>
            </a:r>
            <a:r>
              <a:rPr lang="en-US" sz="4400" b="1" dirty="0">
                <a:latin typeface="Times New Roman" panose="02020603050405020304" pitchFamily="18" charset="0"/>
                <a:cs typeface="Times New Roman" panose="02020603050405020304" pitchFamily="18" charset="0"/>
              </a:rPr>
              <a:t>algorithms</a:t>
            </a:r>
          </a:p>
        </p:txBody>
      </p:sp>
      <p:sp>
        <p:nvSpPr>
          <p:cNvPr id="6" name="Date Placeholder 5">
            <a:extLst>
              <a:ext uri="{FF2B5EF4-FFF2-40B4-BE49-F238E27FC236}">
                <a16:creationId xmlns:a16="http://schemas.microsoft.com/office/drawing/2014/main" id="{BC67AF7B-84E6-E854-7294-49406CBF3C2F}"/>
              </a:ext>
            </a:extLst>
          </p:cNvPr>
          <p:cNvSpPr>
            <a:spLocks noGrp="1"/>
          </p:cNvSpPr>
          <p:nvPr>
            <p:ph type="dt" sz="half" idx="10"/>
          </p:nvPr>
        </p:nvSpPr>
        <p:spPr/>
        <p:txBody>
          <a:bodyPr/>
          <a:lstStyle/>
          <a:p>
            <a:fld id="{9B55E5C1-21C0-4BEC-BE5D-A7CF2485EAC9}" type="datetime1">
              <a:rPr lang="en-US" smtClean="0"/>
              <a:t>8/29/2023</a:t>
            </a:fld>
            <a:endParaRPr lang="en-US"/>
          </a:p>
        </p:txBody>
      </p:sp>
      <p:sp>
        <p:nvSpPr>
          <p:cNvPr id="8" name="Footer Placeholder 7">
            <a:extLst>
              <a:ext uri="{FF2B5EF4-FFF2-40B4-BE49-F238E27FC236}">
                <a16:creationId xmlns:a16="http://schemas.microsoft.com/office/drawing/2014/main" id="{C8FAB184-4172-CE5A-3F3B-E33EE31DD511}"/>
              </a:ext>
            </a:extLst>
          </p:cNvPr>
          <p:cNvSpPr>
            <a:spLocks noGrp="1"/>
          </p:cNvSpPr>
          <p:nvPr>
            <p:ph type="ftr" sz="quarter" idx="11"/>
          </p:nvPr>
        </p:nvSpPr>
        <p:spPr/>
        <p:txBody>
          <a:bodyPr/>
          <a:lstStyle/>
          <a:p>
            <a:r>
              <a:rPr lang="en-US"/>
              <a:t>RL algorithms</a:t>
            </a:r>
          </a:p>
        </p:txBody>
      </p:sp>
      <p:sp>
        <p:nvSpPr>
          <p:cNvPr id="9" name="Slide Number Placeholder 8">
            <a:extLst>
              <a:ext uri="{FF2B5EF4-FFF2-40B4-BE49-F238E27FC236}">
                <a16:creationId xmlns:a16="http://schemas.microsoft.com/office/drawing/2014/main" id="{9A5297BA-DD4B-09F8-50FC-BF410F2E6A7B}"/>
              </a:ext>
            </a:extLst>
          </p:cNvPr>
          <p:cNvSpPr>
            <a:spLocks noGrp="1"/>
          </p:cNvSpPr>
          <p:nvPr>
            <p:ph type="sldNum" sz="quarter" idx="12"/>
          </p:nvPr>
        </p:nvSpPr>
        <p:spPr/>
        <p:txBody>
          <a:bodyPr/>
          <a:lstStyle/>
          <a:p>
            <a:fld id="{255279C0-6C1D-400F-893F-96CCD22DB2F3}" type="slidenum">
              <a:rPr lang="en-US" smtClean="0"/>
              <a:t>8</a:t>
            </a:fld>
            <a:endParaRPr lang="en-US"/>
          </a:p>
        </p:txBody>
      </p:sp>
    </p:spTree>
    <p:extLst>
      <p:ext uri="{BB962C8B-B14F-4D97-AF65-F5344CB8AC3E}">
        <p14:creationId xmlns:p14="http://schemas.microsoft.com/office/powerpoint/2010/main" val="321475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EE58C-5C35-62FE-CE16-BE862100D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8" y="180784"/>
            <a:ext cx="3238446" cy="676466"/>
          </a:xfrm>
          <a:prstGeom prst="rect">
            <a:avLst/>
          </a:prstGeom>
        </p:spPr>
      </p:pic>
      <p:sp>
        <p:nvSpPr>
          <p:cNvPr id="4" name="TextBox 3">
            <a:extLst>
              <a:ext uri="{FF2B5EF4-FFF2-40B4-BE49-F238E27FC236}">
                <a16:creationId xmlns:a16="http://schemas.microsoft.com/office/drawing/2014/main" id="{8D7B2B60-D2CE-24C3-8ADE-4615C38BCBB9}"/>
              </a:ext>
            </a:extLst>
          </p:cNvPr>
          <p:cNvSpPr txBox="1"/>
          <p:nvPr/>
        </p:nvSpPr>
        <p:spPr>
          <a:xfrm>
            <a:off x="5167312" y="857250"/>
            <a:ext cx="2119313" cy="769441"/>
          </a:xfrm>
          <a:prstGeom prst="rect">
            <a:avLst/>
          </a:prstGeom>
          <a:noFill/>
        </p:spPr>
        <p:txBody>
          <a:bodyPr wrap="square" rtlCol="0">
            <a:spAutoFit/>
          </a:bodyPr>
          <a:lstStyle/>
          <a:p>
            <a:r>
              <a:rPr lang="fr-FR" sz="4400" b="1" dirty="0">
                <a:latin typeface="Times New Roman" panose="02020603050405020304" pitchFamily="18" charset="0"/>
                <a:cs typeface="Times New Roman" panose="02020603050405020304" pitchFamily="18" charset="0"/>
              </a:rPr>
              <a:t>DQN</a:t>
            </a:r>
            <a:endParaRPr lang="en-US" sz="4400" b="1"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E04096BC-1D5A-0891-BAA3-64E93AFE42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185988"/>
            <a:ext cx="3590925" cy="35433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CB5A0B4-ABD0-4B44-D044-6D357B2C0E2E}"/>
              </a:ext>
            </a:extLst>
          </p:cNvPr>
          <p:cNvSpPr txBox="1"/>
          <p:nvPr/>
        </p:nvSpPr>
        <p:spPr>
          <a:xfrm>
            <a:off x="1511749" y="1816656"/>
            <a:ext cx="2009775" cy="369332"/>
          </a:xfrm>
          <a:prstGeom prst="rect">
            <a:avLst/>
          </a:prstGeom>
          <a:noFill/>
        </p:spPr>
        <p:txBody>
          <a:bodyPr wrap="square" rtlCol="0">
            <a:spAutoFit/>
          </a:bodyPr>
          <a:lstStyle/>
          <a:p>
            <a:r>
              <a:rPr lang="fr-FR" b="1" dirty="0"/>
              <a:t>Network Structure </a:t>
            </a:r>
            <a:endParaRPr lang="en-US" b="1" dirty="0"/>
          </a:p>
        </p:txBody>
      </p:sp>
      <p:sp>
        <p:nvSpPr>
          <p:cNvPr id="10" name="TextBox 9">
            <a:extLst>
              <a:ext uri="{FF2B5EF4-FFF2-40B4-BE49-F238E27FC236}">
                <a16:creationId xmlns:a16="http://schemas.microsoft.com/office/drawing/2014/main" id="{DDC0CAAA-26B1-B533-6B97-D14B8525FFA1}"/>
              </a:ext>
            </a:extLst>
          </p:cNvPr>
          <p:cNvSpPr txBox="1"/>
          <p:nvPr/>
        </p:nvSpPr>
        <p:spPr>
          <a:xfrm>
            <a:off x="8670478" y="1816656"/>
            <a:ext cx="2322064" cy="369332"/>
          </a:xfrm>
          <a:prstGeom prst="rect">
            <a:avLst/>
          </a:prstGeom>
          <a:noFill/>
        </p:spPr>
        <p:txBody>
          <a:bodyPr wrap="square" rtlCol="0">
            <a:spAutoFit/>
          </a:bodyPr>
          <a:lstStyle/>
          <a:p>
            <a:r>
              <a:rPr lang="fr-FR" b="1" dirty="0"/>
              <a:t>Training the network</a:t>
            </a:r>
            <a:endParaRPr lang="en-US" b="1" dirty="0"/>
          </a:p>
        </p:txBody>
      </p:sp>
      <p:pic>
        <p:nvPicPr>
          <p:cNvPr id="12" name="Picture 11">
            <a:extLst>
              <a:ext uri="{FF2B5EF4-FFF2-40B4-BE49-F238E27FC236}">
                <a16:creationId xmlns:a16="http://schemas.microsoft.com/office/drawing/2014/main" id="{1C666C44-C1FE-D85A-3544-6BB3824FCC11}"/>
              </a:ext>
            </a:extLst>
          </p:cNvPr>
          <p:cNvPicPr>
            <a:picLocks noChangeAspect="1"/>
          </p:cNvPicPr>
          <p:nvPr/>
        </p:nvPicPr>
        <p:blipFill>
          <a:blip r:embed="rId4"/>
          <a:stretch>
            <a:fillRect/>
          </a:stretch>
        </p:blipFill>
        <p:spPr>
          <a:xfrm>
            <a:off x="5236236" y="2614190"/>
            <a:ext cx="6868484" cy="3029373"/>
          </a:xfrm>
          <a:prstGeom prst="rect">
            <a:avLst/>
          </a:prstGeom>
        </p:spPr>
      </p:pic>
      <p:sp>
        <p:nvSpPr>
          <p:cNvPr id="13" name="Date Placeholder 12">
            <a:extLst>
              <a:ext uri="{FF2B5EF4-FFF2-40B4-BE49-F238E27FC236}">
                <a16:creationId xmlns:a16="http://schemas.microsoft.com/office/drawing/2014/main" id="{74B0D96B-CEAA-DD77-D0EE-E7E1369D19C4}"/>
              </a:ext>
            </a:extLst>
          </p:cNvPr>
          <p:cNvSpPr>
            <a:spLocks noGrp="1"/>
          </p:cNvSpPr>
          <p:nvPr>
            <p:ph type="dt" sz="half" idx="10"/>
          </p:nvPr>
        </p:nvSpPr>
        <p:spPr/>
        <p:txBody>
          <a:bodyPr/>
          <a:lstStyle/>
          <a:p>
            <a:fld id="{4BCAC7EA-DD72-451E-B12B-BA1C1B364BF7}" type="datetime1">
              <a:rPr lang="en-US" smtClean="0"/>
              <a:t>8/29/2023</a:t>
            </a:fld>
            <a:endParaRPr lang="en-US"/>
          </a:p>
        </p:txBody>
      </p:sp>
      <p:sp>
        <p:nvSpPr>
          <p:cNvPr id="14" name="Footer Placeholder 13">
            <a:extLst>
              <a:ext uri="{FF2B5EF4-FFF2-40B4-BE49-F238E27FC236}">
                <a16:creationId xmlns:a16="http://schemas.microsoft.com/office/drawing/2014/main" id="{7750CE0C-341C-9879-8C1A-CDAE60A3E03F}"/>
              </a:ext>
            </a:extLst>
          </p:cNvPr>
          <p:cNvSpPr>
            <a:spLocks noGrp="1"/>
          </p:cNvSpPr>
          <p:nvPr>
            <p:ph type="ftr" sz="quarter" idx="11"/>
          </p:nvPr>
        </p:nvSpPr>
        <p:spPr/>
        <p:txBody>
          <a:bodyPr/>
          <a:lstStyle/>
          <a:p>
            <a:r>
              <a:rPr lang="en-US"/>
              <a:t>RL algorithms</a:t>
            </a:r>
          </a:p>
        </p:txBody>
      </p:sp>
      <p:sp>
        <p:nvSpPr>
          <p:cNvPr id="15" name="Slide Number Placeholder 14">
            <a:extLst>
              <a:ext uri="{FF2B5EF4-FFF2-40B4-BE49-F238E27FC236}">
                <a16:creationId xmlns:a16="http://schemas.microsoft.com/office/drawing/2014/main" id="{AC6A089B-F3C3-4D9A-0499-F70FCBCC5B2B}"/>
              </a:ext>
            </a:extLst>
          </p:cNvPr>
          <p:cNvSpPr>
            <a:spLocks noGrp="1"/>
          </p:cNvSpPr>
          <p:nvPr>
            <p:ph type="sldNum" sz="quarter" idx="12"/>
          </p:nvPr>
        </p:nvSpPr>
        <p:spPr/>
        <p:txBody>
          <a:bodyPr/>
          <a:lstStyle/>
          <a:p>
            <a:fld id="{255279C0-6C1D-400F-893F-96CCD22DB2F3}" type="slidenum">
              <a:rPr lang="en-US" smtClean="0"/>
              <a:t>9</a:t>
            </a:fld>
            <a:endParaRPr lang="en-US"/>
          </a:p>
        </p:txBody>
      </p:sp>
    </p:spTree>
    <p:extLst>
      <p:ext uri="{BB962C8B-B14F-4D97-AF65-F5344CB8AC3E}">
        <p14:creationId xmlns:p14="http://schemas.microsoft.com/office/powerpoint/2010/main" val="3042887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TotalTime>
  <Words>656</Words>
  <Application>Microsoft Office PowerPoint</Application>
  <PresentationFormat>Widescreen</PresentationFormat>
  <Paragraphs>128</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 Math</vt:lpstr>
      <vt:lpstr>Lato</vt:lpstr>
      <vt:lpstr>Times New Roman</vt:lpstr>
      <vt:lpstr>Office Theme</vt:lpstr>
      <vt:lpstr>RL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RL Algorithms</dc:title>
  <dc:creator>LENOVO</dc:creator>
  <cp:lastModifiedBy>LENOVO</cp:lastModifiedBy>
  <cp:revision>2</cp:revision>
  <dcterms:created xsi:type="dcterms:W3CDTF">2023-08-29T08:39:50Z</dcterms:created>
  <dcterms:modified xsi:type="dcterms:W3CDTF">2023-08-29T11:24:50Z</dcterms:modified>
</cp:coreProperties>
</file>