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379" r:id="rId5"/>
    <p:sldId id="396" r:id="rId6"/>
    <p:sldId id="383" r:id="rId7"/>
    <p:sldId id="359" r:id="rId8"/>
    <p:sldId id="395" r:id="rId9"/>
    <p:sldId id="371" r:id="rId10"/>
    <p:sldId id="392" r:id="rId11"/>
    <p:sldId id="362" r:id="rId12"/>
    <p:sldId id="390" r:id="rId13"/>
    <p:sldId id="397" r:id="rId14"/>
    <p:sldId id="375" r:id="rId15"/>
    <p:sldId id="398" r:id="rId16"/>
    <p:sldId id="399" r:id="rId17"/>
    <p:sldId id="400" r:id="rId18"/>
    <p:sldId id="401" r:id="rId19"/>
    <p:sldId id="404" r:id="rId20"/>
    <p:sldId id="374" r:id="rId21"/>
    <p:sldId id="393" r:id="rId22"/>
    <p:sldId id="403" r:id="rId23"/>
    <p:sldId id="402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97C"/>
    <a:srgbClr val="003A52"/>
    <a:srgbClr val="E56D55"/>
    <a:srgbClr val="DE9F5B"/>
    <a:srgbClr val="F28360"/>
    <a:srgbClr val="BA6964"/>
    <a:srgbClr val="DB4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2109" autoAdjust="0"/>
  </p:normalViewPr>
  <p:slideViewPr>
    <p:cSldViewPr showGuides="1">
      <p:cViewPr>
        <p:scale>
          <a:sx n="58" d="100"/>
          <a:sy n="58" d="100"/>
        </p:scale>
        <p:origin x="936" y="5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list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Understand Dataset Structure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5FCB7DF-D0D3-43D8-8FE5-E5FFDED6264E}">
      <dgm:prSet phldrT="[Text]" custT="1"/>
      <dgm:spPr/>
      <dgm:t>
        <a:bodyPr/>
        <a:lstStyle/>
        <a:p>
          <a:pPr>
            <a:buFontTx/>
            <a:buNone/>
          </a:pPr>
          <a:r>
            <a:rPr lang="en-US" sz="1600" dirty="0"/>
            <a:t>Inspect size and shape of each table , Identify Data types.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96543C5-093B-4437-B406-DBE4B882EA97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Check Data Completeness and Quality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CA2BABAF-EDAA-4496-8316-FD6EA3643E8F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Analyze Data Distribution and Relationships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ABC1EDDD-C08B-4F9C-8453-9CEFCC2AF319}">
      <dgm:prSet phldrT="[Text]" custT="1"/>
      <dgm:spPr/>
      <dgm:t>
        <a:bodyPr/>
        <a:lstStyle/>
        <a:p>
          <a:pPr>
            <a:buFontTx/>
            <a:buNone/>
          </a:pPr>
          <a:r>
            <a:rPr lang="en-US" sz="1600" dirty="0"/>
            <a:t>Explore summary statistics, Check for outliers</a:t>
          </a: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C485168C-07AD-4DE6-B17E-1E96E93777D7}">
      <dgm:prSet phldrT="[Text]" custT="1"/>
      <dgm:spPr/>
      <dgm:t>
        <a:bodyPr/>
        <a:lstStyle/>
        <a:p>
          <a:pPr>
            <a:buFontTx/>
            <a:buNone/>
          </a:pPr>
          <a:r>
            <a:rPr lang="en-US" sz="1600" dirty="0"/>
            <a:t>Identify missing values ,Detect and correct inconsistent entries</a:t>
          </a:r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5D90C181-29BA-754B-8CED-028672BE97A5}" type="pres">
      <dgm:prSet presAssocID="{B6A966AA-C2D0-420D-89FC-1A1AB0AD4072}" presName="linear" presStyleCnt="0">
        <dgm:presLayoutVars>
          <dgm:dir/>
          <dgm:animLvl val="lvl"/>
          <dgm:resizeHandles val="exact"/>
        </dgm:presLayoutVars>
      </dgm:prSet>
      <dgm:spPr/>
    </dgm:pt>
    <dgm:pt modelId="{EA3EDDF0-1E8F-6945-904A-DD3A6B9A2B5B}" type="pres">
      <dgm:prSet presAssocID="{45D50368-372D-4F79-95B9-B27BD239F0F6}" presName="parentLin" presStyleCnt="0"/>
      <dgm:spPr/>
    </dgm:pt>
    <dgm:pt modelId="{81FBA671-1EAB-3743-B3E7-569CF5626085}" type="pres">
      <dgm:prSet presAssocID="{45D50368-372D-4F79-95B9-B27BD239F0F6}" presName="parentLeftMargin" presStyleLbl="node1" presStyleIdx="0" presStyleCnt="3"/>
      <dgm:spPr/>
    </dgm:pt>
    <dgm:pt modelId="{B0E0E66F-5008-2748-BDFB-DD33D6664772}" type="pres">
      <dgm:prSet presAssocID="{45D50368-372D-4F79-95B9-B27BD239F0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724DD4-4691-8D42-9F04-5798C11AB795}" type="pres">
      <dgm:prSet presAssocID="{45D50368-372D-4F79-95B9-B27BD239F0F6}" presName="negativeSpace" presStyleCnt="0"/>
      <dgm:spPr/>
    </dgm:pt>
    <dgm:pt modelId="{04DD4E4A-5ADD-9044-910F-755EF6822042}" type="pres">
      <dgm:prSet presAssocID="{45D50368-372D-4F79-95B9-B27BD239F0F6}" presName="childText" presStyleLbl="conFgAcc1" presStyleIdx="0" presStyleCnt="3">
        <dgm:presLayoutVars>
          <dgm:bulletEnabled val="1"/>
        </dgm:presLayoutVars>
      </dgm:prSet>
      <dgm:spPr/>
    </dgm:pt>
    <dgm:pt modelId="{093BF27B-85AC-B542-B635-0D7843D7B6BD}" type="pres">
      <dgm:prSet presAssocID="{508ABF25-4B40-405C-9E88-248ED8B31B83}" presName="spaceBetweenRectangles" presStyleCnt="0"/>
      <dgm:spPr/>
    </dgm:pt>
    <dgm:pt modelId="{BEE81B09-5940-C447-B206-6ED22EF67B4B}" type="pres">
      <dgm:prSet presAssocID="{196543C5-093B-4437-B406-DBE4B882EA97}" presName="parentLin" presStyleCnt="0"/>
      <dgm:spPr/>
    </dgm:pt>
    <dgm:pt modelId="{8AABD0CC-634F-704F-A5C9-EA5E8EEBB280}" type="pres">
      <dgm:prSet presAssocID="{196543C5-093B-4437-B406-DBE4B882EA97}" presName="parentLeftMargin" presStyleLbl="node1" presStyleIdx="0" presStyleCnt="3"/>
      <dgm:spPr/>
    </dgm:pt>
    <dgm:pt modelId="{31F9304B-5DA3-AA49-AF71-1B8BDE4DA024}" type="pres">
      <dgm:prSet presAssocID="{196543C5-093B-4437-B406-DBE4B882EA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D4C792-B949-9147-A418-FD3A0311AD8D}" type="pres">
      <dgm:prSet presAssocID="{196543C5-093B-4437-B406-DBE4B882EA97}" presName="negativeSpace" presStyleCnt="0"/>
      <dgm:spPr/>
    </dgm:pt>
    <dgm:pt modelId="{8AF6BF20-F334-694B-9A3B-6D331B37BAE6}" type="pres">
      <dgm:prSet presAssocID="{196543C5-093B-4437-B406-DBE4B882EA97}" presName="childText" presStyleLbl="conFgAcc1" presStyleIdx="1" presStyleCnt="3">
        <dgm:presLayoutVars>
          <dgm:bulletEnabled val="1"/>
        </dgm:presLayoutVars>
      </dgm:prSet>
      <dgm:spPr/>
    </dgm:pt>
    <dgm:pt modelId="{78D531C3-E269-D743-B97F-4B00D20E35D4}" type="pres">
      <dgm:prSet presAssocID="{F264F018-7FB9-43EC-B595-B986D351AD7B}" presName="spaceBetweenRectangles" presStyleCnt="0"/>
      <dgm:spPr/>
    </dgm:pt>
    <dgm:pt modelId="{9A9D8948-29D3-4A48-A2E3-54106B5B7B07}" type="pres">
      <dgm:prSet presAssocID="{CA2BABAF-EDAA-4496-8316-FD6EA3643E8F}" presName="parentLin" presStyleCnt="0"/>
      <dgm:spPr/>
    </dgm:pt>
    <dgm:pt modelId="{DE08FE34-AB57-1F40-8636-1464DE6D0C41}" type="pres">
      <dgm:prSet presAssocID="{CA2BABAF-EDAA-4496-8316-FD6EA3643E8F}" presName="parentLeftMargin" presStyleLbl="node1" presStyleIdx="1" presStyleCnt="3"/>
      <dgm:spPr/>
    </dgm:pt>
    <dgm:pt modelId="{652F3490-862A-E047-BB50-C088A6687CC0}" type="pres">
      <dgm:prSet presAssocID="{CA2BABAF-EDAA-4496-8316-FD6EA3643E8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CBBBC0E-43F3-AA4A-8E98-5B5ED7B0D8DE}" type="pres">
      <dgm:prSet presAssocID="{CA2BABAF-EDAA-4496-8316-FD6EA3643E8F}" presName="negativeSpace" presStyleCnt="0"/>
      <dgm:spPr/>
    </dgm:pt>
    <dgm:pt modelId="{23DF88C4-BA0E-7F41-8711-CEC83576ECEB}" type="pres">
      <dgm:prSet presAssocID="{CA2BABAF-EDAA-4496-8316-FD6EA3643E8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CF10910-D521-6647-891C-E987CBC0C953}" type="presOf" srcId="{B6A966AA-C2D0-420D-89FC-1A1AB0AD4072}" destId="{5D90C181-29BA-754B-8CED-028672BE97A5}" srcOrd="0" destOrd="0" presId="urn:microsoft.com/office/officeart/2005/8/layout/list1"/>
    <dgm:cxn modelId="{0FD39F18-41F4-564D-9558-6DC56DA8EA4B}" type="presOf" srcId="{196543C5-093B-4437-B406-DBE4B882EA97}" destId="{31F9304B-5DA3-AA49-AF71-1B8BDE4DA024}" srcOrd="1" destOrd="0" presId="urn:microsoft.com/office/officeart/2005/8/layout/list1"/>
    <dgm:cxn modelId="{DFDB961A-F939-B14F-B3A4-755006535A01}" type="presOf" srcId="{15FCB7DF-D0D3-43D8-8FE5-E5FFDED6264E}" destId="{04DD4E4A-5ADD-9044-910F-755EF6822042}" srcOrd="0" destOrd="0" presId="urn:microsoft.com/office/officeart/2005/8/layout/list1"/>
    <dgm:cxn modelId="{9B26641B-19E3-704C-9C38-438AD9959327}" type="presOf" srcId="{45D50368-372D-4F79-95B9-B27BD239F0F6}" destId="{B0E0E66F-5008-2748-BDFB-DD33D6664772}" srcOrd="1" destOrd="0" presId="urn:microsoft.com/office/officeart/2005/8/layout/list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49A625B-1896-DD45-9CA0-356EB86E3391}" type="presOf" srcId="{196543C5-093B-4437-B406-DBE4B882EA97}" destId="{8AABD0CC-634F-704F-A5C9-EA5E8EEBB280}" srcOrd="0" destOrd="0" presId="urn:microsoft.com/office/officeart/2005/8/layout/list1"/>
    <dgm:cxn modelId="{326D4D5E-1498-6244-803D-3B565316B5D0}" type="presOf" srcId="{C485168C-07AD-4DE6-B17E-1E96E93777D7}" destId="{8AF6BF20-F334-694B-9A3B-6D331B37BAE6}" srcOrd="0" destOrd="0" presId="urn:microsoft.com/office/officeart/2005/8/layout/list1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9CB7CF67-A74E-944D-8938-C1AF95A9D2CA}" type="presOf" srcId="{ABC1EDDD-C08B-4F9C-8453-9CEFCC2AF319}" destId="{23DF88C4-BA0E-7F41-8711-CEC83576ECEB}" srcOrd="0" destOrd="0" presId="urn:microsoft.com/office/officeart/2005/8/layout/list1"/>
    <dgm:cxn modelId="{64537B6B-4BD7-1141-BE8F-33B7AD3D4FE3}" type="presOf" srcId="{CA2BABAF-EDAA-4496-8316-FD6EA3643E8F}" destId="{DE08FE34-AB57-1F40-8636-1464DE6D0C41}" srcOrd="0" destOrd="0" presId="urn:microsoft.com/office/officeart/2005/8/layout/list1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63C304C9-2BE0-8B4C-8CE1-344E9F96D3BD}" type="presOf" srcId="{CA2BABAF-EDAA-4496-8316-FD6EA3643E8F}" destId="{652F3490-862A-E047-BB50-C088A6687CC0}" srcOrd="1" destOrd="0" presId="urn:microsoft.com/office/officeart/2005/8/layout/list1"/>
    <dgm:cxn modelId="{940ED8E7-CD91-6348-AA19-BF3163CFB14B}" type="presOf" srcId="{45D50368-372D-4F79-95B9-B27BD239F0F6}" destId="{81FBA671-1EAB-3743-B3E7-569CF5626085}" srcOrd="0" destOrd="0" presId="urn:microsoft.com/office/officeart/2005/8/layout/list1"/>
    <dgm:cxn modelId="{F7D06768-4AC7-CF4C-8783-18E59D294C00}" type="presParOf" srcId="{5D90C181-29BA-754B-8CED-028672BE97A5}" destId="{EA3EDDF0-1E8F-6945-904A-DD3A6B9A2B5B}" srcOrd="0" destOrd="0" presId="urn:microsoft.com/office/officeart/2005/8/layout/list1"/>
    <dgm:cxn modelId="{C1CCD549-E034-7F41-B0C3-17ED87E5A4CE}" type="presParOf" srcId="{EA3EDDF0-1E8F-6945-904A-DD3A6B9A2B5B}" destId="{81FBA671-1EAB-3743-B3E7-569CF5626085}" srcOrd="0" destOrd="0" presId="urn:microsoft.com/office/officeart/2005/8/layout/list1"/>
    <dgm:cxn modelId="{618DC419-73CA-FF46-B38E-837E2699893C}" type="presParOf" srcId="{EA3EDDF0-1E8F-6945-904A-DD3A6B9A2B5B}" destId="{B0E0E66F-5008-2748-BDFB-DD33D6664772}" srcOrd="1" destOrd="0" presId="urn:microsoft.com/office/officeart/2005/8/layout/list1"/>
    <dgm:cxn modelId="{849678B6-C08F-7E4E-BE8C-D0DAC9E60F0E}" type="presParOf" srcId="{5D90C181-29BA-754B-8CED-028672BE97A5}" destId="{E3724DD4-4691-8D42-9F04-5798C11AB795}" srcOrd="1" destOrd="0" presId="urn:microsoft.com/office/officeart/2005/8/layout/list1"/>
    <dgm:cxn modelId="{BF528710-91AC-9344-ADA8-260322D9FD7E}" type="presParOf" srcId="{5D90C181-29BA-754B-8CED-028672BE97A5}" destId="{04DD4E4A-5ADD-9044-910F-755EF6822042}" srcOrd="2" destOrd="0" presId="urn:microsoft.com/office/officeart/2005/8/layout/list1"/>
    <dgm:cxn modelId="{44802194-5CE3-834B-9835-F10A5DCAB4CC}" type="presParOf" srcId="{5D90C181-29BA-754B-8CED-028672BE97A5}" destId="{093BF27B-85AC-B542-B635-0D7843D7B6BD}" srcOrd="3" destOrd="0" presId="urn:microsoft.com/office/officeart/2005/8/layout/list1"/>
    <dgm:cxn modelId="{81C645FF-9828-434B-8185-29D46BE34342}" type="presParOf" srcId="{5D90C181-29BA-754B-8CED-028672BE97A5}" destId="{BEE81B09-5940-C447-B206-6ED22EF67B4B}" srcOrd="4" destOrd="0" presId="urn:microsoft.com/office/officeart/2005/8/layout/list1"/>
    <dgm:cxn modelId="{C902B8A3-28A8-6649-9B85-CEB0338241BC}" type="presParOf" srcId="{BEE81B09-5940-C447-B206-6ED22EF67B4B}" destId="{8AABD0CC-634F-704F-A5C9-EA5E8EEBB280}" srcOrd="0" destOrd="0" presId="urn:microsoft.com/office/officeart/2005/8/layout/list1"/>
    <dgm:cxn modelId="{D5745360-3397-634A-B173-74A259270C4E}" type="presParOf" srcId="{BEE81B09-5940-C447-B206-6ED22EF67B4B}" destId="{31F9304B-5DA3-AA49-AF71-1B8BDE4DA024}" srcOrd="1" destOrd="0" presId="urn:microsoft.com/office/officeart/2005/8/layout/list1"/>
    <dgm:cxn modelId="{659551B7-B6C0-8945-B99B-58B87BF36257}" type="presParOf" srcId="{5D90C181-29BA-754B-8CED-028672BE97A5}" destId="{9FD4C792-B949-9147-A418-FD3A0311AD8D}" srcOrd="5" destOrd="0" presId="urn:microsoft.com/office/officeart/2005/8/layout/list1"/>
    <dgm:cxn modelId="{3EE215E8-21EA-2F4D-B33E-A0C90192A8AF}" type="presParOf" srcId="{5D90C181-29BA-754B-8CED-028672BE97A5}" destId="{8AF6BF20-F334-694B-9A3B-6D331B37BAE6}" srcOrd="6" destOrd="0" presId="urn:microsoft.com/office/officeart/2005/8/layout/list1"/>
    <dgm:cxn modelId="{A2A74457-B90D-A14E-88DB-5111EA34CEFF}" type="presParOf" srcId="{5D90C181-29BA-754B-8CED-028672BE97A5}" destId="{78D531C3-E269-D743-B97F-4B00D20E35D4}" srcOrd="7" destOrd="0" presId="urn:microsoft.com/office/officeart/2005/8/layout/list1"/>
    <dgm:cxn modelId="{503B3AC2-229A-8949-B03B-7379BEA89FC4}" type="presParOf" srcId="{5D90C181-29BA-754B-8CED-028672BE97A5}" destId="{9A9D8948-29D3-4A48-A2E3-54106B5B7B07}" srcOrd="8" destOrd="0" presId="urn:microsoft.com/office/officeart/2005/8/layout/list1"/>
    <dgm:cxn modelId="{DD059C03-DB1B-F544-940D-BBE86F3F08D8}" type="presParOf" srcId="{9A9D8948-29D3-4A48-A2E3-54106B5B7B07}" destId="{DE08FE34-AB57-1F40-8636-1464DE6D0C41}" srcOrd="0" destOrd="0" presId="urn:microsoft.com/office/officeart/2005/8/layout/list1"/>
    <dgm:cxn modelId="{4D861FCE-F404-9B41-95D6-0E2A12C30970}" type="presParOf" srcId="{9A9D8948-29D3-4A48-A2E3-54106B5B7B07}" destId="{652F3490-862A-E047-BB50-C088A6687CC0}" srcOrd="1" destOrd="0" presId="urn:microsoft.com/office/officeart/2005/8/layout/list1"/>
    <dgm:cxn modelId="{ABB2D34A-904B-BE4C-B700-DCCDA67F670F}" type="presParOf" srcId="{5D90C181-29BA-754B-8CED-028672BE97A5}" destId="{6CBBBC0E-43F3-AA4A-8E98-5B5ED7B0D8DE}" srcOrd="9" destOrd="0" presId="urn:microsoft.com/office/officeart/2005/8/layout/list1"/>
    <dgm:cxn modelId="{6B9A4C24-2FC2-7F47-AAF8-945F2BBE91F0}" type="presParOf" srcId="{5D90C181-29BA-754B-8CED-028672BE97A5}" destId="{23DF88C4-BA0E-7F41-8711-CEC83576ECEB}" srcOrd="10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D4E4A-5ADD-9044-910F-755EF6822042}">
      <dsp:nvSpPr>
        <dsp:cNvPr id="0" name=""/>
        <dsp:cNvSpPr/>
      </dsp:nvSpPr>
      <dsp:spPr>
        <a:xfrm>
          <a:off x="0" y="280685"/>
          <a:ext cx="5240973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758" tIns="333248" rIns="40675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Inspect size and shape of each table , Identify Data types.</a:t>
          </a:r>
        </a:p>
      </dsp:txBody>
      <dsp:txXfrm>
        <a:off x="0" y="280685"/>
        <a:ext cx="5240973" cy="907200"/>
      </dsp:txXfrm>
    </dsp:sp>
    <dsp:sp modelId="{B0E0E66F-5008-2748-BDFB-DD33D6664772}">
      <dsp:nvSpPr>
        <dsp:cNvPr id="0" name=""/>
        <dsp:cNvSpPr/>
      </dsp:nvSpPr>
      <dsp:spPr>
        <a:xfrm>
          <a:off x="262048" y="44525"/>
          <a:ext cx="3668681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67" tIns="0" rIns="13866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Understand Dataset Structure</a:t>
          </a:r>
        </a:p>
      </dsp:txBody>
      <dsp:txXfrm>
        <a:off x="285105" y="67582"/>
        <a:ext cx="3622567" cy="426206"/>
      </dsp:txXfrm>
    </dsp:sp>
    <dsp:sp modelId="{8AF6BF20-F334-694B-9A3B-6D331B37BAE6}">
      <dsp:nvSpPr>
        <dsp:cNvPr id="0" name=""/>
        <dsp:cNvSpPr/>
      </dsp:nvSpPr>
      <dsp:spPr>
        <a:xfrm>
          <a:off x="0" y="1510445"/>
          <a:ext cx="5240973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758" tIns="333248" rIns="40675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Identify missing values ,Detect and correct inconsistent entries</a:t>
          </a:r>
        </a:p>
      </dsp:txBody>
      <dsp:txXfrm>
        <a:off x="0" y="1510445"/>
        <a:ext cx="5240973" cy="907200"/>
      </dsp:txXfrm>
    </dsp:sp>
    <dsp:sp modelId="{31F9304B-5DA3-AA49-AF71-1B8BDE4DA024}">
      <dsp:nvSpPr>
        <dsp:cNvPr id="0" name=""/>
        <dsp:cNvSpPr/>
      </dsp:nvSpPr>
      <dsp:spPr>
        <a:xfrm>
          <a:off x="262048" y="1274285"/>
          <a:ext cx="3668681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67" tIns="0" rIns="13866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Check Data Completeness and Quality</a:t>
          </a:r>
        </a:p>
      </dsp:txBody>
      <dsp:txXfrm>
        <a:off x="285105" y="1297342"/>
        <a:ext cx="3622567" cy="426206"/>
      </dsp:txXfrm>
    </dsp:sp>
    <dsp:sp modelId="{23DF88C4-BA0E-7F41-8711-CEC83576ECEB}">
      <dsp:nvSpPr>
        <dsp:cNvPr id="0" name=""/>
        <dsp:cNvSpPr/>
      </dsp:nvSpPr>
      <dsp:spPr>
        <a:xfrm>
          <a:off x="0" y="2740206"/>
          <a:ext cx="5240973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758" tIns="333248" rIns="40675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Explore summary statistics, Check for outliers</a:t>
          </a:r>
        </a:p>
      </dsp:txBody>
      <dsp:txXfrm>
        <a:off x="0" y="2740206"/>
        <a:ext cx="5240973" cy="680400"/>
      </dsp:txXfrm>
    </dsp:sp>
    <dsp:sp modelId="{652F3490-862A-E047-BB50-C088A6687CC0}">
      <dsp:nvSpPr>
        <dsp:cNvPr id="0" name=""/>
        <dsp:cNvSpPr/>
      </dsp:nvSpPr>
      <dsp:spPr>
        <a:xfrm>
          <a:off x="262048" y="2504046"/>
          <a:ext cx="3668681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67" tIns="0" rIns="13866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Analyze Data Distribution and Relationships</a:t>
          </a:r>
        </a:p>
      </dsp:txBody>
      <dsp:txXfrm>
        <a:off x="285105" y="2527103"/>
        <a:ext cx="3622567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10/20/2024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10/20/2024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7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BF2CD-F8DB-D30F-1E61-B6A4B96ED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0F4CEA-58C7-D9D8-2FA9-D6C5CA90A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344C44-D137-C616-3D5F-850F8DAB7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662BA-AAC2-9977-5316-03E00B1DA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90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019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2B30A-D577-6D3F-5434-8F05D2CF6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F72BF1-A968-0B51-729E-241717CB7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7B5744-72E7-6C6D-A6D8-260E08DC6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F2F15-5F93-547C-84D2-4B04FA914A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389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5E7F3-7B50-2DAB-6852-81C5E662A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E7288E-EFAC-0F9D-59DB-234384C1B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C59096-8976-AD3F-4EEB-B8131364C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0A6DE-BE13-A3DA-A2AD-DCBE2DC486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427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C570F-A213-29AB-5E1B-7A8CA1A7B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E4E9B-DD01-3BA7-0EB9-1C2F136FB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40923D-6F0D-9755-8FD5-A018DE53D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B97C1-C7F4-CE28-B0E8-2AEBEA7F0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61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39D05-AD3C-BF98-A9F0-E0626610C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CB8B08-8E77-9359-5381-6E86458922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BA840-935A-26C7-BA5F-D49C0075D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63B43-CA58-4558-6F56-30E9E7F2BD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54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39D05-AD3C-BF98-A9F0-E0626610C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CB8B08-8E77-9359-5381-6E86458922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BA840-935A-26C7-BA5F-D49C0075D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63B43-CA58-4558-6F56-30E9E7F2BD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641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064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846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56595-A87F-18C6-AC2B-906FE7AB2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4F5E8-E17E-7B60-CC54-46C5C1FE6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C77272-FC43-E27E-2D60-3B78E4BD7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E71B-DAFD-27BE-4E5D-FA4DD7B632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7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245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6F7E4-68E6-3F9A-8343-A710C526D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A9D34-209A-4F39-D1CE-8466D3824D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1AE34-77E0-A14E-50CD-0747225AE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A3059-1328-146B-B2D4-637ED43B70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85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77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4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7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68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88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F1F0E-8DF0-62EB-B3C8-C6E1AEA0259F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24CC1C1D-653F-14A0-54A0-6492ABCC273D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92049B2C-54AB-505F-2572-7CD19C3D968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E23FD261-2FDC-1CD9-A732-906B64F405A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B90AE363-FA57-0E86-3B4F-5E0A0806185D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137775E-DBE1-BA92-6BCD-E9944273E622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969524EC-636E-4802-109E-EE71B9D4EB96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A03E2BFD-896B-BEC0-29BD-917248BCC6E8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849527DE-31CB-858E-9758-616F93A85AE1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87C850F0-0452-2D8B-D0FC-FBB759016D0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11721AD6-6F30-0F58-A50E-32AF0FFCB1F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31E989A6-CA34-B2A2-552B-4FF5F76F9F4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6E8597AB-CD80-E7F0-F72F-40DFF3012FC5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B5A2B040-E43D-ED66-F37F-E956857A55FA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9B8B1CB-3502-9821-3B34-67B4601C88A7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335C657D-422D-A995-B64D-619B6A571325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21D693-8EFB-0671-CF70-84C0E591B0C4}"/>
              </a:ext>
            </a:extLst>
          </p:cNvPr>
          <p:cNvCxnSpPr/>
          <p:nvPr userDrawn="1"/>
        </p:nvCxnSpPr>
        <p:spPr>
          <a:xfrm rot="10800000">
            <a:off x="455612" y="144779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43CFFE-3C15-DA64-2463-80330D89A4B9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DBBBDCC-257F-24EC-27A6-227D459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904" y="1984248"/>
            <a:ext cx="8001000" cy="2359152"/>
          </a:xfrm>
        </p:spPr>
        <p:txBody>
          <a:bodyPr>
            <a:normAutofit/>
          </a:bodyPr>
          <a:lstStyle>
            <a:lvl1pPr algn="l">
              <a:defRPr sz="4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3904" y="4379976"/>
            <a:ext cx="8001000" cy="103327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4D3A5D-9665-1463-8327-4E15CDD4E786}"/>
              </a:ext>
            </a:extLst>
          </p:cNvPr>
          <p:cNvGrpSpPr/>
          <p:nvPr userDrawn="1"/>
        </p:nvGrpSpPr>
        <p:grpSpPr>
          <a:xfrm>
            <a:off x="982255" y="2281053"/>
            <a:ext cx="2286082" cy="2295894"/>
            <a:chOff x="982255" y="2281053"/>
            <a:chExt cx="2286082" cy="229589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5C18144-9323-970D-DF65-B42D339F5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55" y="2281053"/>
              <a:ext cx="2286082" cy="229589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2D720A-50F8-524A-E72A-32B073A15EA3}"/>
                </a:ext>
              </a:extLst>
            </p:cNvPr>
            <p:cNvSpPr/>
            <p:nvPr/>
          </p:nvSpPr>
          <p:spPr>
            <a:xfrm>
              <a:off x="1793080" y="3120710"/>
              <a:ext cx="691763" cy="6917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542C9E-426B-E68F-C132-EDEAD07A758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E96BB-4B51-AF19-15EA-803FCE1BCA9E}"/>
              </a:ext>
            </a:extLst>
          </p:cNvPr>
          <p:cNvGrpSpPr/>
          <p:nvPr userDrawn="1"/>
        </p:nvGrpSpPr>
        <p:grpSpPr>
          <a:xfrm>
            <a:off x="455611" y="5661786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44788C66-17F7-D9FE-31CB-95EE947F964B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31B611EC-0253-A614-C481-A1FCD9B63143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03E97C15-99B2-C628-FF01-1760B604D9C8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2AEDCD07-A50E-9AD7-7C5F-E6A58BDF0E00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2E1F0CA3-2F0D-C8C9-A26C-A94E8F9D5A6B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D2E8B704-7C74-5ABD-8551-0F18687DB3A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4DD0D25B-B68E-52C8-F485-82EFD6F534D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C0F9169B-78AC-E723-9732-25A301F5157B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D44E897D-3BAE-3070-F317-7B773773638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D12434D8-E614-02C4-35C5-5A8210624C5D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25D0EC30-F0CD-7028-07C6-31A0A46F5687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15C53FD7-0571-AFB4-76B8-C165647B0CF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F8C6A87F-6FA6-0F77-131A-0AE2A7E5FEBB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4696A920-0DEB-EB7A-DD1B-6ECABD381673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FFD56427-82E5-DFD7-1956-AEFF3610C52D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65F467F-C705-E684-A579-DB2879650B17}"/>
              </a:ext>
            </a:extLst>
          </p:cNvPr>
          <p:cNvGrpSpPr/>
          <p:nvPr userDrawn="1"/>
        </p:nvGrpSpPr>
        <p:grpSpPr>
          <a:xfrm>
            <a:off x="455617" y="5410200"/>
            <a:ext cx="11353792" cy="616755"/>
            <a:chOff x="760415" y="7127111"/>
            <a:chExt cx="10286999" cy="114870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F18B3D9-7217-BFE4-FE9A-DEDDDB26C748}"/>
                </a:ext>
              </a:extLst>
            </p:cNvPr>
            <p:cNvCxnSpPr/>
            <p:nvPr/>
          </p:nvCxnSpPr>
          <p:spPr>
            <a:xfrm>
              <a:off x="760416" y="8275818"/>
              <a:ext cx="10286997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75D9E7-2DF6-6560-CC21-E81551E9AB0A}"/>
                </a:ext>
              </a:extLst>
            </p:cNvPr>
            <p:cNvCxnSpPr/>
            <p:nvPr/>
          </p:nvCxnSpPr>
          <p:spPr>
            <a:xfrm>
              <a:off x="760415" y="7127111"/>
              <a:ext cx="1028699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DEDD67-EA3D-363D-8A40-D49E5F1B4C1C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61688"/>
            <a:ext cx="11356848" cy="167335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able Placeholder 15">
            <a:extLst>
              <a:ext uri="{FF2B5EF4-FFF2-40B4-BE49-F238E27FC236}">
                <a16:creationId xmlns:a16="http://schemas.microsoft.com/office/drawing/2014/main" id="{FA33993F-8FA8-07DB-3B69-E1A22B18849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55613" y="830263"/>
            <a:ext cx="5789612" cy="3532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75120" y="1225296"/>
            <a:ext cx="4645152" cy="2816352"/>
          </a:xfrm>
        </p:spPr>
        <p:txBody>
          <a:bodyPr anchor="t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  <a:lvl2pPr marL="457200">
              <a:defRPr/>
            </a:lvl2pPr>
            <a:lvl3pPr marL="914400">
              <a:defRPr/>
            </a:lvl3pPr>
            <a:lvl4pPr marL="1371600">
              <a:defRPr/>
            </a:lvl4pPr>
            <a:lvl5pPr marL="18288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245008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1448"/>
            <a:ext cx="11356848" cy="3584448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692176E-3B49-0477-AA91-E6395EC3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971800"/>
            <a:ext cx="4645152" cy="2807208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84848" y="2971800"/>
            <a:ext cx="4645152" cy="2807208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536B7D-E277-C256-5856-F8E6C59FC5E1}"/>
              </a:ext>
            </a:extLst>
          </p:cNvPr>
          <p:cNvCxnSpPr>
            <a:cxnSpLocks/>
          </p:cNvCxnSpPr>
          <p:nvPr userDrawn="1"/>
        </p:nvCxnSpPr>
        <p:spPr>
          <a:xfrm>
            <a:off x="455617" y="2438400"/>
            <a:ext cx="1135377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52B67A-2B44-F4A3-3DE0-514550897E7D}"/>
              </a:ext>
            </a:extLst>
          </p:cNvPr>
          <p:cNvCxnSpPr>
            <a:cxnSpLocks/>
          </p:cNvCxnSpPr>
          <p:nvPr userDrawn="1"/>
        </p:nvCxnSpPr>
        <p:spPr>
          <a:xfrm>
            <a:off x="6254104" y="2438400"/>
            <a:ext cx="0" cy="3587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5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0A84-9C58-F896-0FB0-49EBCE30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197864"/>
            <a:ext cx="11353801" cy="2395728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478C78A5-5D77-F57C-D5EA-9FED831F9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94176"/>
            <a:ext cx="11356848" cy="1975104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272CF2-D7FA-D7DE-67B8-A8E6C0C3987C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8716FC7-1AD2-45FF-0DA3-7A1BFB1B2E0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49BB50BB-555B-D492-C307-C81262E21B59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8408CA3-CC0E-EC5C-062F-934E485268D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6AE5ED21-EB43-A35B-E75A-451CB583EBA9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BB385C5A-30D8-0BA8-828B-AB63969F183C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64D7533-0D81-28B1-5BCE-B377A69CCB70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999CAC2-3805-7790-0D5B-1C0C560FC39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5745A4C-04EE-2733-6012-D36B5BBBF39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AC857CED-E2E1-89D2-A39D-654ACE08A93B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9393802-381E-135F-4932-F69B44996A8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B4B70FE7-D13E-6BF8-0263-5DC35765D06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42E69ACE-9D4F-1BC1-3813-E4A8B8D3DC2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F56F1340-0F67-BC41-CE24-7A6D858FB09F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F982964F-E8E0-48A7-63EE-30E110ED9895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39F1912B-FF96-9C65-85DE-F7EFD9DF13EB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8CC7A-81EA-FE94-C301-81556552A481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8EC814-52EA-642A-75CD-07481ECF4273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DA2521-B0F3-5A0E-9428-0B165F691501}"/>
              </a:ext>
            </a:extLst>
          </p:cNvPr>
          <p:cNvGrpSpPr/>
          <p:nvPr userDrawn="1"/>
        </p:nvGrpSpPr>
        <p:grpSpPr>
          <a:xfrm>
            <a:off x="455595" y="5663122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DA5A1D4-EBE7-9453-19D8-B316FAC9992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71E21317-0ADC-6BF8-DFD8-DA8C9E0F0646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EFF694-4FBF-F6A5-750F-30AACB3C2EB9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75F19B0A-2C90-24E0-A63C-B8B841B832BF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B2554279-F72C-5046-9E50-62272505D46D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E736FAE4-B9C8-1879-59A5-D9764E11486C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77BA47AA-B3DD-48A7-19BD-E8255F9B069A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8FC8D71-7679-D51D-AA45-16338DBF0DA2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3BC4D85-8499-C4DE-84DC-80193602AB2A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95C1B48A-2A95-F0D4-AC65-178A56B43F86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8D2245DE-C317-FF60-ABBF-D0CFE4A503FF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60B9A58-26A4-E15F-753D-DA3847B4651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B965DC43-1BBE-B7DA-93C1-F920AB125B24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B2B05D8B-37A7-2CDF-5C37-B108920566C8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0BA82473-BACD-58B4-E315-83013BECB612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F3E19B-FA9C-5C38-6BCD-CE9C1DB196D3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6CEBD1-73E3-AFFD-B18B-C563A5DDFBAB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E7153E3-4FAF-5038-3E06-59C31F3C1FB3}"/>
              </a:ext>
            </a:extLst>
          </p:cNvPr>
          <p:cNvGrpSpPr/>
          <p:nvPr userDrawn="1"/>
        </p:nvGrpSpPr>
        <p:grpSpPr>
          <a:xfrm>
            <a:off x="456096" y="825273"/>
            <a:ext cx="5812452" cy="1469999"/>
            <a:chOff x="457033" y="830370"/>
            <a:chExt cx="5812452" cy="20651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E83417-C739-7E6A-1A1E-66C3A939437F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9506D605-7BD2-DBFC-DB13-E043D25FFA58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257EFF3-5056-A157-A797-3494AFA4704F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18" name="Isosceles Triangle 42">
                  <a:extLst>
                    <a:ext uri="{FF2B5EF4-FFF2-40B4-BE49-F238E27FC236}">
                      <a16:creationId xmlns:a16="http://schemas.microsoft.com/office/drawing/2014/main" id="{7A4C9B86-B935-82A0-D658-EBB7D17E7381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Isosceles Triangle 43">
                  <a:extLst>
                    <a:ext uri="{FF2B5EF4-FFF2-40B4-BE49-F238E27FC236}">
                      <a16:creationId xmlns:a16="http://schemas.microsoft.com/office/drawing/2014/main" id="{3AF50299-1EA6-1864-EDAC-C3E6877A47C9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04CF649A-DFC6-1BF8-0270-752AAA9CEDD6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90108786-C7D0-954D-E8A3-AF7C673DEFA1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C3DC63D-6304-DCBF-34B3-0EBBEC1F9065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16" name="Isosceles Triangle 40">
                  <a:extLst>
                    <a:ext uri="{FF2B5EF4-FFF2-40B4-BE49-F238E27FC236}">
                      <a16:creationId xmlns:a16="http://schemas.microsoft.com/office/drawing/2014/main" id="{6B52CBF4-8599-BFF2-4482-EEE46A5F9AF4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sosceles Triangle 41">
                  <a:extLst>
                    <a:ext uri="{FF2B5EF4-FFF2-40B4-BE49-F238E27FC236}">
                      <a16:creationId xmlns:a16="http://schemas.microsoft.com/office/drawing/2014/main" id="{042C9065-C8B2-7FDF-02E8-2C9F4269F51F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A190318-A06B-CC6B-18D2-C2B0A8150403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EEE936E-06C8-2235-5084-73FE99F4D1CA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084BE1D-78B4-6DAB-93E4-251AC62C1350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096FF-DA4D-A343-D4C0-23DE487905E1}"/>
              </a:ext>
            </a:extLst>
          </p:cNvPr>
          <p:cNvGrpSpPr/>
          <p:nvPr userDrawn="1"/>
        </p:nvGrpSpPr>
        <p:grpSpPr>
          <a:xfrm>
            <a:off x="455611" y="4572000"/>
            <a:ext cx="5812452" cy="1469999"/>
            <a:chOff x="457033" y="830370"/>
            <a:chExt cx="5812452" cy="206518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8E795A-DDAB-7E87-CB74-F3C9400DAA07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2842CD96-6F19-C2E7-DB53-F591695BFBFD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68D220F-2EBD-A806-C9C2-3C1B91FB55A9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32" name="Isosceles Triangle 42">
                  <a:extLst>
                    <a:ext uri="{FF2B5EF4-FFF2-40B4-BE49-F238E27FC236}">
                      <a16:creationId xmlns:a16="http://schemas.microsoft.com/office/drawing/2014/main" id="{BB1DE0C2-5412-A76E-69E1-3A57548DA2C0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Isosceles Triangle 43">
                  <a:extLst>
                    <a:ext uri="{FF2B5EF4-FFF2-40B4-BE49-F238E27FC236}">
                      <a16:creationId xmlns:a16="http://schemas.microsoft.com/office/drawing/2014/main" id="{3D50BC3F-930B-FB72-0B5F-CEEFA2FA8FA0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F0CB9AE1-299B-0510-3AB7-F2F04AFD95EB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4980405C-D948-1A58-EC49-ED0B23B548AB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F270D1C-3800-E1FC-9565-BFBE2F1A59EE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30" name="Isosceles Triangle 40">
                  <a:extLst>
                    <a:ext uri="{FF2B5EF4-FFF2-40B4-BE49-F238E27FC236}">
                      <a16:creationId xmlns:a16="http://schemas.microsoft.com/office/drawing/2014/main" id="{F3BD1C8B-91DF-FCC8-CD61-449251E29867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Isosceles Triangle 41">
                  <a:extLst>
                    <a:ext uri="{FF2B5EF4-FFF2-40B4-BE49-F238E27FC236}">
                      <a16:creationId xmlns:a16="http://schemas.microsoft.com/office/drawing/2014/main" id="{AFB2A733-589E-F734-652F-24BE73548569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851D053-622F-D591-749F-3F8F85CB8706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65BD8778-F92B-F561-5C9F-4E28D2BAE444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078A0F2-8500-3B61-7CB7-C06B717BC7B3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F49FA9-9C63-477D-9647-E85476276144}"/>
              </a:ext>
            </a:extLst>
          </p:cNvPr>
          <p:cNvCxnSpPr/>
          <p:nvPr userDrawn="1"/>
        </p:nvCxnSpPr>
        <p:spPr>
          <a:xfrm>
            <a:off x="6246813" y="831037"/>
            <a:ext cx="0" cy="51952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D77793-980F-C12A-4C1F-8E5CF2312BCB}"/>
              </a:ext>
            </a:extLst>
          </p:cNvPr>
          <p:cNvGrpSpPr/>
          <p:nvPr userDrawn="1"/>
        </p:nvGrpSpPr>
        <p:grpSpPr>
          <a:xfrm>
            <a:off x="453810" y="2277215"/>
            <a:ext cx="5804109" cy="2302786"/>
            <a:chOff x="379667" y="2277215"/>
            <a:chExt cx="5651371" cy="230278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66CF6D-7BC9-C8C9-5F6E-1ABD405AF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67" y="2277215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055B61-28A3-530B-B84F-BBE72252970B}"/>
                </a:ext>
              </a:extLst>
            </p:cNvPr>
            <p:cNvCxnSpPr>
              <a:cxnSpLocks/>
            </p:cNvCxnSpPr>
            <p:nvPr/>
          </p:nvCxnSpPr>
          <p:spPr>
            <a:xfrm>
              <a:off x="392243" y="4580001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B99DA4-D361-CB3B-1C65-E043624F851D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EB66D9-438A-25D6-4477-C6587095FFD0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C98393-F36D-0E2E-7C65-156C3587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2295272"/>
            <a:ext cx="5788152" cy="22840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C19160C8-ECEB-7240-9ABC-EF687B108C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1309-6FE3-0960-7BB1-BDE74FC2D6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F6282-234B-8776-F76F-A59B8040A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EF7EA-493F-E798-EEAB-43E3F04C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7EA237-29E4-C9E5-1412-45F20A771318}"/>
              </a:ext>
            </a:extLst>
          </p:cNvPr>
          <p:cNvGrpSpPr/>
          <p:nvPr userDrawn="1"/>
        </p:nvGrpSpPr>
        <p:grpSpPr>
          <a:xfrm>
            <a:off x="6048174" y="831032"/>
            <a:ext cx="5732456" cy="364609"/>
            <a:chOff x="6019602" y="5661675"/>
            <a:chExt cx="5732456" cy="364609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1067193A-4C41-AD7D-5AE7-4018376E69D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C2D123BE-1B6C-C770-3900-0879FE097DA6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60214242-3860-51C5-20FB-A2DFA298A64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60A3393-CF72-9623-16A9-B9F0D4324992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E66747B-3A35-E221-7141-F2675D8B6B3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BA5F574-F13B-DD46-1569-957B8C2121D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19CF334-9665-5F30-9F58-70950EE0825F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DA8F13-04F3-DE80-D663-1A43C40A1523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3553941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C861AE-2000-B67A-1013-C065785C8824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1191925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56E6F3-93DA-B3EA-46A3-D9DDB8500FE9}"/>
              </a:ext>
            </a:extLst>
          </p:cNvPr>
          <p:cNvGrpSpPr/>
          <p:nvPr userDrawn="1"/>
        </p:nvGrpSpPr>
        <p:grpSpPr>
          <a:xfrm>
            <a:off x="6040759" y="3566068"/>
            <a:ext cx="5732456" cy="364609"/>
            <a:chOff x="6019602" y="5661675"/>
            <a:chExt cx="5732456" cy="364609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5280277-9E19-9704-ABD4-1C8FD523AF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BC067164-AF53-9619-FC03-FDC26E1C927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12F2B5D7-28A9-E995-4985-B550BCA752B9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13BCD68-93FC-814A-D777-F85BB289AD61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D44736AA-6664-C549-2FAD-8A0CFE27AFA5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BC2E2F51-EF4C-75FB-6221-8DB6F4BDC3E6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6C815CE-7C62-59B1-BAB4-4397B0C1542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ED2785-56AF-3451-10FB-4E6F9699635B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9602" y="3919564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E69ACA87-2170-A3D4-B23A-427CA93C20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37" y="3949700"/>
            <a:ext cx="5753100" cy="20701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22FA80-17C9-2722-5498-68FDC0326EB4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E7745F-BACD-DC4C-E55C-899B1D90F3F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AA0A0B06-0927-9D33-6F76-CBB62C2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40">
            <a:extLst>
              <a:ext uri="{FF2B5EF4-FFF2-40B4-BE49-F238E27FC236}">
                <a16:creationId xmlns:a16="http://schemas.microsoft.com/office/drawing/2014/main" id="{23951D4E-C68E-139B-F5B4-4C5307ADD0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B233-AE33-4CB0-F4DA-8AF182D1A1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8337A-F55F-FF31-E2BC-ECDF93A39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02236-DAB8-3C41-8C40-1448CC45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A60C-5945-8E6F-F895-9ECCDE0C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54480"/>
            <a:ext cx="8010144" cy="16733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40">
            <a:extLst>
              <a:ext uri="{FF2B5EF4-FFF2-40B4-BE49-F238E27FC236}">
                <a16:creationId xmlns:a16="http://schemas.microsoft.com/office/drawing/2014/main" id="{94875880-BEFD-F3B6-9740-634DB1A7E8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3255264"/>
            <a:ext cx="6931152" cy="223113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180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E9A5-CC43-4AD0-865C-3D797DC46E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220C7-F6CD-FDFB-A647-4C0E8A50D5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22652-AAA2-F315-D13E-1C179AC8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white line art of a star&#10;&#10;Description automatically generated">
            <a:extLst>
              <a:ext uri="{FF2B5EF4-FFF2-40B4-BE49-F238E27FC236}">
                <a16:creationId xmlns:a16="http://schemas.microsoft.com/office/drawing/2014/main" id="{2CB8D1F2-BB19-789F-7A10-739273876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91" y="1197889"/>
            <a:ext cx="3342312" cy="28428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A412EB-E0A6-358C-725B-9DE71558A9FA}"/>
              </a:ext>
            </a:extLst>
          </p:cNvPr>
          <p:cNvGrpSpPr/>
          <p:nvPr userDrawn="1"/>
        </p:nvGrpSpPr>
        <p:grpSpPr>
          <a:xfrm>
            <a:off x="8456605" y="4038599"/>
            <a:ext cx="3352811" cy="1835639"/>
            <a:chOff x="8695305" y="4038599"/>
            <a:chExt cx="3088783" cy="18356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B8258E-A0D6-6490-59A7-8A216AFE77EB}"/>
                </a:ext>
              </a:extLst>
            </p:cNvPr>
            <p:cNvGrpSpPr/>
            <p:nvPr/>
          </p:nvGrpSpPr>
          <p:grpSpPr>
            <a:xfrm>
              <a:off x="8695305" y="4038599"/>
              <a:ext cx="3088783" cy="1835639"/>
              <a:chOff x="8720635" y="4038599"/>
              <a:chExt cx="3088783" cy="183563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BFAEBDB-6FA7-5CCC-7DBB-B8BB04C1C213}"/>
                  </a:ext>
                </a:extLst>
              </p:cNvPr>
              <p:cNvGrpSpPr/>
              <p:nvPr/>
            </p:nvGrpSpPr>
            <p:grpSpPr>
              <a:xfrm>
                <a:off x="8720635" y="4038599"/>
                <a:ext cx="786090" cy="1262596"/>
                <a:chOff x="8720637" y="4038599"/>
                <a:chExt cx="828547" cy="1330789"/>
              </a:xfrm>
            </p:grpSpPr>
            <p:sp>
              <p:nvSpPr>
                <p:cNvPr id="16" name="Isosceles Triangle 15">
                  <a:extLst>
                    <a:ext uri="{FF2B5EF4-FFF2-40B4-BE49-F238E27FC236}">
                      <a16:creationId xmlns:a16="http://schemas.microsoft.com/office/drawing/2014/main" id="{5B44B970-0217-DCCB-42E0-2E86ADABD14A}"/>
                    </a:ext>
                  </a:extLst>
                </p:cNvPr>
                <p:cNvSpPr/>
                <p:nvPr/>
              </p:nvSpPr>
              <p:spPr>
                <a:xfrm rot="10800000">
                  <a:off x="8720637" y="4038599"/>
                  <a:ext cx="828547" cy="1330789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36B1F82B-DBBF-7ADE-2EA5-4A0FA5A3FE95}"/>
                    </a:ext>
                  </a:extLst>
                </p:cNvPr>
                <p:cNvSpPr/>
                <p:nvPr/>
              </p:nvSpPr>
              <p:spPr>
                <a:xfrm rot="10800000">
                  <a:off x="8728691" y="4045438"/>
                  <a:ext cx="434657" cy="71600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CD14DD9-20A8-8575-7A61-D84640F40301}"/>
                  </a:ext>
                </a:extLst>
              </p:cNvPr>
              <p:cNvGrpSpPr/>
              <p:nvPr/>
            </p:nvGrpSpPr>
            <p:grpSpPr>
              <a:xfrm>
                <a:off x="11107428" y="4521119"/>
                <a:ext cx="701990" cy="1353119"/>
                <a:chOff x="11098080" y="4503109"/>
                <a:chExt cx="711334" cy="1371130"/>
              </a:xfrm>
            </p:grpSpPr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77CC67D8-1AC0-2439-FC7E-981AD0F7E4C5}"/>
                    </a:ext>
                  </a:extLst>
                </p:cNvPr>
                <p:cNvSpPr/>
                <p:nvPr/>
              </p:nvSpPr>
              <p:spPr>
                <a:xfrm>
                  <a:off x="11098080" y="4503109"/>
                  <a:ext cx="711334" cy="1155412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Isosceles Triangle 14">
                  <a:extLst>
                    <a:ext uri="{FF2B5EF4-FFF2-40B4-BE49-F238E27FC236}">
                      <a16:creationId xmlns:a16="http://schemas.microsoft.com/office/drawing/2014/main" id="{5D5A6138-F194-F6FC-182B-9F86724A187C}"/>
                    </a:ext>
                  </a:extLst>
                </p:cNvPr>
                <p:cNvSpPr/>
                <p:nvPr/>
              </p:nvSpPr>
              <p:spPr>
                <a:xfrm>
                  <a:off x="11382608" y="5181602"/>
                  <a:ext cx="426803" cy="69263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C7B13B7-18D7-207A-021A-D08E4EEA956E}"/>
                </a:ext>
              </a:extLst>
            </p:cNvPr>
            <p:cNvSpPr/>
            <p:nvPr/>
          </p:nvSpPr>
          <p:spPr>
            <a:xfrm>
              <a:off x="879017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3D22A7D-FCB9-6BD1-DB73-C2DF853158EB}"/>
                </a:ext>
              </a:extLst>
            </p:cNvPr>
            <p:cNvSpPr/>
            <p:nvPr/>
          </p:nvSpPr>
          <p:spPr>
            <a:xfrm>
              <a:off x="9538317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75732992-6CC5-4538-D972-F94812ABC780}"/>
                </a:ext>
              </a:extLst>
            </p:cNvPr>
            <p:cNvSpPr/>
            <p:nvPr/>
          </p:nvSpPr>
          <p:spPr>
            <a:xfrm>
              <a:off x="1032558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FD5E00-03A9-DB67-7C55-68BA6AEEAEC9}"/>
              </a:ext>
            </a:extLst>
          </p:cNvPr>
          <p:cNvCxnSpPr>
            <a:cxnSpLocks/>
          </p:cNvCxnSpPr>
          <p:nvPr userDrawn="1"/>
        </p:nvCxnSpPr>
        <p:spPr>
          <a:xfrm>
            <a:off x="8456609" y="4045090"/>
            <a:ext cx="3352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281E0-AEBC-9934-C7A1-645E1CD275F2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3ACEA6-73D4-5663-99B3-7D9CE75F0A60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6D8AF1-5923-E4E6-6F17-4D28FFF59994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52B6A6-AA68-91B5-DFCC-91DE61FD7B45}"/>
                </a:ext>
              </a:extLst>
            </p:cNvPr>
            <p:cNvCxnSpPr>
              <a:cxnSpLocks/>
            </p:cNvCxnSpPr>
            <p:nvPr/>
          </p:nvCxnSpPr>
          <p:spPr>
            <a:xfrm>
              <a:off x="8456612" y="831037"/>
              <a:ext cx="0" cy="564595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70480E-2E91-8FA9-74D0-E6505CCB7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4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A53C4924-6170-D81C-3073-AC4F70D37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19602" y="844933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60591BE-359C-0F5A-1138-94B25A58E12B}"/>
              </a:ext>
            </a:extLst>
          </p:cNvPr>
          <p:cNvGrpSpPr/>
          <p:nvPr userDrawn="1"/>
        </p:nvGrpSpPr>
        <p:grpSpPr>
          <a:xfrm>
            <a:off x="6019602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ADEA197-5435-A4D4-5EAE-1361A252E0A6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DC4423E0-9271-00AF-97BF-73709650786E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EB03BC1-4B65-6435-8A02-2DFEA9C3517F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C537638-17EB-C516-1197-0FEE7D2163C7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4EFC1475-C4BA-8CD0-FAE8-61C54FA7D07C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C4FE30E-05DB-3B4D-2E23-2EEDC4B7325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847BA90D-212A-DF64-6BCB-121DBEE10B88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73A8DE-0A6F-FCE9-0242-C26500384204}"/>
              </a:ext>
            </a:extLst>
          </p:cNvPr>
          <p:cNvGrpSpPr/>
          <p:nvPr userDrawn="1"/>
        </p:nvGrpSpPr>
        <p:grpSpPr>
          <a:xfrm>
            <a:off x="6010075" y="3276600"/>
            <a:ext cx="5791199" cy="2381900"/>
            <a:chOff x="455611" y="2307799"/>
            <a:chExt cx="5638801" cy="23819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1E4C76-3597-67DB-A991-CD68CB9C3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E417CE-9A1C-7D61-7122-C2F215281CE7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A720F7-4521-28AA-F0EA-9E594613197B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BC2822-F3E4-EADA-5A38-B31E5F6F2F93}"/>
              </a:ext>
            </a:extLst>
          </p:cNvPr>
          <p:cNvGrpSpPr/>
          <p:nvPr userDrawn="1"/>
        </p:nvGrpSpPr>
        <p:grpSpPr>
          <a:xfrm>
            <a:off x="6048174" y="2908546"/>
            <a:ext cx="5732456" cy="364609"/>
            <a:chOff x="6019602" y="5661675"/>
            <a:chExt cx="5732456" cy="364609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11D76A43-A8AA-2B5F-2A8D-869C6338F7E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3BE4205-C3C1-465F-3522-CFE72D74D46B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0623EA4-0737-4606-618E-1E99FC373E96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990304E7-4FBA-6560-F1FD-699158903E1F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8DF2F8F-A4DE-9A51-5892-F2ABEFC8476E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862BEF69-AA65-F49B-5255-29121BDC9C5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5AE4A6B4-1E90-6820-016B-4C42992D0343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9FA906-0AF9-E1B8-74E8-F146D4E8BFC1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F1BCDDA3-C13F-B9F7-895C-DC53390F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3324415"/>
            <a:ext cx="5788152" cy="2286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E158113E-F5F4-CD42-D6AE-FE847DA8D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5152-8518-81B4-8DEA-0E13F6EC10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940A8-8A97-0FF4-11B6-360DC35D6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D3D9E-A74F-614E-BD02-C6361A35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66C8-5392-A1BA-3E25-16657845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63623"/>
            <a:ext cx="11353801" cy="1581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white line art of a gear&#10;&#10;Description automatically generated">
            <a:extLst>
              <a:ext uri="{FF2B5EF4-FFF2-40B4-BE49-F238E27FC236}">
                <a16:creationId xmlns:a16="http://schemas.microsoft.com/office/drawing/2014/main" id="{969D475A-FF4D-4BF6-771B-6E26F1086E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3A52"/>
              </a:clrFrom>
              <a:clrTo>
                <a:srgbClr val="003A5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0" y="3533948"/>
            <a:ext cx="11353778" cy="24876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103F0F1-8B99-CE42-49F5-9FDBAC231D27}"/>
              </a:ext>
            </a:extLst>
          </p:cNvPr>
          <p:cNvGrpSpPr/>
          <p:nvPr userDrawn="1"/>
        </p:nvGrpSpPr>
        <p:grpSpPr>
          <a:xfrm>
            <a:off x="455615" y="3138348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F069E72-7FF8-84AF-9550-9DA72DAF57AF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B41BD85-A1B9-2654-071F-3CFD640054A8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ED0310C-65DC-829E-ADA4-298D99C781BC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0C02DCA-8541-233D-F0A7-5DE5DEE95FB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E13D6679-F5AE-64AE-B005-22D18A4ABB1F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9DDBE34-9147-41FD-5A16-1645B85BF77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0BCD038-1DDC-CA2E-64E7-AA5DB38BA647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1C92CC9B-4B44-3A01-7047-6BD05D8FE7E6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DD9852C8-BC54-FAF3-2D8A-25CBF6E9B28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261DBF9-F690-CF17-0B00-E392C2D9025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6C1240-414B-5EB8-5FBB-A7A13DD69A8A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DFE17768-D6D8-33D5-9451-D0541F50534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569E932A-90F8-DB19-C847-A7F5644D2FFC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E53EA5E-8AA6-53A1-2687-A756CD87804C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0EAA1DEC-D68F-6F97-707F-E2804657BF77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52422E-1717-6BC8-5C4C-4DCF8E31AFCA}"/>
              </a:ext>
            </a:extLst>
          </p:cNvPr>
          <p:cNvGrpSpPr/>
          <p:nvPr userDrawn="1"/>
        </p:nvGrpSpPr>
        <p:grpSpPr>
          <a:xfrm>
            <a:off x="455611" y="1185957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25CC66E-2E68-8B92-D342-F09DD44E5CE6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9732F62B-BCFB-7561-1207-27EA2A4F4EB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DE51CE20-CE21-66D2-C44C-81A8838052D0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7E2B8F-1664-7BF8-E7DB-62896D7DB7E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AD132DAD-249F-1606-4B29-D7F50EA9BEB0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1A92F374-94E5-72C1-833E-3C8981C99F82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30660F29-C34F-F142-FBFE-5EFF60592A74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23F64602-E590-A750-534A-7E8562CB56F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AB0401DE-A1ED-EEA2-D768-C7A0FB5F386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B9774AB-0141-5B5D-8FBB-A72088A585C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1657BA7F-A6EE-94D0-018F-23DC9C4E46E9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7F2BDA6F-B4D1-D747-F3CA-990D29E11B47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D3E818D4-E9D6-0078-63FD-E42F98C2D9F0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83CB616E-EE88-5948-5603-D3F263478B7A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F805762A-0137-B6B4-A7FA-341473BC0A03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E54100-0339-C628-C2A7-18646AEB0A65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15276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EE3CD7-417A-CD45-DA09-19387AFBA24B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51510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1DE243-6E14-E68B-44C2-BD531EA724C3}"/>
              </a:ext>
            </a:extLst>
          </p:cNvPr>
          <p:cNvCxnSpPr/>
          <p:nvPr userDrawn="1"/>
        </p:nvCxnSpPr>
        <p:spPr>
          <a:xfrm>
            <a:off x="455575" y="1546850"/>
            <a:ext cx="11353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BFA232-92D1-0D73-6867-FE0D0589B3F2}"/>
              </a:ext>
            </a:extLst>
          </p:cNvPr>
          <p:cNvCxnSpPr/>
          <p:nvPr userDrawn="1"/>
        </p:nvCxnSpPr>
        <p:spPr>
          <a:xfrm rot="10800000">
            <a:off x="455576" y="1191271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8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4BDA383F-AAAB-383E-24EA-13712AD327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7935" y="837775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E8CC2BA-9E5A-B8F9-6B92-0FC813C23D75}"/>
              </a:ext>
            </a:extLst>
          </p:cNvPr>
          <p:cNvGrpSpPr/>
          <p:nvPr userDrawn="1"/>
        </p:nvGrpSpPr>
        <p:grpSpPr>
          <a:xfrm>
            <a:off x="455611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DD87EAD6-EBC7-D3AE-60C3-34B05DA56A41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3B83F28-4E4E-9AEB-7861-D13F12EDE88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ABB418CF-2B2A-A44A-B968-D6BA1C6D1F2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14B9E5FD-D81F-CF7A-96B8-FB23060CBEA0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23B551B-59FF-03A9-CA32-E730A1D2331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921355AD-BB27-6A35-BB58-A8A524B924E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DAB52D65-3606-3391-4D1C-BDE810314BD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6691FF-3F7E-38FB-08DC-FE05A0521124}"/>
              </a:ext>
            </a:extLst>
          </p:cNvPr>
          <p:cNvGrpSpPr/>
          <p:nvPr userDrawn="1"/>
        </p:nvGrpSpPr>
        <p:grpSpPr>
          <a:xfrm>
            <a:off x="484183" y="2908546"/>
            <a:ext cx="5732456" cy="364609"/>
            <a:chOff x="6019602" y="5661675"/>
            <a:chExt cx="5732456" cy="364609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75AA5753-53CF-3221-6B62-080BB935EC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68CA797-7D5A-B608-1ACA-335231DDC29D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4C3A0B-24B1-33F2-A522-EDF45D606FC5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87BEB395-0B6F-F887-6EF4-EF08239D52F9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CAE4E799-173B-B9F1-B06C-A0CC3B066A56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8E793C89-7366-2BCC-D2DB-2F28E9A2A1D4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8FA3D98-A64F-944A-AB04-37FC2FDDD46E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C19533-8F1E-44A7-8B47-99AB857DF6AB}"/>
              </a:ext>
            </a:extLst>
          </p:cNvPr>
          <p:cNvGrpSpPr/>
          <p:nvPr userDrawn="1"/>
        </p:nvGrpSpPr>
        <p:grpSpPr>
          <a:xfrm>
            <a:off x="446084" y="3276600"/>
            <a:ext cx="5791199" cy="2381900"/>
            <a:chOff x="455611" y="2307799"/>
            <a:chExt cx="5638801" cy="23819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73E0F0-E5BD-F223-137D-A645FCF5C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37CF0E-9F41-6673-C0E1-3BBAD85DA798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43ED3E-F773-4648-2849-F1F54DBAF3A5}"/>
              </a:ext>
            </a:extLst>
          </p:cNvPr>
          <p:cNvCxnSpPr/>
          <p:nvPr userDrawn="1"/>
        </p:nvCxnSpPr>
        <p:spPr>
          <a:xfrm>
            <a:off x="623131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5DADD4-18BE-A44A-CDDD-3DD34E207714}"/>
              </a:ext>
            </a:extLst>
          </p:cNvPr>
          <p:cNvCxnSpPr>
            <a:cxnSpLocks/>
          </p:cNvCxnSpPr>
          <p:nvPr userDrawn="1"/>
        </p:nvCxnSpPr>
        <p:spPr>
          <a:xfrm flipH="1">
            <a:off x="446084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99BAFD8D-B1A2-223F-5DEE-8513D22E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4415"/>
            <a:ext cx="5768138" cy="2286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DAF58893-225F-9839-4AF5-8AF4C9A4D2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A924-A402-448B-CA05-2645ABDBE7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CF3B9-43F6-FADE-60C0-0D4DC01D96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96FBA-69D5-F381-4BB3-47DEEE82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bot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98263"/>
            <a:ext cx="9683496" cy="15727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1188720"/>
            <a:ext cx="4645152" cy="2999232"/>
          </a:xfrm>
        </p:spPr>
        <p:txBody>
          <a:bodyPr anchor="ctr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1188720"/>
            <a:ext cx="4645152" cy="2999232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E235CD8-6A96-F95D-9E38-23FDC13785B7}"/>
              </a:ext>
            </a:extLst>
          </p:cNvPr>
          <p:cNvSpPr/>
          <p:nvPr userDrawn="1"/>
        </p:nvSpPr>
        <p:spPr>
          <a:xfrm rot="10800000">
            <a:off x="10378860" y="4351368"/>
            <a:ext cx="414179" cy="1258812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E742EAC-BCB8-F9D0-84D4-6A653D38B768}"/>
              </a:ext>
            </a:extLst>
          </p:cNvPr>
          <p:cNvSpPr/>
          <p:nvPr userDrawn="1"/>
        </p:nvSpPr>
        <p:spPr>
          <a:xfrm>
            <a:off x="10585951" y="4352034"/>
            <a:ext cx="986271" cy="1666288"/>
          </a:xfrm>
          <a:prstGeom prst="parallelogram">
            <a:avLst>
              <a:gd name="adj" fmla="val 59972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102350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F434B5-8A80-F035-A0F7-495BEC5D5CEB}"/>
              </a:ext>
            </a:extLst>
          </p:cNvPr>
          <p:cNvSpPr/>
          <p:nvPr userDrawn="1"/>
        </p:nvSpPr>
        <p:spPr>
          <a:xfrm>
            <a:off x="11374043" y="4759509"/>
            <a:ext cx="414179" cy="1258813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02734-0974-5386-C0F9-E2BE7EA6E6E5}"/>
              </a:ext>
            </a:extLst>
          </p:cNvPr>
          <p:cNvCxnSpPr>
            <a:cxnSpLocks/>
          </p:cNvCxnSpPr>
          <p:nvPr userDrawn="1"/>
        </p:nvCxnSpPr>
        <p:spPr>
          <a:xfrm>
            <a:off x="10378445" y="4343400"/>
            <a:ext cx="1" cy="1682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F15-A535-359D-EE3D-3BBDB2EA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389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40">
            <a:extLst>
              <a:ext uri="{FF2B5EF4-FFF2-40B4-BE49-F238E27FC236}">
                <a16:creationId xmlns:a16="http://schemas.microsoft.com/office/drawing/2014/main" id="{8880E109-D2C0-09D8-1A97-262785E609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2304288"/>
            <a:ext cx="4645152" cy="341071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0">
            <a:extLst>
              <a:ext uri="{FF2B5EF4-FFF2-40B4-BE49-F238E27FC236}">
                <a16:creationId xmlns:a16="http://schemas.microsoft.com/office/drawing/2014/main" id="{5E777085-29F0-61FF-3D68-0F6CBA8BB1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2304288"/>
            <a:ext cx="4645152" cy="299923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2655-C4F7-BDC7-8E08-DBC1659AA61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B4CE7-C50F-3D98-D82F-253EF386E6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C9D65-417E-F629-741D-C9E06E1F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02" y="831036"/>
            <a:ext cx="11353801" cy="921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8412" y="6106705"/>
            <a:ext cx="457200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812" y="6124572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5012" y="6102626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83175-CA5A-51EB-5665-4379FD2F545B}"/>
              </a:ext>
            </a:extLst>
          </p:cNvPr>
          <p:cNvSpPr/>
          <p:nvPr userDrawn="1"/>
        </p:nvSpPr>
        <p:spPr>
          <a:xfrm>
            <a:off x="455612" y="381000"/>
            <a:ext cx="11353800" cy="609600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6DF9B1-D7B9-469D-2BDD-030BB373EAFE}"/>
              </a:ext>
            </a:extLst>
          </p:cNvPr>
          <p:cNvCxnSpPr/>
          <p:nvPr userDrawn="1"/>
        </p:nvCxnSpPr>
        <p:spPr>
          <a:xfrm rot="10800000">
            <a:off x="3786878" y="380996"/>
            <a:ext cx="0" cy="45070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01CEF09-4761-CA93-B67D-687ADAAFDD3B}"/>
              </a:ext>
            </a:extLst>
          </p:cNvPr>
          <p:cNvCxnSpPr/>
          <p:nvPr userDrawn="1"/>
        </p:nvCxnSpPr>
        <p:spPr>
          <a:xfrm>
            <a:off x="3786874" y="6026289"/>
            <a:ext cx="0" cy="4507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B09383D-487B-CA4F-D7EB-0FA72D1CC2BE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BD35581-5D47-E665-9BC9-8E2758509788}"/>
                </a:ext>
              </a:extLst>
            </p:cNvPr>
            <p:cNvCxnSpPr/>
            <p:nvPr/>
          </p:nvCxnSpPr>
          <p:spPr>
            <a:xfrm>
              <a:off x="8456612" y="6026289"/>
              <a:ext cx="0" cy="45070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4BA1620-B3AA-DF08-2776-8EAA83E86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D53A42-077B-77BB-0DCD-D9BD1954A428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BAE39-4731-4079-C5E5-5A17D541669C}"/>
              </a:ext>
            </a:extLst>
          </p:cNvPr>
          <p:cNvCxnSpPr/>
          <p:nvPr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74" r:id="rId11"/>
    <p:sldLayoutId id="2147483693" r:id="rId12"/>
    <p:sldLayoutId id="214748369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spc="0" baseline="0">
          <a:ln w="9525">
            <a:noFill/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tx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e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904" y="1984248"/>
            <a:ext cx="8001000" cy="2359152"/>
          </a:xfrm>
        </p:spPr>
        <p:txBody>
          <a:bodyPr anchor="ctr">
            <a:normAutofit/>
          </a:bodyPr>
          <a:lstStyle/>
          <a:p>
            <a:r>
              <a:rPr lang="en-US" dirty="0"/>
              <a:t>Customer Analysis</a:t>
            </a:r>
          </a:p>
        </p:txBody>
      </p:sp>
    </p:spTree>
    <p:extLst>
      <p:ext uri="{BB962C8B-B14F-4D97-AF65-F5344CB8AC3E}">
        <p14:creationId xmlns:p14="http://schemas.microsoft.com/office/powerpoint/2010/main" val="2631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7F248-521B-9C30-F3AE-D8C393892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C9E5-C998-F672-6758-123FDCA3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7E0BFBD-FA91-8574-D1FB-2B77609BF71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It is a fundamental stage in data analysis aimed at understanding the structure and nature of a data set before starting deep analysis or building models.</a:t>
            </a:r>
          </a:p>
          <a:p>
            <a:r>
              <a:rPr lang="en-US" dirty="0"/>
              <a:t> During this phase, the data is carefully studied to get a comprehensive overview of its content, detect initial patterns, and identify missing or anomalous values.</a:t>
            </a:r>
          </a:p>
        </p:txBody>
      </p:sp>
      <p:graphicFrame>
        <p:nvGraphicFramePr>
          <p:cNvPr id="12" name="Content Placeholder 4" descr="Vertical box list SmartArt graphic">
            <a:extLst>
              <a:ext uri="{FF2B5EF4-FFF2-40B4-BE49-F238E27FC236}">
                <a16:creationId xmlns:a16="http://schemas.microsoft.com/office/drawing/2014/main" id="{DC8CE670-5B88-FD7B-ABD8-E4B8DFD628D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98290280"/>
              </p:ext>
            </p:extLst>
          </p:nvPr>
        </p:nvGraphicFramePr>
        <p:xfrm>
          <a:off x="6035039" y="2057400"/>
          <a:ext cx="5240973" cy="3465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2C414-046D-8689-FA0D-D5A20349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2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FBBCB0-83B1-4388-1061-4A6F1CF8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012" y="6102626"/>
            <a:ext cx="838201" cy="276228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485FF-8A2C-E5E1-D02F-3714B18A3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381000"/>
            <a:ext cx="11366752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3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DE086-C993-E608-E861-1A0012415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5A2714-707A-4A94-D9CC-F547E8CC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61688"/>
            <a:ext cx="11356848" cy="1673352"/>
          </a:xfrm>
        </p:spPr>
        <p:txBody>
          <a:bodyPr/>
          <a:lstStyle/>
          <a:p>
            <a:r>
              <a:rPr lang="en-US" dirty="0"/>
              <a:t>Analysis and Insights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4C88C8-E658-94DA-6BED-58079E6393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6499" y="928315"/>
            <a:ext cx="4921060" cy="337108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analysis phase aims to extract meaningful patterns, trends, and relationships from the dataset. It helps answer critical business questions,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products or brands are driving the most revenue?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key factors influencing customer purchasing behavior?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efficiently are stores managing inventory and fulfilling orders?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examining the dataset from multiple angles, the goal is to uncover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strategic insights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can inform decision-making in areas such as pricing strategies, product assortment, customer segmentation, and operational improvements.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D50C6-0255-734E-E52A-40153D60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012" y="6102626"/>
            <a:ext cx="838201" cy="276228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B988854B-FC27-DEDA-B0BE-DFB5822E4233}"/>
              </a:ext>
            </a:extLst>
          </p:cNvPr>
          <p:cNvSpPr txBox="1">
            <a:spLocks/>
          </p:cNvSpPr>
          <p:nvPr/>
        </p:nvSpPr>
        <p:spPr>
          <a:xfrm>
            <a:off x="6393052" y="916388"/>
            <a:ext cx="4921060" cy="3371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 At this point, SQL was used to extract basic data from linked tables, such as sales data by stores and customers , Python was used to perform advanced statistical analysis on the data then Clustering provided a </a:t>
            </a:r>
            <a:r>
              <a:rPr lang="en-US" sz="1400" b="1" dirty="0"/>
              <a:t>deeper understanding</a:t>
            </a:r>
            <a:r>
              <a:rPr lang="en-US" sz="1400" dirty="0"/>
              <a:t> of patterns in the data, allowing for more precise segmentation and strategy development. By grouping customers, products, and stores based on behavior and performance, we were able to design </a:t>
            </a:r>
            <a:r>
              <a:rPr lang="en-US" sz="1400" b="1" dirty="0"/>
              <a:t>targeted interventions</a:t>
            </a:r>
            <a:r>
              <a:rPr lang="en-US" sz="1400" dirty="0"/>
              <a:t> to improve sales, increase efficiency, and enhance customer engagement.</a:t>
            </a:r>
          </a:p>
          <a:p>
            <a:r>
              <a:rPr lang="en-US" sz="1400" dirty="0"/>
              <a:t> This helps detect important patterns and trends in store sales and identify factors affecting the financial performance of each store.</a:t>
            </a:r>
          </a:p>
        </p:txBody>
      </p:sp>
    </p:spTree>
    <p:extLst>
      <p:ext uri="{BB962C8B-B14F-4D97-AF65-F5344CB8AC3E}">
        <p14:creationId xmlns:p14="http://schemas.microsoft.com/office/powerpoint/2010/main" val="17763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6DF40-B53D-6C70-6BF2-A3251FB4F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C8EAE1-921E-E150-5BC4-F5CA4200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572000"/>
            <a:ext cx="11356848" cy="1463040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vs Python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48F2A8-7C4C-3DA6-0AD9-894B0C68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012" y="6102626"/>
            <a:ext cx="838201" cy="276228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682DA-5203-9ABF-0799-17D82BBC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03" y="858403"/>
            <a:ext cx="5638809" cy="4018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BF937-1452-F66A-F5DE-41F18503F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71" y="833977"/>
            <a:ext cx="6717880" cy="40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5A1AB-D444-DAC9-BACB-F40D2FB9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3719BD-B752-53CA-2DE2-87837CB7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61688"/>
            <a:ext cx="11356848" cy="16733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4F1998-1DFB-1399-F41E-9B73780B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012" y="6102626"/>
            <a:ext cx="838201" cy="276228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47E90-7A79-7607-BBD7-77B85AA1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1" y="787264"/>
            <a:ext cx="5762501" cy="5283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BF4229-03CB-EEDB-A72E-63F284D81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520" y="787264"/>
            <a:ext cx="5536930" cy="52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DE9E8-70DB-F659-BA46-905B4025B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162CC2-4669-6F24-226E-0B45B5F2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61688"/>
            <a:ext cx="11356848" cy="16733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5A0774-2684-FFF0-B3DC-11E19469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012" y="6102626"/>
            <a:ext cx="838201" cy="276228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F8351-E538-F592-E2FB-16DDE2E8A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02" y="822960"/>
            <a:ext cx="5264421" cy="5212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067FC2-7487-09FB-DBAE-6794A8440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022" y="822960"/>
            <a:ext cx="6092428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7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DE9E8-70DB-F659-BA46-905B4025B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162CC2-4669-6F24-226E-0B45B5F2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61688"/>
            <a:ext cx="11356848" cy="16733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5A0774-2684-FFF0-B3DC-11E19469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012" y="6102626"/>
            <a:ext cx="838201" cy="276228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0FEFC-76F6-7146-DF85-FABCECF3D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03" y="822960"/>
            <a:ext cx="6092428" cy="5212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02C1E-7200-5556-D0F4-E5A1B7A4F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801503"/>
            <a:ext cx="5718038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4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E53A5-66CC-D8B6-3350-E2E22370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20AAFF-EB73-2616-468A-ADED2BC91B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971800"/>
            <a:ext cx="4645152" cy="2807208"/>
          </a:xfrm>
        </p:spPr>
        <p:txBody>
          <a:bodyPr>
            <a:normAutofit/>
          </a:bodyPr>
          <a:lstStyle/>
          <a:p>
            <a:r>
              <a:rPr lang="en-US" dirty="0"/>
              <a:t>This project provided a comprehensive analysis of customer sales data, revealing </a:t>
            </a:r>
            <a:r>
              <a:rPr lang="en-US" b="1" dirty="0"/>
              <a:t>critical patterns, trends, and opportunities</a:t>
            </a:r>
            <a:r>
              <a:rPr lang="en-US" dirty="0"/>
              <a:t> across customers, products, stores, and operations. By leveraging </a:t>
            </a:r>
            <a:r>
              <a:rPr lang="en-US" b="1" dirty="0"/>
              <a:t>data exploration, clustering analysis, and key performance indicators (KPIs)</a:t>
            </a:r>
            <a:r>
              <a:rPr lang="en-US" dirty="0"/>
              <a:t>, we identified actionable insights that can drive better decision-making across several business domains.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18F0B-B504-6696-E489-1F5DC12CA3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84848" y="2971800"/>
            <a:ext cx="4645152" cy="2807208"/>
          </a:xfrm>
        </p:spPr>
        <p:txBody>
          <a:bodyPr/>
          <a:lstStyle/>
          <a:p>
            <a:r>
              <a:rPr lang="en-US" b="1" dirty="0"/>
              <a:t>Such  :</a:t>
            </a:r>
          </a:p>
          <a:p>
            <a:pPr marL="517525" lvl="1" indent="-285750">
              <a:buFont typeface="Arial" panose="020B0604020202020204" pitchFamily="34" charset="0"/>
              <a:buChar char="•"/>
            </a:pPr>
            <a:r>
              <a:rPr lang="en-US" b="1" dirty="0"/>
              <a:t>Customer Segmentation and Personalization</a:t>
            </a:r>
          </a:p>
          <a:p>
            <a:pPr marL="517525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Product and Inventory Optimization</a:t>
            </a:r>
          </a:p>
          <a:p>
            <a:pPr marL="517525" lvl="1" indent="-285750">
              <a:buFont typeface="Arial" panose="020B0604020202020204" pitchFamily="34" charset="0"/>
              <a:buChar char="•"/>
            </a:pPr>
            <a:r>
              <a:rPr lang="en-US" b="1" dirty="0"/>
              <a:t>Store and Staff Performance</a:t>
            </a:r>
          </a:p>
          <a:p>
            <a:pPr marL="517525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Impact of Discounts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0FE1F-B9B1-D567-E5F7-F22AC840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BB51F382-8879-EC41-A025-7B579CB74DE7}"/>
              </a:ext>
            </a:extLst>
          </p:cNvPr>
          <p:cNvSpPr txBox="1">
            <a:spLocks/>
          </p:cNvSpPr>
          <p:nvPr/>
        </p:nvSpPr>
        <p:spPr>
          <a:xfrm>
            <a:off x="455602" y="831035"/>
            <a:ext cx="11353801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spc="0" baseline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0C32E-12ED-861A-343F-714102475280}"/>
              </a:ext>
            </a:extLst>
          </p:cNvPr>
          <p:cNvSpPr txBox="1"/>
          <p:nvPr/>
        </p:nvSpPr>
        <p:spPr>
          <a:xfrm>
            <a:off x="2894012" y="1414272"/>
            <a:ext cx="815008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all" spc="0" normalizeH="0" baseline="0" noProof="0" dirty="0">
                <a:ln w="9525">
                  <a:noFill/>
                  <a:prstDash val="solid"/>
                </a:ln>
                <a:solidFill>
                  <a:srgbClr val="F4997C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Future Recommendation 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188194-E90A-D522-F74D-C74E87914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5602" y="2286000"/>
            <a:ext cx="11277621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Lifetime Value (CLV) Prediction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0" cap="none" dirty="0">
                <a:ln>
                  <a:noFill/>
                </a:ln>
                <a:latin typeface="Arial" panose="020B06040202020202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machine learning models to forecast CLV, helping prioritize resources toward high-potential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Inventory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Implement real-time dashboards to track stock levels and sales trends, ensuring optimal stock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Performance Evaluation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Regularly update KPIs and re-cluster customers, products, and stores to adapt to changing trends and business   	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of Reporting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Automate the generation of reports and insights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or 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scripts, reducing manual effort and 	increasing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4A81B-19DC-4C8D-DBDF-DE2C1E0DF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BBE40894-DED9-5EB3-03C4-565BDE5B42A0}"/>
              </a:ext>
            </a:extLst>
          </p:cNvPr>
          <p:cNvSpPr txBox="1">
            <a:spLocks/>
          </p:cNvSpPr>
          <p:nvPr/>
        </p:nvSpPr>
        <p:spPr>
          <a:xfrm>
            <a:off x="455602" y="831035"/>
            <a:ext cx="11353801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spc="0" baseline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680E0-4E5A-8D20-1C95-AADA3E36C829}"/>
              </a:ext>
            </a:extLst>
          </p:cNvPr>
          <p:cNvSpPr txBox="1"/>
          <p:nvPr/>
        </p:nvSpPr>
        <p:spPr>
          <a:xfrm>
            <a:off x="3503612" y="1447800"/>
            <a:ext cx="49530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none" strike="noStrike" kern="1200" cap="all" spc="0" normalizeH="0" baseline="0" noProof="0" dirty="0">
                <a:ln w="9525">
                  <a:noFill/>
                  <a:prstDash val="solid"/>
                </a:ln>
                <a:solidFill>
                  <a:srgbClr val="F4997C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reference  </a:t>
            </a:r>
            <a:endParaRPr lang="en-US" dirty="0"/>
          </a:p>
        </p:txBody>
      </p:sp>
      <p:pic>
        <p:nvPicPr>
          <p:cNvPr id="12" name="Picture 11" descr="A yellow circle logo with black text&#10;&#10;Description automatically generated">
            <a:extLst>
              <a:ext uri="{FF2B5EF4-FFF2-40B4-BE49-F238E27FC236}">
                <a16:creationId xmlns:a16="http://schemas.microsoft.com/office/drawing/2014/main" id="{D0658690-81D3-E83F-DF7B-22ACEAAF4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12" y="2795587"/>
            <a:ext cx="2428009" cy="1266825"/>
          </a:xfrm>
          <a:prstGeom prst="rect">
            <a:avLst/>
          </a:prstGeom>
        </p:spPr>
      </p:pic>
      <p:pic>
        <p:nvPicPr>
          <p:cNvPr id="16" name="Picture 15" descr="A blue and orange logo&#10;&#10;Description automatically generated">
            <a:extLst>
              <a:ext uri="{FF2B5EF4-FFF2-40B4-BE49-F238E27FC236}">
                <a16:creationId xmlns:a16="http://schemas.microsoft.com/office/drawing/2014/main" id="{8D91307F-3C7B-6027-EC76-5DD486B51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212" y="3465442"/>
            <a:ext cx="2961409" cy="1291946"/>
          </a:xfrm>
          <a:prstGeom prst="rect">
            <a:avLst/>
          </a:prstGeom>
        </p:spPr>
      </p:pic>
      <p:pic>
        <p:nvPicPr>
          <p:cNvPr id="18" name="Picture 17" descr="A blue triangle with a cross&#10;&#10;Description automatically generated">
            <a:extLst>
              <a:ext uri="{FF2B5EF4-FFF2-40B4-BE49-F238E27FC236}">
                <a16:creationId xmlns:a16="http://schemas.microsoft.com/office/drawing/2014/main" id="{D523BA85-FE63-F147-2CAA-63B692B09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737" y="4343400"/>
            <a:ext cx="2428009" cy="1143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F7CA26-9A9C-A8FD-AF89-7D8D0DBBFDCF}"/>
              </a:ext>
            </a:extLst>
          </p:cNvPr>
          <p:cNvSpPr txBox="1"/>
          <p:nvPr/>
        </p:nvSpPr>
        <p:spPr>
          <a:xfrm>
            <a:off x="945716" y="2749003"/>
            <a:ext cx="3962400" cy="6435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cap="all" dirty="0">
                <a:ln w="9525">
                  <a:noFill/>
                  <a:prstDash val="solid"/>
                </a:ln>
                <a:latin typeface="Century Gothic" panose="020B0502020202020204"/>
                <a:ea typeface="+mj-ea"/>
                <a:cs typeface="+mj-cs"/>
              </a:rPr>
              <a:t>Dataset</a:t>
            </a:r>
            <a:r>
              <a:rPr lang="en-US" sz="3600" b="1" cap="all" dirty="0">
                <a:ln w="9525">
                  <a:noFill/>
                  <a:prstDash val="solid"/>
                </a:ln>
                <a:solidFill>
                  <a:srgbClr val="F4997C"/>
                </a:solidFill>
                <a:latin typeface="Century Gothic" panose="020B0502020202020204"/>
                <a:ea typeface="+mj-ea"/>
                <a:cs typeface="+mj-cs"/>
              </a:rPr>
              <a:t>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B19677-4D59-D29D-19AF-344851DCB7AC}"/>
              </a:ext>
            </a:extLst>
          </p:cNvPr>
          <p:cNvSpPr txBox="1"/>
          <p:nvPr/>
        </p:nvSpPr>
        <p:spPr>
          <a:xfrm>
            <a:off x="7841816" y="2213393"/>
            <a:ext cx="3815196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cap="all" dirty="0">
                <a:ln w="9525">
                  <a:noFill/>
                  <a:prstDash val="solid"/>
                </a:ln>
                <a:latin typeface="Century Gothic" panose="020B0502020202020204"/>
                <a:ea typeface="+mj-ea"/>
                <a:cs typeface="+mj-cs"/>
              </a:rPr>
              <a:t>Python analysis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07FC9A-2F3F-A8E9-F955-F60A2223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AE5E64-4E10-844E-5EBF-358DDB700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/>
          <a:lstStyle/>
          <a:p>
            <a:r>
              <a:rPr lang="en-US" dirty="0"/>
              <a:t>Amany Ehab</a:t>
            </a:r>
          </a:p>
          <a:p>
            <a:r>
              <a:rPr lang="en-US" dirty="0"/>
              <a:t>Ahmed Refaat</a:t>
            </a:r>
          </a:p>
          <a:p>
            <a:r>
              <a:rPr lang="en-US" dirty="0"/>
              <a:t>Ahmed Mohamed</a:t>
            </a:r>
          </a:p>
          <a:p>
            <a:r>
              <a:rPr lang="en-US" dirty="0"/>
              <a:t>Esraa Zidan</a:t>
            </a:r>
          </a:p>
          <a:p>
            <a:r>
              <a:rPr lang="en-US" dirty="0"/>
              <a:t>Moner Mohamed </a:t>
            </a:r>
          </a:p>
          <a:p>
            <a:r>
              <a:rPr lang="en-US" dirty="0"/>
              <a:t>Malk Younis</a:t>
            </a:r>
          </a:p>
          <a:p>
            <a:r>
              <a:rPr lang="en-US" dirty="0"/>
              <a:t>Zakaria Shaban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67850-CC18-9110-9D9D-23795370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0C815-5538-CBB3-6345-5D4F87951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078A6F24-55C7-9097-1434-BDC14489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1" y="2438400"/>
            <a:ext cx="11353801" cy="2395728"/>
          </a:xfrm>
        </p:spPr>
        <p:txBody>
          <a:bodyPr/>
          <a:lstStyle/>
          <a:p>
            <a:r>
              <a:rPr lang="en-US" sz="4400" spc="-15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937D5DA8-EBB1-5833-896B-B423ED26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2295272"/>
            <a:ext cx="5788152" cy="228406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5249A66F-CCC3-79EF-A334-5ECCFE9E12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/>
          <a:lstStyle/>
          <a:p>
            <a:r>
              <a:rPr lang="en-US" dirty="0"/>
              <a:t>1-Introduction </a:t>
            </a:r>
          </a:p>
          <a:p>
            <a:r>
              <a:rPr lang="en-US" dirty="0"/>
              <a:t>2- Tools</a:t>
            </a:r>
          </a:p>
          <a:p>
            <a:r>
              <a:rPr lang="en-US" dirty="0"/>
              <a:t>3-Datasets</a:t>
            </a:r>
          </a:p>
          <a:p>
            <a:r>
              <a:rPr lang="en-US" dirty="0"/>
              <a:t>4-Analysis </a:t>
            </a:r>
          </a:p>
          <a:p>
            <a:r>
              <a:rPr lang="en-US" dirty="0"/>
              <a:t>5-Conclusion</a:t>
            </a:r>
          </a:p>
          <a:p>
            <a:r>
              <a:rPr lang="en-US" dirty="0"/>
              <a:t>6-References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20C5F-7F4B-E4D5-9419-7E7F825C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56ACD720-5015-228A-2BFF-0FD5FA78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93E9497C-B706-7D4B-B850-9EE7948699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/>
              <a:t>Understand Customer Behavior</a:t>
            </a:r>
          </a:p>
          <a:p>
            <a:pPr>
              <a:buClr>
                <a:schemeClr val="tx1"/>
              </a:buClr>
            </a:pPr>
            <a:r>
              <a:rPr lang="en-US" b="1" dirty="0"/>
              <a:t>Track Product and Brand Performance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Measure Store Efficiency</a:t>
            </a:r>
          </a:p>
          <a:p>
            <a:pPr>
              <a:buClr>
                <a:schemeClr val="tx1"/>
              </a:buClr>
            </a:pPr>
            <a:r>
              <a:rPr lang="en-US" b="1" dirty="0"/>
              <a:t>Monitor Order Fulfillment and Staff Performance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Generate Strategic Insights for Business Growth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67D56-A7FC-87CC-3F7B-61E69A7B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5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909C-DAF8-7FFC-BFC1-91EEFC64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1628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F8FCFCB-93C4-A34B-D650-ADFFB8C3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57" y="1290687"/>
            <a:ext cx="7848611" cy="13411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D17B5-4366-177D-7B14-8FF91A25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D9B21A-C5EC-6F14-8818-0E2C93FC950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90457" y="2349673"/>
            <a:ext cx="7813756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aims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and optimize customer sales performance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utilizing structured datasets, including information on customers, products, orders, and stores. The focus is on extracting actionable insights to drive business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explores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trends, customer behaviors, product performance, and operational efficiencies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multiple stores. This involves identifying top-performing stores, customers, and products, as well as detecting bottlenecks or inefficiencies in order fulfillment.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2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8B656394-28CD-07EB-472E-6BB6010A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4415"/>
            <a:ext cx="5768138" cy="2286000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pic>
        <p:nvPicPr>
          <p:cNvPr id="10" name="Content Placeholder 9" descr="A logo of a database&#10;&#10;Description automatically generated">
            <a:extLst>
              <a:ext uri="{FF2B5EF4-FFF2-40B4-BE49-F238E27FC236}">
                <a16:creationId xmlns:a16="http://schemas.microsoft.com/office/drawing/2014/main" id="{DFFA07A9-B5F2-BF41-A0DC-B9EA647F73D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225338" y="1280715"/>
            <a:ext cx="2688474" cy="164505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897C4-19E2-DF97-626D-4033C7D2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 descr="A green box with a chart and a white x&#10;&#10;Description automatically generated">
            <a:extLst>
              <a:ext uri="{FF2B5EF4-FFF2-40B4-BE49-F238E27FC236}">
                <a16:creationId xmlns:a16="http://schemas.microsoft.com/office/drawing/2014/main" id="{D792B941-8F1F-E41A-1E8D-1361E37CD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412" y="2576702"/>
            <a:ext cx="1374002" cy="1495425"/>
          </a:xfrm>
          <a:prstGeom prst="rect">
            <a:avLst/>
          </a:prstGeom>
        </p:spPr>
      </p:pic>
      <p:pic>
        <p:nvPicPr>
          <p:cNvPr id="14" name="Picture 13" descr="A logo with a yellow and blue snake&#10;&#10;Description automatically generated">
            <a:extLst>
              <a:ext uri="{FF2B5EF4-FFF2-40B4-BE49-F238E27FC236}">
                <a16:creationId xmlns:a16="http://schemas.microsoft.com/office/drawing/2014/main" id="{395F6E5C-07DC-15A6-C9D9-A39D20895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812" y="3932227"/>
            <a:ext cx="2683785" cy="17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8D199F-445D-A262-84D3-8B40BFDD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98263"/>
            <a:ext cx="9683496" cy="1572768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5BD3B47-08F7-7750-21BB-AB9E396CE41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1812" y="886969"/>
            <a:ext cx="5562600" cy="3300983"/>
          </a:xfrm>
        </p:spPr>
        <p:txBody>
          <a:bodyPr/>
          <a:lstStyle/>
          <a:p>
            <a:r>
              <a:rPr lang="en-US" dirty="0"/>
              <a:t>In this project, we work with a </a:t>
            </a:r>
            <a:r>
              <a:rPr lang="en-US" b="1" dirty="0"/>
              <a:t>relational dataset</a:t>
            </a:r>
            <a:r>
              <a:rPr lang="en-US" dirty="0"/>
              <a:t> designed to capture the dynamics of a sales process, including information about customers, stores, products, orders, and the staff involved. The dataset is structured across multiple tables, each containing </a:t>
            </a:r>
            <a:r>
              <a:rPr lang="en-US" b="1" dirty="0"/>
              <a:t>specific information</a:t>
            </a:r>
            <a:r>
              <a:rPr lang="en-US" dirty="0"/>
              <a:t> critical for the sales workflow.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B85D53-1D50-38D9-37F2-6DF7F46296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70613" y="1188720"/>
            <a:ext cx="5562600" cy="3078480"/>
          </a:xfrm>
        </p:spPr>
        <p:txBody>
          <a:bodyPr>
            <a:normAutofit/>
          </a:bodyPr>
          <a:lstStyle/>
          <a:p>
            <a:r>
              <a:rPr lang="en-US" b="1" dirty="0"/>
              <a:t>The data reflects real-world business scenarios,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Customer purchases and order tracking.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 performance in handling inventory and customer orders.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Product and brand management to meet customer demands.</a:t>
            </a:r>
          </a:p>
          <a:p>
            <a:r>
              <a:rPr lang="en-US" dirty="0"/>
              <a:t>This relational setup allows us to join and aggregate data from various angles, leading to meaningful insights that can inform business strategies.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6544A-7A76-9110-F32A-3856DDD6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A3EF-0E53-A43C-757D-1A1F4505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1" y="838200"/>
            <a:ext cx="11353801" cy="1389888"/>
          </a:xfrm>
        </p:spPr>
        <p:txBody>
          <a:bodyPr/>
          <a:lstStyle/>
          <a:p>
            <a:r>
              <a:rPr lang="en-US" dirty="0"/>
              <a:t>Main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32A4B0-0E2C-A9D4-E502-16D4A62F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5FB87-A163-6B7D-9F11-EBA1B37F7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11" y="1828800"/>
            <a:ext cx="1135380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2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">
  <a:themeElements>
    <a:clrScheme name="Custom 412">
      <a:dk1>
        <a:sysClr val="windowText" lastClr="000000"/>
      </a:dk1>
      <a:lt1>
        <a:sysClr val="window" lastClr="FFFFFF"/>
      </a:lt1>
      <a:dk2>
        <a:srgbClr val="003A52"/>
      </a:dk2>
      <a:lt2>
        <a:srgbClr val="F4997C"/>
      </a:lt2>
      <a:accent1>
        <a:srgbClr val="99CB38"/>
      </a:accent1>
      <a:accent2>
        <a:srgbClr val="F4997C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F4997C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36_win32_CP_v6" id="{3A0623D8-F119-4DA7-B77F-DBC725335A77}" vid="{8D7EC14E-7A19-4A7A-B1A0-81D5834E3675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9A7DD-7AD4-4E5D-8534-CBBF6EB29F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1A9A6D-0DC3-4010-94FC-B36121170FA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D06ADB8-B0F6-49CA-89C5-223A9BA290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783</Words>
  <Application>Microsoft Office PowerPoint</Application>
  <PresentationFormat>Custom</PresentationFormat>
  <Paragraphs>111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Blue atom design</vt:lpstr>
      <vt:lpstr>Customer Analysis</vt:lpstr>
      <vt:lpstr>Team members</vt:lpstr>
      <vt:lpstr>Agenda</vt:lpstr>
      <vt:lpstr>goals</vt:lpstr>
      <vt:lpstr>overview</vt:lpstr>
      <vt:lpstr>Introduction</vt:lpstr>
      <vt:lpstr>Tools</vt:lpstr>
      <vt:lpstr>Dataset Overview</vt:lpstr>
      <vt:lpstr>Main Tables</vt:lpstr>
      <vt:lpstr>Data exploration </vt:lpstr>
      <vt:lpstr>PowerPoint Presentation</vt:lpstr>
      <vt:lpstr>Analysis and Insights</vt:lpstr>
      <vt:lpstr>Sql vs Python analysis</vt:lpstr>
      <vt:lpstr>PowerPoint Presentation</vt:lpstr>
      <vt:lpstr>PowerPoint Presentation</vt:lpstr>
      <vt:lpstr>PowerPoint Presentation</vt:lpstr>
      <vt:lpstr>Conclusion</vt:lpstr>
      <vt:lpstr>Customer Lifetime Value (CLV) Prediction:  Use machine learning models to forecast CLV, helping prioritize resources toward high-potential customers. Real-Time Inventory Monitoring:  Implement real-time dashboards to track stock levels and sales trends, ensuring optimal stock availability. Continuous Performance Evaluation:  Regularly update KPIs and re-cluster customers, products, and stores to adapt to changing trends and business    needs. Automation of Reporting:  Automate the generation of reports and insights using Python or SQL scripts, reducing manual effort and  increasing efficiency.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Amany Shehab</cp:lastModifiedBy>
  <cp:revision>9</cp:revision>
  <dcterms:created xsi:type="dcterms:W3CDTF">2024-05-08T07:00:11Z</dcterms:created>
  <dcterms:modified xsi:type="dcterms:W3CDTF">2024-10-20T15:40:13Z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