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rimo Bold" panose="020B0604020202020204" charset="0"/>
      <p:regular r:id="rId21"/>
    </p:embeddedFont>
    <p:embeddedFont>
      <p:font typeface="Canva Sans" panose="020B0604020202020204" charset="0"/>
      <p:regular r:id="rId22"/>
    </p:embeddedFont>
    <p:embeddedFont>
      <p:font typeface="Canva Sans Bold" panose="020B0604020202020204" charset="0"/>
      <p:regular r:id="rId23"/>
    </p:embeddedFont>
    <p:embeddedFont>
      <p:font typeface="DM Sans" pitchFamily="2" charset="0"/>
      <p:regular r:id="rId24"/>
    </p:embeddedFont>
    <p:embeddedFont>
      <p:font typeface="DM Sans Bold" charset="0"/>
      <p:regular r:id="rId25"/>
    </p:embeddedFont>
    <p:embeddedFont>
      <p:font typeface="Open Sans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3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2345438" y="1565979"/>
            <a:ext cx="1632016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17164050" y="8810213"/>
            <a:ext cx="0" cy="1632016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2445117" y="-1199633"/>
            <a:ext cx="5029317" cy="5029317"/>
          </a:xfrm>
          <a:custGeom>
            <a:avLst/>
            <a:gdLst/>
            <a:ahLst/>
            <a:cxnLst/>
            <a:rect l="l" t="t" r="r" b="b"/>
            <a:pathLst>
              <a:path w="5029317" h="5029317">
                <a:moveTo>
                  <a:pt x="0" y="0"/>
                </a:moveTo>
                <a:lnTo>
                  <a:pt x="5029316" y="0"/>
                </a:lnTo>
                <a:lnTo>
                  <a:pt x="5029316" y="5029316"/>
                </a:lnTo>
                <a:lnTo>
                  <a:pt x="0" y="5029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2345438" y="2602376"/>
            <a:ext cx="14913862" cy="325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65"/>
              </a:lnSpc>
            </a:pPr>
            <a:r>
              <a:rPr lang="en-US" sz="9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Long-range-arena Benchmarking on Pathfinder 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5438" y="689864"/>
            <a:ext cx="2437786" cy="338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1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67654" y="6755877"/>
            <a:ext cx="5095145" cy="1835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CHOUKRI Zakaria</a:t>
            </a:r>
          </a:p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ARNAOUI Basma</a:t>
            </a:r>
          </a:p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AIT MAGOURT Adnane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368792" y="6755877"/>
            <a:ext cx="3478560" cy="183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Supervised By:</a:t>
            </a:r>
          </a:p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Hamza ALAMI</a:t>
            </a:r>
          </a:p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Issam AIT YAHIA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1572" y="933450"/>
            <a:ext cx="10051628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Vision Transformer (Vit)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94293"/>
            <a:ext cx="15657750" cy="605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Preparation for Vit: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prepare images for the Vision Transformer (ViT) by ensuring uniform size, format, and normalization.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 Image Resizing:All images resized to 224x224 for compatibility with the model.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 Normalization: xn = (x-mean)/std =&gt;ensures that all pixel values contribute equally to the learning process and align with the distribution expected by pretrained models, preventing input mismatches.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 Conversion to Tensors: Transformed images into tensors.</a:t>
            </a:r>
          </a:p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Splitting + Error Handling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1572" y="933450"/>
            <a:ext cx="985108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Vision Transformer (Vit)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70101" y="4274503"/>
            <a:ext cx="1214779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ViT Base Patch16 224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10162654" y="5841047"/>
            <a:ext cx="2159610" cy="1332755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 flipH="1" flipV="1">
            <a:off x="11731564" y="3169511"/>
            <a:ext cx="2252496" cy="1276441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4918280" y="6682630"/>
            <a:ext cx="553712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16x16 patches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84924" y="2625408"/>
            <a:ext cx="760383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224x224 pixel images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1839216" y="5841047"/>
            <a:ext cx="4017328" cy="936832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-1739864" y="6682630"/>
            <a:ext cx="553712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Size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015" y="141605"/>
            <a:ext cx="105935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Vision Transformer (Vit)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5032" y="1263904"/>
            <a:ext cx="16837936" cy="1065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Name: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Vision Transformer (ViT)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Pretrained On: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ImageNet dataset (1 million+ images, 1,000 classes)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Architecture: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Utilizes Transformer-based attention for image classification instead of traditional convolutional neural networks (CNNs).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I Used It: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Loaded a pretrained ViT model (vit_base_patch16_224) via timm.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Fine-tuned the model for binary classification by modifying the classification head.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PyTorch Lightning for efficient training and evaluation.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It Does: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Splits images into patches and converts them into tokens.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Processes these tokens using self-attention mechanisms to learn relationships between patches.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Outputs a classification prediction, distinguishing between the two classes in my dataset.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State-of-the-art attention mechanism ensures effective feature extraction for image classification tasks.</a:t>
            </a:r>
          </a:p>
          <a:p>
            <a:pPr algn="l">
              <a:lnSpc>
                <a:spcPts val="4200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5032" y="141605"/>
            <a:ext cx="17100136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Mobile Vit </a:t>
            </a:r>
            <a:r>
              <a:rPr lang="en-US" sz="5199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Model:A</a:t>
            </a: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Fusion of Convolution and Transformer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5032" y="1962150"/>
            <a:ext cx="16837936" cy="6493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it: 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lightweight hybrid model combining Convolutional Layers and Transformers.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endParaRPr lang="en-US" sz="31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it works: 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-&gt;Convolutional Stem: Extracts low-level features.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-&gt;MobileViT Block: Processes abstract features with convolutions.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-&gt;Transformer Encoder: Captures global dependencies using self-attention.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-&gt;Classification Head: Predicts class labels from global feature vector.</a:t>
            </a:r>
          </a:p>
          <a:p>
            <a:pPr algn="l">
              <a:lnSpc>
                <a:spcPts val="4340"/>
              </a:lnSpc>
            </a:pPr>
            <a:endParaRPr lang="en-US" sz="31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Why: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Efficient for large datasets (low memory and computational requirements)</a:t>
            </a:r>
          </a:p>
          <a:p>
            <a:pPr algn="l">
              <a:lnSpc>
                <a:spcPts val="4340"/>
              </a:lnSpc>
            </a:pPr>
            <a:endParaRPr lang="en-US" sz="31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Initialized with standard distributions to enhance performance.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015" y="141605"/>
            <a:ext cx="1547010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Mobile Vit Model: common questions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5032" y="1273429"/>
            <a:ext cx="16837936" cy="920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use a Transformer Encoder?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</a:t>
            </a: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Transformers enable the model to learn long-range dependencies and relationships between patches, which CNNs might struggle with.(cat example)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use Convolutions before the Transformer?</a:t>
            </a: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-&gt;Convolutions preprocess the image into smaller feature maps, reducing computational cost for the Transformer.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does d_model, nhead, and dim_feedforward mean?</a:t>
            </a: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-&gt;d_model: Dimensionality of the feature vectors passed to the Transformer.</a:t>
            </a: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-&gt;nhead: Number of attention heads in the multi-head attention mechanism.</a:t>
            </a: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-&gt;dim_feedforward: Dimensionality of the intermediate layer in the Transformer feedforward network.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use Global Average Pooling?</a:t>
            </a: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-&gt;Reduces the feature map into a single feature vector, ensuring the output is independent of input size and focuses on global features.</a:t>
            </a:r>
          </a:p>
          <a:p>
            <a:pPr algn="l">
              <a:lnSpc>
                <a:spcPts val="4340"/>
              </a:lnSpc>
            </a:pPr>
            <a:endParaRPr lang="en-US" sz="31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340"/>
              </a:lnSpc>
            </a:pPr>
            <a:endParaRPr lang="en-US" sz="31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340"/>
              </a:lnSpc>
            </a:pPr>
            <a:endParaRPr lang="en-US" sz="31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015" y="141605"/>
            <a:ext cx="105935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EfficientFormer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5032" y="1273429"/>
            <a:ext cx="16837936" cy="7579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it : 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transformer-based model optimized for computational efficiency and high accuracy, pretrained on the ImageNet dataset for generalizable feature extraction.</a:t>
            </a:r>
          </a:p>
          <a:p>
            <a:pPr algn="l">
              <a:lnSpc>
                <a:spcPts val="4340"/>
              </a:lnSpc>
            </a:pPr>
            <a:endParaRPr lang="en-US" sz="31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it works:</a:t>
            </a:r>
          </a:p>
          <a:p>
            <a:pPr algn="l">
              <a:lnSpc>
                <a:spcPts val="4340"/>
              </a:lnSpc>
            </a:pPr>
            <a:endParaRPr lang="en-US" sz="31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-&gt;Patch Embedding: Converts images into smaller, processable units (patches), that are then flattened to get patch tokens. 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-&gt;Transformer Encoder: Captures global dependencies using multi-head self-attention.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-&gt;Classification Head: Predicts class probabilities for binary classification.</a:t>
            </a:r>
          </a:p>
          <a:p>
            <a:pPr algn="l">
              <a:lnSpc>
                <a:spcPts val="4340"/>
              </a:lnSpc>
            </a:pPr>
            <a:endParaRPr lang="en-US" sz="31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Why: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Combines high accuracy with low computational requirements, pretrained knowledge enhances feature extraction.</a:t>
            </a:r>
          </a:p>
          <a:p>
            <a:pPr algn="l">
              <a:lnSpc>
                <a:spcPts val="4340"/>
              </a:lnSpc>
            </a:pPr>
            <a:endParaRPr lang="en-US" sz="31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933450"/>
            <a:ext cx="134930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Shifted Window (Swin) Transformer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65113" y="4293553"/>
            <a:ext cx="15757773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swin_base_patch4_window7_224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6607039" y="5645160"/>
            <a:ext cx="2159610" cy="1332755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 flipH="1" flipV="1">
            <a:off x="13502410" y="3152938"/>
            <a:ext cx="2252496" cy="1276441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3229521" y="6882665"/>
            <a:ext cx="553712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4x4 patches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98085" y="2642076"/>
            <a:ext cx="760383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224x224 pixel images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13493018" y="5645160"/>
            <a:ext cx="0" cy="2124600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10217778" y="7940702"/>
            <a:ext cx="553712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7x7 windows</a:t>
            </a:r>
          </a:p>
        </p:txBody>
      </p:sp>
      <p:sp>
        <p:nvSpPr>
          <p:cNvPr id="10" name="AutoShape 10"/>
          <p:cNvSpPr/>
          <p:nvPr/>
        </p:nvSpPr>
        <p:spPr>
          <a:xfrm flipH="1" flipV="1">
            <a:off x="3229521" y="3832865"/>
            <a:ext cx="1509662" cy="919728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-1308817" y="2661765"/>
            <a:ext cx="553712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Size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015" y="141605"/>
            <a:ext cx="105935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Swin Transformer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5032" y="1273429"/>
            <a:ext cx="16837936" cy="7579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Architecture :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Employs Shifted Window Attention for efficient local and global feature extraction.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I Used It : 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-&gt;Loaded the pretrained Swin Transformer model via timm.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-&gt;Fine-tuned the model for binary classification by modifying the classification head.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-&gt;Used PyTorch Lightning for streamlined training and evaluation.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It Does :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-&gt;Splits images into patches (4×4) and encodes them as tokens.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-&gt;Processes tokens with Shifted Window Attention to learn both local and global relationships.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-&gt;Builds a hierarchical representation of the image by merging tokens at each stage.</a:t>
            </a: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-&gt;Outputs predictions, distinguishing between two classes in my dataset.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Why I Used It: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State-of-the-art attention mechanism ensures precise feature extraction.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015" y="141605"/>
            <a:ext cx="1521467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Parameters and Configurations Across Models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5032" y="2248731"/>
            <a:ext cx="16837936" cy="595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AdamW Optimizer: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Combines the adaptive learning rate of Adam with weight decay regularization, improving generalization.</a:t>
            </a: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Loss Function : Cross Entropy Loss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Standard for classification tasks.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Measures the discrepancy between predicted class probabilities and true class labels.</a:t>
            </a: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Training Framework: Pytorch Lightning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Unified framework for efficient training, validation, and testing.</a:t>
            </a: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Augmentation: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Resize (224×224), Normalize, Convert to Tensor.</a:t>
            </a: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Activation function :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GeLU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57250"/>
            <a:ext cx="641226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919855"/>
            <a:ext cx="15686975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While CNNs demonstrate simplicity and moderate performance, transformer-based models such as EfficientFormer stand out by achieving the highest accuracy with relatively low computational requirements, showcasing their capability to handle long-range dependencies effectively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13310" y="489119"/>
            <a:ext cx="5360530" cy="5275711"/>
          </a:xfrm>
          <a:custGeom>
            <a:avLst/>
            <a:gdLst/>
            <a:ahLst/>
            <a:cxnLst/>
            <a:rect l="l" t="t" r="r" b="b"/>
            <a:pathLst>
              <a:path w="5360530" h="5275711">
                <a:moveTo>
                  <a:pt x="0" y="0"/>
                </a:moveTo>
                <a:lnTo>
                  <a:pt x="5360530" y="0"/>
                </a:lnTo>
                <a:lnTo>
                  <a:pt x="5360530" y="5275712"/>
                </a:lnTo>
                <a:lnTo>
                  <a:pt x="0" y="5275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592214" y="857250"/>
            <a:ext cx="1084942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Pathfinder Dataset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2214" y="3547614"/>
            <a:ext cx="11921096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Images used: 32x32 pixels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Binary task: Identify if two points are connected by a dashed path.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used images from curv_contour_length_14: Includes images with long contours of length 14, presenting the most challenging task.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of 200.000 images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split the dataset into training, validation, and testing sets (80%, 10%, 10% split).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432045" y="3524475"/>
          <a:ext cx="14124624" cy="4114800"/>
        </p:xfrm>
        <a:graphic>
          <a:graphicData uri="http://schemas.openxmlformats.org/drawingml/2006/table">
            <a:tbl>
              <a:tblPr/>
              <a:tblGrid>
                <a:gridCol w="39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# Parameters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Training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Efficiency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CNN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2226434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0.7968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3193.16 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0.0068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DEIT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21666434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0.7883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10064.90 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0.0051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Transformer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2631490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0.5011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10138.11 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0.0037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28700" y="857250"/>
            <a:ext cx="1078230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Models evaluated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28544"/>
            <a:ext cx="558165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CHOUKRI Zakaria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432045" y="3524475"/>
          <a:ext cx="14124624" cy="4114800"/>
        </p:xfrm>
        <a:graphic>
          <a:graphicData uri="http://schemas.openxmlformats.org/drawingml/2006/table">
            <a:tbl>
              <a:tblPr/>
              <a:tblGrid>
                <a:gridCol w="39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# Parameters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Training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Efficiency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CNN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543490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0.5009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1291.06 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0.0053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ViT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1983650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0.5005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1428.65 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0.0048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Transformer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3359426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0.5017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2926.44 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0.0042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28700" y="857250"/>
            <a:ext cx="1055370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Models evaluated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28544"/>
            <a:ext cx="726311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AIT MAGOURT Adnane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369108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CNN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0662" y="2077085"/>
            <a:ext cx="17206675" cy="7781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Extends pytorch_lightning.LightningModule to define a CNN-based classification model with the following architecture: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Convolutional layers: Two blocks of convolution, ReLU activation, and max pooling to extract hierarchical spatial features.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Fully connected layers: A classifier with two dense layers and a final output size of 2 (binary classification).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Flattening reshapes the tensor to feed the linear layers after the convolutional feature extraction.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Input: 1×32×32 grayscale images.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Specifies the optimizer (Adam) with a learning rate of 10^-3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Cross-Entropy Loss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105537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Vision Transformer (</a:t>
            </a:r>
            <a:r>
              <a:rPr lang="en-US" sz="5199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ViT</a:t>
            </a: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753870"/>
            <a:ext cx="16674800" cy="8981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the ViT class from the vit_pytorch library.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divides the input image into patches, embeds each patch, and processes them using a transformer encoder. Finally, it performs classification using a linear layer.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image_size=32: The input image dimensions.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patch_size=4: Divides each 32×32 image into 8×8=64 patches, each of size 4×4.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num_classes=2: Binary classification output.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dim=128: Embedding dimension for the patches.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depth=6: Number of transformer encoder layers.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heads=8: Multi-head self-attention with 8 attention heads.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mlp_dim=256: Feed-forward layer dimension inside each transformer encoder block.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channels=1: For grayscale input images.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841682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Transformer-based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1388" y="2130108"/>
            <a:ext cx="15070876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 Extraction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Three convolutional layers reduce the spatial dimensions of the input image while increasing feature depth.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Batch normalization and ReLU activations are used after each convolution to stabilize and enhance training.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Positional Encoding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learnable sinusoidal positional encoding is added to the feature maps to preserve positional information.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Ensures that the Transformer can understand the sequence and spatial structure of features.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841682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Transformer-based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94293"/>
            <a:ext cx="15657750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Transformer Encoder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 using nn.TransformerEncoder with num_layers=4.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layer consists of multi-head attention and feedforward sub-layers.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Dropout regularization (0.1) is applied to prevent overfitting.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Classification Head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encoded features are pooled globally using mean pooling.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fully connected network reduces the features to two output logits (binary classification).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Loss: Cross-entropy loss is used for binary classification.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2525952"/>
          <a:ext cx="13779390" cy="5133975"/>
        </p:xfrm>
        <a:graphic>
          <a:graphicData uri="http://schemas.openxmlformats.org/drawingml/2006/table">
            <a:tbl>
              <a:tblPr/>
              <a:tblGrid>
                <a:gridCol w="3950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8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795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# Parameters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Training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Efficiency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795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Vit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85800194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0.85135000944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13697.67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0.0049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795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Mobile Vit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191298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0.4975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0.0046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0.0046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795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EfficientFormer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11393724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0.9727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5107.9s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0.0072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795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Swin Transformer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86745274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0.5023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16384.67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0.0028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-1247005" y="-171450"/>
            <a:ext cx="1452797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Models evaluated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299844"/>
            <a:ext cx="541615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ARNAOUI Basma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1422</Words>
  <Application>Microsoft Office PowerPoint</Application>
  <PresentationFormat>Custom</PresentationFormat>
  <Paragraphs>212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Canva Sans Bold</vt:lpstr>
      <vt:lpstr>Calibri</vt:lpstr>
      <vt:lpstr>Arial</vt:lpstr>
      <vt:lpstr>DM Sans</vt:lpstr>
      <vt:lpstr>Open Sans Bold</vt:lpstr>
      <vt:lpstr>Canva Sans</vt:lpstr>
      <vt:lpstr>DM Sans Bold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Pathfinder Dataset</dc:title>
  <cp:lastModifiedBy>ADNANE AITMAGOURT</cp:lastModifiedBy>
  <cp:revision>2</cp:revision>
  <dcterms:created xsi:type="dcterms:W3CDTF">2006-08-16T00:00:00Z</dcterms:created>
  <dcterms:modified xsi:type="dcterms:W3CDTF">2024-12-09T19:37:46Z</dcterms:modified>
  <dc:identifier>DAGYsgOCs1g</dc:identifier>
</cp:coreProperties>
</file>