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IBM Plex Sans Bold" charset="1" panose="020B0803050203000203"/>
      <p:regular r:id="rId45"/>
    </p:embeddedFont>
    <p:embeddedFont>
      <p:font typeface="Canva Sans" charset="1" panose="020B0503030501040103"/>
      <p:regular r:id="rId46"/>
    </p:embeddedFont>
    <p:embeddedFont>
      <p:font typeface="Open Sans" charset="1" panose="020B0606030504020204"/>
      <p:regular r:id="rId47"/>
    </p:embeddedFont>
    <p:embeddedFont>
      <p:font typeface="Canva Sans Bold" charset="1" panose="020B0803030501040103"/>
      <p:regular r:id="rId48"/>
    </p:embeddedFont>
    <p:embeddedFont>
      <p:font typeface="Montserrat Light" charset="1" panose="00000400000000000000"/>
      <p:regular r:id="rId49"/>
    </p:embeddedFont>
    <p:embeddedFont>
      <p:font typeface="IBM Plex Sans" charset="1" panose="020B0503050203000203"/>
      <p:regular r:id="rId50"/>
    </p:embeddedFont>
    <p:embeddedFont>
      <p:font typeface="Montserrat" charset="1" panose="00000500000000000000"/>
      <p:regular r:id="rId51"/>
    </p:embeddedFont>
    <p:embeddedFont>
      <p:font typeface="Open Sans Bold" charset="1" panose="020B0806030504020204"/>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3.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3.png" Type="http://schemas.openxmlformats.org/officeDocument/2006/relationships/image"/><Relationship Id="rId4" Target="../media/image2.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5205187" y="2342915"/>
            <a:ext cx="7902884" cy="5601169"/>
          </a:xfrm>
          <a:custGeom>
            <a:avLst/>
            <a:gdLst/>
            <a:ahLst/>
            <a:cxnLst/>
            <a:rect r="r" b="b" t="t" l="l"/>
            <a:pathLst>
              <a:path h="5601169" w="7902884">
                <a:moveTo>
                  <a:pt x="0" y="0"/>
                </a:moveTo>
                <a:lnTo>
                  <a:pt x="7902884" y="0"/>
                </a:lnTo>
                <a:lnTo>
                  <a:pt x="7902884" y="5601170"/>
                </a:lnTo>
                <a:lnTo>
                  <a:pt x="0" y="5601170"/>
                </a:lnTo>
                <a:lnTo>
                  <a:pt x="0" y="0"/>
                </a:lnTo>
                <a:close/>
              </a:path>
            </a:pathLst>
          </a:custGeom>
          <a:blipFill>
            <a:blip r:embed="rId2">
              <a:alphaModFix amt="28000"/>
            </a:blip>
            <a:stretch>
              <a:fillRect l="0" t="0" r="0" b="0"/>
            </a:stretch>
          </a:blipFill>
        </p:spPr>
      </p:sp>
      <p:sp>
        <p:nvSpPr>
          <p:cNvPr name="Freeform 3" id="3"/>
          <p:cNvSpPr/>
          <p:nvPr/>
        </p:nvSpPr>
        <p:spPr>
          <a:xfrm flipH="false" flipV="false" rot="0">
            <a:off x="11463487" y="-4917594"/>
            <a:ext cx="12899701" cy="13046474"/>
          </a:xfrm>
          <a:custGeom>
            <a:avLst/>
            <a:gdLst/>
            <a:ahLst/>
            <a:cxnLst/>
            <a:rect r="r" b="b" t="t" l="l"/>
            <a:pathLst>
              <a:path h="13046474" w="12899701">
                <a:moveTo>
                  <a:pt x="0" y="0"/>
                </a:moveTo>
                <a:lnTo>
                  <a:pt x="12899702" y="0"/>
                </a:lnTo>
                <a:lnTo>
                  <a:pt x="12899702" y="13046474"/>
                </a:lnTo>
                <a:lnTo>
                  <a:pt x="0" y="13046474"/>
                </a:lnTo>
                <a:lnTo>
                  <a:pt x="0" y="0"/>
                </a:lnTo>
                <a:close/>
              </a:path>
            </a:pathLst>
          </a:custGeom>
          <a:blipFill>
            <a:blip r:embed="rId3">
              <a:alphaModFix amt="88000"/>
            </a:blip>
            <a:stretch>
              <a:fillRect l="0" t="0" r="0" b="0"/>
            </a:stretch>
          </a:blipFill>
        </p:spPr>
      </p:sp>
      <p:sp>
        <p:nvSpPr>
          <p:cNvPr name="TextBox 4" id="4"/>
          <p:cNvSpPr txBox="true"/>
          <p:nvPr/>
        </p:nvSpPr>
        <p:spPr>
          <a:xfrm rot="0">
            <a:off x="1821088" y="1738993"/>
            <a:ext cx="11810999" cy="3924892"/>
          </a:xfrm>
          <a:prstGeom prst="rect">
            <a:avLst/>
          </a:prstGeom>
        </p:spPr>
        <p:txBody>
          <a:bodyPr anchor="t" rtlCol="false" tIns="0" lIns="0" bIns="0" rIns="0">
            <a:spAutoFit/>
          </a:bodyPr>
          <a:lstStyle/>
          <a:p>
            <a:pPr algn="l">
              <a:lnSpc>
                <a:spcPts val="10256"/>
              </a:lnSpc>
            </a:pPr>
            <a:r>
              <a:rPr lang="en-US" b="true" sz="9676" spc="-19">
                <a:solidFill>
                  <a:srgbClr val="FFFFFF"/>
                </a:solidFill>
                <a:latin typeface="IBM Plex Sans Bold"/>
                <a:ea typeface="IBM Plex Sans Bold"/>
                <a:cs typeface="IBM Plex Sans Bold"/>
                <a:sym typeface="IBM Plex Sans Bold"/>
              </a:rPr>
              <a:t>Long-Range-Arena Benchmarking on Pathfinder Dataset</a:t>
            </a:r>
          </a:p>
        </p:txBody>
      </p:sp>
      <p:sp>
        <p:nvSpPr>
          <p:cNvPr name="Freeform 5" id="5"/>
          <p:cNvSpPr/>
          <p:nvPr/>
        </p:nvSpPr>
        <p:spPr>
          <a:xfrm flipH="false" flipV="false" rot="0">
            <a:off x="-4119711" y="4377882"/>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3">
              <a:alphaModFix amt="88000"/>
            </a:blip>
            <a:stretch>
              <a:fillRect l="0" t="0" r="0" b="0"/>
            </a:stretch>
          </a:blipFill>
        </p:spPr>
      </p:sp>
      <p:sp>
        <p:nvSpPr>
          <p:cNvPr name="Freeform 6" id="6"/>
          <p:cNvSpPr/>
          <p:nvPr/>
        </p:nvSpPr>
        <p:spPr>
          <a:xfrm flipH="false" flipV="false" rot="0">
            <a:off x="15087928" y="544939"/>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0"/>
            <a:ext cx="3869140" cy="1872785"/>
          </a:xfrm>
          <a:custGeom>
            <a:avLst/>
            <a:gdLst/>
            <a:ahLst/>
            <a:cxnLst/>
            <a:rect r="r" b="b" t="t" l="l"/>
            <a:pathLst>
              <a:path h="1872785" w="3869140">
                <a:moveTo>
                  <a:pt x="0" y="0"/>
                </a:moveTo>
                <a:lnTo>
                  <a:pt x="3869140" y="0"/>
                </a:lnTo>
                <a:lnTo>
                  <a:pt x="3869140" y="1872785"/>
                </a:lnTo>
                <a:lnTo>
                  <a:pt x="0" y="1872785"/>
                </a:lnTo>
                <a:lnTo>
                  <a:pt x="0" y="0"/>
                </a:lnTo>
                <a:close/>
              </a:path>
            </a:pathLst>
          </a:custGeom>
          <a:blipFill>
            <a:blip r:embed="rId6"/>
            <a:stretch>
              <a:fillRect l="-72058" t="0" r="0" b="0"/>
            </a:stretch>
          </a:blipFill>
        </p:spPr>
      </p:sp>
      <p:sp>
        <p:nvSpPr>
          <p:cNvPr name="TextBox 8" id="8"/>
          <p:cNvSpPr txBox="true"/>
          <p:nvPr/>
        </p:nvSpPr>
        <p:spPr>
          <a:xfrm rot="0">
            <a:off x="2067655" y="6755877"/>
            <a:ext cx="4804470" cy="1835149"/>
          </a:xfrm>
          <a:prstGeom prst="rect">
            <a:avLst/>
          </a:prstGeom>
        </p:spPr>
        <p:txBody>
          <a:bodyPr anchor="t" rtlCol="false" tIns="0" lIns="0" bIns="0" rIns="0">
            <a:spAutoFit/>
          </a:bodyPr>
          <a:lstStyle/>
          <a:p>
            <a:pPr algn="l">
              <a:lnSpc>
                <a:spcPts val="4900"/>
              </a:lnSpc>
            </a:pPr>
            <a:r>
              <a:rPr lang="en-US" sz="3500">
                <a:solidFill>
                  <a:srgbClr val="FFFFFF"/>
                </a:solidFill>
                <a:latin typeface="Canva Sans"/>
                <a:ea typeface="Canva Sans"/>
                <a:cs typeface="Canva Sans"/>
                <a:sym typeface="Canva Sans"/>
              </a:rPr>
              <a:t>CHOUKRI Zakaria</a:t>
            </a:r>
          </a:p>
          <a:p>
            <a:pPr algn="l">
              <a:lnSpc>
                <a:spcPts val="4900"/>
              </a:lnSpc>
            </a:pPr>
            <a:r>
              <a:rPr lang="en-US" sz="3500">
                <a:solidFill>
                  <a:srgbClr val="FFFFFF"/>
                </a:solidFill>
                <a:latin typeface="Canva Sans"/>
                <a:ea typeface="Canva Sans"/>
                <a:cs typeface="Canva Sans"/>
                <a:sym typeface="Canva Sans"/>
              </a:rPr>
              <a:t>ARNAOUI Basma</a:t>
            </a:r>
          </a:p>
          <a:p>
            <a:pPr algn="l">
              <a:lnSpc>
                <a:spcPts val="4900"/>
              </a:lnSpc>
            </a:pPr>
            <a:r>
              <a:rPr lang="en-US" sz="3500">
                <a:solidFill>
                  <a:srgbClr val="FFFFFF"/>
                </a:solidFill>
                <a:latin typeface="Canva Sans"/>
                <a:ea typeface="Canva Sans"/>
                <a:cs typeface="Canva Sans"/>
                <a:sym typeface="Canva Sans"/>
              </a:rPr>
              <a:t>AIT MAGOURT Adnane</a:t>
            </a:r>
          </a:p>
        </p:txBody>
      </p:sp>
      <p:sp>
        <p:nvSpPr>
          <p:cNvPr name="TextBox 9" id="9"/>
          <p:cNvSpPr txBox="true"/>
          <p:nvPr/>
        </p:nvSpPr>
        <p:spPr>
          <a:xfrm rot="0">
            <a:off x="11368792" y="6755877"/>
            <a:ext cx="3478560" cy="1835149"/>
          </a:xfrm>
          <a:prstGeom prst="rect">
            <a:avLst/>
          </a:prstGeom>
        </p:spPr>
        <p:txBody>
          <a:bodyPr anchor="t" rtlCol="false" tIns="0" lIns="0" bIns="0" rIns="0">
            <a:spAutoFit/>
          </a:bodyPr>
          <a:lstStyle/>
          <a:p>
            <a:pPr algn="r">
              <a:lnSpc>
                <a:spcPts val="4900"/>
              </a:lnSpc>
            </a:pPr>
            <a:r>
              <a:rPr lang="en-US" sz="3500">
                <a:solidFill>
                  <a:srgbClr val="FFFFFF"/>
                </a:solidFill>
                <a:latin typeface="Canva Sans"/>
                <a:ea typeface="Canva Sans"/>
                <a:cs typeface="Canva Sans"/>
                <a:sym typeface="Canva Sans"/>
              </a:rPr>
              <a:t>Supervised By:</a:t>
            </a:r>
          </a:p>
          <a:p>
            <a:pPr algn="r">
              <a:lnSpc>
                <a:spcPts val="4900"/>
              </a:lnSpc>
            </a:pPr>
            <a:r>
              <a:rPr lang="en-US" sz="3500">
                <a:solidFill>
                  <a:srgbClr val="FFFFFF"/>
                </a:solidFill>
                <a:latin typeface="Canva Sans"/>
                <a:ea typeface="Canva Sans"/>
                <a:cs typeface="Canva Sans"/>
                <a:sym typeface="Canva Sans"/>
              </a:rPr>
              <a:t>Hamza ALAMI</a:t>
            </a:r>
          </a:p>
          <a:p>
            <a:pPr algn="r">
              <a:lnSpc>
                <a:spcPts val="4900"/>
              </a:lnSpc>
            </a:pPr>
            <a:r>
              <a:rPr lang="en-US" sz="3500">
                <a:solidFill>
                  <a:srgbClr val="FFFFFF"/>
                </a:solidFill>
                <a:latin typeface="Canva Sans"/>
                <a:ea typeface="Canva Sans"/>
                <a:cs typeface="Canva Sans"/>
                <a:sym typeface="Canva Sans"/>
              </a:rPr>
              <a:t>Issam AIT YAHIA</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3539182" y="6664447"/>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4119711" y="-7185054"/>
            <a:ext cx="10296822" cy="10413980"/>
          </a:xfrm>
          <a:custGeom>
            <a:avLst/>
            <a:gdLst/>
            <a:ahLst/>
            <a:cxnLst/>
            <a:rect r="r" b="b" t="t" l="l"/>
            <a:pathLst>
              <a:path h="10413980" w="10296822">
                <a:moveTo>
                  <a:pt x="0" y="0"/>
                </a:moveTo>
                <a:lnTo>
                  <a:pt x="10296822" y="0"/>
                </a:lnTo>
                <a:lnTo>
                  <a:pt x="10296822" y="10413980"/>
                </a:lnTo>
                <a:lnTo>
                  <a:pt x="0" y="10413980"/>
                </a:lnTo>
                <a:lnTo>
                  <a:pt x="0" y="0"/>
                </a:lnTo>
                <a:close/>
              </a:path>
            </a:pathLst>
          </a:custGeom>
          <a:blipFill>
            <a:blip r:embed="rId2">
              <a:alphaModFix amt="88000"/>
            </a:blip>
            <a:stretch>
              <a:fillRect l="0" t="0" r="0" b="0"/>
            </a:stretch>
          </a:blipFill>
        </p:spPr>
      </p:sp>
      <p:grpSp>
        <p:nvGrpSpPr>
          <p:cNvPr name="Group 4" id="4"/>
          <p:cNvGrpSpPr/>
          <p:nvPr/>
        </p:nvGrpSpPr>
        <p:grpSpPr>
          <a:xfrm rot="0">
            <a:off x="3291226" y="3476576"/>
            <a:ext cx="364111" cy="36411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EFAC"/>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774"/>
                </a:lnSpc>
              </a:pPr>
            </a:p>
          </p:txBody>
        </p:sp>
      </p:grpSp>
      <p:grpSp>
        <p:nvGrpSpPr>
          <p:cNvPr name="Group 7" id="7"/>
          <p:cNvGrpSpPr/>
          <p:nvPr/>
        </p:nvGrpSpPr>
        <p:grpSpPr>
          <a:xfrm rot="0">
            <a:off x="14612574" y="5143500"/>
            <a:ext cx="364111" cy="36411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EFAC"/>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774"/>
                </a:lnSpc>
              </a:pPr>
            </a:p>
          </p:txBody>
        </p:sp>
      </p:grpSp>
      <p:sp>
        <p:nvSpPr>
          <p:cNvPr name="Freeform 10" id="10"/>
          <p:cNvSpPr/>
          <p:nvPr/>
        </p:nvSpPr>
        <p:spPr>
          <a:xfrm flipH="false" flipV="false" rot="0">
            <a:off x="13928420" y="4775175"/>
            <a:ext cx="6512846" cy="3069179"/>
          </a:xfrm>
          <a:custGeom>
            <a:avLst/>
            <a:gdLst/>
            <a:ahLst/>
            <a:cxnLst/>
            <a:rect r="r" b="b" t="t" l="l"/>
            <a:pathLst>
              <a:path h="3069179" w="6512846">
                <a:moveTo>
                  <a:pt x="0" y="0"/>
                </a:moveTo>
                <a:lnTo>
                  <a:pt x="6512846" y="0"/>
                </a:lnTo>
                <a:lnTo>
                  <a:pt x="6512846" y="3069178"/>
                </a:lnTo>
                <a:lnTo>
                  <a:pt x="0" y="3069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5737993" y="677624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10800000">
            <a:off x="1028700" y="9077543"/>
            <a:ext cx="1786618" cy="180757"/>
            <a:chOff x="0" y="0"/>
            <a:chExt cx="470550" cy="47607"/>
          </a:xfrm>
        </p:grpSpPr>
        <p:sp>
          <p:nvSpPr>
            <p:cNvPr name="Freeform 14" id="14"/>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15" id="15"/>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6" id="16"/>
          <p:cNvSpPr/>
          <p:nvPr/>
        </p:nvSpPr>
        <p:spPr>
          <a:xfrm flipH="false" flipV="false" rot="0">
            <a:off x="3493371" y="2914608"/>
            <a:ext cx="11301259" cy="5919034"/>
          </a:xfrm>
          <a:custGeom>
            <a:avLst/>
            <a:gdLst/>
            <a:ahLst/>
            <a:cxnLst/>
            <a:rect r="r" b="b" t="t" l="l"/>
            <a:pathLst>
              <a:path h="5919034" w="11301259">
                <a:moveTo>
                  <a:pt x="0" y="0"/>
                </a:moveTo>
                <a:lnTo>
                  <a:pt x="11301258" y="0"/>
                </a:lnTo>
                <a:lnTo>
                  <a:pt x="11301258" y="5919034"/>
                </a:lnTo>
                <a:lnTo>
                  <a:pt x="0" y="5919034"/>
                </a:lnTo>
                <a:lnTo>
                  <a:pt x="0" y="0"/>
                </a:lnTo>
                <a:close/>
              </a:path>
            </a:pathLst>
          </a:custGeom>
          <a:blipFill>
            <a:blip r:embed="rId7"/>
            <a:stretch>
              <a:fillRect l="0" t="0" r="0" b="0"/>
            </a:stretch>
          </a:blipFill>
        </p:spPr>
      </p:sp>
      <p:sp>
        <p:nvSpPr>
          <p:cNvPr name="TextBox 17" id="17"/>
          <p:cNvSpPr txBox="true"/>
          <p:nvPr/>
        </p:nvSpPr>
        <p:spPr>
          <a:xfrm rot="0">
            <a:off x="1289022" y="1114425"/>
            <a:ext cx="15709956" cy="896780"/>
          </a:xfrm>
          <a:prstGeom prst="rect">
            <a:avLst/>
          </a:prstGeom>
        </p:spPr>
        <p:txBody>
          <a:bodyPr anchor="t" rtlCol="false" tIns="0" lIns="0" bIns="0" rIns="0">
            <a:spAutoFit/>
          </a:bodyPr>
          <a:lstStyle/>
          <a:p>
            <a:pPr algn="ctr">
              <a:lnSpc>
                <a:spcPts val="6899"/>
              </a:lnSpc>
            </a:pPr>
            <a:r>
              <a:rPr lang="en-US" b="true" sz="6509" spc="-13">
                <a:solidFill>
                  <a:srgbClr val="FFFFFF"/>
                </a:solidFill>
                <a:latin typeface="IBM Plex Sans Bold"/>
                <a:ea typeface="IBM Plex Sans Bold"/>
                <a:cs typeface="IBM Plex Sans Bold"/>
                <a:sym typeface="IBM Plex Sans Bold"/>
              </a:rPr>
              <a:t>Transformer-based Model Overview</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6674981" y="-143275"/>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grpSp>
        <p:nvGrpSpPr>
          <p:cNvPr name="Group 4" id="4"/>
          <p:cNvGrpSpPr/>
          <p:nvPr/>
        </p:nvGrpSpPr>
        <p:grpSpPr>
          <a:xfrm rot="-10800000">
            <a:off x="15492306" y="3024759"/>
            <a:ext cx="1786618" cy="180757"/>
            <a:chOff x="0" y="0"/>
            <a:chExt cx="470550" cy="47607"/>
          </a:xfrm>
        </p:grpSpPr>
        <p:sp>
          <p:nvSpPr>
            <p:cNvPr name="Freeform 5" id="5"/>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6" id="6"/>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grpSp>
        <p:nvGrpSpPr>
          <p:cNvPr name="Group 7" id="7"/>
          <p:cNvGrpSpPr/>
          <p:nvPr/>
        </p:nvGrpSpPr>
        <p:grpSpPr>
          <a:xfrm rot="0">
            <a:off x="395713" y="8792714"/>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AutoShape 10" id="10"/>
          <p:cNvSpPr/>
          <p:nvPr/>
        </p:nvSpPr>
        <p:spPr>
          <a:xfrm flipH="true">
            <a:off x="2231605" y="5776267"/>
            <a:ext cx="13824790" cy="0"/>
          </a:xfrm>
          <a:prstGeom prst="line">
            <a:avLst/>
          </a:prstGeom>
          <a:ln cap="flat" w="19050">
            <a:solidFill>
              <a:srgbClr val="72EFAC"/>
            </a:solidFill>
            <a:prstDash val="solid"/>
            <a:headEnd type="none" len="sm" w="sm"/>
            <a:tailEnd type="none" len="sm" w="sm"/>
          </a:ln>
        </p:spPr>
      </p:sp>
      <p:grpSp>
        <p:nvGrpSpPr>
          <p:cNvPr name="Group 11" id="11"/>
          <p:cNvGrpSpPr/>
          <p:nvPr/>
        </p:nvGrpSpPr>
        <p:grpSpPr>
          <a:xfrm rot="0">
            <a:off x="2231605" y="3205516"/>
            <a:ext cx="3043169" cy="6052784"/>
            <a:chOff x="0" y="0"/>
            <a:chExt cx="736087" cy="1464058"/>
          </a:xfrm>
        </p:grpSpPr>
        <p:sp>
          <p:nvSpPr>
            <p:cNvPr name="Freeform 12" id="12"/>
            <p:cNvSpPr/>
            <p:nvPr/>
          </p:nvSpPr>
          <p:spPr>
            <a:xfrm flipH="false" flipV="false" rot="0">
              <a:off x="0" y="0"/>
              <a:ext cx="736087" cy="1464058"/>
            </a:xfrm>
            <a:custGeom>
              <a:avLst/>
              <a:gdLst/>
              <a:ahLst/>
              <a:cxnLst/>
              <a:rect r="r" b="b" t="t" l="l"/>
              <a:pathLst>
                <a:path h="1464058" w="736087">
                  <a:moveTo>
                    <a:pt x="0" y="0"/>
                  </a:moveTo>
                  <a:lnTo>
                    <a:pt x="736087" y="0"/>
                  </a:lnTo>
                  <a:lnTo>
                    <a:pt x="736087" y="1464058"/>
                  </a:lnTo>
                  <a:lnTo>
                    <a:pt x="0" y="1464058"/>
                  </a:lnTo>
                  <a:close/>
                </a:path>
              </a:pathLst>
            </a:custGeom>
            <a:solidFill>
              <a:srgbClr val="000138"/>
            </a:solidFill>
            <a:ln w="23812" cap="sq">
              <a:solidFill>
                <a:srgbClr val="72EFAC"/>
              </a:solidFill>
              <a:prstDash val="solid"/>
              <a:miter/>
            </a:ln>
          </p:spPr>
        </p:sp>
        <p:sp>
          <p:nvSpPr>
            <p:cNvPr name="TextBox 13" id="13"/>
            <p:cNvSpPr txBox="true"/>
            <p:nvPr/>
          </p:nvSpPr>
          <p:spPr>
            <a:xfrm>
              <a:off x="0" y="-28575"/>
              <a:ext cx="736087" cy="1492633"/>
            </a:xfrm>
            <a:prstGeom prst="rect">
              <a:avLst/>
            </a:prstGeom>
          </p:spPr>
          <p:txBody>
            <a:bodyPr anchor="ctr" rtlCol="false" tIns="50800" lIns="50800" bIns="50800" rIns="50800"/>
            <a:lstStyle/>
            <a:p>
              <a:pPr algn="ctr">
                <a:lnSpc>
                  <a:spcPts val="2774"/>
                </a:lnSpc>
              </a:pPr>
            </a:p>
          </p:txBody>
        </p:sp>
      </p:grpSp>
      <p:grpSp>
        <p:nvGrpSpPr>
          <p:cNvPr name="Group 14" id="14"/>
          <p:cNvGrpSpPr/>
          <p:nvPr/>
        </p:nvGrpSpPr>
        <p:grpSpPr>
          <a:xfrm rot="0">
            <a:off x="9418841" y="3205516"/>
            <a:ext cx="3043169" cy="6052784"/>
            <a:chOff x="0" y="0"/>
            <a:chExt cx="736087" cy="1464058"/>
          </a:xfrm>
        </p:grpSpPr>
        <p:sp>
          <p:nvSpPr>
            <p:cNvPr name="Freeform 15" id="15"/>
            <p:cNvSpPr/>
            <p:nvPr/>
          </p:nvSpPr>
          <p:spPr>
            <a:xfrm flipH="false" flipV="false" rot="0">
              <a:off x="0" y="0"/>
              <a:ext cx="736087" cy="1464058"/>
            </a:xfrm>
            <a:custGeom>
              <a:avLst/>
              <a:gdLst/>
              <a:ahLst/>
              <a:cxnLst/>
              <a:rect r="r" b="b" t="t" l="l"/>
              <a:pathLst>
                <a:path h="1464058" w="736087">
                  <a:moveTo>
                    <a:pt x="0" y="0"/>
                  </a:moveTo>
                  <a:lnTo>
                    <a:pt x="736087" y="0"/>
                  </a:lnTo>
                  <a:lnTo>
                    <a:pt x="736087" y="1464058"/>
                  </a:lnTo>
                  <a:lnTo>
                    <a:pt x="0" y="1464058"/>
                  </a:lnTo>
                  <a:close/>
                </a:path>
              </a:pathLst>
            </a:custGeom>
            <a:solidFill>
              <a:srgbClr val="000138"/>
            </a:solidFill>
            <a:ln w="23812" cap="sq">
              <a:solidFill>
                <a:srgbClr val="72EFAC"/>
              </a:solidFill>
              <a:prstDash val="solid"/>
              <a:miter/>
            </a:ln>
          </p:spPr>
        </p:sp>
        <p:sp>
          <p:nvSpPr>
            <p:cNvPr name="TextBox 16" id="16"/>
            <p:cNvSpPr txBox="true"/>
            <p:nvPr/>
          </p:nvSpPr>
          <p:spPr>
            <a:xfrm>
              <a:off x="0" y="-28575"/>
              <a:ext cx="736087" cy="1492633"/>
            </a:xfrm>
            <a:prstGeom prst="rect">
              <a:avLst/>
            </a:prstGeom>
          </p:spPr>
          <p:txBody>
            <a:bodyPr anchor="ctr" rtlCol="false" tIns="50800" lIns="50800" bIns="50800" rIns="50800"/>
            <a:lstStyle/>
            <a:p>
              <a:pPr algn="ctr">
                <a:lnSpc>
                  <a:spcPts val="2774"/>
                </a:lnSpc>
              </a:pPr>
            </a:p>
          </p:txBody>
        </p:sp>
      </p:grpSp>
      <p:grpSp>
        <p:nvGrpSpPr>
          <p:cNvPr name="Group 17" id="17"/>
          <p:cNvGrpSpPr/>
          <p:nvPr/>
        </p:nvGrpSpPr>
        <p:grpSpPr>
          <a:xfrm rot="0">
            <a:off x="5825990" y="3205516"/>
            <a:ext cx="3043169" cy="6052784"/>
            <a:chOff x="0" y="0"/>
            <a:chExt cx="736087" cy="1464058"/>
          </a:xfrm>
        </p:grpSpPr>
        <p:sp>
          <p:nvSpPr>
            <p:cNvPr name="Freeform 18" id="18"/>
            <p:cNvSpPr/>
            <p:nvPr/>
          </p:nvSpPr>
          <p:spPr>
            <a:xfrm flipH="false" flipV="false" rot="0">
              <a:off x="0" y="0"/>
              <a:ext cx="736087" cy="1464058"/>
            </a:xfrm>
            <a:custGeom>
              <a:avLst/>
              <a:gdLst/>
              <a:ahLst/>
              <a:cxnLst/>
              <a:rect r="r" b="b" t="t" l="l"/>
              <a:pathLst>
                <a:path h="1464058" w="736087">
                  <a:moveTo>
                    <a:pt x="0" y="0"/>
                  </a:moveTo>
                  <a:lnTo>
                    <a:pt x="736087" y="0"/>
                  </a:lnTo>
                  <a:lnTo>
                    <a:pt x="736087" y="1464058"/>
                  </a:lnTo>
                  <a:lnTo>
                    <a:pt x="0" y="1464058"/>
                  </a:lnTo>
                  <a:close/>
                </a:path>
              </a:pathLst>
            </a:custGeom>
            <a:solidFill>
              <a:srgbClr val="000138"/>
            </a:solidFill>
            <a:ln w="23812" cap="sq">
              <a:solidFill>
                <a:srgbClr val="72EFAC"/>
              </a:solidFill>
              <a:prstDash val="solid"/>
              <a:miter/>
            </a:ln>
          </p:spPr>
        </p:sp>
        <p:sp>
          <p:nvSpPr>
            <p:cNvPr name="TextBox 19" id="19"/>
            <p:cNvSpPr txBox="true"/>
            <p:nvPr/>
          </p:nvSpPr>
          <p:spPr>
            <a:xfrm>
              <a:off x="0" y="-28575"/>
              <a:ext cx="736087" cy="1492633"/>
            </a:xfrm>
            <a:prstGeom prst="rect">
              <a:avLst/>
            </a:prstGeom>
          </p:spPr>
          <p:txBody>
            <a:bodyPr anchor="ctr" rtlCol="false" tIns="50800" lIns="50800" bIns="50800" rIns="50800"/>
            <a:lstStyle/>
            <a:p>
              <a:pPr algn="ctr">
                <a:lnSpc>
                  <a:spcPts val="2774"/>
                </a:lnSpc>
              </a:pPr>
            </a:p>
          </p:txBody>
        </p:sp>
      </p:grpSp>
      <p:grpSp>
        <p:nvGrpSpPr>
          <p:cNvPr name="Group 20" id="20"/>
          <p:cNvGrpSpPr/>
          <p:nvPr/>
        </p:nvGrpSpPr>
        <p:grpSpPr>
          <a:xfrm rot="0">
            <a:off x="13013226" y="3205516"/>
            <a:ext cx="3043169" cy="6052784"/>
            <a:chOff x="0" y="0"/>
            <a:chExt cx="736087" cy="1464058"/>
          </a:xfrm>
        </p:grpSpPr>
        <p:sp>
          <p:nvSpPr>
            <p:cNvPr name="Freeform 21" id="21"/>
            <p:cNvSpPr/>
            <p:nvPr/>
          </p:nvSpPr>
          <p:spPr>
            <a:xfrm flipH="false" flipV="false" rot="0">
              <a:off x="0" y="0"/>
              <a:ext cx="736087" cy="1464058"/>
            </a:xfrm>
            <a:custGeom>
              <a:avLst/>
              <a:gdLst/>
              <a:ahLst/>
              <a:cxnLst/>
              <a:rect r="r" b="b" t="t" l="l"/>
              <a:pathLst>
                <a:path h="1464058" w="736087">
                  <a:moveTo>
                    <a:pt x="0" y="0"/>
                  </a:moveTo>
                  <a:lnTo>
                    <a:pt x="736087" y="0"/>
                  </a:lnTo>
                  <a:lnTo>
                    <a:pt x="736087" y="1464058"/>
                  </a:lnTo>
                  <a:lnTo>
                    <a:pt x="0" y="1464058"/>
                  </a:lnTo>
                  <a:close/>
                </a:path>
              </a:pathLst>
            </a:custGeom>
            <a:solidFill>
              <a:srgbClr val="000138"/>
            </a:solidFill>
            <a:ln w="23812" cap="sq">
              <a:solidFill>
                <a:srgbClr val="72EFAC"/>
              </a:solidFill>
              <a:prstDash val="solid"/>
              <a:miter/>
            </a:ln>
          </p:spPr>
        </p:sp>
        <p:sp>
          <p:nvSpPr>
            <p:cNvPr name="TextBox 22" id="22"/>
            <p:cNvSpPr txBox="true"/>
            <p:nvPr/>
          </p:nvSpPr>
          <p:spPr>
            <a:xfrm>
              <a:off x="0" y="-28575"/>
              <a:ext cx="736087" cy="1492633"/>
            </a:xfrm>
            <a:prstGeom prst="rect">
              <a:avLst/>
            </a:prstGeom>
          </p:spPr>
          <p:txBody>
            <a:bodyPr anchor="ctr" rtlCol="false" tIns="50800" lIns="50800" bIns="50800" rIns="50800"/>
            <a:lstStyle/>
            <a:p>
              <a:pPr algn="ctr">
                <a:lnSpc>
                  <a:spcPts val="2774"/>
                </a:lnSpc>
              </a:pPr>
            </a:p>
          </p:txBody>
        </p:sp>
      </p:grpSp>
      <p:grpSp>
        <p:nvGrpSpPr>
          <p:cNvPr name="Group 23" id="23"/>
          <p:cNvGrpSpPr/>
          <p:nvPr/>
        </p:nvGrpSpPr>
        <p:grpSpPr>
          <a:xfrm rot="0">
            <a:off x="2065365" y="3115138"/>
            <a:ext cx="332480" cy="332480"/>
            <a:chOff x="0" y="0"/>
            <a:chExt cx="563053" cy="563053"/>
          </a:xfrm>
        </p:grpSpPr>
        <p:sp>
          <p:nvSpPr>
            <p:cNvPr name="Freeform 24" id="24"/>
            <p:cNvSpPr/>
            <p:nvPr/>
          </p:nvSpPr>
          <p:spPr>
            <a:xfrm flipH="false" flipV="false" rot="0">
              <a:off x="0" y="0"/>
              <a:ext cx="563053" cy="563053"/>
            </a:xfrm>
            <a:custGeom>
              <a:avLst/>
              <a:gdLst/>
              <a:ahLst/>
              <a:cxnLst/>
              <a:rect r="r" b="b" t="t" l="l"/>
              <a:pathLst>
                <a:path h="563053" w="563053">
                  <a:moveTo>
                    <a:pt x="0" y="0"/>
                  </a:moveTo>
                  <a:lnTo>
                    <a:pt x="563053" y="0"/>
                  </a:lnTo>
                  <a:lnTo>
                    <a:pt x="563053" y="563053"/>
                  </a:lnTo>
                  <a:lnTo>
                    <a:pt x="0" y="563053"/>
                  </a:lnTo>
                  <a:close/>
                </a:path>
              </a:pathLst>
            </a:custGeom>
            <a:solidFill>
              <a:srgbClr val="72EFAC"/>
            </a:solidFill>
          </p:spPr>
        </p:sp>
        <p:sp>
          <p:nvSpPr>
            <p:cNvPr name="TextBox 25" id="25"/>
            <p:cNvSpPr txBox="true"/>
            <p:nvPr/>
          </p:nvSpPr>
          <p:spPr>
            <a:xfrm>
              <a:off x="0" y="-28575"/>
              <a:ext cx="563053" cy="591628"/>
            </a:xfrm>
            <a:prstGeom prst="rect">
              <a:avLst/>
            </a:prstGeom>
          </p:spPr>
          <p:txBody>
            <a:bodyPr anchor="ctr" rtlCol="false" tIns="46614" lIns="46614" bIns="46614" rIns="46614"/>
            <a:lstStyle/>
            <a:p>
              <a:pPr algn="ctr">
                <a:lnSpc>
                  <a:spcPts val="2774"/>
                </a:lnSpc>
              </a:pPr>
            </a:p>
          </p:txBody>
        </p:sp>
      </p:grpSp>
      <p:grpSp>
        <p:nvGrpSpPr>
          <p:cNvPr name="Group 26" id="26"/>
          <p:cNvGrpSpPr/>
          <p:nvPr/>
        </p:nvGrpSpPr>
        <p:grpSpPr>
          <a:xfrm rot="0">
            <a:off x="15897819" y="8180779"/>
            <a:ext cx="332480" cy="332480"/>
            <a:chOff x="0" y="0"/>
            <a:chExt cx="563053" cy="563053"/>
          </a:xfrm>
        </p:grpSpPr>
        <p:sp>
          <p:nvSpPr>
            <p:cNvPr name="Freeform 27" id="27"/>
            <p:cNvSpPr/>
            <p:nvPr/>
          </p:nvSpPr>
          <p:spPr>
            <a:xfrm flipH="false" flipV="false" rot="0">
              <a:off x="0" y="0"/>
              <a:ext cx="563053" cy="563053"/>
            </a:xfrm>
            <a:custGeom>
              <a:avLst/>
              <a:gdLst/>
              <a:ahLst/>
              <a:cxnLst/>
              <a:rect r="r" b="b" t="t" l="l"/>
              <a:pathLst>
                <a:path h="563053" w="563053">
                  <a:moveTo>
                    <a:pt x="0" y="0"/>
                  </a:moveTo>
                  <a:lnTo>
                    <a:pt x="563053" y="0"/>
                  </a:lnTo>
                  <a:lnTo>
                    <a:pt x="563053" y="563053"/>
                  </a:lnTo>
                  <a:lnTo>
                    <a:pt x="0" y="563053"/>
                  </a:lnTo>
                  <a:close/>
                </a:path>
              </a:pathLst>
            </a:custGeom>
            <a:solidFill>
              <a:srgbClr val="72EFAC"/>
            </a:solidFill>
          </p:spPr>
        </p:sp>
        <p:sp>
          <p:nvSpPr>
            <p:cNvPr name="TextBox 28" id="28"/>
            <p:cNvSpPr txBox="true"/>
            <p:nvPr/>
          </p:nvSpPr>
          <p:spPr>
            <a:xfrm>
              <a:off x="0" y="-28575"/>
              <a:ext cx="563053" cy="591628"/>
            </a:xfrm>
            <a:prstGeom prst="rect">
              <a:avLst/>
            </a:prstGeom>
          </p:spPr>
          <p:txBody>
            <a:bodyPr anchor="ctr" rtlCol="false" tIns="46614" lIns="46614" bIns="46614" rIns="46614"/>
            <a:lstStyle/>
            <a:p>
              <a:pPr algn="ctr">
                <a:lnSpc>
                  <a:spcPts val="2774"/>
                </a:lnSpc>
              </a:pPr>
            </a:p>
          </p:txBody>
        </p:sp>
      </p:grpSp>
      <p:sp>
        <p:nvSpPr>
          <p:cNvPr name="Freeform 29" id="29"/>
          <p:cNvSpPr/>
          <p:nvPr/>
        </p:nvSpPr>
        <p:spPr>
          <a:xfrm flipH="false" flipV="false" rot="0">
            <a:off x="14505675" y="6916071"/>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0" id="30"/>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2558122" y="4976960"/>
            <a:ext cx="2386303" cy="3191213"/>
          </a:xfrm>
          <a:prstGeom prst="rect">
            <a:avLst/>
          </a:prstGeom>
        </p:spPr>
        <p:txBody>
          <a:bodyPr anchor="t" rtlCol="false" tIns="0" lIns="0" bIns="0" rIns="0">
            <a:spAutoFit/>
          </a:bodyPr>
          <a:lstStyle/>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Three convolutional layers:</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Reduce spatial dimensions.</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Increase</a:t>
            </a:r>
            <a:r>
              <a:rPr lang="en-US" sz="1487">
                <a:solidFill>
                  <a:srgbClr val="FFFFFF"/>
                </a:solidFill>
                <a:latin typeface="Montserrat"/>
                <a:ea typeface="Montserrat"/>
                <a:cs typeface="Montserrat"/>
                <a:sym typeface="Montserrat"/>
              </a:rPr>
              <a:t> feature depth.</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Batch normalization and ReLU after each convolution.</a:t>
            </a:r>
          </a:p>
          <a:p>
            <a:pPr algn="l">
              <a:lnSpc>
                <a:spcPts val="2572"/>
              </a:lnSpc>
            </a:pPr>
          </a:p>
        </p:txBody>
      </p:sp>
      <p:sp>
        <p:nvSpPr>
          <p:cNvPr name="TextBox 32" id="32"/>
          <p:cNvSpPr txBox="true"/>
          <p:nvPr/>
        </p:nvSpPr>
        <p:spPr>
          <a:xfrm rot="0">
            <a:off x="2563064" y="3774246"/>
            <a:ext cx="2558076" cy="740311"/>
          </a:xfrm>
          <a:prstGeom prst="rect">
            <a:avLst/>
          </a:prstGeom>
        </p:spPr>
        <p:txBody>
          <a:bodyPr anchor="t" rtlCol="false" tIns="0" lIns="0" bIns="0" rIns="0">
            <a:spAutoFit/>
          </a:bodyPr>
          <a:lstStyle/>
          <a:p>
            <a:pPr algn="l">
              <a:lnSpc>
                <a:spcPts val="2979"/>
              </a:lnSpc>
            </a:pPr>
            <a:r>
              <a:rPr lang="en-US" b="true" sz="2128" spc="-4">
                <a:solidFill>
                  <a:srgbClr val="72EFAC"/>
                </a:solidFill>
                <a:latin typeface="IBM Plex Sans Bold"/>
                <a:ea typeface="IBM Plex Sans Bold"/>
                <a:cs typeface="IBM Plex Sans Bold"/>
                <a:sym typeface="IBM Plex Sans Bold"/>
              </a:rPr>
              <a:t>FEATURE EXTRACTION</a:t>
            </a:r>
          </a:p>
        </p:txBody>
      </p:sp>
      <p:sp>
        <p:nvSpPr>
          <p:cNvPr name="TextBox 33" id="33"/>
          <p:cNvSpPr txBox="true"/>
          <p:nvPr/>
        </p:nvSpPr>
        <p:spPr>
          <a:xfrm rot="0">
            <a:off x="9745358" y="4976960"/>
            <a:ext cx="2350017" cy="3512725"/>
          </a:xfrm>
          <a:prstGeom prst="rect">
            <a:avLst/>
          </a:prstGeom>
        </p:spPr>
        <p:txBody>
          <a:bodyPr anchor="t" rtlCol="false" tIns="0" lIns="0" bIns="0" rIns="0">
            <a:spAutoFit/>
          </a:bodyPr>
          <a:lstStyle/>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Built using nn.TransformerEncoder with 4 layers.</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Each layer:</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Multi-head attention.</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Feedforward sub-layers.</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Dropout regularization (0.1) to prevent overfitting.</a:t>
            </a:r>
          </a:p>
          <a:p>
            <a:pPr algn="l">
              <a:lnSpc>
                <a:spcPts val="2572"/>
              </a:lnSpc>
            </a:pPr>
          </a:p>
        </p:txBody>
      </p:sp>
      <p:sp>
        <p:nvSpPr>
          <p:cNvPr name="TextBox 34" id="34"/>
          <p:cNvSpPr txBox="true"/>
          <p:nvPr/>
        </p:nvSpPr>
        <p:spPr>
          <a:xfrm rot="0">
            <a:off x="9745358" y="3774246"/>
            <a:ext cx="2558076" cy="740311"/>
          </a:xfrm>
          <a:prstGeom prst="rect">
            <a:avLst/>
          </a:prstGeom>
        </p:spPr>
        <p:txBody>
          <a:bodyPr anchor="t" rtlCol="false" tIns="0" lIns="0" bIns="0" rIns="0">
            <a:spAutoFit/>
          </a:bodyPr>
          <a:lstStyle/>
          <a:p>
            <a:pPr algn="l">
              <a:lnSpc>
                <a:spcPts val="2979"/>
              </a:lnSpc>
            </a:pPr>
            <a:r>
              <a:rPr lang="en-US" b="true" sz="2128" spc="-4">
                <a:solidFill>
                  <a:srgbClr val="72EFAC"/>
                </a:solidFill>
                <a:latin typeface="IBM Plex Sans Bold"/>
                <a:ea typeface="IBM Plex Sans Bold"/>
                <a:cs typeface="IBM Plex Sans Bold"/>
                <a:sym typeface="IBM Plex Sans Bold"/>
              </a:rPr>
              <a:t>TRANSFORMER ENCODER</a:t>
            </a:r>
          </a:p>
        </p:txBody>
      </p:sp>
      <p:sp>
        <p:nvSpPr>
          <p:cNvPr name="TextBox 35" id="35"/>
          <p:cNvSpPr txBox="true"/>
          <p:nvPr/>
        </p:nvSpPr>
        <p:spPr>
          <a:xfrm rot="0">
            <a:off x="6152507" y="4976960"/>
            <a:ext cx="2384768" cy="2869701"/>
          </a:xfrm>
          <a:prstGeom prst="rect">
            <a:avLst/>
          </a:prstGeom>
        </p:spPr>
        <p:txBody>
          <a:bodyPr anchor="t" rtlCol="false" tIns="0" lIns="0" bIns="0" rIns="0">
            <a:spAutoFit/>
          </a:bodyPr>
          <a:lstStyle/>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Learnable sinusoidal encoding.</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Preserves</a:t>
            </a:r>
            <a:r>
              <a:rPr lang="en-US" sz="1487">
                <a:solidFill>
                  <a:srgbClr val="FFFFFF"/>
                </a:solidFill>
                <a:latin typeface="Montserrat"/>
                <a:ea typeface="Montserrat"/>
                <a:cs typeface="Montserrat"/>
                <a:sym typeface="Montserrat"/>
              </a:rPr>
              <a:t> positional information.</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Helps Transformer understand sequence and spatial structure.</a:t>
            </a:r>
          </a:p>
          <a:p>
            <a:pPr algn="l">
              <a:lnSpc>
                <a:spcPts val="2572"/>
              </a:lnSpc>
            </a:pPr>
          </a:p>
        </p:txBody>
      </p:sp>
      <p:sp>
        <p:nvSpPr>
          <p:cNvPr name="TextBox 36" id="36"/>
          <p:cNvSpPr txBox="true"/>
          <p:nvPr/>
        </p:nvSpPr>
        <p:spPr>
          <a:xfrm rot="0">
            <a:off x="6152507" y="3774246"/>
            <a:ext cx="2558076" cy="740311"/>
          </a:xfrm>
          <a:prstGeom prst="rect">
            <a:avLst/>
          </a:prstGeom>
        </p:spPr>
        <p:txBody>
          <a:bodyPr anchor="t" rtlCol="false" tIns="0" lIns="0" bIns="0" rIns="0">
            <a:spAutoFit/>
          </a:bodyPr>
          <a:lstStyle/>
          <a:p>
            <a:pPr algn="l">
              <a:lnSpc>
                <a:spcPts val="2979"/>
              </a:lnSpc>
            </a:pPr>
            <a:r>
              <a:rPr lang="en-US" b="true" sz="2128" spc="-4">
                <a:solidFill>
                  <a:srgbClr val="72EFAC"/>
                </a:solidFill>
                <a:latin typeface="IBM Plex Sans Bold"/>
                <a:ea typeface="IBM Plex Sans Bold"/>
                <a:cs typeface="IBM Plex Sans Bold"/>
                <a:sym typeface="IBM Plex Sans Bold"/>
              </a:rPr>
              <a:t>POSITIONAL ENCODING</a:t>
            </a:r>
          </a:p>
        </p:txBody>
      </p:sp>
      <p:sp>
        <p:nvSpPr>
          <p:cNvPr name="TextBox 37" id="37"/>
          <p:cNvSpPr txBox="true"/>
          <p:nvPr/>
        </p:nvSpPr>
        <p:spPr>
          <a:xfrm rot="0">
            <a:off x="13339743" y="4976960"/>
            <a:ext cx="2331864" cy="3191213"/>
          </a:xfrm>
          <a:prstGeom prst="rect">
            <a:avLst/>
          </a:prstGeom>
        </p:spPr>
        <p:txBody>
          <a:bodyPr anchor="t" rtlCol="false" tIns="0" lIns="0" bIns="0" rIns="0">
            <a:spAutoFit/>
          </a:bodyPr>
          <a:lstStyle/>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Global mean pooling of encoded features.</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Fully connected network reduces features to 2 logits (binary classification).</a:t>
            </a:r>
          </a:p>
          <a:p>
            <a:pPr algn="l" marL="321103" indent="-160552" lvl="1">
              <a:lnSpc>
                <a:spcPts val="2572"/>
              </a:lnSpc>
              <a:buFont typeface="Arial"/>
              <a:buChar char="•"/>
            </a:pPr>
            <a:r>
              <a:rPr lang="en-US" sz="1487">
                <a:solidFill>
                  <a:srgbClr val="FFFFFF"/>
                </a:solidFill>
                <a:latin typeface="Montserrat"/>
                <a:ea typeface="Montserrat"/>
                <a:cs typeface="Montserrat"/>
                <a:sym typeface="Montserrat"/>
              </a:rPr>
              <a:t>Loss: Cross-entropy loss.</a:t>
            </a:r>
          </a:p>
          <a:p>
            <a:pPr algn="l">
              <a:lnSpc>
                <a:spcPts val="2572"/>
              </a:lnSpc>
            </a:pPr>
          </a:p>
        </p:txBody>
      </p:sp>
      <p:sp>
        <p:nvSpPr>
          <p:cNvPr name="TextBox 38" id="38"/>
          <p:cNvSpPr txBox="true"/>
          <p:nvPr/>
        </p:nvSpPr>
        <p:spPr>
          <a:xfrm rot="0">
            <a:off x="13339743" y="3774246"/>
            <a:ext cx="2558076" cy="740311"/>
          </a:xfrm>
          <a:prstGeom prst="rect">
            <a:avLst/>
          </a:prstGeom>
        </p:spPr>
        <p:txBody>
          <a:bodyPr anchor="t" rtlCol="false" tIns="0" lIns="0" bIns="0" rIns="0">
            <a:spAutoFit/>
          </a:bodyPr>
          <a:lstStyle/>
          <a:p>
            <a:pPr algn="l">
              <a:lnSpc>
                <a:spcPts val="2979"/>
              </a:lnSpc>
            </a:pPr>
            <a:r>
              <a:rPr lang="en-US" b="true" sz="2128" spc="-4">
                <a:solidFill>
                  <a:srgbClr val="72EFAC"/>
                </a:solidFill>
                <a:latin typeface="IBM Plex Sans Bold"/>
                <a:ea typeface="IBM Plex Sans Bold"/>
                <a:cs typeface="IBM Plex Sans Bold"/>
                <a:sym typeface="IBM Plex Sans Bold"/>
              </a:rPr>
              <a:t>CLASSIFICATION HEAD</a:t>
            </a:r>
          </a:p>
        </p:txBody>
      </p:sp>
      <p:sp>
        <p:nvSpPr>
          <p:cNvPr name="TextBox 39" id="39"/>
          <p:cNvSpPr txBox="true"/>
          <p:nvPr/>
        </p:nvSpPr>
        <p:spPr>
          <a:xfrm rot="0">
            <a:off x="1289022" y="1114425"/>
            <a:ext cx="15709956" cy="896780"/>
          </a:xfrm>
          <a:prstGeom prst="rect">
            <a:avLst/>
          </a:prstGeom>
        </p:spPr>
        <p:txBody>
          <a:bodyPr anchor="t" rtlCol="false" tIns="0" lIns="0" bIns="0" rIns="0">
            <a:spAutoFit/>
          </a:bodyPr>
          <a:lstStyle/>
          <a:p>
            <a:pPr algn="ctr">
              <a:lnSpc>
                <a:spcPts val="6899"/>
              </a:lnSpc>
            </a:pPr>
            <a:r>
              <a:rPr lang="en-US" b="true" sz="6509" spc="-13">
                <a:solidFill>
                  <a:srgbClr val="FFFFFF"/>
                </a:solidFill>
                <a:latin typeface="IBM Plex Sans Bold"/>
                <a:ea typeface="IBM Plex Sans Bold"/>
                <a:cs typeface="IBM Plex Sans Bold"/>
                <a:sym typeface="IBM Plex Sans Bold"/>
              </a:rPr>
              <a:t>Transformer-based Model Architecture</a:t>
            </a:r>
          </a:p>
        </p:txBody>
      </p:sp>
      <p:sp>
        <p:nvSpPr>
          <p:cNvPr name="TextBox 40" id="4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6674981" y="-143275"/>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grpSp>
        <p:nvGrpSpPr>
          <p:cNvPr name="Group 4" id="4"/>
          <p:cNvGrpSpPr/>
          <p:nvPr/>
        </p:nvGrpSpPr>
        <p:grpSpPr>
          <a:xfrm rot="-10800000">
            <a:off x="15492306" y="3024759"/>
            <a:ext cx="1786618" cy="180757"/>
            <a:chOff x="0" y="0"/>
            <a:chExt cx="470550" cy="47607"/>
          </a:xfrm>
        </p:grpSpPr>
        <p:sp>
          <p:nvSpPr>
            <p:cNvPr name="Freeform 5" id="5"/>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6" id="6"/>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grpSp>
        <p:nvGrpSpPr>
          <p:cNvPr name="Group 7" id="7"/>
          <p:cNvGrpSpPr/>
          <p:nvPr/>
        </p:nvGrpSpPr>
        <p:grpSpPr>
          <a:xfrm rot="0">
            <a:off x="395713" y="8792714"/>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grpSp>
        <p:nvGrpSpPr>
          <p:cNvPr name="Group 10" id="10"/>
          <p:cNvGrpSpPr/>
          <p:nvPr/>
        </p:nvGrpSpPr>
        <p:grpSpPr>
          <a:xfrm rot="0">
            <a:off x="1289022" y="1724920"/>
            <a:ext cx="332480" cy="332480"/>
            <a:chOff x="0" y="0"/>
            <a:chExt cx="563053" cy="563053"/>
          </a:xfrm>
        </p:grpSpPr>
        <p:sp>
          <p:nvSpPr>
            <p:cNvPr name="Freeform 11" id="11"/>
            <p:cNvSpPr/>
            <p:nvPr/>
          </p:nvSpPr>
          <p:spPr>
            <a:xfrm flipH="false" flipV="false" rot="0">
              <a:off x="0" y="0"/>
              <a:ext cx="563053" cy="563053"/>
            </a:xfrm>
            <a:custGeom>
              <a:avLst/>
              <a:gdLst/>
              <a:ahLst/>
              <a:cxnLst/>
              <a:rect r="r" b="b" t="t" l="l"/>
              <a:pathLst>
                <a:path h="563053" w="563053">
                  <a:moveTo>
                    <a:pt x="0" y="0"/>
                  </a:moveTo>
                  <a:lnTo>
                    <a:pt x="563053" y="0"/>
                  </a:lnTo>
                  <a:lnTo>
                    <a:pt x="563053" y="563053"/>
                  </a:lnTo>
                  <a:lnTo>
                    <a:pt x="0" y="563053"/>
                  </a:lnTo>
                  <a:close/>
                </a:path>
              </a:pathLst>
            </a:custGeom>
            <a:solidFill>
              <a:srgbClr val="72EFAC"/>
            </a:solidFill>
          </p:spPr>
        </p:sp>
        <p:sp>
          <p:nvSpPr>
            <p:cNvPr name="TextBox 12" id="12"/>
            <p:cNvSpPr txBox="true"/>
            <p:nvPr/>
          </p:nvSpPr>
          <p:spPr>
            <a:xfrm>
              <a:off x="0" y="-28575"/>
              <a:ext cx="563053" cy="591628"/>
            </a:xfrm>
            <a:prstGeom prst="rect">
              <a:avLst/>
            </a:prstGeom>
          </p:spPr>
          <p:txBody>
            <a:bodyPr anchor="ctr" rtlCol="false" tIns="46614" lIns="46614" bIns="46614" rIns="46614"/>
            <a:lstStyle/>
            <a:p>
              <a:pPr algn="ctr">
                <a:lnSpc>
                  <a:spcPts val="2774"/>
                </a:lnSpc>
              </a:pPr>
            </a:p>
          </p:txBody>
        </p:sp>
      </p:grpSp>
      <p:grpSp>
        <p:nvGrpSpPr>
          <p:cNvPr name="Group 13" id="13"/>
          <p:cNvGrpSpPr/>
          <p:nvPr/>
        </p:nvGrpSpPr>
        <p:grpSpPr>
          <a:xfrm rot="0">
            <a:off x="15897819" y="8180779"/>
            <a:ext cx="332480" cy="332480"/>
            <a:chOff x="0" y="0"/>
            <a:chExt cx="563053" cy="563053"/>
          </a:xfrm>
        </p:grpSpPr>
        <p:sp>
          <p:nvSpPr>
            <p:cNvPr name="Freeform 14" id="14"/>
            <p:cNvSpPr/>
            <p:nvPr/>
          </p:nvSpPr>
          <p:spPr>
            <a:xfrm flipH="false" flipV="false" rot="0">
              <a:off x="0" y="0"/>
              <a:ext cx="563053" cy="563053"/>
            </a:xfrm>
            <a:custGeom>
              <a:avLst/>
              <a:gdLst/>
              <a:ahLst/>
              <a:cxnLst/>
              <a:rect r="r" b="b" t="t" l="l"/>
              <a:pathLst>
                <a:path h="563053" w="563053">
                  <a:moveTo>
                    <a:pt x="0" y="0"/>
                  </a:moveTo>
                  <a:lnTo>
                    <a:pt x="563053" y="0"/>
                  </a:lnTo>
                  <a:lnTo>
                    <a:pt x="563053" y="563053"/>
                  </a:lnTo>
                  <a:lnTo>
                    <a:pt x="0" y="563053"/>
                  </a:lnTo>
                  <a:close/>
                </a:path>
              </a:pathLst>
            </a:custGeom>
            <a:solidFill>
              <a:srgbClr val="72EFAC"/>
            </a:solidFill>
          </p:spPr>
        </p:sp>
        <p:sp>
          <p:nvSpPr>
            <p:cNvPr name="TextBox 15" id="15"/>
            <p:cNvSpPr txBox="true"/>
            <p:nvPr/>
          </p:nvSpPr>
          <p:spPr>
            <a:xfrm>
              <a:off x="0" y="-28575"/>
              <a:ext cx="563053" cy="591628"/>
            </a:xfrm>
            <a:prstGeom prst="rect">
              <a:avLst/>
            </a:prstGeom>
          </p:spPr>
          <p:txBody>
            <a:bodyPr anchor="ctr" rtlCol="false" tIns="46614" lIns="46614" bIns="46614" rIns="46614"/>
            <a:lstStyle/>
            <a:p>
              <a:pPr algn="ctr">
                <a:lnSpc>
                  <a:spcPts val="2774"/>
                </a:lnSpc>
              </a:pPr>
            </a:p>
          </p:txBody>
        </p:sp>
      </p:grpSp>
      <p:sp>
        <p:nvSpPr>
          <p:cNvPr name="Freeform 16" id="16"/>
          <p:cNvSpPr/>
          <p:nvPr/>
        </p:nvSpPr>
        <p:spPr>
          <a:xfrm flipH="false" flipV="false" rot="0">
            <a:off x="14505675" y="6916071"/>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true" flipV="true" rot="0">
            <a:off x="-1968791" y="0"/>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885973" y="2784920"/>
            <a:ext cx="8048477" cy="5816454"/>
          </a:xfrm>
          <a:custGeom>
            <a:avLst/>
            <a:gdLst/>
            <a:ahLst/>
            <a:cxnLst/>
            <a:rect r="r" b="b" t="t" l="l"/>
            <a:pathLst>
              <a:path h="5816454" w="8048477">
                <a:moveTo>
                  <a:pt x="0" y="0"/>
                </a:moveTo>
                <a:lnTo>
                  <a:pt x="8048477" y="0"/>
                </a:lnTo>
                <a:lnTo>
                  <a:pt x="8048477" y="5816455"/>
                </a:lnTo>
                <a:lnTo>
                  <a:pt x="0" y="5816455"/>
                </a:lnTo>
                <a:lnTo>
                  <a:pt x="0" y="0"/>
                </a:lnTo>
                <a:close/>
              </a:path>
            </a:pathLst>
          </a:custGeom>
          <a:blipFill>
            <a:blip r:embed="rId5"/>
            <a:stretch>
              <a:fillRect l="0" t="0" r="0" b="0"/>
            </a:stretch>
          </a:blipFill>
        </p:spPr>
      </p:sp>
      <p:sp>
        <p:nvSpPr>
          <p:cNvPr name="Freeform 19" id="19"/>
          <p:cNvSpPr/>
          <p:nvPr/>
        </p:nvSpPr>
        <p:spPr>
          <a:xfrm flipH="false" flipV="false" rot="0">
            <a:off x="9144000" y="3115138"/>
            <a:ext cx="9015030" cy="1948327"/>
          </a:xfrm>
          <a:custGeom>
            <a:avLst/>
            <a:gdLst/>
            <a:ahLst/>
            <a:cxnLst/>
            <a:rect r="r" b="b" t="t" l="l"/>
            <a:pathLst>
              <a:path h="1948327" w="9015030">
                <a:moveTo>
                  <a:pt x="0" y="0"/>
                </a:moveTo>
                <a:lnTo>
                  <a:pt x="9015030" y="0"/>
                </a:lnTo>
                <a:lnTo>
                  <a:pt x="9015030" y="1948326"/>
                </a:lnTo>
                <a:lnTo>
                  <a:pt x="0" y="1948326"/>
                </a:lnTo>
                <a:lnTo>
                  <a:pt x="0" y="0"/>
                </a:lnTo>
                <a:close/>
              </a:path>
            </a:pathLst>
          </a:custGeom>
          <a:blipFill>
            <a:blip r:embed="rId6"/>
            <a:stretch>
              <a:fillRect l="0" t="0" r="-6071" b="0"/>
            </a:stretch>
          </a:blipFill>
        </p:spPr>
      </p:sp>
      <p:sp>
        <p:nvSpPr>
          <p:cNvPr name="Freeform 20" id="20"/>
          <p:cNvSpPr/>
          <p:nvPr/>
        </p:nvSpPr>
        <p:spPr>
          <a:xfrm flipH="false" flipV="false" rot="0">
            <a:off x="10391223" y="5693147"/>
            <a:ext cx="5839077" cy="2435444"/>
          </a:xfrm>
          <a:custGeom>
            <a:avLst/>
            <a:gdLst/>
            <a:ahLst/>
            <a:cxnLst/>
            <a:rect r="r" b="b" t="t" l="l"/>
            <a:pathLst>
              <a:path h="2435444" w="5839077">
                <a:moveTo>
                  <a:pt x="0" y="0"/>
                </a:moveTo>
                <a:lnTo>
                  <a:pt x="5839076" y="0"/>
                </a:lnTo>
                <a:lnTo>
                  <a:pt x="5839076" y="2435444"/>
                </a:lnTo>
                <a:lnTo>
                  <a:pt x="0" y="2435444"/>
                </a:lnTo>
                <a:lnTo>
                  <a:pt x="0" y="0"/>
                </a:lnTo>
                <a:close/>
              </a:path>
            </a:pathLst>
          </a:custGeom>
          <a:blipFill>
            <a:blip r:embed="rId7"/>
            <a:stretch>
              <a:fillRect l="0" t="0" r="0" b="0"/>
            </a:stretch>
          </a:blipFill>
        </p:spPr>
      </p:sp>
      <p:sp>
        <p:nvSpPr>
          <p:cNvPr name="TextBox 21" id="21"/>
          <p:cNvSpPr txBox="true"/>
          <p:nvPr/>
        </p:nvSpPr>
        <p:spPr>
          <a:xfrm rot="0">
            <a:off x="1289022" y="1114425"/>
            <a:ext cx="15709956" cy="896780"/>
          </a:xfrm>
          <a:prstGeom prst="rect">
            <a:avLst/>
          </a:prstGeom>
        </p:spPr>
        <p:txBody>
          <a:bodyPr anchor="t" rtlCol="false" tIns="0" lIns="0" bIns="0" rIns="0">
            <a:spAutoFit/>
          </a:bodyPr>
          <a:lstStyle/>
          <a:p>
            <a:pPr algn="ctr">
              <a:lnSpc>
                <a:spcPts val="6899"/>
              </a:lnSpc>
            </a:pPr>
            <a:r>
              <a:rPr lang="en-US" b="true" sz="6509" spc="-13">
                <a:solidFill>
                  <a:srgbClr val="FFFFFF"/>
                </a:solidFill>
                <a:latin typeface="IBM Plex Sans Bold"/>
                <a:ea typeface="IBM Plex Sans Bold"/>
                <a:cs typeface="IBM Plex Sans Bold"/>
                <a:sym typeface="IBM Plex Sans Bold"/>
              </a:rPr>
              <a:t>Transformer-based Model Architecture</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7065169" y="3028586"/>
            <a:ext cx="9908394" cy="10021132"/>
          </a:xfrm>
          <a:custGeom>
            <a:avLst/>
            <a:gdLst/>
            <a:ahLst/>
            <a:cxnLst/>
            <a:rect r="r" b="b" t="t" l="l"/>
            <a:pathLst>
              <a:path h="10021132" w="9908394">
                <a:moveTo>
                  <a:pt x="0" y="0"/>
                </a:moveTo>
                <a:lnTo>
                  <a:pt x="9908395" y="0"/>
                </a:lnTo>
                <a:lnTo>
                  <a:pt x="9908395" y="10021133"/>
                </a:lnTo>
                <a:lnTo>
                  <a:pt x="0" y="10021133"/>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3748271" y="-3851024"/>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7415030" y="502090"/>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120694" y="1891118"/>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3245404" y="1658044"/>
            <a:ext cx="10089724" cy="1035206"/>
          </a:xfrm>
          <a:prstGeom prst="rect">
            <a:avLst/>
          </a:prstGeom>
        </p:spPr>
        <p:txBody>
          <a:bodyPr anchor="t" rtlCol="false" tIns="0" lIns="0" bIns="0" rIns="0">
            <a:spAutoFit/>
          </a:bodyPr>
          <a:lstStyle/>
          <a:p>
            <a:pPr algn="l">
              <a:lnSpc>
                <a:spcPts val="7901"/>
              </a:lnSpc>
            </a:pPr>
            <a:r>
              <a:rPr lang="en-US" b="true" sz="7454" spc="-14">
                <a:solidFill>
                  <a:srgbClr val="FFFFFF"/>
                </a:solidFill>
                <a:latin typeface="IBM Plex Sans Bold"/>
                <a:ea typeface="IBM Plex Sans Bold"/>
                <a:cs typeface="IBM Plex Sans Bold"/>
                <a:sym typeface="IBM Plex Sans Bold"/>
              </a:rPr>
              <a:t>Models evaluated</a:t>
            </a:r>
          </a:p>
        </p:txBody>
      </p:sp>
      <p:grpSp>
        <p:nvGrpSpPr>
          <p:cNvPr name="Group 9" id="9"/>
          <p:cNvGrpSpPr/>
          <p:nvPr/>
        </p:nvGrpSpPr>
        <p:grpSpPr>
          <a:xfrm rot="0">
            <a:off x="10830725" y="3257591"/>
            <a:ext cx="1977118" cy="189017"/>
            <a:chOff x="0" y="0"/>
            <a:chExt cx="520722" cy="49782"/>
          </a:xfrm>
        </p:grpSpPr>
        <p:sp>
          <p:nvSpPr>
            <p:cNvPr name="Freeform 10" id="10"/>
            <p:cNvSpPr/>
            <p:nvPr/>
          </p:nvSpPr>
          <p:spPr>
            <a:xfrm flipH="false" flipV="false" rot="0">
              <a:off x="0" y="0"/>
              <a:ext cx="520722" cy="49782"/>
            </a:xfrm>
            <a:custGeom>
              <a:avLst/>
              <a:gdLst/>
              <a:ahLst/>
              <a:cxnLst/>
              <a:rect r="r" b="b" t="t" l="l"/>
              <a:pathLst>
                <a:path h="49782" w="520722">
                  <a:moveTo>
                    <a:pt x="0" y="0"/>
                  </a:moveTo>
                  <a:lnTo>
                    <a:pt x="520722" y="0"/>
                  </a:lnTo>
                  <a:lnTo>
                    <a:pt x="520722"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11" id="11"/>
            <p:cNvSpPr txBox="true"/>
            <p:nvPr/>
          </p:nvSpPr>
          <p:spPr>
            <a:xfrm>
              <a:off x="0" y="-28575"/>
              <a:ext cx="520722" cy="78357"/>
            </a:xfrm>
            <a:prstGeom prst="rect">
              <a:avLst/>
            </a:prstGeom>
          </p:spPr>
          <p:txBody>
            <a:bodyPr anchor="ctr" rtlCol="false" tIns="50800" lIns="50800" bIns="50800" rIns="50800"/>
            <a:lstStyle/>
            <a:p>
              <a:pPr algn="ctr">
                <a:lnSpc>
                  <a:spcPts val="2774"/>
                </a:lnSpc>
              </a:pPr>
            </a:p>
          </p:txBody>
        </p:sp>
      </p:grpSp>
      <p:sp>
        <p:nvSpPr>
          <p:cNvPr name="TextBox 12" id="12"/>
          <p:cNvSpPr txBox="true"/>
          <p:nvPr/>
        </p:nvSpPr>
        <p:spPr>
          <a:xfrm rot="0">
            <a:off x="3995776" y="2864107"/>
            <a:ext cx="4319754" cy="710767"/>
          </a:xfrm>
          <a:prstGeom prst="rect">
            <a:avLst/>
          </a:prstGeom>
        </p:spPr>
        <p:txBody>
          <a:bodyPr anchor="t" rtlCol="false" tIns="0" lIns="0" bIns="0" rIns="0">
            <a:spAutoFit/>
          </a:bodyPr>
          <a:lstStyle/>
          <a:p>
            <a:pPr algn="ctr">
              <a:lnSpc>
                <a:spcPts val="5834"/>
              </a:lnSpc>
            </a:pPr>
            <a:r>
              <a:rPr lang="en-US" sz="4167" b="true">
                <a:solidFill>
                  <a:srgbClr val="FFFFFF"/>
                </a:solidFill>
                <a:latin typeface="Canva Sans Bold"/>
                <a:ea typeface="Canva Sans Bold"/>
                <a:cs typeface="Canva Sans Bold"/>
                <a:sym typeface="Canva Sans Bold"/>
              </a:rPr>
              <a:t>ARNAOUI Basma</a:t>
            </a:r>
          </a:p>
        </p:txBody>
      </p:sp>
      <p:graphicFrame>
        <p:nvGraphicFramePr>
          <p:cNvPr name="Table 13" id="13"/>
          <p:cNvGraphicFramePr>
            <a:graphicFrameLocks noGrp="true"/>
          </p:cNvGraphicFramePr>
          <p:nvPr/>
        </p:nvGraphicFramePr>
        <p:xfrm>
          <a:off x="2164014" y="4136849"/>
          <a:ext cx="13959972" cy="3971925"/>
        </p:xfrm>
        <a:graphic>
          <a:graphicData uri="http://schemas.openxmlformats.org/drawingml/2006/table">
            <a:tbl>
              <a:tblPr/>
              <a:tblGrid>
                <a:gridCol w="3785304"/>
                <a:gridCol w="2455753"/>
                <a:gridCol w="2397143"/>
                <a:gridCol w="2543667"/>
                <a:gridCol w="2778105"/>
              </a:tblGrid>
              <a:tr h="1026560">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 Parameters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Accuracy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Training time</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Efficiency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892244">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Mobile Vit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191298</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0.4975</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1291.06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0.0046</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560">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EfficientFormer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11393724</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0.9727</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5107.9s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0.0072</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560">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Swin Transformer</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86745274</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0.5023</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16384.67s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0.0028</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bl>
          </a:graphicData>
        </a:graphic>
      </p:graphicFrame>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7065169" y="3028586"/>
            <a:ext cx="9908394" cy="10021132"/>
          </a:xfrm>
          <a:custGeom>
            <a:avLst/>
            <a:gdLst/>
            <a:ahLst/>
            <a:cxnLst/>
            <a:rect r="r" b="b" t="t" l="l"/>
            <a:pathLst>
              <a:path h="10021132" w="9908394">
                <a:moveTo>
                  <a:pt x="0" y="0"/>
                </a:moveTo>
                <a:lnTo>
                  <a:pt x="9908395" y="0"/>
                </a:lnTo>
                <a:lnTo>
                  <a:pt x="9908395" y="10021133"/>
                </a:lnTo>
                <a:lnTo>
                  <a:pt x="0" y="10021133"/>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3748271" y="-3851024"/>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7415030" y="502090"/>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120694" y="1891118"/>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grpSp>
        <p:nvGrpSpPr>
          <p:cNvPr name="Group 8" id="8"/>
          <p:cNvGrpSpPr/>
          <p:nvPr/>
        </p:nvGrpSpPr>
        <p:grpSpPr>
          <a:xfrm rot="0">
            <a:off x="10830725" y="3257591"/>
            <a:ext cx="1977118" cy="189017"/>
            <a:chOff x="0" y="0"/>
            <a:chExt cx="520722" cy="49782"/>
          </a:xfrm>
        </p:grpSpPr>
        <p:sp>
          <p:nvSpPr>
            <p:cNvPr name="Freeform 9" id="9"/>
            <p:cNvSpPr/>
            <p:nvPr/>
          </p:nvSpPr>
          <p:spPr>
            <a:xfrm flipH="false" flipV="false" rot="0">
              <a:off x="0" y="0"/>
              <a:ext cx="520722" cy="49782"/>
            </a:xfrm>
            <a:custGeom>
              <a:avLst/>
              <a:gdLst/>
              <a:ahLst/>
              <a:cxnLst/>
              <a:rect r="r" b="b" t="t" l="l"/>
              <a:pathLst>
                <a:path h="49782" w="520722">
                  <a:moveTo>
                    <a:pt x="0" y="0"/>
                  </a:moveTo>
                  <a:lnTo>
                    <a:pt x="520722" y="0"/>
                  </a:lnTo>
                  <a:lnTo>
                    <a:pt x="520722"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10" id="10"/>
            <p:cNvSpPr txBox="true"/>
            <p:nvPr/>
          </p:nvSpPr>
          <p:spPr>
            <a:xfrm>
              <a:off x="0" y="-28575"/>
              <a:ext cx="520722" cy="78357"/>
            </a:xfrm>
            <a:prstGeom prst="rect">
              <a:avLst/>
            </a:prstGeom>
          </p:spPr>
          <p:txBody>
            <a:bodyPr anchor="ctr" rtlCol="false" tIns="50800" lIns="50800" bIns="50800" rIns="50800"/>
            <a:lstStyle/>
            <a:p>
              <a:pPr algn="ctr">
                <a:lnSpc>
                  <a:spcPts val="2774"/>
                </a:lnSpc>
              </a:pPr>
            </a:p>
          </p:txBody>
        </p:sp>
      </p:grpSp>
      <p:sp>
        <p:nvSpPr>
          <p:cNvPr name="TextBox 11" id="11"/>
          <p:cNvSpPr txBox="true"/>
          <p:nvPr/>
        </p:nvSpPr>
        <p:spPr>
          <a:xfrm rot="0">
            <a:off x="0" y="933450"/>
            <a:ext cx="13493018"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Shifted Window (Swin) Transformer </a:t>
            </a:r>
          </a:p>
        </p:txBody>
      </p:sp>
      <p:sp>
        <p:nvSpPr>
          <p:cNvPr name="TextBox 12" id="12"/>
          <p:cNvSpPr txBox="true"/>
          <p:nvPr/>
        </p:nvSpPr>
        <p:spPr>
          <a:xfrm rot="0">
            <a:off x="1265113" y="4293553"/>
            <a:ext cx="15757773" cy="1335395"/>
          </a:xfrm>
          <a:prstGeom prst="rect">
            <a:avLst/>
          </a:prstGeom>
        </p:spPr>
        <p:txBody>
          <a:bodyPr anchor="t" rtlCol="false" tIns="0" lIns="0" bIns="0" rIns="0">
            <a:spAutoFit/>
          </a:bodyPr>
          <a:lstStyle/>
          <a:p>
            <a:pPr algn="ctr">
              <a:lnSpc>
                <a:spcPts val="10920"/>
              </a:lnSpc>
            </a:pPr>
            <a:r>
              <a:rPr lang="en-US" sz="7800" b="true">
                <a:solidFill>
                  <a:srgbClr val="FFFFFF"/>
                </a:solidFill>
                <a:latin typeface="Open Sans Bold"/>
                <a:ea typeface="Open Sans Bold"/>
                <a:cs typeface="Open Sans Bold"/>
                <a:sym typeface="Open Sans Bold"/>
              </a:rPr>
              <a:t>swin_base_patch4_window7_224</a:t>
            </a:r>
          </a:p>
        </p:txBody>
      </p:sp>
      <p:sp>
        <p:nvSpPr>
          <p:cNvPr name="AutoShape 13" id="13"/>
          <p:cNvSpPr/>
          <p:nvPr/>
        </p:nvSpPr>
        <p:spPr>
          <a:xfrm flipH="true">
            <a:off x="6607039" y="5645160"/>
            <a:ext cx="2159610" cy="1332755"/>
          </a:xfrm>
          <a:prstGeom prst="line">
            <a:avLst/>
          </a:prstGeom>
          <a:ln cap="flat" w="38100">
            <a:solidFill>
              <a:srgbClr val="72EFAC"/>
            </a:solidFill>
            <a:prstDash val="solid"/>
            <a:headEnd type="none" len="sm" w="sm"/>
            <a:tailEnd type="triangle" len="med" w="lg"/>
          </a:ln>
        </p:spPr>
      </p:sp>
      <p:sp>
        <p:nvSpPr>
          <p:cNvPr name="AutoShape 14" id="14"/>
          <p:cNvSpPr/>
          <p:nvPr/>
        </p:nvSpPr>
        <p:spPr>
          <a:xfrm flipH="true" flipV="true">
            <a:off x="13502410" y="3152938"/>
            <a:ext cx="2252496" cy="1276441"/>
          </a:xfrm>
          <a:prstGeom prst="line">
            <a:avLst/>
          </a:prstGeom>
          <a:ln cap="flat" w="38100">
            <a:solidFill>
              <a:srgbClr val="72EFAC"/>
            </a:solidFill>
            <a:prstDash val="solid"/>
            <a:headEnd type="none" len="sm" w="sm"/>
            <a:tailEnd type="triangle" len="med" w="lg"/>
          </a:ln>
        </p:spPr>
      </p:sp>
      <p:sp>
        <p:nvSpPr>
          <p:cNvPr name="TextBox 15" id="15"/>
          <p:cNvSpPr txBox="true"/>
          <p:nvPr/>
        </p:nvSpPr>
        <p:spPr>
          <a:xfrm rot="0">
            <a:off x="3229521" y="6882665"/>
            <a:ext cx="553712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72EFAC"/>
                </a:solidFill>
                <a:latin typeface="Canva Sans Bold"/>
                <a:ea typeface="Canva Sans Bold"/>
                <a:cs typeface="Canva Sans Bold"/>
                <a:sym typeface="Canva Sans Bold"/>
              </a:rPr>
              <a:t>4x4 patches</a:t>
            </a:r>
          </a:p>
        </p:txBody>
      </p:sp>
      <p:sp>
        <p:nvSpPr>
          <p:cNvPr name="TextBox 16" id="16"/>
          <p:cNvSpPr txBox="true"/>
          <p:nvPr/>
        </p:nvSpPr>
        <p:spPr>
          <a:xfrm rot="0">
            <a:off x="5998085" y="2642076"/>
            <a:ext cx="760383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72EFAC"/>
                </a:solidFill>
                <a:latin typeface="Canva Sans Bold"/>
                <a:ea typeface="Canva Sans Bold"/>
                <a:cs typeface="Canva Sans Bold"/>
                <a:sym typeface="Canva Sans Bold"/>
              </a:rPr>
              <a:t>224x224 pixel images</a:t>
            </a:r>
          </a:p>
        </p:txBody>
      </p:sp>
      <p:sp>
        <p:nvSpPr>
          <p:cNvPr name="AutoShape 17" id="17"/>
          <p:cNvSpPr/>
          <p:nvPr/>
        </p:nvSpPr>
        <p:spPr>
          <a:xfrm flipH="true">
            <a:off x="13493018" y="5645160"/>
            <a:ext cx="0" cy="2124600"/>
          </a:xfrm>
          <a:prstGeom prst="line">
            <a:avLst/>
          </a:prstGeom>
          <a:ln cap="flat" w="38100">
            <a:solidFill>
              <a:srgbClr val="72EFAC"/>
            </a:solidFill>
            <a:prstDash val="solid"/>
            <a:headEnd type="none" len="sm" w="sm"/>
            <a:tailEnd type="triangle" len="med" w="lg"/>
          </a:ln>
        </p:spPr>
      </p:sp>
      <p:sp>
        <p:nvSpPr>
          <p:cNvPr name="TextBox 18" id="18"/>
          <p:cNvSpPr txBox="true"/>
          <p:nvPr/>
        </p:nvSpPr>
        <p:spPr>
          <a:xfrm rot="0">
            <a:off x="10217778" y="7940702"/>
            <a:ext cx="553712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72EFAC"/>
                </a:solidFill>
                <a:latin typeface="Canva Sans Bold"/>
                <a:ea typeface="Canva Sans Bold"/>
                <a:cs typeface="Canva Sans Bold"/>
                <a:sym typeface="Canva Sans Bold"/>
              </a:rPr>
              <a:t>7x7 windows</a:t>
            </a:r>
          </a:p>
        </p:txBody>
      </p:sp>
      <p:sp>
        <p:nvSpPr>
          <p:cNvPr name="AutoShape 19" id="19"/>
          <p:cNvSpPr/>
          <p:nvPr/>
        </p:nvSpPr>
        <p:spPr>
          <a:xfrm flipH="true" flipV="true">
            <a:off x="3229521" y="3832865"/>
            <a:ext cx="1509662" cy="919728"/>
          </a:xfrm>
          <a:prstGeom prst="line">
            <a:avLst/>
          </a:prstGeom>
          <a:ln cap="flat" w="38100">
            <a:solidFill>
              <a:srgbClr val="72EFAC"/>
            </a:solidFill>
            <a:prstDash val="solid"/>
            <a:headEnd type="none" len="sm" w="sm"/>
            <a:tailEnd type="triangle" len="med" w="lg"/>
          </a:ln>
        </p:spPr>
      </p:sp>
      <p:sp>
        <p:nvSpPr>
          <p:cNvPr name="TextBox 20" id="20"/>
          <p:cNvSpPr txBox="true"/>
          <p:nvPr/>
        </p:nvSpPr>
        <p:spPr>
          <a:xfrm rot="0">
            <a:off x="-1308817" y="2661765"/>
            <a:ext cx="553712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72EFAC"/>
                </a:solidFill>
                <a:latin typeface="Canva Sans Bold"/>
                <a:ea typeface="Canva Sans Bold"/>
                <a:cs typeface="Canva Sans Bold"/>
                <a:sym typeface="Canva Sans Bold"/>
              </a:rPr>
              <a:t>Size</a:t>
            </a:r>
          </a:p>
        </p:txBody>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7065169" y="3028586"/>
            <a:ext cx="9908394" cy="10021132"/>
          </a:xfrm>
          <a:custGeom>
            <a:avLst/>
            <a:gdLst/>
            <a:ahLst/>
            <a:cxnLst/>
            <a:rect r="r" b="b" t="t" l="l"/>
            <a:pathLst>
              <a:path h="10021132" w="9908394">
                <a:moveTo>
                  <a:pt x="0" y="0"/>
                </a:moveTo>
                <a:lnTo>
                  <a:pt x="9908395" y="0"/>
                </a:lnTo>
                <a:lnTo>
                  <a:pt x="9908395" y="10021133"/>
                </a:lnTo>
                <a:lnTo>
                  <a:pt x="0" y="10021133"/>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1716976" y="2080135"/>
            <a:ext cx="13622008" cy="7595271"/>
          </a:xfrm>
          <a:custGeom>
            <a:avLst/>
            <a:gdLst/>
            <a:ahLst/>
            <a:cxnLst/>
            <a:rect r="r" b="b" t="t" l="l"/>
            <a:pathLst>
              <a:path h="7595271" w="13622008">
                <a:moveTo>
                  <a:pt x="0" y="0"/>
                </a:moveTo>
                <a:lnTo>
                  <a:pt x="13622008" y="0"/>
                </a:lnTo>
                <a:lnTo>
                  <a:pt x="13622008" y="7595271"/>
                </a:lnTo>
                <a:lnTo>
                  <a:pt x="0" y="7595271"/>
                </a:lnTo>
                <a:lnTo>
                  <a:pt x="0" y="0"/>
                </a:lnTo>
                <a:close/>
              </a:path>
            </a:pathLst>
          </a:custGeom>
          <a:blipFill>
            <a:blip r:embed="rId3">
              <a:alphaModFix amt="88000"/>
            </a:blip>
            <a:stretch>
              <a:fillRect l="-1579" t="-1176" r="0" b="-1176"/>
            </a:stretch>
          </a:blipFill>
        </p:spPr>
      </p:sp>
      <p:sp>
        <p:nvSpPr>
          <p:cNvPr name="Freeform 4" id="4"/>
          <p:cNvSpPr/>
          <p:nvPr/>
        </p:nvSpPr>
        <p:spPr>
          <a:xfrm flipH="false" flipV="false" rot="0">
            <a:off x="17415030" y="502090"/>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3120694" y="1891118"/>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1028700" y="933450"/>
            <a:ext cx="13493018" cy="887095"/>
          </a:xfrm>
          <a:prstGeom prst="rect">
            <a:avLst/>
          </a:prstGeom>
        </p:spPr>
        <p:txBody>
          <a:bodyPr anchor="t" rtlCol="false" tIns="0" lIns="0" bIns="0" rIns="0">
            <a:spAutoFit/>
          </a:bodyPr>
          <a:lstStyle/>
          <a:p>
            <a:pPr algn="l">
              <a:lnSpc>
                <a:spcPts val="7279"/>
              </a:lnSpc>
            </a:pPr>
            <a:r>
              <a:rPr lang="en-US" sz="5199" b="true">
                <a:solidFill>
                  <a:srgbClr val="FFFFFF"/>
                </a:solidFill>
                <a:latin typeface="Canva Sans Bold"/>
                <a:ea typeface="Canva Sans Bold"/>
                <a:cs typeface="Canva Sans Bold"/>
                <a:sym typeface="Canva Sans Bold"/>
              </a:rPr>
              <a:t>Architecture</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7065169" y="3028586"/>
            <a:ext cx="9908394" cy="10021132"/>
          </a:xfrm>
          <a:custGeom>
            <a:avLst/>
            <a:gdLst/>
            <a:ahLst/>
            <a:cxnLst/>
            <a:rect r="r" b="b" t="t" l="l"/>
            <a:pathLst>
              <a:path h="10021132" w="9908394">
                <a:moveTo>
                  <a:pt x="0" y="0"/>
                </a:moveTo>
                <a:lnTo>
                  <a:pt x="9908395" y="0"/>
                </a:lnTo>
                <a:lnTo>
                  <a:pt x="9908395" y="10021133"/>
                </a:lnTo>
                <a:lnTo>
                  <a:pt x="0" y="10021133"/>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3748271" y="-3851024"/>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7415030" y="502090"/>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120694" y="1891118"/>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grpSp>
        <p:nvGrpSpPr>
          <p:cNvPr name="Group 8" id="8"/>
          <p:cNvGrpSpPr/>
          <p:nvPr/>
        </p:nvGrpSpPr>
        <p:grpSpPr>
          <a:xfrm rot="0">
            <a:off x="10830725" y="3257591"/>
            <a:ext cx="1977118" cy="189017"/>
            <a:chOff x="0" y="0"/>
            <a:chExt cx="520722" cy="49782"/>
          </a:xfrm>
        </p:grpSpPr>
        <p:sp>
          <p:nvSpPr>
            <p:cNvPr name="Freeform 9" id="9"/>
            <p:cNvSpPr/>
            <p:nvPr/>
          </p:nvSpPr>
          <p:spPr>
            <a:xfrm flipH="false" flipV="false" rot="0">
              <a:off x="0" y="0"/>
              <a:ext cx="520722" cy="49782"/>
            </a:xfrm>
            <a:custGeom>
              <a:avLst/>
              <a:gdLst/>
              <a:ahLst/>
              <a:cxnLst/>
              <a:rect r="r" b="b" t="t" l="l"/>
              <a:pathLst>
                <a:path h="49782" w="520722">
                  <a:moveTo>
                    <a:pt x="0" y="0"/>
                  </a:moveTo>
                  <a:lnTo>
                    <a:pt x="520722" y="0"/>
                  </a:lnTo>
                  <a:lnTo>
                    <a:pt x="520722"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10" id="10"/>
            <p:cNvSpPr txBox="true"/>
            <p:nvPr/>
          </p:nvSpPr>
          <p:spPr>
            <a:xfrm>
              <a:off x="0" y="-28575"/>
              <a:ext cx="520722" cy="78357"/>
            </a:xfrm>
            <a:prstGeom prst="rect">
              <a:avLst/>
            </a:prstGeom>
          </p:spPr>
          <p:txBody>
            <a:bodyPr anchor="ctr" rtlCol="false" tIns="50800" lIns="50800" bIns="50800" rIns="50800"/>
            <a:lstStyle/>
            <a:p>
              <a:pPr algn="ctr">
                <a:lnSpc>
                  <a:spcPts val="2774"/>
                </a:lnSpc>
              </a:pPr>
            </a:p>
          </p:txBody>
        </p:sp>
      </p:grpSp>
      <p:sp>
        <p:nvSpPr>
          <p:cNvPr name="TextBox 11" id="11"/>
          <p:cNvSpPr txBox="true"/>
          <p:nvPr/>
        </p:nvSpPr>
        <p:spPr>
          <a:xfrm rot="0">
            <a:off x="1028700" y="933450"/>
            <a:ext cx="13493018" cy="887095"/>
          </a:xfrm>
          <a:prstGeom prst="rect">
            <a:avLst/>
          </a:prstGeom>
        </p:spPr>
        <p:txBody>
          <a:bodyPr anchor="t" rtlCol="false" tIns="0" lIns="0" bIns="0" rIns="0">
            <a:spAutoFit/>
          </a:bodyPr>
          <a:lstStyle/>
          <a:p>
            <a:pPr algn="l">
              <a:lnSpc>
                <a:spcPts val="7279"/>
              </a:lnSpc>
            </a:pPr>
            <a:r>
              <a:rPr lang="en-US" sz="5199" b="true">
                <a:solidFill>
                  <a:srgbClr val="FFFFFF"/>
                </a:solidFill>
                <a:latin typeface="Canva Sans Bold"/>
                <a:ea typeface="Canva Sans Bold"/>
                <a:cs typeface="Canva Sans Bold"/>
                <a:sym typeface="Canva Sans Bold"/>
              </a:rPr>
              <a:t>Key Functions</a:t>
            </a:r>
          </a:p>
        </p:txBody>
      </p:sp>
      <p:sp>
        <p:nvSpPr>
          <p:cNvPr name="TextBox 12" id="12"/>
          <p:cNvSpPr txBox="true"/>
          <p:nvPr/>
        </p:nvSpPr>
        <p:spPr>
          <a:xfrm rot="0">
            <a:off x="1028700" y="3190916"/>
            <a:ext cx="15815165" cy="4311650"/>
          </a:xfrm>
          <a:prstGeom prst="rect">
            <a:avLst/>
          </a:prstGeom>
        </p:spPr>
        <p:txBody>
          <a:bodyPr anchor="t" rtlCol="false" tIns="0" lIns="0" bIns="0" rIns="0">
            <a:spAutoFit/>
          </a:bodyPr>
          <a:lstStyle/>
          <a:p>
            <a:pPr algn="just" marL="755651" indent="-377825" lvl="1">
              <a:lnSpc>
                <a:spcPts val="4900"/>
              </a:lnSpc>
              <a:buFont typeface="Arial"/>
              <a:buChar char="•"/>
            </a:pPr>
            <a:r>
              <a:rPr lang="en-US" b="true" sz="3500">
                <a:solidFill>
                  <a:srgbClr val="FFFFFF"/>
                </a:solidFill>
                <a:latin typeface="Canva Sans Bold"/>
                <a:ea typeface="Canva Sans Bold"/>
                <a:cs typeface="Canva Sans Bold"/>
                <a:sym typeface="Canva Sans Bold"/>
              </a:rPr>
              <a:t>Divides images into 4x4 patches  converts them into tokens.</a:t>
            </a:r>
          </a:p>
          <a:p>
            <a:pPr algn="just" marL="755651" indent="-377825" lvl="1">
              <a:lnSpc>
                <a:spcPts val="4900"/>
              </a:lnSpc>
              <a:buFont typeface="Arial"/>
              <a:buChar char="•"/>
            </a:pPr>
            <a:r>
              <a:rPr lang="en-US" b="true" sz="3500">
                <a:solidFill>
                  <a:srgbClr val="FFFFFF"/>
                </a:solidFill>
                <a:latin typeface="Canva Sans Bold"/>
                <a:ea typeface="Canva Sans Bold"/>
                <a:cs typeface="Canva Sans Bold"/>
                <a:sym typeface="Canva Sans Bold"/>
              </a:rPr>
              <a:t>Applies Shifted Window Att</a:t>
            </a:r>
            <a:r>
              <a:rPr lang="en-US" b="true" sz="3500">
                <a:solidFill>
                  <a:srgbClr val="FFFFFF"/>
                </a:solidFill>
                <a:latin typeface="Canva Sans Bold"/>
                <a:ea typeface="Canva Sans Bold"/>
                <a:cs typeface="Canva Sans Bold"/>
                <a:sym typeface="Canva Sans Bold"/>
              </a:rPr>
              <a:t>ention to capture both local and global patterns.</a:t>
            </a:r>
          </a:p>
          <a:p>
            <a:pPr algn="just" marL="755651" indent="-377825" lvl="1">
              <a:lnSpc>
                <a:spcPts val="4900"/>
              </a:lnSpc>
              <a:buFont typeface="Arial"/>
              <a:buChar char="•"/>
            </a:pPr>
            <a:r>
              <a:rPr lang="en-US" b="true" sz="3500">
                <a:solidFill>
                  <a:srgbClr val="FFFFFF"/>
                </a:solidFill>
                <a:latin typeface="Canva Sans Bold"/>
                <a:ea typeface="Canva Sans Bold"/>
                <a:cs typeface="Canva Sans Bold"/>
                <a:sym typeface="Canva Sans Bold"/>
              </a:rPr>
              <a:t>Constructs a multi-level image representation by merging tokens progressively.</a:t>
            </a:r>
          </a:p>
          <a:p>
            <a:pPr algn="just" marL="755651" indent="-377825" lvl="1">
              <a:lnSpc>
                <a:spcPts val="4900"/>
              </a:lnSpc>
              <a:buFont typeface="Arial"/>
              <a:buChar char="•"/>
            </a:pPr>
            <a:r>
              <a:rPr lang="en-US" b="true" sz="3500">
                <a:solidFill>
                  <a:srgbClr val="FFFFFF"/>
                </a:solidFill>
                <a:latin typeface="Canva Sans Bold"/>
                <a:ea typeface="Canva Sans Bold"/>
                <a:cs typeface="Canva Sans Bold"/>
                <a:sym typeface="Canva Sans Bold"/>
              </a:rPr>
              <a:t>Generates predictions to classify images into two distinct categories.</a:t>
            </a:r>
          </a:p>
          <a:p>
            <a:pPr algn="just">
              <a:lnSpc>
                <a:spcPts val="4900"/>
              </a:lnSpc>
            </a:pP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366480"/>
            <a:ext cx="11503831"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Optimizer: AdamW</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3337264" y="1785660"/>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057683" y="2679831"/>
            <a:ext cx="12799898" cy="7165063"/>
          </a:xfrm>
          <a:custGeom>
            <a:avLst/>
            <a:gdLst/>
            <a:ahLst/>
            <a:cxnLst/>
            <a:rect r="r" b="b" t="t" l="l"/>
            <a:pathLst>
              <a:path h="7165063" w="12799898">
                <a:moveTo>
                  <a:pt x="0" y="0"/>
                </a:moveTo>
                <a:lnTo>
                  <a:pt x="12799898" y="0"/>
                </a:lnTo>
                <a:lnTo>
                  <a:pt x="12799898" y="7165062"/>
                </a:lnTo>
                <a:lnTo>
                  <a:pt x="0" y="7165062"/>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Loss Function: Cross Entropy Loss</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504966" y="3687742"/>
            <a:ext cx="10223303" cy="4234145"/>
          </a:xfrm>
          <a:custGeom>
            <a:avLst/>
            <a:gdLst/>
            <a:ahLst/>
            <a:cxnLst/>
            <a:rect r="r" b="b" t="t" l="l"/>
            <a:pathLst>
              <a:path h="4234145" w="10223303">
                <a:moveTo>
                  <a:pt x="0" y="0"/>
                </a:moveTo>
                <a:lnTo>
                  <a:pt x="10223303" y="0"/>
                </a:lnTo>
                <a:lnTo>
                  <a:pt x="10223303" y="4234145"/>
                </a:lnTo>
                <a:lnTo>
                  <a:pt x="0" y="4234145"/>
                </a:lnTo>
                <a:lnTo>
                  <a:pt x="0" y="0"/>
                </a:lnTo>
                <a:close/>
              </a:path>
            </a:pathLst>
          </a:custGeom>
          <a:blipFill>
            <a:blip r:embed="rId7"/>
            <a:stretch>
              <a:fillRect l="0" t="-442"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Activation Function: GeLU</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902684" y="2995570"/>
            <a:ext cx="12831284" cy="6415642"/>
          </a:xfrm>
          <a:custGeom>
            <a:avLst/>
            <a:gdLst/>
            <a:ahLst/>
            <a:cxnLst/>
            <a:rect r="r" b="b" t="t" l="l"/>
            <a:pathLst>
              <a:path h="6415642" w="12831284">
                <a:moveTo>
                  <a:pt x="0" y="0"/>
                </a:moveTo>
                <a:lnTo>
                  <a:pt x="12831284" y="0"/>
                </a:lnTo>
                <a:lnTo>
                  <a:pt x="12831284" y="6415642"/>
                </a:lnTo>
                <a:lnTo>
                  <a:pt x="0" y="6415642"/>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3798497" y="4840322"/>
            <a:ext cx="9325185" cy="9431287"/>
          </a:xfrm>
          <a:custGeom>
            <a:avLst/>
            <a:gdLst/>
            <a:ahLst/>
            <a:cxnLst/>
            <a:rect r="r" b="b" t="t" l="l"/>
            <a:pathLst>
              <a:path h="9431287" w="9325185">
                <a:moveTo>
                  <a:pt x="0" y="0"/>
                </a:moveTo>
                <a:lnTo>
                  <a:pt x="9325185" y="0"/>
                </a:lnTo>
                <a:lnTo>
                  <a:pt x="9325185" y="9431287"/>
                </a:lnTo>
                <a:lnTo>
                  <a:pt x="0" y="9431287"/>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6620711" y="-148924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173200" y="679447"/>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alphaModFix amt="79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509445" y="3914241"/>
            <a:ext cx="3984892" cy="879489"/>
            <a:chOff x="0" y="0"/>
            <a:chExt cx="599647" cy="132346"/>
          </a:xfrm>
        </p:grpSpPr>
        <p:sp>
          <p:nvSpPr>
            <p:cNvPr name="Freeform 6" id="6"/>
            <p:cNvSpPr/>
            <p:nvPr/>
          </p:nvSpPr>
          <p:spPr>
            <a:xfrm flipH="false" flipV="false" rot="0">
              <a:off x="0" y="0"/>
              <a:ext cx="599647" cy="132346"/>
            </a:xfrm>
            <a:custGeom>
              <a:avLst/>
              <a:gdLst/>
              <a:ahLst/>
              <a:cxnLst/>
              <a:rect r="r" b="b" t="t" l="l"/>
              <a:pathLst>
                <a:path h="132346" w="599647">
                  <a:moveTo>
                    <a:pt x="27199" y="0"/>
                  </a:moveTo>
                  <a:lnTo>
                    <a:pt x="572447" y="0"/>
                  </a:lnTo>
                  <a:cubicBezTo>
                    <a:pt x="587469" y="0"/>
                    <a:pt x="599647" y="12178"/>
                    <a:pt x="599647" y="27199"/>
                  </a:cubicBezTo>
                  <a:lnTo>
                    <a:pt x="599647" y="105146"/>
                  </a:lnTo>
                  <a:cubicBezTo>
                    <a:pt x="599647" y="112360"/>
                    <a:pt x="596781" y="119278"/>
                    <a:pt x="591680" y="124379"/>
                  </a:cubicBezTo>
                  <a:cubicBezTo>
                    <a:pt x="586579" y="129480"/>
                    <a:pt x="579661" y="132346"/>
                    <a:pt x="572447" y="132346"/>
                  </a:cubicBezTo>
                  <a:lnTo>
                    <a:pt x="27199" y="132346"/>
                  </a:lnTo>
                  <a:cubicBezTo>
                    <a:pt x="19986" y="132346"/>
                    <a:pt x="13067" y="129480"/>
                    <a:pt x="7967" y="124379"/>
                  </a:cubicBezTo>
                  <a:cubicBezTo>
                    <a:pt x="2866" y="119278"/>
                    <a:pt x="0" y="112360"/>
                    <a:pt x="0" y="105146"/>
                  </a:cubicBezTo>
                  <a:lnTo>
                    <a:pt x="0" y="27199"/>
                  </a:lnTo>
                  <a:cubicBezTo>
                    <a:pt x="0" y="12178"/>
                    <a:pt x="12178" y="0"/>
                    <a:pt x="27199" y="0"/>
                  </a:cubicBezTo>
                  <a:close/>
                </a:path>
              </a:pathLst>
            </a:custGeom>
            <a:solidFill>
              <a:srgbClr val="72EFAC"/>
            </a:solidFill>
          </p:spPr>
        </p:sp>
        <p:sp>
          <p:nvSpPr>
            <p:cNvPr name="TextBox 7" id="7"/>
            <p:cNvSpPr txBox="true"/>
            <p:nvPr/>
          </p:nvSpPr>
          <p:spPr>
            <a:xfrm>
              <a:off x="0" y="-28575"/>
              <a:ext cx="599647" cy="160921"/>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1132249" y="1328892"/>
            <a:ext cx="5348158" cy="926354"/>
          </a:xfrm>
          <a:prstGeom prst="rect">
            <a:avLst/>
          </a:prstGeom>
        </p:spPr>
        <p:txBody>
          <a:bodyPr anchor="t" rtlCol="false" tIns="0" lIns="0" bIns="0" rIns="0">
            <a:spAutoFit/>
          </a:bodyPr>
          <a:lstStyle/>
          <a:p>
            <a:pPr algn="l">
              <a:lnSpc>
                <a:spcPts val="7140"/>
              </a:lnSpc>
            </a:pPr>
            <a:r>
              <a:rPr lang="en-US" b="true" sz="6736" spc="-13">
                <a:solidFill>
                  <a:srgbClr val="FFFFFF"/>
                </a:solidFill>
                <a:latin typeface="IBM Plex Sans Bold"/>
                <a:ea typeface="IBM Plex Sans Bold"/>
                <a:cs typeface="IBM Plex Sans Bold"/>
                <a:sym typeface="IBM Plex Sans Bold"/>
              </a:rPr>
              <a:t>The Datasets</a:t>
            </a:r>
          </a:p>
        </p:txBody>
      </p:sp>
      <p:sp>
        <p:nvSpPr>
          <p:cNvPr name="TextBox 9" id="9"/>
          <p:cNvSpPr txBox="true"/>
          <p:nvPr/>
        </p:nvSpPr>
        <p:spPr>
          <a:xfrm rot="0">
            <a:off x="3757239" y="3924891"/>
            <a:ext cx="3489303" cy="771523"/>
          </a:xfrm>
          <a:prstGeom prst="rect">
            <a:avLst/>
          </a:prstGeom>
        </p:spPr>
        <p:txBody>
          <a:bodyPr anchor="t" rtlCol="false" tIns="0" lIns="0" bIns="0" rIns="0">
            <a:spAutoFit/>
          </a:bodyPr>
          <a:lstStyle/>
          <a:p>
            <a:pPr algn="ctr">
              <a:lnSpc>
                <a:spcPts val="6305"/>
              </a:lnSpc>
            </a:pPr>
            <a:r>
              <a:rPr lang="en-US" b="true" sz="4504" spc="-9">
                <a:solidFill>
                  <a:srgbClr val="000138"/>
                </a:solidFill>
                <a:latin typeface="IBM Plex Sans Bold"/>
                <a:ea typeface="IBM Plex Sans Bold"/>
                <a:cs typeface="IBM Plex Sans Bold"/>
                <a:sym typeface="IBM Plex Sans Bold"/>
              </a:rPr>
              <a:t>Pathfinder</a:t>
            </a:r>
          </a:p>
        </p:txBody>
      </p:sp>
      <p:grpSp>
        <p:nvGrpSpPr>
          <p:cNvPr name="Group 10" id="10"/>
          <p:cNvGrpSpPr/>
          <p:nvPr/>
        </p:nvGrpSpPr>
        <p:grpSpPr>
          <a:xfrm rot="0">
            <a:off x="10872625" y="3914712"/>
            <a:ext cx="4288070" cy="879018"/>
            <a:chOff x="0" y="0"/>
            <a:chExt cx="645269" cy="132275"/>
          </a:xfrm>
        </p:grpSpPr>
        <p:sp>
          <p:nvSpPr>
            <p:cNvPr name="Freeform 11" id="11"/>
            <p:cNvSpPr/>
            <p:nvPr/>
          </p:nvSpPr>
          <p:spPr>
            <a:xfrm flipH="false" flipV="false" rot="0">
              <a:off x="0" y="0"/>
              <a:ext cx="645269" cy="132275"/>
            </a:xfrm>
            <a:custGeom>
              <a:avLst/>
              <a:gdLst/>
              <a:ahLst/>
              <a:cxnLst/>
              <a:rect r="r" b="b" t="t" l="l"/>
              <a:pathLst>
                <a:path h="132275" w="645269">
                  <a:moveTo>
                    <a:pt x="25276" y="0"/>
                  </a:moveTo>
                  <a:lnTo>
                    <a:pt x="619993" y="0"/>
                  </a:lnTo>
                  <a:cubicBezTo>
                    <a:pt x="626696" y="0"/>
                    <a:pt x="633125" y="2663"/>
                    <a:pt x="637866" y="7403"/>
                  </a:cubicBezTo>
                  <a:cubicBezTo>
                    <a:pt x="642606" y="12144"/>
                    <a:pt x="645269" y="18573"/>
                    <a:pt x="645269" y="25276"/>
                  </a:cubicBezTo>
                  <a:lnTo>
                    <a:pt x="645269" y="106998"/>
                  </a:lnTo>
                  <a:cubicBezTo>
                    <a:pt x="645269" y="120958"/>
                    <a:pt x="633952" y="132275"/>
                    <a:pt x="619993" y="132275"/>
                  </a:cubicBezTo>
                  <a:lnTo>
                    <a:pt x="25276" y="132275"/>
                  </a:lnTo>
                  <a:cubicBezTo>
                    <a:pt x="11317" y="132275"/>
                    <a:pt x="0" y="120958"/>
                    <a:pt x="0" y="106998"/>
                  </a:cubicBezTo>
                  <a:lnTo>
                    <a:pt x="0" y="25276"/>
                  </a:lnTo>
                  <a:cubicBezTo>
                    <a:pt x="0" y="11317"/>
                    <a:pt x="11317" y="0"/>
                    <a:pt x="25276" y="0"/>
                  </a:cubicBezTo>
                  <a:close/>
                </a:path>
              </a:pathLst>
            </a:custGeom>
            <a:solidFill>
              <a:srgbClr val="72EFAC"/>
            </a:solidFill>
          </p:spPr>
        </p:sp>
        <p:sp>
          <p:nvSpPr>
            <p:cNvPr name="TextBox 12" id="12"/>
            <p:cNvSpPr txBox="true"/>
            <p:nvPr/>
          </p:nvSpPr>
          <p:spPr>
            <a:xfrm>
              <a:off x="0" y="-28575"/>
              <a:ext cx="645269" cy="160850"/>
            </a:xfrm>
            <a:prstGeom prst="rect">
              <a:avLst/>
            </a:prstGeom>
          </p:spPr>
          <p:txBody>
            <a:bodyPr anchor="ctr" rtlCol="false" tIns="50800" lIns="50800" bIns="50800" rIns="50800"/>
            <a:lstStyle/>
            <a:p>
              <a:pPr algn="ctr">
                <a:lnSpc>
                  <a:spcPts val="2774"/>
                </a:lnSpc>
              </a:pPr>
            </a:p>
          </p:txBody>
        </p:sp>
      </p:grpSp>
      <p:sp>
        <p:nvSpPr>
          <p:cNvPr name="TextBox 13" id="13"/>
          <p:cNvSpPr txBox="true"/>
          <p:nvPr/>
        </p:nvSpPr>
        <p:spPr>
          <a:xfrm rot="0">
            <a:off x="11272009" y="3925362"/>
            <a:ext cx="3489303" cy="771523"/>
          </a:xfrm>
          <a:prstGeom prst="rect">
            <a:avLst/>
          </a:prstGeom>
        </p:spPr>
        <p:txBody>
          <a:bodyPr anchor="t" rtlCol="false" tIns="0" lIns="0" bIns="0" rIns="0">
            <a:spAutoFit/>
          </a:bodyPr>
          <a:lstStyle/>
          <a:p>
            <a:pPr algn="ctr">
              <a:lnSpc>
                <a:spcPts val="6305"/>
              </a:lnSpc>
            </a:pPr>
            <a:r>
              <a:rPr lang="en-US" b="true" sz="4504" spc="-9">
                <a:solidFill>
                  <a:srgbClr val="000138"/>
                </a:solidFill>
                <a:latin typeface="IBM Plex Sans Bold"/>
                <a:ea typeface="IBM Plex Sans Bold"/>
                <a:cs typeface="IBM Plex Sans Bold"/>
                <a:sym typeface="IBM Plex Sans Bold"/>
              </a:rPr>
              <a:t>Pathfinder-X</a:t>
            </a:r>
          </a:p>
        </p:txBody>
      </p:sp>
      <p:sp>
        <p:nvSpPr>
          <p:cNvPr name="TextBox 14" id="14"/>
          <p:cNvSpPr txBox="true"/>
          <p:nvPr/>
        </p:nvSpPr>
        <p:spPr>
          <a:xfrm rot="0">
            <a:off x="2370810" y="5631580"/>
            <a:ext cx="5181380" cy="2441447"/>
          </a:xfrm>
          <a:prstGeom prst="rect">
            <a:avLst/>
          </a:prstGeom>
        </p:spPr>
        <p:txBody>
          <a:bodyPr anchor="t" rtlCol="false" tIns="0" lIns="0" bIns="0" rIns="0">
            <a:spAutoFit/>
          </a:bodyPr>
          <a:lstStyle/>
          <a:p>
            <a:pPr algn="r">
              <a:lnSpc>
                <a:spcPts val="3940"/>
              </a:lnSpc>
              <a:spcBef>
                <a:spcPct val="0"/>
              </a:spcBef>
            </a:pPr>
            <a:r>
              <a:rPr lang="en-US" b="true" sz="2814" spc="-5">
                <a:solidFill>
                  <a:srgbClr val="FFFFFF"/>
                </a:solidFill>
                <a:latin typeface="IBM Plex Sans Bold"/>
                <a:ea typeface="IBM Plex Sans Bold"/>
                <a:cs typeface="IBM Plex Sans Bold"/>
                <a:sym typeface="IBM Plex Sans Bold"/>
              </a:rPr>
              <a:t>32x32 pixels (1024 pixels).</a:t>
            </a:r>
          </a:p>
          <a:p>
            <a:pPr algn="r">
              <a:lnSpc>
                <a:spcPts val="3940"/>
              </a:lnSpc>
              <a:spcBef>
                <a:spcPct val="0"/>
              </a:spcBef>
            </a:pPr>
            <a:r>
              <a:rPr lang="en-US" b="true" sz="2814" spc="-5">
                <a:solidFill>
                  <a:srgbClr val="FFFFFF"/>
                </a:solidFill>
                <a:latin typeface="IBM Plex Sans Bold"/>
                <a:ea typeface="IBM Plex Sans Bold"/>
                <a:cs typeface="IBM Plex Sans Bold"/>
                <a:sym typeface="IBM Plex Sans Bold"/>
              </a:rPr>
              <a:t>Binary task: Connected points</a:t>
            </a:r>
          </a:p>
          <a:p>
            <a:pPr algn="r">
              <a:lnSpc>
                <a:spcPts val="3940"/>
              </a:lnSpc>
              <a:spcBef>
                <a:spcPct val="0"/>
              </a:spcBef>
            </a:pPr>
            <a:r>
              <a:rPr lang="en-US" b="true" sz="2814" spc="-5">
                <a:solidFill>
                  <a:srgbClr val="FFFFFF"/>
                </a:solidFill>
                <a:latin typeface="IBM Plex Sans Bold"/>
                <a:ea typeface="IBM Plex Sans Bold"/>
                <a:cs typeface="IBM Plex Sans Bold"/>
                <a:sym typeface="IBM Plex Sans Bold"/>
              </a:rPr>
              <a:t>via dashed path.</a:t>
            </a:r>
          </a:p>
          <a:p>
            <a:pPr algn="r">
              <a:lnSpc>
                <a:spcPts val="3940"/>
              </a:lnSpc>
              <a:spcBef>
                <a:spcPct val="0"/>
              </a:spcBef>
            </a:pPr>
            <a:r>
              <a:rPr lang="en-US" b="true" sz="2814" spc="-5">
                <a:solidFill>
                  <a:srgbClr val="FFFFFF"/>
                </a:solidFill>
                <a:latin typeface="IBM Plex Sans Bold"/>
                <a:ea typeface="IBM Plex Sans Bold"/>
                <a:cs typeface="IBM Plex Sans Bold"/>
                <a:sym typeface="IBM Plex Sans Bold"/>
              </a:rPr>
              <a:t>Includes distractors.</a:t>
            </a:r>
          </a:p>
          <a:p>
            <a:pPr algn="r">
              <a:lnSpc>
                <a:spcPts val="3940"/>
              </a:lnSpc>
              <a:spcBef>
                <a:spcPct val="0"/>
              </a:spcBef>
            </a:pPr>
            <a:r>
              <a:rPr lang="en-US" b="true" sz="2814" spc="-5">
                <a:solidFill>
                  <a:srgbClr val="FFFFFF"/>
                </a:solidFill>
                <a:latin typeface="IBM Plex Sans Bold"/>
                <a:ea typeface="IBM Plex Sans Bold"/>
                <a:cs typeface="IBM Plex Sans Bold"/>
                <a:sym typeface="IBM Plex Sans Bold"/>
              </a:rPr>
              <a:t>Sequence length: 1024 tokens.</a:t>
            </a:r>
          </a:p>
        </p:txBody>
      </p:sp>
      <p:sp>
        <p:nvSpPr>
          <p:cNvPr name="TextBox 15" id="15"/>
          <p:cNvSpPr txBox="true"/>
          <p:nvPr/>
        </p:nvSpPr>
        <p:spPr>
          <a:xfrm rot="0">
            <a:off x="10872625" y="5648127"/>
            <a:ext cx="5512605" cy="1933741"/>
          </a:xfrm>
          <a:prstGeom prst="rect">
            <a:avLst/>
          </a:prstGeom>
        </p:spPr>
        <p:txBody>
          <a:bodyPr anchor="t" rtlCol="false" tIns="0" lIns="0" bIns="0" rIns="0">
            <a:spAutoFit/>
          </a:bodyPr>
          <a:lstStyle/>
          <a:p>
            <a:pPr algn="l">
              <a:lnSpc>
                <a:spcPts val="3940"/>
              </a:lnSpc>
              <a:spcBef>
                <a:spcPct val="0"/>
              </a:spcBef>
            </a:pPr>
            <a:r>
              <a:rPr lang="en-US" b="true" sz="2814" spc="-5">
                <a:solidFill>
                  <a:srgbClr val="FFFFFF"/>
                </a:solidFill>
                <a:latin typeface="IBM Plex Sans Bold"/>
                <a:ea typeface="IBM Plex Sans Bold"/>
                <a:cs typeface="IBM Plex Sans Bold"/>
                <a:sym typeface="IBM Plex Sans Bold"/>
              </a:rPr>
              <a:t>128x128 pixels (16K pixels).</a:t>
            </a:r>
          </a:p>
          <a:p>
            <a:pPr algn="l">
              <a:lnSpc>
                <a:spcPts val="3940"/>
              </a:lnSpc>
              <a:spcBef>
                <a:spcPct val="0"/>
              </a:spcBef>
            </a:pPr>
            <a:r>
              <a:rPr lang="en-US" b="true" sz="2814" spc="-5">
                <a:solidFill>
                  <a:srgbClr val="FFFFFF"/>
                </a:solidFill>
                <a:latin typeface="IBM Plex Sans Bold"/>
                <a:ea typeface="IBM Plex Sans Bold"/>
                <a:cs typeface="IBM Plex Sans Bold"/>
                <a:sym typeface="IBM Plex Sans Bold"/>
              </a:rPr>
              <a:t>Same binary task, larger images.</a:t>
            </a:r>
          </a:p>
          <a:p>
            <a:pPr algn="l">
              <a:lnSpc>
                <a:spcPts val="3940"/>
              </a:lnSpc>
              <a:spcBef>
                <a:spcPct val="0"/>
              </a:spcBef>
            </a:pPr>
            <a:r>
              <a:rPr lang="en-US" b="true" sz="2814" spc="-5">
                <a:solidFill>
                  <a:srgbClr val="FFFFFF"/>
                </a:solidFill>
                <a:latin typeface="IBM Plex Sans Bold"/>
                <a:ea typeface="IBM Plex Sans Bold"/>
                <a:cs typeface="IBM Plex Sans Bold"/>
                <a:sym typeface="IBM Plex Sans Bold"/>
              </a:rPr>
              <a:t>Tests extreme sequence lengths.</a:t>
            </a:r>
          </a:p>
          <a:p>
            <a:pPr algn="l">
              <a:lnSpc>
                <a:spcPts val="3940"/>
              </a:lnSpc>
              <a:spcBef>
                <a:spcPct val="0"/>
              </a:spcBef>
            </a:pPr>
            <a:r>
              <a:rPr lang="en-US" b="true" sz="2814" spc="-5">
                <a:solidFill>
                  <a:srgbClr val="FFFFFF"/>
                </a:solidFill>
                <a:latin typeface="IBM Plex Sans Bold"/>
                <a:ea typeface="IBM Plex Sans Bold"/>
                <a:cs typeface="IBM Plex Sans Bold"/>
                <a:sym typeface="IBM Plex Sans Bold"/>
              </a:rPr>
              <a:t>Sequence length: 16K tokens.</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Efficient Former Model</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696917" y="4333547"/>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My best performing Model!</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Efficient Former Model</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2531141" y="2786577"/>
            <a:ext cx="12538741" cy="2558528"/>
          </a:xfrm>
          <a:custGeom>
            <a:avLst/>
            <a:gdLst/>
            <a:ahLst/>
            <a:cxnLst/>
            <a:rect r="r" b="b" t="t" l="l"/>
            <a:pathLst>
              <a:path h="2558528" w="12538741">
                <a:moveTo>
                  <a:pt x="0" y="0"/>
                </a:moveTo>
                <a:lnTo>
                  <a:pt x="12538741" y="0"/>
                </a:lnTo>
                <a:lnTo>
                  <a:pt x="12538741" y="2558528"/>
                </a:lnTo>
                <a:lnTo>
                  <a:pt x="0" y="2558528"/>
                </a:lnTo>
                <a:lnTo>
                  <a:pt x="0" y="0"/>
                </a:lnTo>
                <a:close/>
              </a:path>
            </a:pathLst>
          </a:custGeom>
          <a:blipFill>
            <a:blip r:embed="rId7"/>
            <a:stretch>
              <a:fillRect l="0" t="0" r="0" b="0"/>
            </a:stretch>
          </a:blipFill>
        </p:spPr>
      </p:sp>
      <p:sp>
        <p:nvSpPr>
          <p:cNvPr name="AutoShape 12" id="12"/>
          <p:cNvSpPr/>
          <p:nvPr/>
        </p:nvSpPr>
        <p:spPr>
          <a:xfrm flipV="true">
            <a:off x="4166010" y="5352437"/>
            <a:ext cx="502708" cy="1205634"/>
          </a:xfrm>
          <a:prstGeom prst="line">
            <a:avLst/>
          </a:prstGeom>
          <a:ln cap="flat" w="38100">
            <a:solidFill>
              <a:srgbClr val="FFFFFF"/>
            </a:solidFill>
            <a:prstDash val="solid"/>
            <a:headEnd type="none" len="sm" w="sm"/>
            <a:tailEnd type="arrow" len="sm" w="med"/>
          </a:ln>
        </p:spPr>
      </p:sp>
      <p:sp>
        <p:nvSpPr>
          <p:cNvPr name="TextBox 13" id="13"/>
          <p:cNvSpPr txBox="true"/>
          <p:nvPr/>
        </p:nvSpPr>
        <p:spPr>
          <a:xfrm rot="0">
            <a:off x="2502774" y="6605695"/>
            <a:ext cx="3668762" cy="405765"/>
          </a:xfrm>
          <a:prstGeom prst="rect">
            <a:avLst/>
          </a:prstGeom>
        </p:spPr>
        <p:txBody>
          <a:bodyPr anchor="t" rtlCol="false" tIns="0" lIns="0" bIns="0" rIns="0">
            <a:spAutoFit/>
          </a:bodyPr>
          <a:lstStyle/>
          <a:p>
            <a:pPr algn="ctr">
              <a:lnSpc>
                <a:spcPts val="3180"/>
              </a:lnSpc>
              <a:spcBef>
                <a:spcPct val="0"/>
              </a:spcBef>
            </a:pPr>
            <a:r>
              <a:rPr lang="en-US" b="true" sz="3000" spc="-6">
                <a:solidFill>
                  <a:srgbClr val="FFFFFF"/>
                </a:solidFill>
                <a:latin typeface="IBM Plex Sans Bold"/>
                <a:ea typeface="IBM Plex Sans Bold"/>
                <a:cs typeface="IBM Plex Sans Bold"/>
                <a:sym typeface="IBM Plex Sans Bold"/>
              </a:rPr>
              <a:t>Binary Classification</a:t>
            </a:r>
          </a:p>
        </p:txBody>
      </p:sp>
      <p:sp>
        <p:nvSpPr>
          <p:cNvPr name="AutoShape 14" id="14"/>
          <p:cNvSpPr/>
          <p:nvPr/>
        </p:nvSpPr>
        <p:spPr>
          <a:xfrm flipH="true" flipV="true">
            <a:off x="7681441" y="4861787"/>
            <a:ext cx="0" cy="3419776"/>
          </a:xfrm>
          <a:prstGeom prst="line">
            <a:avLst/>
          </a:prstGeom>
          <a:ln cap="flat" w="38100">
            <a:solidFill>
              <a:srgbClr val="FFFFFF"/>
            </a:solidFill>
            <a:prstDash val="solid"/>
            <a:headEnd type="none" len="sm" w="sm"/>
            <a:tailEnd type="arrow" len="sm" w="med"/>
          </a:ln>
        </p:spPr>
      </p:sp>
      <p:sp>
        <p:nvSpPr>
          <p:cNvPr name="TextBox 15" id="15"/>
          <p:cNvSpPr txBox="true"/>
          <p:nvPr/>
        </p:nvSpPr>
        <p:spPr>
          <a:xfrm rot="0">
            <a:off x="3573487" y="8615168"/>
            <a:ext cx="8215908" cy="405765"/>
          </a:xfrm>
          <a:prstGeom prst="rect">
            <a:avLst/>
          </a:prstGeom>
        </p:spPr>
        <p:txBody>
          <a:bodyPr anchor="t" rtlCol="false" tIns="0" lIns="0" bIns="0" rIns="0">
            <a:spAutoFit/>
          </a:bodyPr>
          <a:lstStyle/>
          <a:p>
            <a:pPr algn="ctr">
              <a:lnSpc>
                <a:spcPts val="3180"/>
              </a:lnSpc>
              <a:spcBef>
                <a:spcPct val="0"/>
              </a:spcBef>
            </a:pPr>
            <a:r>
              <a:rPr lang="en-US" b="true" sz="3000" spc="-6">
                <a:solidFill>
                  <a:srgbClr val="FFFFFF"/>
                </a:solidFill>
                <a:latin typeface="IBM Plex Sans Bold"/>
                <a:ea typeface="IBM Plex Sans Bold"/>
                <a:cs typeface="IBM Plex Sans Bold"/>
                <a:sym typeface="IBM Plex Sans Bold"/>
              </a:rPr>
              <a:t>Initializes the EfficientFormer-L1 architecture</a:t>
            </a:r>
          </a:p>
        </p:txBody>
      </p:sp>
      <p:sp>
        <p:nvSpPr>
          <p:cNvPr name="AutoShape 16" id="16"/>
          <p:cNvSpPr/>
          <p:nvPr/>
        </p:nvSpPr>
        <p:spPr>
          <a:xfrm flipH="true" flipV="true">
            <a:off x="13289441" y="4871312"/>
            <a:ext cx="544759" cy="943551"/>
          </a:xfrm>
          <a:prstGeom prst="line">
            <a:avLst/>
          </a:prstGeom>
          <a:ln cap="flat" w="38100">
            <a:solidFill>
              <a:srgbClr val="FFFFFF"/>
            </a:solidFill>
            <a:prstDash val="solid"/>
            <a:headEnd type="none" len="sm" w="sm"/>
            <a:tailEnd type="arrow" len="sm" w="med"/>
          </a:ln>
        </p:spPr>
      </p:sp>
      <p:sp>
        <p:nvSpPr>
          <p:cNvPr name="TextBox 17" id="17"/>
          <p:cNvSpPr txBox="true"/>
          <p:nvPr/>
        </p:nvSpPr>
        <p:spPr>
          <a:xfrm rot="0">
            <a:off x="10945441" y="5881160"/>
            <a:ext cx="7342559" cy="1205865"/>
          </a:xfrm>
          <a:prstGeom prst="rect">
            <a:avLst/>
          </a:prstGeom>
        </p:spPr>
        <p:txBody>
          <a:bodyPr anchor="t" rtlCol="false" tIns="0" lIns="0" bIns="0" rIns="0">
            <a:spAutoFit/>
          </a:bodyPr>
          <a:lstStyle/>
          <a:p>
            <a:pPr algn="ctr">
              <a:lnSpc>
                <a:spcPts val="3180"/>
              </a:lnSpc>
              <a:spcBef>
                <a:spcPct val="0"/>
              </a:spcBef>
            </a:pPr>
            <a:r>
              <a:rPr lang="en-US" b="true" sz="3000" spc="-6">
                <a:solidFill>
                  <a:srgbClr val="FFFFFF"/>
                </a:solidFill>
                <a:latin typeface="IBM Plex Sans Bold"/>
                <a:ea typeface="IBM Plex Sans Bold"/>
                <a:cs typeface="IBM Plex Sans Bold"/>
                <a:sym typeface="IBM Plex Sans Bold"/>
              </a:rPr>
              <a:t>Loads pretrained weights from ImageNet, allowing faster convergence and improved performance.</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Why Efficient Former?</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28700" y="4579799"/>
            <a:ext cx="17259300" cy="2221865"/>
          </a:xfrm>
          <a:prstGeom prst="rect">
            <a:avLst/>
          </a:prstGeom>
        </p:spPr>
        <p:txBody>
          <a:bodyPr anchor="t" rtlCol="false" tIns="0" lIns="0" bIns="0" rIns="0">
            <a:spAutoFit/>
          </a:bodyPr>
          <a:lstStyle/>
          <a:p>
            <a:pPr algn="ctr">
              <a:lnSpc>
                <a:spcPts val="5829"/>
              </a:lnSpc>
            </a:pPr>
            <a:r>
              <a:rPr lang="en-US" b="true" sz="5499" spc="-10">
                <a:solidFill>
                  <a:srgbClr val="FFFFFF"/>
                </a:solidFill>
                <a:latin typeface="IBM Plex Sans Bold"/>
                <a:ea typeface="IBM Plex Sans Bold"/>
                <a:cs typeface="IBM Plex Sans Bold"/>
                <a:sym typeface="IBM Plex Sans Bold"/>
              </a:rPr>
              <a:t>Efficiency of CNN </a:t>
            </a:r>
            <a:r>
              <a:rPr lang="en-US" b="true" sz="5499" spc="-10">
                <a:solidFill>
                  <a:srgbClr val="FF3131"/>
                </a:solidFill>
                <a:latin typeface="IBM Plex Sans Bold"/>
                <a:ea typeface="IBM Plex Sans Bold"/>
                <a:cs typeface="IBM Plex Sans Bold"/>
                <a:sym typeface="IBM Plex Sans Bold"/>
              </a:rPr>
              <a:t>+</a:t>
            </a:r>
            <a:r>
              <a:rPr lang="en-US" b="true" sz="5499" spc="-10">
                <a:solidFill>
                  <a:srgbClr val="FFFFFF"/>
                </a:solidFill>
                <a:latin typeface="IBM Plex Sans Bold"/>
                <a:ea typeface="IBM Plex Sans Bold"/>
                <a:cs typeface="IBM Plex Sans Bold"/>
                <a:sym typeface="IBM Plex Sans Bold"/>
              </a:rPr>
              <a:t> Flexibility of Transformers</a:t>
            </a:r>
          </a:p>
          <a:p>
            <a:pPr algn="ctr">
              <a:lnSpc>
                <a:spcPts val="5829"/>
              </a:lnSpc>
            </a:pPr>
          </a:p>
          <a:p>
            <a:pPr algn="ctr">
              <a:lnSpc>
                <a:spcPts val="5829"/>
              </a:lnSpc>
            </a:pPr>
            <a:r>
              <a:rPr lang="en-US" b="true" sz="5499" spc="-10">
                <a:solidFill>
                  <a:srgbClr val="FFFFFF"/>
                </a:solidFill>
                <a:latin typeface="IBM Plex Sans Bold"/>
                <a:ea typeface="IBM Plex Sans Bold"/>
                <a:cs typeface="IBM Plex Sans Bold"/>
                <a:sym typeface="IBM Plex Sans Bold"/>
              </a:rPr>
              <a:t>Low latency </a:t>
            </a:r>
            <a:r>
              <a:rPr lang="en-US" b="true" sz="5499" spc="-10">
                <a:solidFill>
                  <a:srgbClr val="FF3131"/>
                </a:solidFill>
                <a:latin typeface="IBM Plex Sans Bold"/>
                <a:ea typeface="IBM Plex Sans Bold"/>
                <a:cs typeface="IBM Plex Sans Bold"/>
                <a:sym typeface="IBM Plex Sans Bold"/>
              </a:rPr>
              <a:t>+</a:t>
            </a:r>
            <a:r>
              <a:rPr lang="en-US" b="true" sz="5499" spc="-10">
                <a:solidFill>
                  <a:srgbClr val="FFFFFF"/>
                </a:solidFill>
                <a:latin typeface="IBM Plex Sans Bold"/>
                <a:ea typeface="IBM Plex Sans Bold"/>
                <a:cs typeface="IBM Plex Sans Bold"/>
                <a:sym typeface="IBM Plex Sans Bold"/>
              </a:rPr>
              <a:t> High accuracy.</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10800000">
            <a:off x="14230573" y="2386504"/>
            <a:ext cx="1786618" cy="180757"/>
            <a:chOff x="0" y="0"/>
            <a:chExt cx="470550" cy="47607"/>
          </a:xfrm>
        </p:grpSpPr>
        <p:sp>
          <p:nvSpPr>
            <p:cNvPr name="Freeform 6" id="6"/>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8" id="8"/>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14350" y="4626242"/>
            <a:ext cx="17259300" cy="1488440"/>
          </a:xfrm>
          <a:prstGeom prst="rect">
            <a:avLst/>
          </a:prstGeom>
        </p:spPr>
        <p:txBody>
          <a:bodyPr anchor="t" rtlCol="false" tIns="0" lIns="0" bIns="0" rIns="0">
            <a:spAutoFit/>
          </a:bodyPr>
          <a:lstStyle/>
          <a:p>
            <a:pPr algn="ctr">
              <a:lnSpc>
                <a:spcPts val="5829"/>
              </a:lnSpc>
            </a:pPr>
            <a:r>
              <a:rPr lang="en-US" b="true" sz="5499" spc="-10">
                <a:solidFill>
                  <a:srgbClr val="FFFFFF"/>
                </a:solidFill>
                <a:latin typeface="IBM Plex Sans Bold"/>
                <a:ea typeface="IBM Plex Sans Bold"/>
                <a:cs typeface="IBM Plex Sans Bold"/>
                <a:sym typeface="IBM Plex Sans Bold"/>
              </a:rPr>
              <a:t>Same Optimizer as the Swin</a:t>
            </a:r>
          </a:p>
          <a:p>
            <a:pPr algn="ctr">
              <a:lnSpc>
                <a:spcPts val="5829"/>
              </a:lnSpc>
            </a:pPr>
            <a:r>
              <a:rPr lang="en-US" b="true" sz="5499" spc="-10">
                <a:solidFill>
                  <a:srgbClr val="FFFFFF"/>
                </a:solidFill>
                <a:latin typeface="IBM Plex Sans Bold"/>
                <a:ea typeface="IBM Plex Sans Bold"/>
                <a:cs typeface="IBM Plex Sans Bold"/>
                <a:sym typeface="IBM Plex Sans Bold"/>
              </a:rPr>
              <a:t>Same Loss function</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123024" y="192282"/>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Mobile Vit Model</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03758" y="2146006"/>
            <a:ext cx="7741741" cy="7514197"/>
          </a:xfrm>
          <a:custGeom>
            <a:avLst/>
            <a:gdLst/>
            <a:ahLst/>
            <a:cxnLst/>
            <a:rect r="r" b="b" t="t" l="l"/>
            <a:pathLst>
              <a:path h="7514197" w="7741741">
                <a:moveTo>
                  <a:pt x="0" y="0"/>
                </a:moveTo>
                <a:lnTo>
                  <a:pt x="7741742" y="0"/>
                </a:lnTo>
                <a:lnTo>
                  <a:pt x="7741742" y="7514197"/>
                </a:lnTo>
                <a:lnTo>
                  <a:pt x="0" y="7514197"/>
                </a:lnTo>
                <a:lnTo>
                  <a:pt x="0" y="0"/>
                </a:lnTo>
                <a:close/>
              </a:path>
            </a:pathLst>
          </a:custGeom>
          <a:blipFill>
            <a:blip r:embed="rId7"/>
            <a:stretch>
              <a:fillRect l="-651" t="0" r="-651" b="0"/>
            </a:stretch>
          </a:blipFill>
        </p:spPr>
      </p:sp>
      <p:sp>
        <p:nvSpPr>
          <p:cNvPr name="TextBox 12" id="12"/>
          <p:cNvSpPr txBox="true"/>
          <p:nvPr/>
        </p:nvSpPr>
        <p:spPr>
          <a:xfrm rot="0">
            <a:off x="1123024" y="1193256"/>
            <a:ext cx="14894166" cy="273685"/>
          </a:xfrm>
          <a:prstGeom prst="rect">
            <a:avLst/>
          </a:prstGeom>
        </p:spPr>
        <p:txBody>
          <a:bodyPr anchor="t" rtlCol="false" tIns="0" lIns="0" bIns="0" rIns="0">
            <a:spAutoFit/>
          </a:bodyPr>
          <a:lstStyle/>
          <a:p>
            <a:pPr algn="ctr">
              <a:lnSpc>
                <a:spcPts val="2120"/>
              </a:lnSpc>
              <a:spcBef>
                <a:spcPct val="0"/>
              </a:spcBef>
            </a:pPr>
            <a:r>
              <a:rPr lang="en-US" b="true" sz="2000" spc="-4">
                <a:solidFill>
                  <a:srgbClr val="FFFFFF"/>
                </a:solidFill>
                <a:latin typeface="IBM Plex Sans Bold"/>
                <a:ea typeface="IBM Plex Sans Bold"/>
                <a:cs typeface="IBM Plex Sans Bold"/>
                <a:sym typeface="IBM Plex Sans Bold"/>
              </a:rPr>
              <a:t>MobileNet-like convolution with a Vision Transformer (ViT)</a:t>
            </a:r>
          </a:p>
        </p:txBody>
      </p:sp>
      <p:sp>
        <p:nvSpPr>
          <p:cNvPr name="AutoShape 13" id="13"/>
          <p:cNvSpPr/>
          <p:nvPr/>
        </p:nvSpPr>
        <p:spPr>
          <a:xfrm flipH="true">
            <a:off x="4017315" y="3481414"/>
            <a:ext cx="5126685" cy="0"/>
          </a:xfrm>
          <a:prstGeom prst="line">
            <a:avLst/>
          </a:prstGeom>
          <a:ln cap="flat" w="38100">
            <a:solidFill>
              <a:srgbClr val="FFFFFF"/>
            </a:solidFill>
            <a:prstDash val="solid"/>
            <a:headEnd type="none" len="sm" w="sm"/>
            <a:tailEnd type="arrow" len="sm" w="med"/>
          </a:ln>
        </p:spPr>
      </p:sp>
      <p:sp>
        <p:nvSpPr>
          <p:cNvPr name="TextBox 14" id="14"/>
          <p:cNvSpPr txBox="true"/>
          <p:nvPr/>
        </p:nvSpPr>
        <p:spPr>
          <a:xfrm rot="0">
            <a:off x="9292604" y="3154389"/>
            <a:ext cx="7319367" cy="682625"/>
          </a:xfrm>
          <a:prstGeom prst="rect">
            <a:avLst/>
          </a:prstGeom>
        </p:spPr>
        <p:txBody>
          <a:bodyPr anchor="t" rtlCol="false" tIns="0" lIns="0" bIns="0" rIns="0">
            <a:spAutoFit/>
          </a:bodyPr>
          <a:lstStyle/>
          <a:p>
            <a:pPr algn="ctr">
              <a:lnSpc>
                <a:spcPts val="2649"/>
              </a:lnSpc>
              <a:spcBef>
                <a:spcPct val="0"/>
              </a:spcBef>
            </a:pPr>
            <a:r>
              <a:rPr lang="en-US" b="true" sz="2499" spc="-4">
                <a:solidFill>
                  <a:srgbClr val="FFFFFF"/>
                </a:solidFill>
                <a:latin typeface="IBM Plex Sans Bold"/>
                <a:ea typeface="IBM Plex Sans Bold"/>
                <a:cs typeface="IBM Plex Sans Bold"/>
                <a:sym typeface="IBM Plex Sans Bold"/>
              </a:rPr>
              <a:t>Extracts initial features by downsampling the input image using convolution layers.</a:t>
            </a:r>
          </a:p>
        </p:txBody>
      </p:sp>
      <p:sp>
        <p:nvSpPr>
          <p:cNvPr name="TextBox 15" id="15"/>
          <p:cNvSpPr txBox="true"/>
          <p:nvPr/>
        </p:nvSpPr>
        <p:spPr>
          <a:xfrm rot="0">
            <a:off x="9144000" y="4887104"/>
            <a:ext cx="8457220" cy="682625"/>
          </a:xfrm>
          <a:prstGeom prst="rect">
            <a:avLst/>
          </a:prstGeom>
        </p:spPr>
        <p:txBody>
          <a:bodyPr anchor="t" rtlCol="false" tIns="0" lIns="0" bIns="0" rIns="0">
            <a:spAutoFit/>
          </a:bodyPr>
          <a:lstStyle/>
          <a:p>
            <a:pPr algn="ctr">
              <a:lnSpc>
                <a:spcPts val="2649"/>
              </a:lnSpc>
              <a:spcBef>
                <a:spcPct val="0"/>
              </a:spcBef>
            </a:pPr>
            <a:r>
              <a:rPr lang="en-US" b="true" sz="2499" spc="-4">
                <a:solidFill>
                  <a:srgbClr val="FFFFFF"/>
                </a:solidFill>
                <a:latin typeface="IBM Plex Sans Bold"/>
                <a:ea typeface="IBM Plex Sans Bold"/>
                <a:cs typeface="IBM Plex Sans Bold"/>
                <a:sym typeface="IBM Plex Sans Bold"/>
              </a:rPr>
              <a:t>Enhances local and global feature extraction through lightweight convolution and normalization layers</a:t>
            </a:r>
          </a:p>
        </p:txBody>
      </p:sp>
      <p:sp>
        <p:nvSpPr>
          <p:cNvPr name="AutoShape 16" id="16"/>
          <p:cNvSpPr/>
          <p:nvPr/>
        </p:nvSpPr>
        <p:spPr>
          <a:xfrm flipH="true" flipV="true">
            <a:off x="3443423" y="5124450"/>
            <a:ext cx="5700577" cy="19050"/>
          </a:xfrm>
          <a:prstGeom prst="line">
            <a:avLst/>
          </a:prstGeom>
          <a:ln cap="flat" w="38100">
            <a:solidFill>
              <a:srgbClr val="FFFFFF"/>
            </a:solidFill>
            <a:prstDash val="solid"/>
            <a:headEnd type="none" len="sm" w="sm"/>
            <a:tailEnd type="arrow" len="sm" w="med"/>
          </a:ln>
        </p:spPr>
      </p:sp>
      <p:sp>
        <p:nvSpPr>
          <p:cNvPr name="AutoShape 17" id="17"/>
          <p:cNvSpPr/>
          <p:nvPr/>
        </p:nvSpPr>
        <p:spPr>
          <a:xfrm flipH="true" flipV="true">
            <a:off x="4017379" y="7343470"/>
            <a:ext cx="5700577" cy="19050"/>
          </a:xfrm>
          <a:prstGeom prst="line">
            <a:avLst/>
          </a:prstGeom>
          <a:ln cap="flat" w="38100">
            <a:solidFill>
              <a:srgbClr val="FFFFFF"/>
            </a:solidFill>
            <a:prstDash val="solid"/>
            <a:headEnd type="none" len="sm" w="sm"/>
            <a:tailEnd type="arrow" len="sm" w="med"/>
          </a:ln>
        </p:spPr>
      </p:sp>
      <p:sp>
        <p:nvSpPr>
          <p:cNvPr name="TextBox 18" id="18"/>
          <p:cNvSpPr txBox="true"/>
          <p:nvPr/>
        </p:nvSpPr>
        <p:spPr>
          <a:xfrm rot="0">
            <a:off x="9292604" y="7035495"/>
            <a:ext cx="8457220" cy="682625"/>
          </a:xfrm>
          <a:prstGeom prst="rect">
            <a:avLst/>
          </a:prstGeom>
        </p:spPr>
        <p:txBody>
          <a:bodyPr anchor="t" rtlCol="false" tIns="0" lIns="0" bIns="0" rIns="0">
            <a:spAutoFit/>
          </a:bodyPr>
          <a:lstStyle/>
          <a:p>
            <a:pPr algn="ctr">
              <a:lnSpc>
                <a:spcPts val="2649"/>
              </a:lnSpc>
              <a:spcBef>
                <a:spcPct val="0"/>
              </a:spcBef>
            </a:pPr>
            <a:r>
              <a:rPr lang="en-US" b="true" sz="2499" spc="-4">
                <a:solidFill>
                  <a:srgbClr val="FFFFFF"/>
                </a:solidFill>
                <a:latin typeface="IBM Plex Sans Bold"/>
                <a:ea typeface="IBM Plex Sans Bold"/>
                <a:cs typeface="IBM Plex Sans Bold"/>
                <a:sym typeface="IBM Plex Sans Bold"/>
              </a:rPr>
              <a:t>Applies self-attention to capture long-range dependencies and improve feature representation.</a:t>
            </a:r>
          </a:p>
        </p:txBody>
      </p:sp>
      <p:sp>
        <p:nvSpPr>
          <p:cNvPr name="AutoShape 19" id="19"/>
          <p:cNvSpPr/>
          <p:nvPr/>
        </p:nvSpPr>
        <p:spPr>
          <a:xfrm flipH="true" flipV="true">
            <a:off x="3950640" y="8937320"/>
            <a:ext cx="5700577" cy="19050"/>
          </a:xfrm>
          <a:prstGeom prst="line">
            <a:avLst/>
          </a:prstGeom>
          <a:ln cap="flat" w="38100">
            <a:solidFill>
              <a:srgbClr val="FFFFFF"/>
            </a:solidFill>
            <a:prstDash val="solid"/>
            <a:headEnd type="none" len="sm" w="sm"/>
            <a:tailEnd type="arrow" len="sm" w="med"/>
          </a:ln>
        </p:spPr>
      </p:sp>
      <p:sp>
        <p:nvSpPr>
          <p:cNvPr name="TextBox 20" id="20"/>
          <p:cNvSpPr txBox="true"/>
          <p:nvPr/>
        </p:nvSpPr>
        <p:spPr>
          <a:xfrm rot="0">
            <a:off x="9144000" y="8642045"/>
            <a:ext cx="8457220" cy="682625"/>
          </a:xfrm>
          <a:prstGeom prst="rect">
            <a:avLst/>
          </a:prstGeom>
        </p:spPr>
        <p:txBody>
          <a:bodyPr anchor="t" rtlCol="false" tIns="0" lIns="0" bIns="0" rIns="0">
            <a:spAutoFit/>
          </a:bodyPr>
          <a:lstStyle/>
          <a:p>
            <a:pPr algn="ctr">
              <a:lnSpc>
                <a:spcPts val="2649"/>
              </a:lnSpc>
              <a:spcBef>
                <a:spcPct val="0"/>
              </a:spcBef>
            </a:pPr>
            <a:r>
              <a:rPr lang="en-US" b="true" sz="2499" spc="-4">
                <a:solidFill>
                  <a:srgbClr val="FFFFFF"/>
                </a:solidFill>
                <a:latin typeface="IBM Plex Sans Bold"/>
                <a:ea typeface="IBM Plex Sans Bold"/>
                <a:cs typeface="IBM Plex Sans Bold"/>
                <a:sym typeface="IBM Plex Sans Bold"/>
              </a:rPr>
              <a:t>Pools features to a fixed size and predicts class probabilities through a fully connected layer.</a:t>
            </a:r>
          </a:p>
        </p:txBody>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Why Mobile Vit?</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46284" y="4523832"/>
            <a:ext cx="17979166" cy="2022475"/>
          </a:xfrm>
          <a:prstGeom prst="rect">
            <a:avLst/>
          </a:prstGeom>
        </p:spPr>
        <p:txBody>
          <a:bodyPr anchor="t" rtlCol="false" tIns="0" lIns="0" bIns="0" rIns="0">
            <a:spAutoFit/>
          </a:bodyPr>
          <a:lstStyle/>
          <a:p>
            <a:pPr algn="ctr">
              <a:lnSpc>
                <a:spcPts val="5300"/>
              </a:lnSpc>
            </a:pPr>
            <a:r>
              <a:rPr lang="en-US" b="true" sz="5000" spc="-10">
                <a:solidFill>
                  <a:srgbClr val="FFFFFF"/>
                </a:solidFill>
                <a:latin typeface="IBM Plex Sans Bold"/>
                <a:ea typeface="IBM Plex Sans Bold"/>
                <a:cs typeface="IBM Plex Sans Bold"/>
                <a:sym typeface="IBM Plex Sans Bold"/>
              </a:rPr>
              <a:t>Local Feature Retention </a:t>
            </a:r>
            <a:r>
              <a:rPr lang="en-US" b="true" sz="5000" spc="-10">
                <a:solidFill>
                  <a:srgbClr val="FF3131"/>
                </a:solidFill>
                <a:latin typeface="IBM Plex Sans Bold"/>
                <a:ea typeface="IBM Plex Sans Bold"/>
                <a:cs typeface="IBM Plex Sans Bold"/>
                <a:sym typeface="IBM Plex Sans Bold"/>
              </a:rPr>
              <a:t>+</a:t>
            </a:r>
            <a:r>
              <a:rPr lang="en-US" b="true" sz="5000" spc="-10">
                <a:solidFill>
                  <a:srgbClr val="FFFFFF"/>
                </a:solidFill>
                <a:latin typeface="IBM Plex Sans Bold"/>
                <a:ea typeface="IBM Plex Sans Bold"/>
                <a:cs typeface="IBM Plex Sans Bold"/>
                <a:sym typeface="IBM Plex Sans Bold"/>
              </a:rPr>
              <a:t> Global Representation Learning</a:t>
            </a:r>
          </a:p>
          <a:p>
            <a:pPr algn="ctr">
              <a:lnSpc>
                <a:spcPts val="5300"/>
              </a:lnSpc>
            </a:pPr>
            <a:r>
              <a:rPr lang="en-US" b="true" sz="5000" spc="-10">
                <a:solidFill>
                  <a:srgbClr val="FFFFFF"/>
                </a:solidFill>
                <a:latin typeface="IBM Plex Sans Bold"/>
                <a:ea typeface="IBM Plex Sans Bold"/>
                <a:cs typeface="IBM Plex Sans Bold"/>
                <a:sym typeface="IBM Plex Sans Bold"/>
              </a:rPr>
              <a:t>Efficiency of CNN </a:t>
            </a:r>
            <a:r>
              <a:rPr lang="en-US" b="true" sz="5000" spc="-10">
                <a:solidFill>
                  <a:srgbClr val="FF3131"/>
                </a:solidFill>
                <a:latin typeface="IBM Plex Sans Bold"/>
                <a:ea typeface="IBM Plex Sans Bold"/>
                <a:cs typeface="IBM Plex Sans Bold"/>
                <a:sym typeface="IBM Plex Sans Bold"/>
              </a:rPr>
              <a:t>+</a:t>
            </a:r>
            <a:r>
              <a:rPr lang="en-US" b="true" sz="5000" spc="-10">
                <a:solidFill>
                  <a:srgbClr val="FFFFFF"/>
                </a:solidFill>
                <a:latin typeface="IBM Plex Sans Bold"/>
                <a:ea typeface="IBM Plex Sans Bold"/>
                <a:cs typeface="IBM Plex Sans Bold"/>
                <a:sym typeface="IBM Plex Sans Bold"/>
              </a:rPr>
              <a:t> Power of Transformers</a:t>
            </a:r>
          </a:p>
          <a:p>
            <a:pPr algn="ctr">
              <a:lnSpc>
                <a:spcPts val="5300"/>
              </a:lnSpc>
            </a:pPr>
            <a:r>
              <a:rPr lang="en-US" b="true" sz="5000" spc="-10">
                <a:solidFill>
                  <a:srgbClr val="FFFFFF"/>
                </a:solidFill>
                <a:latin typeface="IBM Plex Sans Bold"/>
                <a:ea typeface="IBM Plex Sans Bold"/>
                <a:cs typeface="IBM Plex Sans Bold"/>
                <a:sym typeface="IBM Plex Sans Bold"/>
              </a:rPr>
              <a:t>Real-time Inference </a:t>
            </a:r>
            <a:r>
              <a:rPr lang="en-US" b="true" sz="5000" spc="-10">
                <a:solidFill>
                  <a:srgbClr val="FF3131"/>
                </a:solidFill>
                <a:latin typeface="IBM Plex Sans Bold"/>
                <a:ea typeface="IBM Plex Sans Bold"/>
                <a:cs typeface="IBM Plex Sans Bold"/>
                <a:sym typeface="IBM Plex Sans Bold"/>
              </a:rPr>
              <a:t>+</a:t>
            </a:r>
            <a:r>
              <a:rPr lang="en-US" b="true" sz="5000" spc="-10">
                <a:solidFill>
                  <a:srgbClr val="FFFFFF"/>
                </a:solidFill>
                <a:latin typeface="IBM Plex Sans Bold"/>
                <a:ea typeface="IBM Plex Sans Bold"/>
                <a:cs typeface="IBM Plex Sans Bold"/>
                <a:sym typeface="IBM Plex Sans Bold"/>
              </a:rPr>
              <a:t> Low Computational Cost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25</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Mobile Vit Architecture</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158121" y="3831543"/>
            <a:ext cx="12506051" cy="2939119"/>
          </a:xfrm>
          <a:custGeom>
            <a:avLst/>
            <a:gdLst/>
            <a:ahLst/>
            <a:cxnLst/>
            <a:rect r="r" b="b" t="t" l="l"/>
            <a:pathLst>
              <a:path h="2939119" w="12506051">
                <a:moveTo>
                  <a:pt x="0" y="0"/>
                </a:moveTo>
                <a:lnTo>
                  <a:pt x="12506050" y="0"/>
                </a:lnTo>
                <a:lnTo>
                  <a:pt x="12506050" y="2939120"/>
                </a:lnTo>
                <a:lnTo>
                  <a:pt x="0" y="2939120"/>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26</a:t>
            </a:r>
          </a:p>
        </p:txBody>
      </p:sp>
      <p:sp>
        <p:nvSpPr>
          <p:cNvPr name="TextBox 13" id="13"/>
          <p:cNvSpPr txBox="true"/>
          <p:nvPr/>
        </p:nvSpPr>
        <p:spPr>
          <a:xfrm rot="0">
            <a:off x="3158121" y="6732563"/>
            <a:ext cx="12506051" cy="233680"/>
          </a:xfrm>
          <a:prstGeom prst="rect">
            <a:avLst/>
          </a:prstGeom>
        </p:spPr>
        <p:txBody>
          <a:bodyPr anchor="t" rtlCol="false" tIns="0" lIns="0" bIns="0" rIns="0">
            <a:spAutoFit/>
          </a:bodyPr>
          <a:lstStyle/>
          <a:p>
            <a:pPr algn="r">
              <a:lnSpc>
                <a:spcPts val="1819"/>
              </a:lnSpc>
            </a:pPr>
            <a:r>
              <a:rPr lang="en-US" sz="1299" b="true">
                <a:solidFill>
                  <a:srgbClr val="FFFFFF"/>
                </a:solidFill>
                <a:latin typeface="Open Sans Bold"/>
                <a:ea typeface="Open Sans Bold"/>
                <a:cs typeface="Open Sans Bold"/>
                <a:sym typeface="Open Sans Bold"/>
              </a:rPr>
              <a:t>From Paper :MobileViT: Light-weight, General-purpose, and Mobile-friendly Vision Transformer</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650474" y="1366480"/>
            <a:ext cx="14894166"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Global Average Pooling Used:</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4230573" y="2386504"/>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5433825" y="2647248"/>
            <a:ext cx="6533546" cy="4938145"/>
          </a:xfrm>
          <a:custGeom>
            <a:avLst/>
            <a:gdLst/>
            <a:ahLst/>
            <a:cxnLst/>
            <a:rect r="r" b="b" t="t" l="l"/>
            <a:pathLst>
              <a:path h="4938145" w="6533546">
                <a:moveTo>
                  <a:pt x="0" y="0"/>
                </a:moveTo>
                <a:lnTo>
                  <a:pt x="6533546" y="0"/>
                </a:lnTo>
                <a:lnTo>
                  <a:pt x="6533546" y="4938145"/>
                </a:lnTo>
                <a:lnTo>
                  <a:pt x="0" y="4938145"/>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4952015" y="2494493"/>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5861425" y="-438511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5301876" y="-32004"/>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51728" y="3552590"/>
            <a:ext cx="16584544" cy="3343745"/>
          </a:xfrm>
          <a:prstGeom prst="rect">
            <a:avLst/>
          </a:prstGeom>
        </p:spPr>
        <p:txBody>
          <a:bodyPr anchor="t" rtlCol="false" tIns="0" lIns="0" bIns="0" rIns="0">
            <a:spAutoFit/>
          </a:bodyPr>
          <a:lstStyle/>
          <a:p>
            <a:pPr algn="ctr">
              <a:lnSpc>
                <a:spcPts val="12987"/>
              </a:lnSpc>
            </a:pPr>
            <a:r>
              <a:rPr lang="en-US" b="true" sz="12252" spc="-24">
                <a:solidFill>
                  <a:srgbClr val="FFFFFF"/>
                </a:solidFill>
                <a:latin typeface="IBM Plex Sans Bold"/>
                <a:ea typeface="IBM Plex Sans Bold"/>
                <a:cs typeface="IBM Plex Sans Bold"/>
                <a:sym typeface="IBM Plex Sans Bold"/>
              </a:rPr>
              <a:t>“Pure” Transformer Model</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7142577" y="88572"/>
            <a:ext cx="10296822" cy="10413980"/>
          </a:xfrm>
          <a:custGeom>
            <a:avLst/>
            <a:gdLst/>
            <a:ahLst/>
            <a:cxnLst/>
            <a:rect r="r" b="b" t="t" l="l"/>
            <a:pathLst>
              <a:path h="10413980" w="10296822">
                <a:moveTo>
                  <a:pt x="0" y="0"/>
                </a:moveTo>
                <a:lnTo>
                  <a:pt x="10296823" y="0"/>
                </a:lnTo>
                <a:lnTo>
                  <a:pt x="10296823" y="10413979"/>
                </a:lnTo>
                <a:lnTo>
                  <a:pt x="0" y="10413979"/>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667742" y="734072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634163" y="1409178"/>
            <a:ext cx="10079130" cy="7849122"/>
          </a:xfrm>
          <a:custGeom>
            <a:avLst/>
            <a:gdLst/>
            <a:ahLst/>
            <a:cxnLst/>
            <a:rect r="r" b="b" t="t" l="l"/>
            <a:pathLst>
              <a:path h="7849122" w="10079130">
                <a:moveTo>
                  <a:pt x="0" y="0"/>
                </a:moveTo>
                <a:lnTo>
                  <a:pt x="10079130" y="0"/>
                </a:lnTo>
                <a:lnTo>
                  <a:pt x="10079130" y="7849122"/>
                </a:lnTo>
                <a:lnTo>
                  <a:pt x="0" y="7849122"/>
                </a:lnTo>
                <a:lnTo>
                  <a:pt x="0" y="0"/>
                </a:lnTo>
                <a:close/>
              </a:path>
            </a:pathLst>
          </a:custGeom>
          <a:blipFill>
            <a:blip r:embed="rId5"/>
            <a:stretch>
              <a:fillRect l="0" t="0" r="0" b="0"/>
            </a:stretch>
          </a:blipFill>
        </p:spPr>
      </p:sp>
      <p:sp>
        <p:nvSpPr>
          <p:cNvPr name="TextBox 7" id="7"/>
          <p:cNvSpPr txBox="true"/>
          <p:nvPr/>
        </p:nvSpPr>
        <p:spPr>
          <a:xfrm rot="0">
            <a:off x="1028700" y="1114425"/>
            <a:ext cx="8038748" cy="1908185"/>
          </a:xfrm>
          <a:prstGeom prst="rect">
            <a:avLst/>
          </a:prstGeom>
        </p:spPr>
        <p:txBody>
          <a:bodyPr anchor="t" rtlCol="false" tIns="0" lIns="0" bIns="0" rIns="0">
            <a:spAutoFit/>
          </a:bodyPr>
          <a:lstStyle/>
          <a:p>
            <a:pPr algn="l">
              <a:lnSpc>
                <a:spcPts val="7439"/>
              </a:lnSpc>
            </a:pPr>
            <a:r>
              <a:rPr lang="en-US" sz="7018" spc="-14" b="true">
                <a:solidFill>
                  <a:srgbClr val="FFFFFF"/>
                </a:solidFill>
                <a:latin typeface="IBM Plex Sans Bold"/>
                <a:ea typeface="IBM Plex Sans Bold"/>
                <a:cs typeface="IBM Plex Sans Bold"/>
                <a:sym typeface="IBM Plex Sans Bold"/>
              </a:rPr>
              <a:t>Transformer</a:t>
            </a:r>
          </a:p>
          <a:p>
            <a:pPr algn="l">
              <a:lnSpc>
                <a:spcPts val="7439"/>
              </a:lnSpc>
            </a:pPr>
            <a:r>
              <a:rPr lang="en-US" b="true" sz="7018" spc="-14">
                <a:solidFill>
                  <a:srgbClr val="FFFFFF"/>
                </a:solidFill>
                <a:latin typeface="IBM Plex Sans Bold"/>
                <a:ea typeface="IBM Plex Sans Bold"/>
                <a:cs typeface="IBM Plex Sans Bold"/>
                <a:sym typeface="IBM Plex Sans Bold"/>
              </a:rPr>
              <a:t>model</a:t>
            </a:r>
          </a:p>
        </p:txBody>
      </p:sp>
      <p:sp>
        <p:nvSpPr>
          <p:cNvPr name="TextBox 8" id="8"/>
          <p:cNvSpPr txBox="true"/>
          <p:nvPr/>
        </p:nvSpPr>
        <p:spPr>
          <a:xfrm rot="0">
            <a:off x="531858" y="3441873"/>
            <a:ext cx="6347455" cy="5225877"/>
          </a:xfrm>
          <a:prstGeom prst="rect">
            <a:avLst/>
          </a:prstGeom>
        </p:spPr>
        <p:txBody>
          <a:bodyPr anchor="t" rtlCol="false" tIns="0" lIns="0" bIns="0" rIns="0">
            <a:spAutoFit/>
          </a:bodyPr>
          <a:lstStyle/>
          <a:p>
            <a:pPr algn="l"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Model Architecture</a:t>
            </a:r>
            <a:r>
              <a:rPr lang="en-US" b="true" sz="3281" spc="-6">
                <a:solidFill>
                  <a:srgbClr val="72EFAC"/>
                </a:solidFill>
                <a:latin typeface="IBM Plex Sans Bold"/>
                <a:ea typeface="IBM Plex Sans Bold"/>
                <a:cs typeface="IBM Plex Sans Bold"/>
                <a:sym typeface="IBM Plex Sans Bold"/>
              </a:rPr>
              <a:t>:</a:t>
            </a:r>
          </a:p>
          <a:p>
            <a:pPr algn="l">
              <a:lnSpc>
                <a:spcPts val="4594"/>
              </a:lnSpc>
              <a:spcBef>
                <a:spcPct val="0"/>
              </a:spcBef>
            </a:pP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Input Embedding Layer</a:t>
            </a:r>
          </a:p>
          <a:p>
            <a:pPr algn="l">
              <a:lnSpc>
                <a:spcPts val="3754"/>
              </a:lnSpc>
              <a:spcBef>
                <a:spcPct val="0"/>
              </a:spcBef>
            </a:pP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Transformer Encoder: Consists of multiple layers of multi-head self-attention and feedforward neural networks.</a:t>
            </a:r>
          </a:p>
          <a:p>
            <a:pPr algn="l">
              <a:lnSpc>
                <a:spcPts val="3754"/>
              </a:lnSpc>
              <a:spcBef>
                <a:spcPct val="0"/>
              </a:spcBef>
            </a:pP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Classification Head</a:t>
            </a:r>
          </a:p>
          <a:p>
            <a:pPr algn="l">
              <a:lnSpc>
                <a:spcPts val="2074"/>
              </a:lnSpc>
              <a:spcBef>
                <a:spcPct val="0"/>
              </a:spcBef>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29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3798497" y="4840322"/>
            <a:ext cx="9325185" cy="9431287"/>
          </a:xfrm>
          <a:custGeom>
            <a:avLst/>
            <a:gdLst/>
            <a:ahLst/>
            <a:cxnLst/>
            <a:rect r="r" b="b" t="t" l="l"/>
            <a:pathLst>
              <a:path h="9431287" w="9325185">
                <a:moveTo>
                  <a:pt x="0" y="0"/>
                </a:moveTo>
                <a:lnTo>
                  <a:pt x="9325185" y="0"/>
                </a:lnTo>
                <a:lnTo>
                  <a:pt x="9325185" y="9431287"/>
                </a:lnTo>
                <a:lnTo>
                  <a:pt x="0" y="9431287"/>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6620711" y="-148924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173200" y="679447"/>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alphaModFix amt="79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422940" y="1180093"/>
            <a:ext cx="6955231" cy="1128702"/>
            <a:chOff x="0" y="0"/>
            <a:chExt cx="815533" cy="132346"/>
          </a:xfrm>
        </p:grpSpPr>
        <p:sp>
          <p:nvSpPr>
            <p:cNvPr name="Freeform 6" id="6"/>
            <p:cNvSpPr/>
            <p:nvPr/>
          </p:nvSpPr>
          <p:spPr>
            <a:xfrm flipH="false" flipV="false" rot="0">
              <a:off x="0" y="0"/>
              <a:ext cx="815533" cy="132346"/>
            </a:xfrm>
            <a:custGeom>
              <a:avLst/>
              <a:gdLst/>
              <a:ahLst/>
              <a:cxnLst/>
              <a:rect r="r" b="b" t="t" l="l"/>
              <a:pathLst>
                <a:path h="132346" w="815533">
                  <a:moveTo>
                    <a:pt x="15584" y="0"/>
                  </a:moveTo>
                  <a:lnTo>
                    <a:pt x="799949" y="0"/>
                  </a:lnTo>
                  <a:cubicBezTo>
                    <a:pt x="808556" y="0"/>
                    <a:pt x="815533" y="6977"/>
                    <a:pt x="815533" y="15584"/>
                  </a:cubicBezTo>
                  <a:lnTo>
                    <a:pt x="815533" y="116762"/>
                  </a:lnTo>
                  <a:cubicBezTo>
                    <a:pt x="815533" y="120895"/>
                    <a:pt x="813891" y="124859"/>
                    <a:pt x="810969" y="127781"/>
                  </a:cubicBezTo>
                  <a:cubicBezTo>
                    <a:pt x="808046" y="130704"/>
                    <a:pt x="804082" y="132346"/>
                    <a:pt x="799949" y="132346"/>
                  </a:cubicBezTo>
                  <a:lnTo>
                    <a:pt x="15584" y="132346"/>
                  </a:lnTo>
                  <a:cubicBezTo>
                    <a:pt x="11451" y="132346"/>
                    <a:pt x="7487" y="130704"/>
                    <a:pt x="4564" y="127781"/>
                  </a:cubicBezTo>
                  <a:cubicBezTo>
                    <a:pt x="1642" y="124859"/>
                    <a:pt x="0" y="120895"/>
                    <a:pt x="0" y="116762"/>
                  </a:cubicBezTo>
                  <a:lnTo>
                    <a:pt x="0" y="15584"/>
                  </a:lnTo>
                  <a:cubicBezTo>
                    <a:pt x="0" y="6977"/>
                    <a:pt x="6977" y="0"/>
                    <a:pt x="15584" y="0"/>
                  </a:cubicBezTo>
                  <a:close/>
                </a:path>
              </a:pathLst>
            </a:custGeom>
            <a:solidFill>
              <a:srgbClr val="72EFAC"/>
            </a:solidFill>
          </p:spPr>
        </p:sp>
        <p:sp>
          <p:nvSpPr>
            <p:cNvPr name="TextBox 7" id="7"/>
            <p:cNvSpPr txBox="true"/>
            <p:nvPr/>
          </p:nvSpPr>
          <p:spPr>
            <a:xfrm>
              <a:off x="0" y="-28575"/>
              <a:ext cx="815533" cy="160921"/>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1132249" y="1328892"/>
            <a:ext cx="6137233" cy="926354"/>
          </a:xfrm>
          <a:prstGeom prst="rect">
            <a:avLst/>
          </a:prstGeom>
        </p:spPr>
        <p:txBody>
          <a:bodyPr anchor="t" rtlCol="false" tIns="0" lIns="0" bIns="0" rIns="0">
            <a:spAutoFit/>
          </a:bodyPr>
          <a:lstStyle/>
          <a:p>
            <a:pPr algn="l">
              <a:lnSpc>
                <a:spcPts val="7140"/>
              </a:lnSpc>
            </a:pPr>
            <a:r>
              <a:rPr lang="en-US" b="true" sz="6736" spc="-13">
                <a:solidFill>
                  <a:srgbClr val="FFFFFF"/>
                </a:solidFill>
                <a:latin typeface="IBM Plex Sans Bold"/>
                <a:ea typeface="IBM Plex Sans Bold"/>
                <a:cs typeface="IBM Plex Sans Bold"/>
                <a:sym typeface="IBM Plex Sans Bold"/>
              </a:rPr>
              <a:t>We worked on</a:t>
            </a:r>
          </a:p>
        </p:txBody>
      </p:sp>
      <p:sp>
        <p:nvSpPr>
          <p:cNvPr name="TextBox 9" id="9"/>
          <p:cNvSpPr txBox="true"/>
          <p:nvPr/>
        </p:nvSpPr>
        <p:spPr>
          <a:xfrm rot="0">
            <a:off x="7684429" y="1195313"/>
            <a:ext cx="6432251" cy="984902"/>
          </a:xfrm>
          <a:prstGeom prst="rect">
            <a:avLst/>
          </a:prstGeom>
        </p:spPr>
        <p:txBody>
          <a:bodyPr anchor="t" rtlCol="false" tIns="0" lIns="0" bIns="0" rIns="0">
            <a:spAutoFit/>
          </a:bodyPr>
          <a:lstStyle/>
          <a:p>
            <a:pPr algn="ctr">
              <a:lnSpc>
                <a:spcPts val="8092"/>
              </a:lnSpc>
            </a:pPr>
            <a:r>
              <a:rPr lang="en-US" b="true" sz="5780" spc="-11">
                <a:solidFill>
                  <a:srgbClr val="000138"/>
                </a:solidFill>
                <a:latin typeface="IBM Plex Sans Bold"/>
                <a:ea typeface="IBM Plex Sans Bold"/>
                <a:cs typeface="IBM Plex Sans Bold"/>
                <a:sym typeface="IBM Plex Sans Bold"/>
              </a:rPr>
              <a:t>Pathfinder 32x32</a:t>
            </a:r>
          </a:p>
        </p:txBody>
      </p:sp>
      <p:sp>
        <p:nvSpPr>
          <p:cNvPr name="Freeform 10" id="10"/>
          <p:cNvSpPr/>
          <p:nvPr/>
        </p:nvSpPr>
        <p:spPr>
          <a:xfrm flipH="false" flipV="false" rot="0">
            <a:off x="11697905" y="3090144"/>
            <a:ext cx="5360530" cy="5275711"/>
          </a:xfrm>
          <a:custGeom>
            <a:avLst/>
            <a:gdLst/>
            <a:ahLst/>
            <a:cxnLst/>
            <a:rect r="r" b="b" t="t" l="l"/>
            <a:pathLst>
              <a:path h="5275711" w="5360530">
                <a:moveTo>
                  <a:pt x="0" y="0"/>
                </a:moveTo>
                <a:lnTo>
                  <a:pt x="5360530" y="0"/>
                </a:lnTo>
                <a:lnTo>
                  <a:pt x="5360530" y="5275712"/>
                </a:lnTo>
                <a:lnTo>
                  <a:pt x="0" y="5275712"/>
                </a:lnTo>
                <a:lnTo>
                  <a:pt x="0" y="0"/>
                </a:lnTo>
                <a:close/>
              </a:path>
            </a:pathLst>
          </a:custGeom>
          <a:blipFill>
            <a:blip r:embed="rId5"/>
            <a:stretch>
              <a:fillRect l="0" t="0" r="0" b="0"/>
            </a:stretch>
          </a:blipFill>
          <a:ln w="85725" cap="sq">
            <a:solidFill>
              <a:srgbClr val="72EFAC"/>
            </a:solidFill>
            <a:prstDash val="solid"/>
            <a:miter/>
          </a:ln>
        </p:spPr>
      </p:sp>
      <p:sp>
        <p:nvSpPr>
          <p:cNvPr name="TextBox 11" id="11"/>
          <p:cNvSpPr txBox="true"/>
          <p:nvPr/>
        </p:nvSpPr>
        <p:spPr>
          <a:xfrm rot="0">
            <a:off x="1028700" y="4414547"/>
            <a:ext cx="10200572" cy="2560231"/>
          </a:xfrm>
          <a:prstGeom prst="rect">
            <a:avLst/>
          </a:prstGeom>
        </p:spPr>
        <p:txBody>
          <a:bodyPr anchor="t" rtlCol="false" tIns="0" lIns="0" bIns="0" rIns="0">
            <a:spAutoFit/>
          </a:bodyPr>
          <a:lstStyle/>
          <a:p>
            <a:pPr algn="l" marL="795966" indent="-397983" lvl="1">
              <a:lnSpc>
                <a:spcPts val="5161"/>
              </a:lnSpc>
              <a:buFont typeface="Arial"/>
              <a:buChar char="•"/>
            </a:pPr>
            <a:r>
              <a:rPr lang="en-US" b="true" sz="3686" spc="-7">
                <a:solidFill>
                  <a:srgbClr val="FFFFFF"/>
                </a:solidFill>
                <a:latin typeface="IBM Plex Sans Bold"/>
                <a:ea typeface="IBM Plex Sans Bold"/>
                <a:cs typeface="IBM Plex Sans Bold"/>
                <a:sym typeface="IBM Plex Sans Bold"/>
              </a:rPr>
              <a:t>200K images</a:t>
            </a:r>
          </a:p>
          <a:p>
            <a:pPr algn="l" marL="795966" indent="-397983" lvl="1">
              <a:lnSpc>
                <a:spcPts val="5161"/>
              </a:lnSpc>
              <a:buFont typeface="Arial"/>
              <a:buChar char="•"/>
            </a:pPr>
            <a:r>
              <a:rPr lang="en-US" b="true" sz="3686" spc="-7">
                <a:solidFill>
                  <a:srgbClr val="FFFFFF"/>
                </a:solidFill>
                <a:latin typeface="IBM Plex Sans Bold"/>
                <a:ea typeface="IBM Plex Sans Bold"/>
                <a:cs typeface="IBM Plex Sans Bold"/>
                <a:sym typeface="IBM Plex Sans Bold"/>
              </a:rPr>
              <a:t>Binary task: Connected points</a:t>
            </a:r>
          </a:p>
          <a:p>
            <a:pPr algn="l" marL="795966" indent="-397983" lvl="1">
              <a:lnSpc>
                <a:spcPts val="5161"/>
              </a:lnSpc>
              <a:buFont typeface="Arial"/>
              <a:buChar char="•"/>
            </a:pPr>
            <a:r>
              <a:rPr lang="en-US" b="true" sz="3686" spc="-7">
                <a:solidFill>
                  <a:srgbClr val="FFFFFF"/>
                </a:solidFill>
                <a:latin typeface="IBM Plex Sans Bold"/>
                <a:ea typeface="IBM Plex Sans Bold"/>
                <a:cs typeface="IBM Plex Sans Bold"/>
                <a:sym typeface="IBM Plex Sans Bold"/>
              </a:rPr>
              <a:t>long contours (length 14)</a:t>
            </a:r>
          </a:p>
          <a:p>
            <a:pPr algn="l" marL="795966" indent="-397983" lvl="1">
              <a:lnSpc>
                <a:spcPts val="5161"/>
              </a:lnSpc>
              <a:buFont typeface="Arial"/>
              <a:buChar char="•"/>
            </a:pPr>
            <a:r>
              <a:rPr lang="en-US" b="true" sz="3686" spc="-7">
                <a:solidFill>
                  <a:srgbClr val="FFFFFF"/>
                </a:solidFill>
                <a:latin typeface="IBM Plex Sans Bold"/>
                <a:ea typeface="IBM Plex Sans Bold"/>
                <a:cs typeface="IBM Plex Sans Bold"/>
                <a:sym typeface="IBM Plex Sans Bold"/>
              </a:rPr>
              <a:t>Split: 80% train, 10% validation, 10% test.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707431"/>
            <a:ext cx="11503831"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Optimizer: Adam</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3337264" y="1785660"/>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30255" y="2991152"/>
            <a:ext cx="15027491" cy="6029781"/>
          </a:xfrm>
          <a:custGeom>
            <a:avLst/>
            <a:gdLst/>
            <a:ahLst/>
            <a:cxnLst/>
            <a:rect r="r" b="b" t="t" l="l"/>
            <a:pathLst>
              <a:path h="6029781" w="15027491">
                <a:moveTo>
                  <a:pt x="0" y="0"/>
                </a:moveTo>
                <a:lnTo>
                  <a:pt x="15027490" y="0"/>
                </a:lnTo>
                <a:lnTo>
                  <a:pt x="15027490" y="6029781"/>
                </a:lnTo>
                <a:lnTo>
                  <a:pt x="0" y="6029781"/>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30</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707431"/>
            <a:ext cx="11503831" cy="1915375"/>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Loss function:</a:t>
            </a:r>
          </a:p>
          <a:p>
            <a:pPr algn="ctr">
              <a:lnSpc>
                <a:spcPts val="7432"/>
              </a:lnSpc>
            </a:pPr>
            <a:r>
              <a:rPr lang="en-US" b="true" sz="7012" spc="-14">
                <a:solidFill>
                  <a:srgbClr val="FFFFFF"/>
                </a:solidFill>
                <a:latin typeface="IBM Plex Sans Bold"/>
                <a:ea typeface="IBM Plex Sans Bold"/>
                <a:cs typeface="IBM Plex Sans Bold"/>
                <a:sym typeface="IBM Plex Sans Bold"/>
              </a:rPr>
              <a:t>Binary Cross Entropy</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7777311" y="36228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3337264" y="1785660"/>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86971" y="5315882"/>
            <a:ext cx="16914057" cy="2093115"/>
          </a:xfrm>
          <a:custGeom>
            <a:avLst/>
            <a:gdLst/>
            <a:ahLst/>
            <a:cxnLst/>
            <a:rect r="r" b="b" t="t" l="l"/>
            <a:pathLst>
              <a:path h="2093115" w="16914057">
                <a:moveTo>
                  <a:pt x="0" y="0"/>
                </a:moveTo>
                <a:lnTo>
                  <a:pt x="16914058" y="0"/>
                </a:lnTo>
                <a:lnTo>
                  <a:pt x="16914058" y="2093115"/>
                </a:lnTo>
                <a:lnTo>
                  <a:pt x="0" y="2093115"/>
                </a:lnTo>
                <a:lnTo>
                  <a:pt x="0" y="0"/>
                </a:lnTo>
                <a:close/>
              </a:path>
            </a:pathLst>
          </a:custGeom>
          <a:blipFill>
            <a:blip r:embed="rId7"/>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31</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4349718" y="1565830"/>
            <a:ext cx="5751915" cy="3928211"/>
          </a:xfrm>
          <a:prstGeom prst="rect">
            <a:avLst/>
          </a:prstGeom>
        </p:spPr>
        <p:txBody>
          <a:bodyPr anchor="t" rtlCol="false" tIns="0" lIns="0" bIns="0" rIns="0">
            <a:spAutoFit/>
          </a:bodyPr>
          <a:lstStyle/>
          <a:p>
            <a:pPr algn="just">
              <a:lnSpc>
                <a:spcPts val="5343"/>
              </a:lnSpc>
            </a:pPr>
            <a:r>
              <a:rPr lang="en-US" b="true" sz="5041" spc="-10">
                <a:solidFill>
                  <a:srgbClr val="72EFAC"/>
                </a:solidFill>
                <a:latin typeface="IBM Plex Sans Bold"/>
                <a:ea typeface="IBM Plex Sans Bold"/>
                <a:cs typeface="IBM Plex Sans Bold"/>
                <a:sym typeface="IBM Plex Sans Bold"/>
              </a:rPr>
              <a:t>Metrics:</a:t>
            </a:r>
          </a:p>
          <a:p>
            <a:pPr algn="just">
              <a:lnSpc>
                <a:spcPts val="5343"/>
              </a:lnSpc>
            </a:pPr>
          </a:p>
          <a:p>
            <a:pPr algn="just" marL="762481" indent="-381240" lvl="1">
              <a:lnSpc>
                <a:spcPts val="3743"/>
              </a:lnSpc>
              <a:buFont typeface="Arial"/>
              <a:buChar char="•"/>
            </a:pPr>
            <a:r>
              <a:rPr lang="en-US" b="true" sz="3531" spc="-7">
                <a:solidFill>
                  <a:srgbClr val="FFFFFF"/>
                </a:solidFill>
                <a:latin typeface="IBM Plex Sans Bold"/>
                <a:ea typeface="IBM Plex Sans Bold"/>
                <a:cs typeface="IBM Plex Sans Bold"/>
                <a:sym typeface="IBM Plex Sans Bold"/>
              </a:rPr>
              <a:t>Training time</a:t>
            </a:r>
          </a:p>
          <a:p>
            <a:pPr algn="just" marL="762481" indent="-381240" lvl="1">
              <a:lnSpc>
                <a:spcPts val="3743"/>
              </a:lnSpc>
              <a:buFont typeface="Arial"/>
              <a:buChar char="•"/>
            </a:pPr>
            <a:r>
              <a:rPr lang="en-US" b="true" sz="3531" spc="-7">
                <a:solidFill>
                  <a:srgbClr val="FFFFFF"/>
                </a:solidFill>
                <a:latin typeface="IBM Plex Sans Bold"/>
                <a:ea typeface="IBM Plex Sans Bold"/>
                <a:cs typeface="IBM Plex Sans Bold"/>
                <a:sym typeface="IBM Plex Sans Bold"/>
              </a:rPr>
              <a:t>number of parameters</a:t>
            </a:r>
          </a:p>
          <a:p>
            <a:pPr algn="just" marL="762481" indent="-381240" lvl="1">
              <a:lnSpc>
                <a:spcPts val="3743"/>
              </a:lnSpc>
              <a:buFont typeface="Arial"/>
              <a:buChar char="•"/>
            </a:pPr>
            <a:r>
              <a:rPr lang="en-US" b="true" sz="3531" spc="-7">
                <a:solidFill>
                  <a:srgbClr val="FFFFFF"/>
                </a:solidFill>
                <a:latin typeface="IBM Plex Sans Bold"/>
                <a:ea typeface="IBM Plex Sans Bold"/>
                <a:cs typeface="IBM Plex Sans Bold"/>
                <a:sym typeface="IBM Plex Sans Bold"/>
              </a:rPr>
              <a:t>accuracy</a:t>
            </a:r>
          </a:p>
          <a:p>
            <a:pPr algn="just" marL="762481" indent="-381240" lvl="1">
              <a:lnSpc>
                <a:spcPts val="3743"/>
              </a:lnSpc>
              <a:buFont typeface="Arial"/>
              <a:buChar char="•"/>
            </a:pPr>
            <a:r>
              <a:rPr lang="en-US" b="true" sz="3531" spc="-7">
                <a:solidFill>
                  <a:srgbClr val="FFFFFF"/>
                </a:solidFill>
                <a:latin typeface="IBM Plex Sans Bold"/>
                <a:ea typeface="IBM Plex Sans Bold"/>
                <a:cs typeface="IBM Plex Sans Bold"/>
                <a:sym typeface="IBM Plex Sans Bold"/>
              </a:rPr>
              <a:t>efficiency score</a:t>
            </a:r>
          </a:p>
          <a:p>
            <a:pPr algn="just">
              <a:lnSpc>
                <a:spcPts val="5343"/>
              </a:lnSpc>
            </a:pPr>
          </a:p>
        </p:txBody>
      </p:sp>
      <p:sp>
        <p:nvSpPr>
          <p:cNvPr name="Freeform 3" id="3"/>
          <p:cNvSpPr/>
          <p:nvPr/>
        </p:nvSpPr>
        <p:spPr>
          <a:xfrm flipH="false" flipV="false" rot="0">
            <a:off x="274002" y="5291232"/>
            <a:ext cx="17739996" cy="2306200"/>
          </a:xfrm>
          <a:custGeom>
            <a:avLst/>
            <a:gdLst/>
            <a:ahLst/>
            <a:cxnLst/>
            <a:rect r="r" b="b" t="t" l="l"/>
            <a:pathLst>
              <a:path h="2306200" w="17739996">
                <a:moveTo>
                  <a:pt x="0" y="0"/>
                </a:moveTo>
                <a:lnTo>
                  <a:pt x="17739996" y="0"/>
                </a:lnTo>
                <a:lnTo>
                  <a:pt x="17739996" y="2306200"/>
                </a:lnTo>
                <a:lnTo>
                  <a:pt x="0" y="2306200"/>
                </a:lnTo>
                <a:lnTo>
                  <a:pt x="0" y="0"/>
                </a:lnTo>
                <a:close/>
              </a:path>
            </a:pathLst>
          </a:custGeom>
          <a:blipFill>
            <a:blip r:embed="rId2"/>
            <a:stretch>
              <a:fillRect l="0" t="0" r="0" b="0"/>
            </a:stretch>
          </a:blipFill>
        </p:spPr>
      </p:sp>
      <p:sp>
        <p:nvSpPr>
          <p:cNvPr name="Freeform 4" id="4"/>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3">
              <a:alphaModFix amt="88000"/>
            </a:blip>
            <a:stretch>
              <a:fillRect l="0" t="0" r="0" b="0"/>
            </a:stretch>
          </a:blipFill>
        </p:spPr>
      </p:sp>
      <p:sp>
        <p:nvSpPr>
          <p:cNvPr name="Freeform 5" id="5"/>
          <p:cNvSpPr/>
          <p:nvPr/>
        </p:nvSpPr>
        <p:spPr>
          <a:xfrm flipH="false" flipV="false" rot="0">
            <a:off x="-7777311" y="36228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3">
              <a:alphaModFix amt="88000"/>
            </a:blip>
            <a:stretch>
              <a:fillRect l="0" t="0" r="0" b="0"/>
            </a:stretch>
          </a:blipFill>
        </p:spPr>
      </p:sp>
      <p:sp>
        <p:nvSpPr>
          <p:cNvPr name="Freeform 6" id="6"/>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10800000">
            <a:off x="13337264" y="1785660"/>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0" id="10"/>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32</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4952015" y="2494493"/>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5861425" y="-438511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5301876" y="-32004"/>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51728" y="3552590"/>
            <a:ext cx="16584544" cy="3343745"/>
          </a:xfrm>
          <a:prstGeom prst="rect">
            <a:avLst/>
          </a:prstGeom>
        </p:spPr>
        <p:txBody>
          <a:bodyPr anchor="t" rtlCol="false" tIns="0" lIns="0" bIns="0" rIns="0">
            <a:spAutoFit/>
          </a:bodyPr>
          <a:lstStyle/>
          <a:p>
            <a:pPr algn="ctr">
              <a:lnSpc>
                <a:spcPts val="12987"/>
              </a:lnSpc>
            </a:pPr>
            <a:r>
              <a:rPr lang="en-US" b="true" sz="12252" spc="-24">
                <a:solidFill>
                  <a:srgbClr val="FFFFFF"/>
                </a:solidFill>
                <a:latin typeface="IBM Plex Sans Bold"/>
                <a:ea typeface="IBM Plex Sans Bold"/>
                <a:cs typeface="IBM Plex Sans Bold"/>
                <a:sym typeface="IBM Plex Sans Bold"/>
              </a:rPr>
              <a:t>The other two</a:t>
            </a:r>
          </a:p>
          <a:p>
            <a:pPr algn="ctr">
              <a:lnSpc>
                <a:spcPts val="12987"/>
              </a:lnSpc>
            </a:pPr>
            <a:r>
              <a:rPr lang="en-US" b="true" sz="12252" spc="-24">
                <a:solidFill>
                  <a:srgbClr val="FFFFFF"/>
                </a:solidFill>
                <a:latin typeface="IBM Plex Sans Bold"/>
                <a:ea typeface="IBM Plex Sans Bold"/>
                <a:cs typeface="IBM Plex Sans Bold"/>
                <a:sym typeface="IBM Plex Sans Bold"/>
              </a:rPr>
              <a:t>models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33</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274002" y="1508680"/>
            <a:ext cx="17739996" cy="2306200"/>
          </a:xfrm>
          <a:custGeom>
            <a:avLst/>
            <a:gdLst/>
            <a:ahLst/>
            <a:cxnLst/>
            <a:rect r="r" b="b" t="t" l="l"/>
            <a:pathLst>
              <a:path h="2306200" w="17739996">
                <a:moveTo>
                  <a:pt x="0" y="0"/>
                </a:moveTo>
                <a:lnTo>
                  <a:pt x="17739996" y="0"/>
                </a:lnTo>
                <a:lnTo>
                  <a:pt x="17739996" y="2306200"/>
                </a:lnTo>
                <a:lnTo>
                  <a:pt x="0" y="2306200"/>
                </a:lnTo>
                <a:lnTo>
                  <a:pt x="0" y="0"/>
                </a:lnTo>
                <a:close/>
              </a:path>
            </a:pathLst>
          </a:custGeom>
          <a:blipFill>
            <a:blip r:embed="rId2"/>
            <a:stretch>
              <a:fillRect l="0" t="0" r="0" b="0"/>
            </a:stretch>
          </a:blipFill>
        </p:spPr>
      </p:sp>
      <p:sp>
        <p:nvSpPr>
          <p:cNvPr name="Freeform 3" id="3"/>
          <p:cNvSpPr/>
          <p:nvPr/>
        </p:nvSpPr>
        <p:spPr>
          <a:xfrm flipH="false" flipV="false" rot="0">
            <a:off x="790016" y="4491526"/>
            <a:ext cx="16914057" cy="2093115"/>
          </a:xfrm>
          <a:custGeom>
            <a:avLst/>
            <a:gdLst/>
            <a:ahLst/>
            <a:cxnLst/>
            <a:rect r="r" b="b" t="t" l="l"/>
            <a:pathLst>
              <a:path h="2093115" w="16914057">
                <a:moveTo>
                  <a:pt x="0" y="0"/>
                </a:moveTo>
                <a:lnTo>
                  <a:pt x="16914057" y="0"/>
                </a:lnTo>
                <a:lnTo>
                  <a:pt x="16914057" y="2093114"/>
                </a:lnTo>
                <a:lnTo>
                  <a:pt x="0" y="2093114"/>
                </a:lnTo>
                <a:lnTo>
                  <a:pt x="0" y="0"/>
                </a:lnTo>
                <a:close/>
              </a:path>
            </a:pathLst>
          </a:custGeom>
          <a:blipFill>
            <a:blip r:embed="rId3"/>
            <a:stretch>
              <a:fillRect l="0" t="0" r="0" b="0"/>
            </a:stretch>
          </a:blipFill>
        </p:spPr>
      </p:sp>
      <p:sp>
        <p:nvSpPr>
          <p:cNvPr name="Freeform 4" id="4"/>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4">
              <a:alphaModFix amt="88000"/>
            </a:blip>
            <a:stretch>
              <a:fillRect l="0" t="0" r="0" b="0"/>
            </a:stretch>
          </a:blipFill>
        </p:spPr>
      </p:sp>
      <p:sp>
        <p:nvSpPr>
          <p:cNvPr name="Freeform 5" id="5"/>
          <p:cNvSpPr/>
          <p:nvPr/>
        </p:nvSpPr>
        <p:spPr>
          <a:xfrm flipH="false" flipV="false" rot="0">
            <a:off x="-6730837" y="2386504"/>
            <a:ext cx="10296822" cy="10413980"/>
          </a:xfrm>
          <a:custGeom>
            <a:avLst/>
            <a:gdLst/>
            <a:ahLst/>
            <a:cxnLst/>
            <a:rect r="r" b="b" t="t" l="l"/>
            <a:pathLst>
              <a:path h="10413980" w="10296822">
                <a:moveTo>
                  <a:pt x="0" y="0"/>
                </a:moveTo>
                <a:lnTo>
                  <a:pt x="10296822" y="0"/>
                </a:lnTo>
                <a:lnTo>
                  <a:pt x="10296822" y="10413980"/>
                </a:lnTo>
                <a:lnTo>
                  <a:pt x="0" y="10413980"/>
                </a:lnTo>
                <a:lnTo>
                  <a:pt x="0" y="0"/>
                </a:lnTo>
                <a:close/>
              </a:path>
            </a:pathLst>
          </a:custGeom>
          <a:blipFill>
            <a:blip r:embed="rId4">
              <a:alphaModFix amt="88000"/>
            </a:blip>
            <a:stretch>
              <a:fillRect l="0" t="0" r="0" b="0"/>
            </a:stretch>
          </a:blipFill>
        </p:spPr>
      </p:sp>
      <p:sp>
        <p:nvSpPr>
          <p:cNvPr name="Freeform 6" id="6"/>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10800000">
            <a:off x="13337264" y="1785660"/>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0" id="10"/>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066108" y="7809858"/>
            <a:ext cx="16637965" cy="723361"/>
          </a:xfrm>
          <a:prstGeom prst="rect">
            <a:avLst/>
          </a:prstGeom>
        </p:spPr>
        <p:txBody>
          <a:bodyPr anchor="t" rtlCol="false" tIns="0" lIns="0" bIns="0" rIns="0">
            <a:spAutoFit/>
          </a:bodyPr>
          <a:lstStyle/>
          <a:p>
            <a:pPr algn="ctr">
              <a:lnSpc>
                <a:spcPts val="5511"/>
              </a:lnSpc>
            </a:pPr>
            <a:r>
              <a:rPr lang="en-US" b="true" sz="5199" spc="-10">
                <a:solidFill>
                  <a:srgbClr val="FFFFFF"/>
                </a:solidFill>
                <a:latin typeface="IBM Plex Sans Bold"/>
                <a:ea typeface="IBM Plex Sans Bold"/>
                <a:cs typeface="IBM Plex Sans Bold"/>
                <a:sym typeface="IBM Plex Sans Bold"/>
              </a:rPr>
              <a:t>These models are pre-trained but we fine tuned them</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34</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4557798" y="1785660"/>
            <a:ext cx="9065969" cy="8320583"/>
          </a:xfrm>
          <a:custGeom>
            <a:avLst/>
            <a:gdLst/>
            <a:ahLst/>
            <a:cxnLst/>
            <a:rect r="r" b="b" t="t" l="l"/>
            <a:pathLst>
              <a:path h="8320583" w="9065969">
                <a:moveTo>
                  <a:pt x="0" y="0"/>
                </a:moveTo>
                <a:lnTo>
                  <a:pt x="9065969" y="0"/>
                </a:lnTo>
                <a:lnTo>
                  <a:pt x="9065969" y="8320583"/>
                </a:lnTo>
                <a:lnTo>
                  <a:pt x="0" y="8320583"/>
                </a:lnTo>
                <a:lnTo>
                  <a:pt x="0" y="0"/>
                </a:lnTo>
                <a:close/>
              </a:path>
            </a:pathLst>
          </a:custGeom>
          <a:blipFill>
            <a:blip r:embed="rId2"/>
            <a:stretch>
              <a:fillRect l="0" t="0" r="0" b="0"/>
            </a:stretch>
          </a:blipFill>
        </p:spPr>
      </p:sp>
      <p:sp>
        <p:nvSpPr>
          <p:cNvPr name="TextBox 3" id="3"/>
          <p:cNvSpPr txBox="true"/>
          <p:nvPr/>
        </p:nvSpPr>
        <p:spPr>
          <a:xfrm rot="0">
            <a:off x="3392085" y="1707431"/>
            <a:ext cx="11503831"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Optimizer: AdamW</a:t>
            </a:r>
          </a:p>
        </p:txBody>
      </p:sp>
      <p:sp>
        <p:nvSpPr>
          <p:cNvPr name="Freeform 4" id="4"/>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3">
              <a:alphaModFix amt="88000"/>
            </a:blip>
            <a:stretch>
              <a:fillRect l="0" t="0" r="0" b="0"/>
            </a:stretch>
          </a:blipFill>
        </p:spPr>
      </p:sp>
      <p:sp>
        <p:nvSpPr>
          <p:cNvPr name="Freeform 5" id="5"/>
          <p:cNvSpPr/>
          <p:nvPr/>
        </p:nvSpPr>
        <p:spPr>
          <a:xfrm flipH="false" flipV="false" rot="0">
            <a:off x="-7623890" y="2146006"/>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3">
              <a:alphaModFix amt="88000"/>
            </a:blip>
            <a:stretch>
              <a:fillRect l="0" t="0" r="0" b="0"/>
            </a:stretch>
          </a:blipFill>
        </p:spPr>
      </p:sp>
      <p:sp>
        <p:nvSpPr>
          <p:cNvPr name="Freeform 6" id="6"/>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10800000">
            <a:off x="13337264" y="1785660"/>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0" id="10"/>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35</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7142577" y="88572"/>
            <a:ext cx="10296822" cy="10413980"/>
          </a:xfrm>
          <a:custGeom>
            <a:avLst/>
            <a:gdLst/>
            <a:ahLst/>
            <a:cxnLst/>
            <a:rect r="r" b="b" t="t" l="l"/>
            <a:pathLst>
              <a:path h="10413980" w="10296822">
                <a:moveTo>
                  <a:pt x="0" y="0"/>
                </a:moveTo>
                <a:lnTo>
                  <a:pt x="10296823" y="0"/>
                </a:lnTo>
                <a:lnTo>
                  <a:pt x="10296823" y="10413979"/>
                </a:lnTo>
                <a:lnTo>
                  <a:pt x="0" y="10413979"/>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667742" y="734072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460774" y="658896"/>
            <a:ext cx="5798526" cy="8969209"/>
          </a:xfrm>
          <a:custGeom>
            <a:avLst/>
            <a:gdLst/>
            <a:ahLst/>
            <a:cxnLst/>
            <a:rect r="r" b="b" t="t" l="l"/>
            <a:pathLst>
              <a:path h="8969209" w="5798526">
                <a:moveTo>
                  <a:pt x="0" y="0"/>
                </a:moveTo>
                <a:lnTo>
                  <a:pt x="5798526" y="0"/>
                </a:lnTo>
                <a:lnTo>
                  <a:pt x="5798526" y="8969208"/>
                </a:lnTo>
                <a:lnTo>
                  <a:pt x="0" y="8969208"/>
                </a:lnTo>
                <a:lnTo>
                  <a:pt x="0" y="0"/>
                </a:lnTo>
                <a:close/>
              </a:path>
            </a:pathLst>
          </a:custGeom>
          <a:blipFill>
            <a:blip r:embed="rId5"/>
            <a:stretch>
              <a:fillRect l="0" t="0" r="0" b="0"/>
            </a:stretch>
          </a:blipFill>
        </p:spPr>
      </p:sp>
      <p:sp>
        <p:nvSpPr>
          <p:cNvPr name="TextBox 7" id="7"/>
          <p:cNvSpPr txBox="true"/>
          <p:nvPr/>
        </p:nvSpPr>
        <p:spPr>
          <a:xfrm rot="0">
            <a:off x="1028700" y="1114425"/>
            <a:ext cx="8038748" cy="973621"/>
          </a:xfrm>
          <a:prstGeom prst="rect">
            <a:avLst/>
          </a:prstGeom>
        </p:spPr>
        <p:txBody>
          <a:bodyPr anchor="t" rtlCol="false" tIns="0" lIns="0" bIns="0" rIns="0">
            <a:spAutoFit/>
          </a:bodyPr>
          <a:lstStyle/>
          <a:p>
            <a:pPr algn="l">
              <a:lnSpc>
                <a:spcPts val="7439"/>
              </a:lnSpc>
            </a:pPr>
            <a:r>
              <a:rPr lang="en-US" b="true" sz="7018" spc="-14">
                <a:solidFill>
                  <a:srgbClr val="FFFFFF"/>
                </a:solidFill>
                <a:latin typeface="IBM Plex Sans Bold"/>
                <a:ea typeface="IBM Plex Sans Bold"/>
                <a:cs typeface="IBM Plex Sans Bold"/>
                <a:sym typeface="IBM Plex Sans Bold"/>
              </a:rPr>
              <a:t>DeiT model</a:t>
            </a:r>
          </a:p>
        </p:txBody>
      </p:sp>
      <p:sp>
        <p:nvSpPr>
          <p:cNvPr name="TextBox 8" id="8"/>
          <p:cNvSpPr txBox="true"/>
          <p:nvPr/>
        </p:nvSpPr>
        <p:spPr>
          <a:xfrm rot="0">
            <a:off x="1028700" y="2523997"/>
            <a:ext cx="9078137" cy="7607127"/>
          </a:xfrm>
          <a:prstGeom prst="rect">
            <a:avLst/>
          </a:prstGeom>
        </p:spPr>
        <p:txBody>
          <a:bodyPr anchor="t" rtlCol="false" tIns="0" lIns="0" bIns="0" rIns="0">
            <a:spAutoFit/>
          </a:bodyPr>
          <a:lstStyle/>
          <a:p>
            <a:pPr algn="l"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Model Architecture</a:t>
            </a:r>
            <a:r>
              <a:rPr lang="en-US" b="true" sz="3281" spc="-6">
                <a:solidFill>
                  <a:srgbClr val="72EFAC"/>
                </a:solidFill>
                <a:latin typeface="IBM Plex Sans Bold"/>
                <a:ea typeface="IBM Plex Sans Bold"/>
                <a:cs typeface="IBM Plex Sans Bold"/>
                <a:sym typeface="IBM Plex Sans Bold"/>
              </a:rPr>
              <a:t>:</a:t>
            </a:r>
          </a:p>
          <a:p>
            <a:pPr algn="l">
              <a:lnSpc>
                <a:spcPts val="4594"/>
              </a:lnSpc>
              <a:spcBef>
                <a:spcPct val="0"/>
              </a:spcBef>
            </a:pP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The input image of size 224x224 is divided into non-overlapping patches of size 16x16</a:t>
            </a: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These patches are flattened into vectors and projected through a linear embedding layer</a:t>
            </a: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Transformer layers</a:t>
            </a: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Final Classification Head</a:t>
            </a:r>
          </a:p>
          <a:p>
            <a:pPr algn="l">
              <a:lnSpc>
                <a:spcPts val="3754"/>
              </a:lnSpc>
              <a:spcBef>
                <a:spcPct val="0"/>
              </a:spcBef>
            </a:pPr>
          </a:p>
          <a:p>
            <a:pPr algn="l">
              <a:lnSpc>
                <a:spcPts val="3754"/>
              </a:lnSpc>
              <a:spcBef>
                <a:spcPct val="0"/>
              </a:spcBef>
            </a:pPr>
            <a:r>
              <a:rPr lang="en-US" b="true" sz="2681" spc="-5">
                <a:solidFill>
                  <a:srgbClr val="FFFFFF"/>
                </a:solidFill>
                <a:latin typeface="IBM Plex Sans Bold"/>
                <a:ea typeface="IBM Plex Sans Bold"/>
                <a:cs typeface="IBM Plex Sans Bold"/>
                <a:sym typeface="IBM Plex Sans Bold"/>
              </a:rPr>
              <a:t>This is actually also a transformer model, but I did not include it with the “pure” transformer because this one first scales the input to become 224x224 then takes patches of length 16x16 = 256 pixels, contrary to the previous one that takes the whole 32x32 = 1024 pixels as a sequence and treats it pixel by pixel.</a:t>
            </a:r>
          </a:p>
          <a:p>
            <a:pPr algn="l">
              <a:lnSpc>
                <a:spcPts val="2074"/>
              </a:lnSpc>
              <a:spcBef>
                <a:spcPct val="0"/>
              </a:spcBef>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36</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7142577" y="88572"/>
            <a:ext cx="10296822" cy="10413980"/>
          </a:xfrm>
          <a:custGeom>
            <a:avLst/>
            <a:gdLst/>
            <a:ahLst/>
            <a:cxnLst/>
            <a:rect r="r" b="b" t="t" l="l"/>
            <a:pathLst>
              <a:path h="10413980" w="10296822">
                <a:moveTo>
                  <a:pt x="0" y="0"/>
                </a:moveTo>
                <a:lnTo>
                  <a:pt x="10296823" y="0"/>
                </a:lnTo>
                <a:lnTo>
                  <a:pt x="10296823" y="10413979"/>
                </a:lnTo>
                <a:lnTo>
                  <a:pt x="0" y="10413979"/>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667742" y="734072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475637" y="3067097"/>
            <a:ext cx="6153007" cy="6836674"/>
          </a:xfrm>
          <a:custGeom>
            <a:avLst/>
            <a:gdLst/>
            <a:ahLst/>
            <a:cxnLst/>
            <a:rect r="r" b="b" t="t" l="l"/>
            <a:pathLst>
              <a:path h="6836674" w="6153007">
                <a:moveTo>
                  <a:pt x="0" y="0"/>
                </a:moveTo>
                <a:lnTo>
                  <a:pt x="6153006" y="0"/>
                </a:lnTo>
                <a:lnTo>
                  <a:pt x="6153006" y="6836674"/>
                </a:lnTo>
                <a:lnTo>
                  <a:pt x="0" y="6836674"/>
                </a:lnTo>
                <a:lnTo>
                  <a:pt x="0" y="0"/>
                </a:lnTo>
                <a:close/>
              </a:path>
            </a:pathLst>
          </a:custGeom>
          <a:blipFill>
            <a:blip r:embed="rId5"/>
            <a:stretch>
              <a:fillRect l="0" t="0" r="0" b="0"/>
            </a:stretch>
          </a:blipFill>
        </p:spPr>
      </p:sp>
      <p:sp>
        <p:nvSpPr>
          <p:cNvPr name="Freeform 7" id="7"/>
          <p:cNvSpPr/>
          <p:nvPr/>
        </p:nvSpPr>
        <p:spPr>
          <a:xfrm flipH="false" flipV="false" rot="0">
            <a:off x="11475637" y="407231"/>
            <a:ext cx="6153007" cy="2302284"/>
          </a:xfrm>
          <a:custGeom>
            <a:avLst/>
            <a:gdLst/>
            <a:ahLst/>
            <a:cxnLst/>
            <a:rect r="r" b="b" t="t" l="l"/>
            <a:pathLst>
              <a:path h="2302284" w="6153007">
                <a:moveTo>
                  <a:pt x="0" y="0"/>
                </a:moveTo>
                <a:lnTo>
                  <a:pt x="6153006" y="0"/>
                </a:lnTo>
                <a:lnTo>
                  <a:pt x="6153006" y="2302284"/>
                </a:lnTo>
                <a:lnTo>
                  <a:pt x="0" y="2302284"/>
                </a:lnTo>
                <a:lnTo>
                  <a:pt x="0" y="0"/>
                </a:lnTo>
                <a:close/>
              </a:path>
            </a:pathLst>
          </a:custGeom>
          <a:blipFill>
            <a:blip r:embed="rId6"/>
            <a:stretch>
              <a:fillRect l="0" t="0" r="0" b="0"/>
            </a:stretch>
          </a:blipFill>
        </p:spPr>
      </p:sp>
      <p:sp>
        <p:nvSpPr>
          <p:cNvPr name="TextBox 8" id="8"/>
          <p:cNvSpPr txBox="true"/>
          <p:nvPr/>
        </p:nvSpPr>
        <p:spPr>
          <a:xfrm rot="0">
            <a:off x="1028700" y="1114425"/>
            <a:ext cx="8038748" cy="973621"/>
          </a:xfrm>
          <a:prstGeom prst="rect">
            <a:avLst/>
          </a:prstGeom>
        </p:spPr>
        <p:txBody>
          <a:bodyPr anchor="t" rtlCol="false" tIns="0" lIns="0" bIns="0" rIns="0">
            <a:spAutoFit/>
          </a:bodyPr>
          <a:lstStyle/>
          <a:p>
            <a:pPr algn="l">
              <a:lnSpc>
                <a:spcPts val="7439"/>
              </a:lnSpc>
            </a:pPr>
            <a:r>
              <a:rPr lang="en-US" b="true" sz="7018" spc="-14">
                <a:solidFill>
                  <a:srgbClr val="FFFFFF"/>
                </a:solidFill>
                <a:latin typeface="IBM Plex Sans Bold"/>
                <a:ea typeface="IBM Plex Sans Bold"/>
                <a:cs typeface="IBM Plex Sans Bold"/>
                <a:sym typeface="IBM Plex Sans Bold"/>
              </a:rPr>
              <a:t>CNN model</a:t>
            </a:r>
          </a:p>
        </p:txBody>
      </p:sp>
      <p:sp>
        <p:nvSpPr>
          <p:cNvPr name="TextBox 9" id="9"/>
          <p:cNvSpPr txBox="true"/>
          <p:nvPr/>
        </p:nvSpPr>
        <p:spPr>
          <a:xfrm rot="0">
            <a:off x="654986" y="2848271"/>
            <a:ext cx="8786177" cy="6549852"/>
          </a:xfrm>
          <a:prstGeom prst="rect">
            <a:avLst/>
          </a:prstGeom>
        </p:spPr>
        <p:txBody>
          <a:bodyPr anchor="t" rtlCol="false" tIns="0" lIns="0" bIns="0" rIns="0">
            <a:spAutoFit/>
          </a:bodyPr>
          <a:lstStyle/>
          <a:p>
            <a:pPr algn="l"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Model Architecture</a:t>
            </a:r>
            <a:r>
              <a:rPr lang="en-US" b="true" sz="3281" spc="-6">
                <a:solidFill>
                  <a:srgbClr val="72EFAC"/>
                </a:solidFill>
                <a:latin typeface="IBM Plex Sans Bold"/>
                <a:ea typeface="IBM Plex Sans Bold"/>
                <a:cs typeface="IBM Plex Sans Bold"/>
                <a:sym typeface="IBM Plex Sans Bold"/>
              </a:rPr>
              <a:t>:</a:t>
            </a:r>
          </a:p>
          <a:p>
            <a:pPr algn="l">
              <a:lnSpc>
                <a:spcPts val="3754"/>
              </a:lnSpc>
              <a:spcBef>
                <a:spcPct val="0"/>
              </a:spcBef>
            </a:pPr>
          </a:p>
          <a:p>
            <a:pPr algn="l" marL="579005" indent="-289502" lvl="1">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MobileNetV2 consists of a series of inverted residual blocks, with each block typically having three components:</a:t>
            </a:r>
          </a:p>
          <a:p>
            <a:pPr algn="l">
              <a:lnSpc>
                <a:spcPts val="3754"/>
              </a:lnSpc>
              <a:spcBef>
                <a:spcPct val="0"/>
              </a:spcBef>
            </a:pP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Expansion layer (1x1 convolution): Expands the input channels.</a:t>
            </a: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Depthwise separable convolution: Applies convolution over individual channels (rather than all channels simultaneously).</a:t>
            </a:r>
          </a:p>
          <a:p>
            <a:pPr algn="l" marL="1158010" indent="-386003" lvl="2">
              <a:lnSpc>
                <a:spcPts val="3754"/>
              </a:lnSpc>
              <a:spcBef>
                <a:spcPct val="0"/>
              </a:spcBef>
              <a:buFont typeface="Arial"/>
              <a:buChar char="⚬"/>
            </a:pPr>
            <a:r>
              <a:rPr lang="en-US" sz="2681" spc="-5">
                <a:solidFill>
                  <a:srgbClr val="FFFFFF"/>
                </a:solidFill>
                <a:latin typeface="IBM Plex Sans"/>
                <a:ea typeface="IBM Plex Sans"/>
                <a:cs typeface="IBM Plex Sans"/>
                <a:sym typeface="IBM Plex Sans"/>
              </a:rPr>
              <a:t>Linear bottleneck: Reduces the channel size at the output of the block.</a:t>
            </a:r>
          </a:p>
          <a:p>
            <a:pPr algn="l">
              <a:lnSpc>
                <a:spcPts val="2074"/>
              </a:lnSpc>
              <a:spcBef>
                <a:spcPct val="0"/>
              </a:spcBef>
            </a:pP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37</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4952015" y="2494493"/>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5861425" y="-438511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5301876" y="-32004"/>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007540" y="1357024"/>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1132249" y="1123950"/>
            <a:ext cx="10089724" cy="1035206"/>
          </a:xfrm>
          <a:prstGeom prst="rect">
            <a:avLst/>
          </a:prstGeom>
        </p:spPr>
        <p:txBody>
          <a:bodyPr anchor="t" rtlCol="false" tIns="0" lIns="0" bIns="0" rIns="0">
            <a:spAutoFit/>
          </a:bodyPr>
          <a:lstStyle/>
          <a:p>
            <a:pPr algn="l">
              <a:lnSpc>
                <a:spcPts val="7901"/>
              </a:lnSpc>
            </a:pPr>
            <a:r>
              <a:rPr lang="en-US" b="true" sz="7454" spc="-14">
                <a:solidFill>
                  <a:srgbClr val="FFFFFF"/>
                </a:solidFill>
                <a:latin typeface="IBM Plex Sans Bold"/>
                <a:ea typeface="IBM Plex Sans Bold"/>
                <a:cs typeface="IBM Plex Sans Bold"/>
                <a:sym typeface="IBM Plex Sans Bold"/>
              </a:rPr>
              <a:t>Models evaluated</a:t>
            </a:r>
          </a:p>
        </p:txBody>
      </p:sp>
      <p:grpSp>
        <p:nvGrpSpPr>
          <p:cNvPr name="Group 9" id="9"/>
          <p:cNvGrpSpPr/>
          <p:nvPr/>
        </p:nvGrpSpPr>
        <p:grpSpPr>
          <a:xfrm rot="0">
            <a:off x="8717571" y="2723497"/>
            <a:ext cx="1977118" cy="189017"/>
            <a:chOff x="0" y="0"/>
            <a:chExt cx="520722" cy="49782"/>
          </a:xfrm>
        </p:grpSpPr>
        <p:sp>
          <p:nvSpPr>
            <p:cNvPr name="Freeform 10" id="10"/>
            <p:cNvSpPr/>
            <p:nvPr/>
          </p:nvSpPr>
          <p:spPr>
            <a:xfrm flipH="false" flipV="false" rot="0">
              <a:off x="0" y="0"/>
              <a:ext cx="520722" cy="49782"/>
            </a:xfrm>
            <a:custGeom>
              <a:avLst/>
              <a:gdLst/>
              <a:ahLst/>
              <a:cxnLst/>
              <a:rect r="r" b="b" t="t" l="l"/>
              <a:pathLst>
                <a:path h="49782" w="520722">
                  <a:moveTo>
                    <a:pt x="0" y="0"/>
                  </a:moveTo>
                  <a:lnTo>
                    <a:pt x="520722" y="0"/>
                  </a:lnTo>
                  <a:lnTo>
                    <a:pt x="520722"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11" id="11"/>
            <p:cNvSpPr txBox="true"/>
            <p:nvPr/>
          </p:nvSpPr>
          <p:spPr>
            <a:xfrm>
              <a:off x="0" y="-28575"/>
              <a:ext cx="520722" cy="78357"/>
            </a:xfrm>
            <a:prstGeom prst="rect">
              <a:avLst/>
            </a:prstGeom>
          </p:spPr>
          <p:txBody>
            <a:bodyPr anchor="ctr" rtlCol="false" tIns="50800" lIns="50800" bIns="50800" rIns="50800"/>
            <a:lstStyle/>
            <a:p>
              <a:pPr algn="ctr">
                <a:lnSpc>
                  <a:spcPts val="2774"/>
                </a:lnSpc>
              </a:pPr>
            </a:p>
          </p:txBody>
        </p:sp>
      </p:grpSp>
      <p:sp>
        <p:nvSpPr>
          <p:cNvPr name="TextBox 12" id="12"/>
          <p:cNvSpPr txBox="true"/>
          <p:nvPr/>
        </p:nvSpPr>
        <p:spPr>
          <a:xfrm rot="0">
            <a:off x="1132249" y="2330013"/>
            <a:ext cx="4473013" cy="710767"/>
          </a:xfrm>
          <a:prstGeom prst="rect">
            <a:avLst/>
          </a:prstGeom>
        </p:spPr>
        <p:txBody>
          <a:bodyPr anchor="t" rtlCol="false" tIns="0" lIns="0" bIns="0" rIns="0">
            <a:spAutoFit/>
          </a:bodyPr>
          <a:lstStyle/>
          <a:p>
            <a:pPr algn="ctr">
              <a:lnSpc>
                <a:spcPts val="5834"/>
              </a:lnSpc>
            </a:pPr>
            <a:r>
              <a:rPr lang="en-US" sz="4167" b="true">
                <a:solidFill>
                  <a:srgbClr val="FFFFFF"/>
                </a:solidFill>
                <a:latin typeface="Canva Sans Bold"/>
                <a:ea typeface="Canva Sans Bold"/>
                <a:cs typeface="Canva Sans Bold"/>
                <a:sym typeface="Canva Sans Bold"/>
              </a:rPr>
              <a:t>CHOUKRI Zakaria</a:t>
            </a:r>
          </a:p>
        </p:txBody>
      </p:sp>
      <p:graphicFrame>
        <p:nvGraphicFramePr>
          <p:cNvPr name="Table 13" id="13"/>
          <p:cNvGraphicFramePr>
            <a:graphicFrameLocks noGrp="true"/>
          </p:cNvGraphicFramePr>
          <p:nvPr/>
        </p:nvGraphicFramePr>
        <p:xfrm>
          <a:off x="1655258" y="4221881"/>
          <a:ext cx="14124625" cy="4105275"/>
        </p:xfrm>
        <a:graphic>
          <a:graphicData uri="http://schemas.openxmlformats.org/drawingml/2006/table">
            <a:tbl>
              <a:tblPr/>
              <a:tblGrid>
                <a:gridCol w="3950200"/>
                <a:gridCol w="2455694"/>
                <a:gridCol w="2397086"/>
                <a:gridCol w="2543606"/>
                <a:gridCol w="2778038"/>
              </a:tblGrid>
              <a:tr h="1026319">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 Parameters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Accuracy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Training time</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Efficiency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CNN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2226434</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0.7968</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3193.16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0.0068</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DEIT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21666434</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0.7883</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10064.90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0.0051</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Transformer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2631490</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0.5011</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10138.11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0.0037</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bl>
          </a:graphicData>
        </a:graphic>
      </p:graphicFrame>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38</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3798497" y="4840322"/>
            <a:ext cx="9325185" cy="9431287"/>
          </a:xfrm>
          <a:custGeom>
            <a:avLst/>
            <a:gdLst/>
            <a:ahLst/>
            <a:cxnLst/>
            <a:rect r="r" b="b" t="t" l="l"/>
            <a:pathLst>
              <a:path h="9431287" w="9325185">
                <a:moveTo>
                  <a:pt x="0" y="0"/>
                </a:moveTo>
                <a:lnTo>
                  <a:pt x="9325185" y="0"/>
                </a:lnTo>
                <a:lnTo>
                  <a:pt x="9325185" y="9431287"/>
                </a:lnTo>
                <a:lnTo>
                  <a:pt x="0" y="9431287"/>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6620711" y="-148924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4173200" y="679447"/>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alphaModFix amt="79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147790" y="1854451"/>
            <a:ext cx="5992420" cy="1254550"/>
          </a:xfrm>
          <a:prstGeom prst="rect">
            <a:avLst/>
          </a:prstGeom>
        </p:spPr>
        <p:txBody>
          <a:bodyPr anchor="t" rtlCol="false" tIns="0" lIns="0" bIns="0" rIns="0">
            <a:spAutoFit/>
          </a:bodyPr>
          <a:lstStyle/>
          <a:p>
            <a:pPr algn="l">
              <a:lnSpc>
                <a:spcPts val="9567"/>
              </a:lnSpc>
            </a:pPr>
            <a:r>
              <a:rPr lang="en-US" b="true" sz="9026" spc="-18">
                <a:solidFill>
                  <a:srgbClr val="FFFFFF"/>
                </a:solidFill>
                <a:latin typeface="IBM Plex Sans Bold"/>
                <a:ea typeface="IBM Plex Sans Bold"/>
                <a:cs typeface="IBM Plex Sans Bold"/>
                <a:sym typeface="IBM Plex Sans Bold"/>
              </a:rPr>
              <a:t>Conclusion</a:t>
            </a:r>
          </a:p>
        </p:txBody>
      </p:sp>
      <p:sp>
        <p:nvSpPr>
          <p:cNvPr name="TextBox 6" id="6"/>
          <p:cNvSpPr txBox="true"/>
          <p:nvPr/>
        </p:nvSpPr>
        <p:spPr>
          <a:xfrm rot="0">
            <a:off x="1720558" y="3803466"/>
            <a:ext cx="14846884" cy="4412034"/>
          </a:xfrm>
          <a:prstGeom prst="rect">
            <a:avLst/>
          </a:prstGeom>
        </p:spPr>
        <p:txBody>
          <a:bodyPr anchor="t" rtlCol="false" tIns="0" lIns="0" bIns="0" rIns="0">
            <a:spAutoFit/>
          </a:bodyPr>
          <a:lstStyle/>
          <a:p>
            <a:pPr algn="ctr">
              <a:lnSpc>
                <a:spcPts val="5795"/>
              </a:lnSpc>
            </a:pPr>
            <a:r>
              <a:rPr lang="en-US" b="true" sz="5467" spc="-10">
                <a:solidFill>
                  <a:srgbClr val="72EFAC"/>
                </a:solidFill>
                <a:latin typeface="IBM Plex Sans Bold"/>
                <a:ea typeface="IBM Plex Sans Bold"/>
                <a:cs typeface="IBM Plex Sans Bold"/>
                <a:sym typeface="IBM Plex Sans Bold"/>
              </a:rPr>
              <a:t>the pure transformer model did not perform as well as the other two. But it is expected, since the long sequence length of 1024 is something that stress tests the model’s attention mechanism.</a:t>
            </a:r>
          </a:p>
          <a:p>
            <a:pPr algn="ctr">
              <a:lnSpc>
                <a:spcPts val="5795"/>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39</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14952015" y="2494493"/>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3" id="3"/>
          <p:cNvSpPr/>
          <p:nvPr/>
        </p:nvSpPr>
        <p:spPr>
          <a:xfrm flipH="false" flipV="false" rot="0">
            <a:off x="-5861425" y="-4385118"/>
            <a:ext cx="10296822" cy="10413980"/>
          </a:xfrm>
          <a:custGeom>
            <a:avLst/>
            <a:gdLst/>
            <a:ahLst/>
            <a:cxnLst/>
            <a:rect r="r" b="b" t="t" l="l"/>
            <a:pathLst>
              <a:path h="10413980" w="10296822">
                <a:moveTo>
                  <a:pt x="0" y="0"/>
                </a:moveTo>
                <a:lnTo>
                  <a:pt x="10296822" y="0"/>
                </a:lnTo>
                <a:lnTo>
                  <a:pt x="10296822" y="10413979"/>
                </a:lnTo>
                <a:lnTo>
                  <a:pt x="0" y="10413979"/>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15301876" y="-32004"/>
            <a:ext cx="7315200" cy="2121408"/>
          </a:xfrm>
          <a:custGeom>
            <a:avLst/>
            <a:gdLst/>
            <a:ahLst/>
            <a:cxnLst/>
            <a:rect r="r" b="b" t="t" l="l"/>
            <a:pathLst>
              <a:path h="2121408" w="7315200">
                <a:moveTo>
                  <a:pt x="0" y="0"/>
                </a:moveTo>
                <a:lnTo>
                  <a:pt x="7315200" y="0"/>
                </a:lnTo>
                <a:lnTo>
                  <a:pt x="7315200" y="2121408"/>
                </a:lnTo>
                <a:lnTo>
                  <a:pt x="0" y="21214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007540" y="1357024"/>
            <a:ext cx="3086100" cy="189017"/>
            <a:chOff x="0" y="0"/>
            <a:chExt cx="812800" cy="49782"/>
          </a:xfrm>
        </p:grpSpPr>
        <p:sp>
          <p:nvSpPr>
            <p:cNvPr name="Freeform 6" id="6"/>
            <p:cNvSpPr/>
            <p:nvPr/>
          </p:nvSpPr>
          <p:spPr>
            <a:xfrm flipH="false" flipV="false" rot="0">
              <a:off x="0" y="0"/>
              <a:ext cx="812800" cy="49782"/>
            </a:xfrm>
            <a:custGeom>
              <a:avLst/>
              <a:gdLst/>
              <a:ahLst/>
              <a:cxnLst/>
              <a:rect r="r" b="b" t="t" l="l"/>
              <a:pathLst>
                <a:path h="49782" w="812800">
                  <a:moveTo>
                    <a:pt x="0" y="0"/>
                  </a:moveTo>
                  <a:lnTo>
                    <a:pt x="812800" y="0"/>
                  </a:lnTo>
                  <a:lnTo>
                    <a:pt x="812800"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7" id="7"/>
            <p:cNvSpPr txBox="true"/>
            <p:nvPr/>
          </p:nvSpPr>
          <p:spPr>
            <a:xfrm>
              <a:off x="0" y="-28575"/>
              <a:ext cx="812800" cy="78357"/>
            </a:xfrm>
            <a:prstGeom prst="rect">
              <a:avLst/>
            </a:prstGeom>
          </p:spPr>
          <p:txBody>
            <a:bodyPr anchor="ctr" rtlCol="false" tIns="50800" lIns="50800" bIns="50800" rIns="50800"/>
            <a:lstStyle/>
            <a:p>
              <a:pPr algn="ctr">
                <a:lnSpc>
                  <a:spcPts val="2774"/>
                </a:lnSpc>
              </a:pPr>
            </a:p>
          </p:txBody>
        </p:sp>
      </p:grpSp>
      <p:sp>
        <p:nvSpPr>
          <p:cNvPr name="TextBox 8" id="8"/>
          <p:cNvSpPr txBox="true"/>
          <p:nvPr/>
        </p:nvSpPr>
        <p:spPr>
          <a:xfrm rot="0">
            <a:off x="1132249" y="1123950"/>
            <a:ext cx="10089724" cy="1035206"/>
          </a:xfrm>
          <a:prstGeom prst="rect">
            <a:avLst/>
          </a:prstGeom>
        </p:spPr>
        <p:txBody>
          <a:bodyPr anchor="t" rtlCol="false" tIns="0" lIns="0" bIns="0" rIns="0">
            <a:spAutoFit/>
          </a:bodyPr>
          <a:lstStyle/>
          <a:p>
            <a:pPr algn="l">
              <a:lnSpc>
                <a:spcPts val="7901"/>
              </a:lnSpc>
            </a:pPr>
            <a:r>
              <a:rPr lang="en-US" b="true" sz="7454" spc="-14">
                <a:solidFill>
                  <a:srgbClr val="FFFFFF"/>
                </a:solidFill>
                <a:latin typeface="IBM Plex Sans Bold"/>
                <a:ea typeface="IBM Plex Sans Bold"/>
                <a:cs typeface="IBM Plex Sans Bold"/>
                <a:sym typeface="IBM Plex Sans Bold"/>
              </a:rPr>
              <a:t>Models evaluated</a:t>
            </a:r>
          </a:p>
        </p:txBody>
      </p:sp>
      <p:grpSp>
        <p:nvGrpSpPr>
          <p:cNvPr name="Group 9" id="9"/>
          <p:cNvGrpSpPr/>
          <p:nvPr/>
        </p:nvGrpSpPr>
        <p:grpSpPr>
          <a:xfrm rot="0">
            <a:off x="8717571" y="2723497"/>
            <a:ext cx="1977118" cy="189017"/>
            <a:chOff x="0" y="0"/>
            <a:chExt cx="520722" cy="49782"/>
          </a:xfrm>
        </p:grpSpPr>
        <p:sp>
          <p:nvSpPr>
            <p:cNvPr name="Freeform 10" id="10"/>
            <p:cNvSpPr/>
            <p:nvPr/>
          </p:nvSpPr>
          <p:spPr>
            <a:xfrm flipH="false" flipV="false" rot="0">
              <a:off x="0" y="0"/>
              <a:ext cx="520722" cy="49782"/>
            </a:xfrm>
            <a:custGeom>
              <a:avLst/>
              <a:gdLst/>
              <a:ahLst/>
              <a:cxnLst/>
              <a:rect r="r" b="b" t="t" l="l"/>
              <a:pathLst>
                <a:path h="49782" w="520722">
                  <a:moveTo>
                    <a:pt x="0" y="0"/>
                  </a:moveTo>
                  <a:lnTo>
                    <a:pt x="520722" y="0"/>
                  </a:lnTo>
                  <a:lnTo>
                    <a:pt x="520722" y="49782"/>
                  </a:lnTo>
                  <a:lnTo>
                    <a:pt x="0" y="49782"/>
                  </a:lnTo>
                  <a:close/>
                </a:path>
              </a:pathLst>
            </a:custGeom>
            <a:gradFill rotWithShape="true">
              <a:gsLst>
                <a:gs pos="0">
                  <a:srgbClr val="000138">
                    <a:alpha val="100000"/>
                  </a:srgbClr>
                </a:gs>
                <a:gs pos="100000">
                  <a:srgbClr val="33CD91">
                    <a:alpha val="100000"/>
                  </a:srgbClr>
                </a:gs>
              </a:gsLst>
              <a:lin ang="0"/>
            </a:gradFill>
          </p:spPr>
        </p:sp>
        <p:sp>
          <p:nvSpPr>
            <p:cNvPr name="TextBox 11" id="11"/>
            <p:cNvSpPr txBox="true"/>
            <p:nvPr/>
          </p:nvSpPr>
          <p:spPr>
            <a:xfrm>
              <a:off x="0" y="-28575"/>
              <a:ext cx="520722" cy="78357"/>
            </a:xfrm>
            <a:prstGeom prst="rect">
              <a:avLst/>
            </a:prstGeom>
          </p:spPr>
          <p:txBody>
            <a:bodyPr anchor="ctr" rtlCol="false" tIns="50800" lIns="50800" bIns="50800" rIns="50800"/>
            <a:lstStyle/>
            <a:p>
              <a:pPr algn="ctr">
                <a:lnSpc>
                  <a:spcPts val="2774"/>
                </a:lnSpc>
              </a:pPr>
            </a:p>
          </p:txBody>
        </p:sp>
      </p:grpSp>
      <p:sp>
        <p:nvSpPr>
          <p:cNvPr name="TextBox 12" id="12"/>
          <p:cNvSpPr txBox="true"/>
          <p:nvPr/>
        </p:nvSpPr>
        <p:spPr>
          <a:xfrm rot="0">
            <a:off x="1132249" y="2330013"/>
            <a:ext cx="5820498" cy="710767"/>
          </a:xfrm>
          <a:prstGeom prst="rect">
            <a:avLst/>
          </a:prstGeom>
        </p:spPr>
        <p:txBody>
          <a:bodyPr anchor="t" rtlCol="false" tIns="0" lIns="0" bIns="0" rIns="0">
            <a:spAutoFit/>
          </a:bodyPr>
          <a:lstStyle/>
          <a:p>
            <a:pPr algn="ctr">
              <a:lnSpc>
                <a:spcPts val="5834"/>
              </a:lnSpc>
            </a:pPr>
            <a:r>
              <a:rPr lang="en-US" sz="4167" b="true">
                <a:solidFill>
                  <a:srgbClr val="FFFFFF"/>
                </a:solidFill>
                <a:latin typeface="Canva Sans Bold"/>
                <a:ea typeface="Canva Sans Bold"/>
                <a:cs typeface="Canva Sans Bold"/>
                <a:sym typeface="Canva Sans Bold"/>
              </a:rPr>
              <a:t>AIT MAGOURT Adnane</a:t>
            </a:r>
          </a:p>
        </p:txBody>
      </p:sp>
      <p:graphicFrame>
        <p:nvGraphicFramePr>
          <p:cNvPr name="Table 13" id="13"/>
          <p:cNvGraphicFramePr>
            <a:graphicFrameLocks noGrp="true"/>
          </p:cNvGraphicFramePr>
          <p:nvPr/>
        </p:nvGraphicFramePr>
        <p:xfrm>
          <a:off x="1655258" y="4221881"/>
          <a:ext cx="14124625" cy="4105275"/>
        </p:xfrm>
        <a:graphic>
          <a:graphicData uri="http://schemas.openxmlformats.org/drawingml/2006/table">
            <a:tbl>
              <a:tblPr/>
              <a:tblGrid>
                <a:gridCol w="3950200"/>
                <a:gridCol w="2455694"/>
                <a:gridCol w="2397086"/>
                <a:gridCol w="2543606"/>
                <a:gridCol w="2778038"/>
              </a:tblGrid>
              <a:tr h="1026319">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 Parameters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Accuracy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Training time</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72EFAC"/>
                          </a:solidFill>
                          <a:latin typeface="Canva Sans Bold"/>
                          <a:ea typeface="Canva Sans Bold"/>
                          <a:cs typeface="Canva Sans Bold"/>
                          <a:sym typeface="Canva Sans Bold"/>
                        </a:rPr>
                        <a:t>Efficiency</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CNN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543490</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0.5009</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1291.06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0.0053</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ViT model</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1983650</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0.5005</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1428.65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0.0048</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r h="1026319">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Transformer</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3359426</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0.5017</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2926.44 s</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c>
                  <a:txBody>
                    <a:bodyPr anchor="t" rtlCol="false"/>
                    <a:lstStyle/>
                    <a:p>
                      <a:pPr algn="ctr">
                        <a:lnSpc>
                          <a:spcPts val="3359"/>
                        </a:lnSpc>
                        <a:defRPr/>
                      </a:pPr>
                      <a:r>
                        <a:rPr lang="en-US" sz="2399" b="true">
                          <a:solidFill>
                            <a:srgbClr val="FFFFFF"/>
                          </a:solidFill>
                          <a:latin typeface="Canva Sans Bold"/>
                          <a:ea typeface="Canva Sans Bold"/>
                          <a:cs typeface="Canva Sans Bold"/>
                          <a:sym typeface="Canva Sans Bold"/>
                        </a:rPr>
                        <a:t>0.0042</a:t>
                      </a:r>
                      <a:endParaRPr lang="en-US" sz="1100"/>
                    </a:p>
                  </a:txBody>
                  <a:tcPr marL="190500" marR="190500" marT="190500" marB="190500" anchor="ctr">
                    <a:lnL cmpd="sng" algn="ctr" cap="flat" w="28575">
                      <a:solidFill>
                        <a:srgbClr val="72EFAC"/>
                      </a:solidFill>
                      <a:prstDash val="solid"/>
                      <a:round/>
                      <a:headEnd type="none" w="med" len="med"/>
                      <a:tailEnd type="none" w="med" len="med"/>
                    </a:lnL>
                    <a:lnR cmpd="sng" algn="ctr" cap="flat" w="28575">
                      <a:solidFill>
                        <a:srgbClr val="72EFAC"/>
                      </a:solidFill>
                      <a:prstDash val="solid"/>
                      <a:round/>
                      <a:headEnd type="none" w="med" len="med"/>
                      <a:tailEnd type="none" w="med" len="med"/>
                    </a:lnR>
                    <a:lnT cmpd="sng" algn="ctr" cap="flat" w="28575">
                      <a:solidFill>
                        <a:srgbClr val="72EFAC"/>
                      </a:solidFill>
                      <a:prstDash val="solid"/>
                      <a:round/>
                      <a:headEnd type="none" w="med" len="med"/>
                      <a:tailEnd type="none" w="med" len="med"/>
                    </a:lnT>
                    <a:lnB cmpd="sng" algn="ctr" cap="flat" w="28575">
                      <a:solidFill>
                        <a:srgbClr val="72EFAC"/>
                      </a:solidFill>
                      <a:prstDash val="solid"/>
                      <a:round/>
                      <a:headEnd type="none" w="med" len="med"/>
                      <a:tailEnd type="none" w="med" len="med"/>
                    </a:lnB>
                  </a:tcPr>
                </a:tc>
              </a:tr>
            </a:tbl>
          </a:graphicData>
        </a:graphic>
      </p:graphicFrame>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1105252" y="4159716"/>
            <a:ext cx="6202671" cy="739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Exte</a:t>
            </a:r>
            <a:r>
              <a:rPr lang="en-US" sz="1899">
                <a:solidFill>
                  <a:srgbClr val="E0D6DE"/>
                </a:solidFill>
                <a:latin typeface="Montserrat Light"/>
                <a:ea typeface="Montserrat Light"/>
                <a:cs typeface="Montserrat Light"/>
                <a:sym typeface="Montserrat Light"/>
              </a:rPr>
              <a:t>nds pytorch_lightning.LightningModule.</a:t>
            </a:r>
          </a:p>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CNN-based classification model.</a:t>
            </a:r>
          </a:p>
        </p:txBody>
      </p:sp>
      <p:sp>
        <p:nvSpPr>
          <p:cNvPr name="TextBox 3" id="3"/>
          <p:cNvSpPr txBox="true"/>
          <p:nvPr/>
        </p:nvSpPr>
        <p:spPr>
          <a:xfrm rot="0">
            <a:off x="1105252" y="5707511"/>
            <a:ext cx="4391942" cy="739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Adam optimizer with learning rate of 0.001</a:t>
            </a:r>
          </a:p>
        </p:txBody>
      </p:sp>
      <p:sp>
        <p:nvSpPr>
          <p:cNvPr name="TextBox 4" id="4"/>
          <p:cNvSpPr txBox="true"/>
          <p:nvPr/>
        </p:nvSpPr>
        <p:spPr>
          <a:xfrm rot="0">
            <a:off x="1127380" y="7314099"/>
            <a:ext cx="4391942" cy="358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Cross entropy loss</a:t>
            </a:r>
          </a:p>
        </p:txBody>
      </p:sp>
      <p:sp>
        <p:nvSpPr>
          <p:cNvPr name="TextBox 5" id="5"/>
          <p:cNvSpPr txBox="true"/>
          <p:nvPr/>
        </p:nvSpPr>
        <p:spPr>
          <a:xfrm rot="0">
            <a:off x="1105252" y="3610297"/>
            <a:ext cx="3664571" cy="488777"/>
          </a:xfrm>
          <a:prstGeom prst="rect">
            <a:avLst/>
          </a:prstGeom>
        </p:spPr>
        <p:txBody>
          <a:bodyPr anchor="t" rtlCol="false" tIns="0" lIns="0" bIns="0" rIns="0">
            <a:spAutoFit/>
          </a:bodyPr>
          <a:lstStyle/>
          <a:p>
            <a:pPr algn="l">
              <a:lnSpc>
                <a:spcPts val="4034"/>
              </a:lnSpc>
            </a:pPr>
            <a:r>
              <a:rPr lang="en-US" b="true" sz="2881" spc="-5">
                <a:solidFill>
                  <a:srgbClr val="72EFAC"/>
                </a:solidFill>
                <a:latin typeface="IBM Plex Sans Bold"/>
                <a:ea typeface="IBM Plex Sans Bold"/>
                <a:cs typeface="IBM Plex Sans Bold"/>
                <a:sym typeface="IBM Plex Sans Bold"/>
              </a:rPr>
              <a:t>Framework</a:t>
            </a:r>
          </a:p>
        </p:txBody>
      </p:sp>
      <p:sp>
        <p:nvSpPr>
          <p:cNvPr name="TextBox 6" id="6"/>
          <p:cNvSpPr txBox="true"/>
          <p:nvPr/>
        </p:nvSpPr>
        <p:spPr>
          <a:xfrm rot="0">
            <a:off x="1105252" y="5161538"/>
            <a:ext cx="3664571" cy="488823"/>
          </a:xfrm>
          <a:prstGeom prst="rect">
            <a:avLst/>
          </a:prstGeom>
        </p:spPr>
        <p:txBody>
          <a:bodyPr anchor="t" rtlCol="false" tIns="0" lIns="0" bIns="0" rIns="0">
            <a:spAutoFit/>
          </a:bodyPr>
          <a:lstStyle/>
          <a:p>
            <a:pPr algn="l">
              <a:lnSpc>
                <a:spcPts val="4031"/>
              </a:lnSpc>
            </a:pPr>
            <a:r>
              <a:rPr lang="en-US" b="true" sz="2879" spc="-5">
                <a:solidFill>
                  <a:srgbClr val="72EFAC"/>
                </a:solidFill>
                <a:latin typeface="IBM Plex Sans Bold"/>
                <a:ea typeface="IBM Plex Sans Bold"/>
                <a:cs typeface="IBM Plex Sans Bold"/>
                <a:sym typeface="IBM Plex Sans Bold"/>
              </a:rPr>
              <a:t>Optimizer</a:t>
            </a:r>
          </a:p>
        </p:txBody>
      </p:sp>
      <p:sp>
        <p:nvSpPr>
          <p:cNvPr name="TextBox 7" id="7"/>
          <p:cNvSpPr txBox="true"/>
          <p:nvPr/>
        </p:nvSpPr>
        <p:spPr>
          <a:xfrm rot="0">
            <a:off x="1127380" y="6766484"/>
            <a:ext cx="3664571" cy="488823"/>
          </a:xfrm>
          <a:prstGeom prst="rect">
            <a:avLst/>
          </a:prstGeom>
        </p:spPr>
        <p:txBody>
          <a:bodyPr anchor="t" rtlCol="false" tIns="0" lIns="0" bIns="0" rIns="0">
            <a:spAutoFit/>
          </a:bodyPr>
          <a:lstStyle/>
          <a:p>
            <a:pPr algn="l">
              <a:lnSpc>
                <a:spcPts val="4031"/>
              </a:lnSpc>
            </a:pPr>
            <a:r>
              <a:rPr lang="en-US" b="true" sz="2879" spc="-5">
                <a:solidFill>
                  <a:srgbClr val="72EFAC"/>
                </a:solidFill>
                <a:latin typeface="IBM Plex Sans Bold"/>
                <a:ea typeface="IBM Plex Sans Bold"/>
                <a:cs typeface="IBM Plex Sans Bold"/>
                <a:sym typeface="IBM Plex Sans Bold"/>
              </a:rPr>
              <a:t>Loss function</a:t>
            </a:r>
          </a:p>
        </p:txBody>
      </p:sp>
      <p:sp>
        <p:nvSpPr>
          <p:cNvPr name="Freeform 8" id="8"/>
          <p:cNvSpPr/>
          <p:nvPr/>
        </p:nvSpPr>
        <p:spPr>
          <a:xfrm flipH="false" flipV="false" rot="0">
            <a:off x="-7142577" y="88572"/>
            <a:ext cx="10296822" cy="10413980"/>
          </a:xfrm>
          <a:custGeom>
            <a:avLst/>
            <a:gdLst/>
            <a:ahLst/>
            <a:cxnLst/>
            <a:rect r="r" b="b" t="t" l="l"/>
            <a:pathLst>
              <a:path h="10413980" w="10296822">
                <a:moveTo>
                  <a:pt x="0" y="0"/>
                </a:moveTo>
                <a:lnTo>
                  <a:pt x="10296823" y="0"/>
                </a:lnTo>
                <a:lnTo>
                  <a:pt x="10296823" y="10413979"/>
                </a:lnTo>
                <a:lnTo>
                  <a:pt x="0" y="10413979"/>
                </a:lnTo>
                <a:lnTo>
                  <a:pt x="0" y="0"/>
                </a:lnTo>
                <a:close/>
              </a:path>
            </a:pathLst>
          </a:custGeom>
          <a:blipFill>
            <a:blip r:embed="rId2">
              <a:alphaModFix amt="88000"/>
            </a:blip>
            <a:stretch>
              <a:fillRect l="0" t="0" r="0" b="0"/>
            </a:stretch>
          </a:blipFill>
        </p:spPr>
      </p:sp>
      <p:sp>
        <p:nvSpPr>
          <p:cNvPr name="TextBox 9" id="9"/>
          <p:cNvSpPr txBox="true"/>
          <p:nvPr/>
        </p:nvSpPr>
        <p:spPr>
          <a:xfrm rot="0">
            <a:off x="1105252" y="1277352"/>
            <a:ext cx="6533706" cy="1908185"/>
          </a:xfrm>
          <a:prstGeom prst="rect">
            <a:avLst/>
          </a:prstGeom>
        </p:spPr>
        <p:txBody>
          <a:bodyPr anchor="t" rtlCol="false" tIns="0" lIns="0" bIns="0" rIns="0">
            <a:spAutoFit/>
          </a:bodyPr>
          <a:lstStyle/>
          <a:p>
            <a:pPr algn="l">
              <a:lnSpc>
                <a:spcPts val="7439"/>
              </a:lnSpc>
            </a:pPr>
            <a:r>
              <a:rPr lang="en-US" b="true" sz="7018" spc="-14">
                <a:solidFill>
                  <a:srgbClr val="FFFFFF"/>
                </a:solidFill>
                <a:latin typeface="IBM Plex Sans Bold"/>
                <a:ea typeface="IBM Plex Sans Bold"/>
                <a:cs typeface="IBM Plex Sans Bold"/>
                <a:sym typeface="IBM Plex Sans Bold"/>
              </a:rPr>
              <a:t>CNN Model Overview</a:t>
            </a:r>
          </a:p>
        </p:txBody>
      </p:sp>
      <p:sp>
        <p:nvSpPr>
          <p:cNvPr name="Freeform 10" id="10"/>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11" id="11"/>
          <p:cNvSpPr/>
          <p:nvPr/>
        </p:nvSpPr>
        <p:spPr>
          <a:xfrm flipH="false" flipV="false" rot="0">
            <a:off x="14667742" y="734072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5852340" y="8154034"/>
            <a:ext cx="1786618" cy="180757"/>
            <a:chOff x="0" y="0"/>
            <a:chExt cx="470550" cy="47607"/>
          </a:xfrm>
        </p:grpSpPr>
        <p:sp>
          <p:nvSpPr>
            <p:cNvPr name="Freeform 14" id="14"/>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15" id="15"/>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6" id="16"/>
          <p:cNvSpPr/>
          <p:nvPr/>
        </p:nvSpPr>
        <p:spPr>
          <a:xfrm flipH="false" flipV="false" rot="0">
            <a:off x="9144000" y="2470416"/>
            <a:ext cx="7091207" cy="5346167"/>
          </a:xfrm>
          <a:custGeom>
            <a:avLst/>
            <a:gdLst/>
            <a:ahLst/>
            <a:cxnLst/>
            <a:rect r="r" b="b" t="t" l="l"/>
            <a:pathLst>
              <a:path h="5346167" w="7091207">
                <a:moveTo>
                  <a:pt x="0" y="0"/>
                </a:moveTo>
                <a:lnTo>
                  <a:pt x="7091207" y="0"/>
                </a:lnTo>
                <a:lnTo>
                  <a:pt x="7091207" y="5346168"/>
                </a:lnTo>
                <a:lnTo>
                  <a:pt x="0" y="5346168"/>
                </a:lnTo>
                <a:lnTo>
                  <a:pt x="0" y="0"/>
                </a:lnTo>
                <a:close/>
              </a:path>
            </a:pathLst>
          </a:custGeom>
          <a:blipFill>
            <a:blip r:embed="rId5"/>
            <a:stretch>
              <a:fillRect l="0" t="0"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Freeform 2" id="2"/>
          <p:cNvSpPr/>
          <p:nvPr/>
        </p:nvSpPr>
        <p:spPr>
          <a:xfrm flipH="false" flipV="false" rot="0">
            <a:off x="-7142577" y="88572"/>
            <a:ext cx="10296822" cy="10413980"/>
          </a:xfrm>
          <a:custGeom>
            <a:avLst/>
            <a:gdLst/>
            <a:ahLst/>
            <a:cxnLst/>
            <a:rect r="r" b="b" t="t" l="l"/>
            <a:pathLst>
              <a:path h="10413980" w="10296822">
                <a:moveTo>
                  <a:pt x="0" y="0"/>
                </a:moveTo>
                <a:lnTo>
                  <a:pt x="10296823" y="0"/>
                </a:lnTo>
                <a:lnTo>
                  <a:pt x="10296823" y="10413979"/>
                </a:lnTo>
                <a:lnTo>
                  <a:pt x="0" y="10413979"/>
                </a:lnTo>
                <a:lnTo>
                  <a:pt x="0" y="0"/>
                </a:lnTo>
                <a:close/>
              </a:path>
            </a:pathLst>
          </a:custGeom>
          <a:blipFill>
            <a:blip r:embed="rId2">
              <a:alphaModFix amt="88000"/>
            </a:blip>
            <a:stretch>
              <a:fillRect l="0" t="0" r="0" b="0"/>
            </a:stretch>
          </a:blipFill>
        </p:spPr>
      </p:sp>
      <p:sp>
        <p:nvSpPr>
          <p:cNvPr name="TextBox 3" id="3"/>
          <p:cNvSpPr txBox="true"/>
          <p:nvPr/>
        </p:nvSpPr>
        <p:spPr>
          <a:xfrm rot="0">
            <a:off x="1105252" y="1277352"/>
            <a:ext cx="6533706" cy="1908185"/>
          </a:xfrm>
          <a:prstGeom prst="rect">
            <a:avLst/>
          </a:prstGeom>
        </p:spPr>
        <p:txBody>
          <a:bodyPr anchor="t" rtlCol="false" tIns="0" lIns="0" bIns="0" rIns="0">
            <a:spAutoFit/>
          </a:bodyPr>
          <a:lstStyle/>
          <a:p>
            <a:pPr algn="l">
              <a:lnSpc>
                <a:spcPts val="7439"/>
              </a:lnSpc>
            </a:pPr>
            <a:r>
              <a:rPr lang="en-US" b="true" sz="7018" spc="-14">
                <a:solidFill>
                  <a:srgbClr val="FFFFFF"/>
                </a:solidFill>
                <a:latin typeface="IBM Plex Sans Bold"/>
                <a:ea typeface="IBM Plex Sans Bold"/>
                <a:cs typeface="IBM Plex Sans Bold"/>
                <a:sym typeface="IBM Plex Sans Bold"/>
              </a:rPr>
              <a:t>CNN Model Architecture</a:t>
            </a:r>
          </a:p>
        </p:txBody>
      </p:sp>
      <p:sp>
        <p:nvSpPr>
          <p:cNvPr name="Freeform 4" id="4"/>
          <p:cNvSpPr/>
          <p:nvPr/>
        </p:nvSpPr>
        <p:spPr>
          <a:xfrm flipH="false" flipV="false" rot="0">
            <a:off x="15346671" y="3324225"/>
            <a:ext cx="9908394" cy="10021132"/>
          </a:xfrm>
          <a:custGeom>
            <a:avLst/>
            <a:gdLst/>
            <a:ahLst/>
            <a:cxnLst/>
            <a:rect r="r" b="b" t="t" l="l"/>
            <a:pathLst>
              <a:path h="10021132" w="9908394">
                <a:moveTo>
                  <a:pt x="0" y="0"/>
                </a:moveTo>
                <a:lnTo>
                  <a:pt x="9908394" y="0"/>
                </a:lnTo>
                <a:lnTo>
                  <a:pt x="9908394" y="10021132"/>
                </a:lnTo>
                <a:lnTo>
                  <a:pt x="0" y="10021132"/>
                </a:lnTo>
                <a:lnTo>
                  <a:pt x="0" y="0"/>
                </a:lnTo>
                <a:close/>
              </a:path>
            </a:pathLst>
          </a:custGeom>
          <a:blipFill>
            <a:blip r:embed="rId2">
              <a:alphaModFix amt="88000"/>
            </a:blip>
            <a:stretch>
              <a:fillRect l="0" t="0" r="0" b="0"/>
            </a:stretch>
          </a:blipFill>
        </p:spPr>
      </p:sp>
      <p:sp>
        <p:nvSpPr>
          <p:cNvPr name="Freeform 5" id="5"/>
          <p:cNvSpPr/>
          <p:nvPr/>
        </p:nvSpPr>
        <p:spPr>
          <a:xfrm flipH="false" flipV="false" rot="0">
            <a:off x="14667742" y="7340722"/>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1679848" y="-191826"/>
            <a:ext cx="4151122" cy="4114800"/>
          </a:xfrm>
          <a:custGeom>
            <a:avLst/>
            <a:gdLst/>
            <a:ahLst/>
            <a:cxnLst/>
            <a:rect r="r" b="b" t="t" l="l"/>
            <a:pathLst>
              <a:path h="4114800" w="4151122">
                <a:moveTo>
                  <a:pt x="4151122" y="4114800"/>
                </a:moveTo>
                <a:lnTo>
                  <a:pt x="0" y="4114800"/>
                </a:lnTo>
                <a:lnTo>
                  <a:pt x="0" y="0"/>
                </a:lnTo>
                <a:lnTo>
                  <a:pt x="4151122" y="0"/>
                </a:lnTo>
                <a:lnTo>
                  <a:pt x="4151122"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5852340" y="8154034"/>
            <a:ext cx="1786618" cy="180757"/>
            <a:chOff x="0" y="0"/>
            <a:chExt cx="470550" cy="47607"/>
          </a:xfrm>
        </p:grpSpPr>
        <p:sp>
          <p:nvSpPr>
            <p:cNvPr name="Freeform 8" id="8"/>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9" id="9"/>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0" id="10"/>
          <p:cNvSpPr/>
          <p:nvPr/>
        </p:nvSpPr>
        <p:spPr>
          <a:xfrm flipH="false" flipV="false" rot="0">
            <a:off x="9144000" y="1649320"/>
            <a:ext cx="7425823" cy="3072434"/>
          </a:xfrm>
          <a:custGeom>
            <a:avLst/>
            <a:gdLst/>
            <a:ahLst/>
            <a:cxnLst/>
            <a:rect r="r" b="b" t="t" l="l"/>
            <a:pathLst>
              <a:path h="3072434" w="7425823">
                <a:moveTo>
                  <a:pt x="0" y="0"/>
                </a:moveTo>
                <a:lnTo>
                  <a:pt x="7425823" y="0"/>
                </a:lnTo>
                <a:lnTo>
                  <a:pt x="7425823" y="3072434"/>
                </a:lnTo>
                <a:lnTo>
                  <a:pt x="0" y="3072434"/>
                </a:lnTo>
                <a:lnTo>
                  <a:pt x="0" y="0"/>
                </a:lnTo>
                <a:close/>
              </a:path>
            </a:pathLst>
          </a:custGeom>
          <a:blipFill>
            <a:blip r:embed="rId5"/>
            <a:stretch>
              <a:fillRect l="0" t="0" r="0" b="0"/>
            </a:stretch>
          </a:blipFill>
        </p:spPr>
      </p:sp>
      <p:sp>
        <p:nvSpPr>
          <p:cNvPr name="Freeform 11" id="11"/>
          <p:cNvSpPr/>
          <p:nvPr/>
        </p:nvSpPr>
        <p:spPr>
          <a:xfrm flipH="false" flipV="false" rot="0">
            <a:off x="9319244" y="5724520"/>
            <a:ext cx="7075335" cy="2952773"/>
          </a:xfrm>
          <a:custGeom>
            <a:avLst/>
            <a:gdLst/>
            <a:ahLst/>
            <a:cxnLst/>
            <a:rect r="r" b="b" t="t" l="l"/>
            <a:pathLst>
              <a:path h="2952773" w="7075335">
                <a:moveTo>
                  <a:pt x="0" y="0"/>
                </a:moveTo>
                <a:lnTo>
                  <a:pt x="7075335" y="0"/>
                </a:lnTo>
                <a:lnTo>
                  <a:pt x="7075335" y="2952773"/>
                </a:lnTo>
                <a:lnTo>
                  <a:pt x="0" y="2952773"/>
                </a:lnTo>
                <a:lnTo>
                  <a:pt x="0" y="0"/>
                </a:lnTo>
                <a:close/>
              </a:path>
            </a:pathLst>
          </a:custGeom>
          <a:blipFill>
            <a:blip r:embed="rId6"/>
            <a:stretch>
              <a:fillRect l="0" t="0" r="0" b="0"/>
            </a:stretch>
          </a:blipFill>
        </p:spPr>
      </p:sp>
      <p:sp>
        <p:nvSpPr>
          <p:cNvPr name="TextBox 12" id="12"/>
          <p:cNvSpPr txBox="true"/>
          <p:nvPr/>
        </p:nvSpPr>
        <p:spPr>
          <a:xfrm rot="0">
            <a:off x="1028700" y="3267075"/>
            <a:ext cx="3590776" cy="488777"/>
          </a:xfrm>
          <a:prstGeom prst="rect">
            <a:avLst/>
          </a:prstGeom>
        </p:spPr>
        <p:txBody>
          <a:bodyPr anchor="t" rtlCol="false" tIns="0" lIns="0" bIns="0" rIns="0">
            <a:spAutoFit/>
          </a:bodyPr>
          <a:lstStyle/>
          <a:p>
            <a:pPr algn="l" marL="0" indent="0" lvl="0">
              <a:lnSpc>
                <a:spcPts val="4034"/>
              </a:lnSpc>
              <a:spcBef>
                <a:spcPct val="0"/>
              </a:spcBef>
            </a:pPr>
            <a:r>
              <a:rPr lang="en-US" b="true" sz="2881" spc="-5" strike="noStrike" u="none">
                <a:solidFill>
                  <a:srgbClr val="72EFAC"/>
                </a:solidFill>
                <a:latin typeface="IBM Plex Sans Bold"/>
                <a:ea typeface="IBM Plex Sans Bold"/>
                <a:cs typeface="IBM Plex Sans Bold"/>
                <a:sym typeface="IBM Plex Sans Bold"/>
              </a:rPr>
              <a:t>Convolutional Layers</a:t>
            </a:r>
          </a:p>
        </p:txBody>
      </p:sp>
      <p:sp>
        <p:nvSpPr>
          <p:cNvPr name="TextBox 13" id="13"/>
          <p:cNvSpPr txBox="true"/>
          <p:nvPr/>
        </p:nvSpPr>
        <p:spPr>
          <a:xfrm rot="0">
            <a:off x="1028700" y="3842494"/>
            <a:ext cx="6202671" cy="1882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Two blocks of:</a:t>
            </a:r>
          </a:p>
          <a:p>
            <a:pPr algn="l" marL="820419" indent="-273473" lvl="2">
              <a:lnSpc>
                <a:spcPts val="3060"/>
              </a:lnSpc>
              <a:buFont typeface="Arial"/>
              <a:buChar char="⚬"/>
            </a:pPr>
            <a:r>
              <a:rPr lang="en-US" sz="1899">
                <a:solidFill>
                  <a:srgbClr val="E0D6DE"/>
                </a:solidFill>
                <a:latin typeface="Montserrat Light"/>
                <a:ea typeface="Montserrat Light"/>
                <a:cs typeface="Montserrat Light"/>
                <a:sym typeface="Montserrat Light"/>
              </a:rPr>
              <a:t>Convolution.</a:t>
            </a:r>
          </a:p>
          <a:p>
            <a:pPr algn="l" marL="820419" indent="-273473" lvl="2">
              <a:lnSpc>
                <a:spcPts val="3060"/>
              </a:lnSpc>
              <a:buFont typeface="Arial"/>
              <a:buChar char="⚬"/>
            </a:pPr>
            <a:r>
              <a:rPr lang="en-US" sz="1899">
                <a:solidFill>
                  <a:srgbClr val="E0D6DE"/>
                </a:solidFill>
                <a:latin typeface="Montserrat Light"/>
                <a:ea typeface="Montserrat Light"/>
                <a:cs typeface="Montserrat Light"/>
                <a:sym typeface="Montserrat Light"/>
              </a:rPr>
              <a:t>ReLU activation.</a:t>
            </a:r>
          </a:p>
          <a:p>
            <a:pPr algn="l" marL="820419" indent="-273473" lvl="2">
              <a:lnSpc>
                <a:spcPts val="3060"/>
              </a:lnSpc>
              <a:buFont typeface="Arial"/>
              <a:buChar char="⚬"/>
            </a:pPr>
            <a:r>
              <a:rPr lang="en-US" sz="1899">
                <a:solidFill>
                  <a:srgbClr val="E0D6DE"/>
                </a:solidFill>
                <a:latin typeface="Montserrat Light"/>
                <a:ea typeface="Montserrat Light"/>
                <a:cs typeface="Montserrat Light"/>
                <a:sym typeface="Montserrat Light"/>
              </a:rPr>
              <a:t>Max pooling.</a:t>
            </a:r>
          </a:p>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Extracts hierarchical spatial features.</a:t>
            </a:r>
          </a:p>
        </p:txBody>
      </p:sp>
      <p:sp>
        <p:nvSpPr>
          <p:cNvPr name="TextBox 14" id="14"/>
          <p:cNvSpPr txBox="true"/>
          <p:nvPr/>
        </p:nvSpPr>
        <p:spPr>
          <a:xfrm rot="0">
            <a:off x="1028700" y="7592262"/>
            <a:ext cx="3985617" cy="488777"/>
          </a:xfrm>
          <a:prstGeom prst="rect">
            <a:avLst/>
          </a:prstGeom>
        </p:spPr>
        <p:txBody>
          <a:bodyPr anchor="t" rtlCol="false" tIns="0" lIns="0" bIns="0" rIns="0">
            <a:spAutoFit/>
          </a:bodyPr>
          <a:lstStyle/>
          <a:p>
            <a:pPr algn="l" marL="0" indent="0" lvl="0">
              <a:lnSpc>
                <a:spcPts val="4034"/>
              </a:lnSpc>
              <a:spcBef>
                <a:spcPct val="0"/>
              </a:spcBef>
            </a:pPr>
            <a:r>
              <a:rPr lang="en-US" b="true" sz="2881" spc="-5">
                <a:solidFill>
                  <a:srgbClr val="72EFAC"/>
                </a:solidFill>
                <a:latin typeface="IBM Plex Sans Bold"/>
                <a:ea typeface="IBM Plex Sans Bold"/>
                <a:cs typeface="IBM Plex Sans Bold"/>
                <a:sym typeface="IBM Plex Sans Bold"/>
              </a:rPr>
              <a:t>Fully </a:t>
            </a:r>
            <a:r>
              <a:rPr lang="en-US" b="true" sz="2881" spc="-5" strike="noStrike" u="none">
                <a:solidFill>
                  <a:srgbClr val="72EFAC"/>
                </a:solidFill>
                <a:latin typeface="IBM Plex Sans Bold"/>
                <a:ea typeface="IBM Plex Sans Bold"/>
                <a:cs typeface="IBM Plex Sans Bold"/>
                <a:sym typeface="IBM Plex Sans Bold"/>
              </a:rPr>
              <a:t>Connected Layers</a:t>
            </a:r>
          </a:p>
        </p:txBody>
      </p:sp>
      <p:sp>
        <p:nvSpPr>
          <p:cNvPr name="TextBox 15" id="15"/>
          <p:cNvSpPr txBox="true"/>
          <p:nvPr/>
        </p:nvSpPr>
        <p:spPr>
          <a:xfrm rot="0">
            <a:off x="1028700" y="8138189"/>
            <a:ext cx="6202671" cy="739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Classifier with two dense layers.</a:t>
            </a:r>
          </a:p>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Final output size of 2 (binary classification).</a:t>
            </a:r>
          </a:p>
        </p:txBody>
      </p:sp>
      <p:sp>
        <p:nvSpPr>
          <p:cNvPr name="TextBox 16" id="16"/>
          <p:cNvSpPr txBox="true"/>
          <p:nvPr/>
        </p:nvSpPr>
        <p:spPr>
          <a:xfrm rot="0">
            <a:off x="1028700" y="5987316"/>
            <a:ext cx="1754832" cy="488777"/>
          </a:xfrm>
          <a:prstGeom prst="rect">
            <a:avLst/>
          </a:prstGeom>
        </p:spPr>
        <p:txBody>
          <a:bodyPr anchor="t" rtlCol="false" tIns="0" lIns="0" bIns="0" rIns="0">
            <a:spAutoFit/>
          </a:bodyPr>
          <a:lstStyle/>
          <a:p>
            <a:pPr algn="l" marL="0" indent="0" lvl="0">
              <a:lnSpc>
                <a:spcPts val="4034"/>
              </a:lnSpc>
              <a:spcBef>
                <a:spcPct val="0"/>
              </a:spcBef>
            </a:pPr>
            <a:r>
              <a:rPr lang="en-US" b="true" sz="2881" spc="-5">
                <a:solidFill>
                  <a:srgbClr val="72EFAC"/>
                </a:solidFill>
                <a:latin typeface="IBM Plex Sans Bold"/>
                <a:ea typeface="IBM Plex Sans Bold"/>
                <a:cs typeface="IBM Plex Sans Bold"/>
                <a:sym typeface="IBM Plex Sans Bold"/>
              </a:rPr>
              <a:t>Flattening</a:t>
            </a:r>
          </a:p>
        </p:txBody>
      </p:sp>
      <p:sp>
        <p:nvSpPr>
          <p:cNvPr name="TextBox 17" id="17"/>
          <p:cNvSpPr txBox="true"/>
          <p:nvPr/>
        </p:nvSpPr>
        <p:spPr>
          <a:xfrm rot="0">
            <a:off x="1028700" y="6533289"/>
            <a:ext cx="6202671" cy="739026"/>
          </a:xfrm>
          <a:prstGeom prst="rect">
            <a:avLst/>
          </a:prstGeom>
        </p:spPr>
        <p:txBody>
          <a:bodyPr anchor="t" rtlCol="false" tIns="0" lIns="0" bIns="0" rIns="0">
            <a:spAutoFit/>
          </a:bodyPr>
          <a:lstStyle/>
          <a:p>
            <a:pPr algn="l" marL="410209" indent="-205105" lvl="1">
              <a:lnSpc>
                <a:spcPts val="3060"/>
              </a:lnSpc>
              <a:buFont typeface="Arial"/>
              <a:buChar char="•"/>
            </a:pPr>
            <a:r>
              <a:rPr lang="en-US" sz="1899">
                <a:solidFill>
                  <a:srgbClr val="E0D6DE"/>
                </a:solidFill>
                <a:latin typeface="Montserrat Light"/>
                <a:ea typeface="Montserrat Light"/>
                <a:cs typeface="Montserrat Light"/>
                <a:sym typeface="Montserrat Light"/>
              </a:rPr>
              <a:t>Reshapes tensor to feed into linear layers after convolutional feature extraction.</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123950"/>
            <a:ext cx="11503831"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ViT Model Overview</a:t>
            </a:r>
          </a:p>
        </p:txBody>
      </p:sp>
      <p:grpSp>
        <p:nvGrpSpPr>
          <p:cNvPr name="Group 3" id="3"/>
          <p:cNvGrpSpPr/>
          <p:nvPr/>
        </p:nvGrpSpPr>
        <p:grpSpPr>
          <a:xfrm rot="0">
            <a:off x="591383" y="2490622"/>
            <a:ext cx="17192908" cy="6767678"/>
            <a:chOff x="0" y="0"/>
            <a:chExt cx="4528173" cy="1782434"/>
          </a:xfrm>
        </p:grpSpPr>
        <p:sp>
          <p:nvSpPr>
            <p:cNvPr name="Freeform 4" id="4"/>
            <p:cNvSpPr/>
            <p:nvPr/>
          </p:nvSpPr>
          <p:spPr>
            <a:xfrm flipH="false" flipV="false" rot="0">
              <a:off x="0" y="0"/>
              <a:ext cx="4528174" cy="1782434"/>
            </a:xfrm>
            <a:custGeom>
              <a:avLst/>
              <a:gdLst/>
              <a:ahLst/>
              <a:cxnLst/>
              <a:rect r="r" b="b" t="t" l="l"/>
              <a:pathLst>
                <a:path h="1782434" w="4528174">
                  <a:moveTo>
                    <a:pt x="0" y="0"/>
                  </a:moveTo>
                  <a:lnTo>
                    <a:pt x="4528174" y="0"/>
                  </a:lnTo>
                  <a:lnTo>
                    <a:pt x="4528174" y="1782434"/>
                  </a:lnTo>
                  <a:lnTo>
                    <a:pt x="0" y="1782434"/>
                  </a:lnTo>
                  <a:close/>
                </a:path>
              </a:pathLst>
            </a:custGeom>
            <a:solidFill>
              <a:srgbClr val="000138"/>
            </a:solidFill>
            <a:ln w="85725" cap="sq">
              <a:solidFill>
                <a:srgbClr val="72EFAC"/>
              </a:solidFill>
              <a:prstDash val="solid"/>
              <a:miter/>
            </a:ln>
          </p:spPr>
        </p:sp>
        <p:sp>
          <p:nvSpPr>
            <p:cNvPr name="TextBox 5" id="5"/>
            <p:cNvSpPr txBox="true"/>
            <p:nvPr/>
          </p:nvSpPr>
          <p:spPr>
            <a:xfrm>
              <a:off x="0" y="-28575"/>
              <a:ext cx="4528173" cy="1811009"/>
            </a:xfrm>
            <a:prstGeom prst="rect">
              <a:avLst/>
            </a:prstGeom>
          </p:spPr>
          <p:txBody>
            <a:bodyPr anchor="ctr" rtlCol="false" tIns="50800" lIns="50800" bIns="50800" rIns="50800"/>
            <a:lstStyle/>
            <a:p>
              <a:pPr algn="ctr">
                <a:lnSpc>
                  <a:spcPts val="2774"/>
                </a:lnSpc>
              </a:pPr>
            </a:p>
          </p:txBody>
        </p:sp>
      </p:grpSp>
      <p:sp>
        <p:nvSpPr>
          <p:cNvPr name="Freeform 6" id="6"/>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7" id="7"/>
          <p:cNvSpPr/>
          <p:nvPr/>
        </p:nvSpPr>
        <p:spPr>
          <a:xfrm flipH="false" flipV="false" rot="0">
            <a:off x="-6730837" y="2386504"/>
            <a:ext cx="10296822" cy="10413980"/>
          </a:xfrm>
          <a:custGeom>
            <a:avLst/>
            <a:gdLst/>
            <a:ahLst/>
            <a:cxnLst/>
            <a:rect r="r" b="b" t="t" l="l"/>
            <a:pathLst>
              <a:path h="10413980" w="10296822">
                <a:moveTo>
                  <a:pt x="0" y="0"/>
                </a:moveTo>
                <a:lnTo>
                  <a:pt x="10296822" y="0"/>
                </a:lnTo>
                <a:lnTo>
                  <a:pt x="10296822" y="10413980"/>
                </a:lnTo>
                <a:lnTo>
                  <a:pt x="0" y="10413980"/>
                </a:lnTo>
                <a:lnTo>
                  <a:pt x="0" y="0"/>
                </a:lnTo>
                <a:close/>
              </a:path>
            </a:pathLst>
          </a:custGeom>
          <a:blipFill>
            <a:blip r:embed="rId2">
              <a:alphaModFix amt="88000"/>
            </a:blip>
            <a:stretch>
              <a:fillRect l="0" t="0" r="0" b="0"/>
            </a:stretch>
          </a:blipFill>
        </p:spPr>
      </p:sp>
      <p:sp>
        <p:nvSpPr>
          <p:cNvPr name="Freeform 8" id="8"/>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3337264" y="1785660"/>
            <a:ext cx="1786618" cy="180757"/>
            <a:chOff x="0" y="0"/>
            <a:chExt cx="470550" cy="47607"/>
          </a:xfrm>
        </p:grpSpPr>
        <p:sp>
          <p:nvSpPr>
            <p:cNvPr name="Freeform 10" id="10"/>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11" id="11"/>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12" id="12"/>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9378274" y="3875171"/>
            <a:ext cx="7917980" cy="3998580"/>
          </a:xfrm>
          <a:custGeom>
            <a:avLst/>
            <a:gdLst/>
            <a:ahLst/>
            <a:cxnLst/>
            <a:rect r="r" b="b" t="t" l="l"/>
            <a:pathLst>
              <a:path h="3998580" w="7917980">
                <a:moveTo>
                  <a:pt x="0" y="0"/>
                </a:moveTo>
                <a:lnTo>
                  <a:pt x="7917980" y="0"/>
                </a:lnTo>
                <a:lnTo>
                  <a:pt x="7917980" y="3998580"/>
                </a:lnTo>
                <a:lnTo>
                  <a:pt x="0" y="3998580"/>
                </a:lnTo>
                <a:lnTo>
                  <a:pt x="0" y="0"/>
                </a:lnTo>
                <a:close/>
              </a:path>
            </a:pathLst>
          </a:custGeom>
          <a:blipFill>
            <a:blip r:embed="rId7"/>
            <a:stretch>
              <a:fillRect l="0" t="0" r="0" b="0"/>
            </a:stretch>
          </a:blipFill>
          <a:ln cap="sq">
            <a:noFill/>
            <a:prstDash val="solid"/>
            <a:miter/>
          </a:ln>
        </p:spPr>
      </p:sp>
      <p:sp>
        <p:nvSpPr>
          <p:cNvPr name="Freeform 15" id="15"/>
          <p:cNvSpPr/>
          <p:nvPr/>
        </p:nvSpPr>
        <p:spPr>
          <a:xfrm flipH="false" flipV="false" rot="0">
            <a:off x="1028700" y="4125100"/>
            <a:ext cx="7817455" cy="3498721"/>
          </a:xfrm>
          <a:custGeom>
            <a:avLst/>
            <a:gdLst/>
            <a:ahLst/>
            <a:cxnLst/>
            <a:rect r="r" b="b" t="t" l="l"/>
            <a:pathLst>
              <a:path h="3498721" w="7817455">
                <a:moveTo>
                  <a:pt x="0" y="0"/>
                </a:moveTo>
                <a:lnTo>
                  <a:pt x="7817455" y="0"/>
                </a:lnTo>
                <a:lnTo>
                  <a:pt x="7817455" y="3498722"/>
                </a:lnTo>
                <a:lnTo>
                  <a:pt x="0" y="3498722"/>
                </a:lnTo>
                <a:lnTo>
                  <a:pt x="0" y="0"/>
                </a:lnTo>
                <a:close/>
              </a:path>
            </a:pathLst>
          </a:custGeom>
          <a:blipFill>
            <a:blip r:embed="rId8"/>
            <a:stretch>
              <a:fillRect l="0" t="0" r="0" b="0"/>
            </a:stretch>
          </a:blipFill>
        </p:spPr>
      </p:sp>
      <p:sp>
        <p:nvSpPr>
          <p:cNvPr name="TextBox 16" id="16"/>
          <p:cNvSpPr txBox="true"/>
          <p:nvPr/>
        </p:nvSpPr>
        <p:spPr>
          <a:xfrm rot="0">
            <a:off x="1525525" y="3216579"/>
            <a:ext cx="5682728" cy="471163"/>
          </a:xfrm>
          <a:prstGeom prst="rect">
            <a:avLst/>
          </a:prstGeom>
        </p:spPr>
        <p:txBody>
          <a:bodyPr anchor="t" rtlCol="false" tIns="0" lIns="0" bIns="0" rIns="0">
            <a:spAutoFit/>
          </a:bodyPr>
          <a:lstStyle/>
          <a:p>
            <a:pPr algn="l">
              <a:lnSpc>
                <a:spcPts val="3671"/>
              </a:lnSpc>
            </a:pPr>
            <a:r>
              <a:rPr lang="en-US" b="true" sz="3463" spc="-6">
                <a:solidFill>
                  <a:srgbClr val="FFFFFF"/>
                </a:solidFill>
                <a:latin typeface="IBM Plex Sans Bold"/>
                <a:ea typeface="IBM Plex Sans Bold"/>
                <a:cs typeface="IBM Plex Sans Bold"/>
                <a:sym typeface="IBM Plex Sans Bold"/>
              </a:rPr>
              <a:t>From the paper:</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123950"/>
            <a:ext cx="11503831" cy="1915375"/>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ViT Model</a:t>
            </a:r>
          </a:p>
          <a:p>
            <a:pPr algn="ctr">
              <a:lnSpc>
                <a:spcPts val="7432"/>
              </a:lnSpc>
            </a:pPr>
            <a:r>
              <a:rPr lang="en-US" b="true" sz="7012" spc="-14">
                <a:solidFill>
                  <a:srgbClr val="FFFFFF"/>
                </a:solidFill>
                <a:latin typeface="IBM Plex Sans Bold"/>
                <a:ea typeface="IBM Plex Sans Bold"/>
                <a:cs typeface="IBM Plex Sans Bold"/>
                <a:sym typeface="IBM Plex Sans Bold"/>
              </a:rPr>
              <a:t>Architecture Details</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6730837" y="2386504"/>
            <a:ext cx="10296822" cy="10413980"/>
          </a:xfrm>
          <a:custGeom>
            <a:avLst/>
            <a:gdLst/>
            <a:ahLst/>
            <a:cxnLst/>
            <a:rect r="r" b="b" t="t" l="l"/>
            <a:pathLst>
              <a:path h="10413980" w="10296822">
                <a:moveTo>
                  <a:pt x="0" y="0"/>
                </a:moveTo>
                <a:lnTo>
                  <a:pt x="10296822" y="0"/>
                </a:lnTo>
                <a:lnTo>
                  <a:pt x="10296822" y="10413980"/>
                </a:lnTo>
                <a:lnTo>
                  <a:pt x="0" y="10413980"/>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3337264" y="1785660"/>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4876205" y="3441873"/>
            <a:ext cx="8535591" cy="5816427"/>
          </a:xfrm>
          <a:prstGeom prst="rect">
            <a:avLst/>
          </a:prstGeom>
        </p:spPr>
        <p:txBody>
          <a:bodyPr anchor="t" rtlCol="false" tIns="0" lIns="0" bIns="0" rIns="0">
            <a:spAutoFit/>
          </a:bodyPr>
          <a:lstStyle/>
          <a:p>
            <a:pPr algn="just"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Patch Proc</a:t>
            </a:r>
            <a:r>
              <a:rPr lang="en-US" b="true" sz="3281" spc="-6">
                <a:solidFill>
                  <a:srgbClr val="72EFAC"/>
                </a:solidFill>
                <a:latin typeface="IBM Plex Sans Bold"/>
                <a:ea typeface="IBM Plex Sans Bold"/>
                <a:cs typeface="IBM Plex Sans Bold"/>
                <a:sym typeface="IBM Plex Sans Bold"/>
              </a:rPr>
              <a:t>essing:</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Patch size: 4×4.</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Divides each 32×32 image into 8×8=64 patches.</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Embeds each patch for processing.</a:t>
            </a:r>
          </a:p>
          <a:p>
            <a:pPr algn="just"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Transformer Encoder:</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Embedding dimension (dim): 128.</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Number of layers (depth): 6.</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Multi-head self-attention with 8 heads.</a:t>
            </a:r>
          </a:p>
          <a:p>
            <a:pPr algn="just" marL="1158010" indent="-386003" lvl="2">
              <a:lnSpc>
                <a:spcPts val="3754"/>
              </a:lnSpc>
              <a:spcBef>
                <a:spcPct val="0"/>
              </a:spcBef>
              <a:buFont typeface="Arial"/>
              <a:buChar char="⚬"/>
            </a:pPr>
            <a:r>
              <a:rPr lang="en-US" sz="2681" spc="-5">
                <a:solidFill>
                  <a:srgbClr val="E0D6DE"/>
                </a:solidFill>
                <a:latin typeface="IBM Plex Sans"/>
                <a:ea typeface="IBM Plex Sans"/>
                <a:cs typeface="IBM Plex Sans"/>
                <a:sym typeface="IBM Plex Sans"/>
              </a:rPr>
              <a:t>Feed-forward layer dimension (mlp_dim): 256.</a:t>
            </a:r>
          </a:p>
          <a:p>
            <a:pPr algn="just" marL="708542" indent="-354271" lvl="1">
              <a:lnSpc>
                <a:spcPts val="4594"/>
              </a:lnSpc>
              <a:spcBef>
                <a:spcPct val="0"/>
              </a:spcBef>
              <a:buFont typeface="Arial"/>
              <a:buChar char="•"/>
            </a:pPr>
            <a:r>
              <a:rPr lang="en-US" b="true" sz="3281" spc="-6">
                <a:solidFill>
                  <a:srgbClr val="72EFAC"/>
                </a:solidFill>
                <a:latin typeface="IBM Plex Sans Bold"/>
                <a:ea typeface="IBM Plex Sans Bold"/>
                <a:cs typeface="IBM Plex Sans Bold"/>
                <a:sym typeface="IBM Plex Sans Bold"/>
              </a:rPr>
              <a:t>Output:</a:t>
            </a:r>
          </a:p>
          <a:p>
            <a:pPr algn="just" marL="1201189" indent="-400396" lvl="2">
              <a:lnSpc>
                <a:spcPts val="3894"/>
              </a:lnSpc>
              <a:spcBef>
                <a:spcPct val="0"/>
              </a:spcBef>
              <a:buFont typeface="Arial"/>
              <a:buChar char="⚬"/>
            </a:pPr>
            <a:r>
              <a:rPr lang="en-US" sz="2781" spc="-5">
                <a:solidFill>
                  <a:srgbClr val="E0D6DE"/>
                </a:solidFill>
                <a:latin typeface="IBM Plex Sans"/>
                <a:ea typeface="IBM Plex Sans"/>
                <a:cs typeface="IBM Plex Sans"/>
                <a:sym typeface="IBM Plex Sans"/>
              </a:rPr>
              <a:t>Classification via a linear layer.</a:t>
            </a:r>
          </a:p>
          <a:p>
            <a:pPr algn="just">
              <a:lnSpc>
                <a:spcPts val="2074"/>
              </a:lnSpc>
              <a:spcBef>
                <a:spcPct val="0"/>
              </a:spcBef>
            </a:pP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138"/>
        </a:solidFill>
      </p:bgPr>
    </p:bg>
    <p:spTree>
      <p:nvGrpSpPr>
        <p:cNvPr id="1" name=""/>
        <p:cNvGrpSpPr/>
        <p:nvPr/>
      </p:nvGrpSpPr>
      <p:grpSpPr>
        <a:xfrm>
          <a:off x="0" y="0"/>
          <a:ext cx="0" cy="0"/>
          <a:chOff x="0" y="0"/>
          <a:chExt cx="0" cy="0"/>
        </a:xfrm>
      </p:grpSpPr>
      <p:sp>
        <p:nvSpPr>
          <p:cNvPr name="TextBox 2" id="2"/>
          <p:cNvSpPr txBox="true"/>
          <p:nvPr/>
        </p:nvSpPr>
        <p:spPr>
          <a:xfrm rot="0">
            <a:off x="3392085" y="1123950"/>
            <a:ext cx="11503831" cy="972400"/>
          </a:xfrm>
          <a:prstGeom prst="rect">
            <a:avLst/>
          </a:prstGeom>
        </p:spPr>
        <p:txBody>
          <a:bodyPr anchor="t" rtlCol="false" tIns="0" lIns="0" bIns="0" rIns="0">
            <a:spAutoFit/>
          </a:bodyPr>
          <a:lstStyle/>
          <a:p>
            <a:pPr algn="ctr">
              <a:lnSpc>
                <a:spcPts val="7432"/>
              </a:lnSpc>
            </a:pPr>
            <a:r>
              <a:rPr lang="en-US" b="true" sz="7012" spc="-14">
                <a:solidFill>
                  <a:srgbClr val="FFFFFF"/>
                </a:solidFill>
                <a:latin typeface="IBM Plex Sans Bold"/>
                <a:ea typeface="IBM Plex Sans Bold"/>
                <a:cs typeface="IBM Plex Sans Bold"/>
                <a:sym typeface="IBM Plex Sans Bold"/>
              </a:rPr>
              <a:t>ViT Model</a:t>
            </a:r>
          </a:p>
        </p:txBody>
      </p:sp>
      <p:sp>
        <p:nvSpPr>
          <p:cNvPr name="Freeform 3" id="3"/>
          <p:cNvSpPr/>
          <p:nvPr/>
        </p:nvSpPr>
        <p:spPr>
          <a:xfrm flipH="false" flipV="false" rot="0">
            <a:off x="14895915" y="-3044149"/>
            <a:ext cx="9908394" cy="10021132"/>
          </a:xfrm>
          <a:custGeom>
            <a:avLst/>
            <a:gdLst/>
            <a:ahLst/>
            <a:cxnLst/>
            <a:rect r="r" b="b" t="t" l="l"/>
            <a:pathLst>
              <a:path h="10021132" w="9908394">
                <a:moveTo>
                  <a:pt x="0" y="0"/>
                </a:moveTo>
                <a:lnTo>
                  <a:pt x="9908395" y="0"/>
                </a:lnTo>
                <a:lnTo>
                  <a:pt x="9908395" y="10021132"/>
                </a:lnTo>
                <a:lnTo>
                  <a:pt x="0" y="10021132"/>
                </a:lnTo>
                <a:lnTo>
                  <a:pt x="0" y="0"/>
                </a:lnTo>
                <a:close/>
              </a:path>
            </a:pathLst>
          </a:custGeom>
          <a:blipFill>
            <a:blip r:embed="rId2">
              <a:alphaModFix amt="88000"/>
            </a:blip>
            <a:stretch>
              <a:fillRect l="0" t="0" r="0" b="0"/>
            </a:stretch>
          </a:blipFill>
        </p:spPr>
      </p:sp>
      <p:sp>
        <p:nvSpPr>
          <p:cNvPr name="Freeform 4" id="4"/>
          <p:cNvSpPr/>
          <p:nvPr/>
        </p:nvSpPr>
        <p:spPr>
          <a:xfrm flipH="false" flipV="false" rot="0">
            <a:off x="-6730837" y="2386504"/>
            <a:ext cx="10296822" cy="10413980"/>
          </a:xfrm>
          <a:custGeom>
            <a:avLst/>
            <a:gdLst/>
            <a:ahLst/>
            <a:cxnLst/>
            <a:rect r="r" b="b" t="t" l="l"/>
            <a:pathLst>
              <a:path h="10413980" w="10296822">
                <a:moveTo>
                  <a:pt x="0" y="0"/>
                </a:moveTo>
                <a:lnTo>
                  <a:pt x="10296822" y="0"/>
                </a:lnTo>
                <a:lnTo>
                  <a:pt x="10296822" y="10413980"/>
                </a:lnTo>
                <a:lnTo>
                  <a:pt x="0" y="10413980"/>
                </a:lnTo>
                <a:lnTo>
                  <a:pt x="0" y="0"/>
                </a:lnTo>
                <a:close/>
              </a:path>
            </a:pathLst>
          </a:custGeom>
          <a:blipFill>
            <a:blip r:embed="rId2">
              <a:alphaModFix amt="88000"/>
            </a:blip>
            <a:stretch>
              <a:fillRect l="0" t="0" r="0" b="0"/>
            </a:stretch>
          </a:blipFill>
        </p:spPr>
      </p:sp>
      <p:sp>
        <p:nvSpPr>
          <p:cNvPr name="Freeform 5" id="5"/>
          <p:cNvSpPr/>
          <p:nvPr/>
        </p:nvSpPr>
        <p:spPr>
          <a:xfrm flipH="true" flipV="false" rot="0">
            <a:off x="-2628900" y="630856"/>
            <a:ext cx="7315200" cy="1755648"/>
          </a:xfrm>
          <a:custGeom>
            <a:avLst/>
            <a:gdLst/>
            <a:ahLst/>
            <a:cxnLst/>
            <a:rect r="r" b="b" t="t" l="l"/>
            <a:pathLst>
              <a:path h="1755648" w="7315200">
                <a:moveTo>
                  <a:pt x="7315200" y="0"/>
                </a:moveTo>
                <a:lnTo>
                  <a:pt x="0" y="0"/>
                </a:lnTo>
                <a:lnTo>
                  <a:pt x="0" y="1755648"/>
                </a:lnTo>
                <a:lnTo>
                  <a:pt x="7315200" y="1755648"/>
                </a:lnTo>
                <a:lnTo>
                  <a:pt x="73152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10800000">
            <a:off x="13337264" y="1785660"/>
            <a:ext cx="1786618" cy="180757"/>
            <a:chOff x="0" y="0"/>
            <a:chExt cx="470550" cy="47607"/>
          </a:xfrm>
        </p:grpSpPr>
        <p:sp>
          <p:nvSpPr>
            <p:cNvPr name="Freeform 7" id="7"/>
            <p:cNvSpPr/>
            <p:nvPr/>
          </p:nvSpPr>
          <p:spPr>
            <a:xfrm flipH="false" flipV="false" rot="0">
              <a:off x="0" y="0"/>
              <a:ext cx="470550" cy="47607"/>
            </a:xfrm>
            <a:custGeom>
              <a:avLst/>
              <a:gdLst/>
              <a:ahLst/>
              <a:cxnLst/>
              <a:rect r="r" b="b" t="t" l="l"/>
              <a:pathLst>
                <a:path h="47607" w="470550">
                  <a:moveTo>
                    <a:pt x="0" y="0"/>
                  </a:moveTo>
                  <a:lnTo>
                    <a:pt x="470550" y="0"/>
                  </a:lnTo>
                  <a:lnTo>
                    <a:pt x="470550" y="47607"/>
                  </a:lnTo>
                  <a:lnTo>
                    <a:pt x="0" y="47607"/>
                  </a:lnTo>
                  <a:close/>
                </a:path>
              </a:pathLst>
            </a:custGeom>
            <a:gradFill rotWithShape="true">
              <a:gsLst>
                <a:gs pos="0">
                  <a:srgbClr val="000138">
                    <a:alpha val="100000"/>
                  </a:srgbClr>
                </a:gs>
                <a:gs pos="100000">
                  <a:srgbClr val="33CD91">
                    <a:alpha val="100000"/>
                  </a:srgbClr>
                </a:gs>
              </a:gsLst>
              <a:lin ang="0"/>
            </a:gradFill>
          </p:spPr>
        </p:sp>
        <p:sp>
          <p:nvSpPr>
            <p:cNvPr name="TextBox 8" id="8"/>
            <p:cNvSpPr txBox="true"/>
            <p:nvPr/>
          </p:nvSpPr>
          <p:spPr>
            <a:xfrm>
              <a:off x="0" y="-28575"/>
              <a:ext cx="470550" cy="76182"/>
            </a:xfrm>
            <a:prstGeom prst="rect">
              <a:avLst/>
            </a:prstGeom>
          </p:spPr>
          <p:txBody>
            <a:bodyPr anchor="ctr" rtlCol="false" tIns="50800" lIns="50800" bIns="50800" rIns="50800"/>
            <a:lstStyle/>
            <a:p>
              <a:pPr algn="ctr">
                <a:lnSpc>
                  <a:spcPts val="2774"/>
                </a:lnSpc>
              </a:pPr>
            </a:p>
          </p:txBody>
        </p:sp>
      </p:grpSp>
      <p:sp>
        <p:nvSpPr>
          <p:cNvPr name="Freeform 9" id="9"/>
          <p:cNvSpPr/>
          <p:nvPr/>
        </p:nvSpPr>
        <p:spPr>
          <a:xfrm flipH="false" flipV="false" rot="-5400000">
            <a:off x="15105720" y="-445219"/>
            <a:ext cx="4151122" cy="4114800"/>
          </a:xfrm>
          <a:custGeom>
            <a:avLst/>
            <a:gdLst/>
            <a:ahLst/>
            <a:cxnLst/>
            <a:rect r="r" b="b" t="t" l="l"/>
            <a:pathLst>
              <a:path h="4114800" w="4151122">
                <a:moveTo>
                  <a:pt x="0" y="0"/>
                </a:moveTo>
                <a:lnTo>
                  <a:pt x="4151123" y="0"/>
                </a:lnTo>
                <a:lnTo>
                  <a:pt x="415112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5094291">
            <a:off x="-856722" y="7152009"/>
            <a:ext cx="3770843" cy="3737848"/>
          </a:xfrm>
          <a:custGeom>
            <a:avLst/>
            <a:gdLst/>
            <a:ahLst/>
            <a:cxnLst/>
            <a:rect r="r" b="b" t="t" l="l"/>
            <a:pathLst>
              <a:path h="3737848" w="3770843">
                <a:moveTo>
                  <a:pt x="3770844" y="3737848"/>
                </a:moveTo>
                <a:lnTo>
                  <a:pt x="0" y="3737848"/>
                </a:lnTo>
                <a:lnTo>
                  <a:pt x="0" y="0"/>
                </a:lnTo>
                <a:lnTo>
                  <a:pt x="3770844" y="0"/>
                </a:lnTo>
                <a:lnTo>
                  <a:pt x="3770844" y="373784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5191332" y="3692059"/>
            <a:ext cx="7905336" cy="5378094"/>
          </a:xfrm>
          <a:custGeom>
            <a:avLst/>
            <a:gdLst/>
            <a:ahLst/>
            <a:cxnLst/>
            <a:rect r="r" b="b" t="t" l="l"/>
            <a:pathLst>
              <a:path h="5378094" w="7905336">
                <a:moveTo>
                  <a:pt x="0" y="0"/>
                </a:moveTo>
                <a:lnTo>
                  <a:pt x="7905336" y="0"/>
                </a:lnTo>
                <a:lnTo>
                  <a:pt x="7905336" y="5378094"/>
                </a:lnTo>
                <a:lnTo>
                  <a:pt x="0" y="5378094"/>
                </a:lnTo>
                <a:lnTo>
                  <a:pt x="0" y="0"/>
                </a:lnTo>
                <a:close/>
              </a:path>
            </a:pathLst>
          </a:custGeom>
          <a:blipFill>
            <a:blip r:embed="rId7"/>
            <a:stretch>
              <a:fillRect l="0" t="0" r="0" b="0"/>
            </a:stretch>
          </a:blipFill>
        </p:spPr>
      </p:sp>
      <p:sp>
        <p:nvSpPr>
          <p:cNvPr name="TextBox 12" id="12"/>
          <p:cNvSpPr txBox="true"/>
          <p:nvPr/>
        </p:nvSpPr>
        <p:spPr>
          <a:xfrm rot="0">
            <a:off x="6023744" y="2234908"/>
            <a:ext cx="6240512" cy="1257127"/>
          </a:xfrm>
          <a:prstGeom prst="rect">
            <a:avLst/>
          </a:prstGeom>
        </p:spPr>
        <p:txBody>
          <a:bodyPr anchor="t" rtlCol="false" tIns="0" lIns="0" bIns="0" rIns="0">
            <a:spAutoFit/>
          </a:bodyPr>
          <a:lstStyle/>
          <a:p>
            <a:pPr algn="ctr">
              <a:lnSpc>
                <a:spcPts val="4594"/>
              </a:lnSpc>
              <a:spcBef>
                <a:spcPct val="0"/>
              </a:spcBef>
            </a:pPr>
            <a:r>
              <a:rPr lang="en-US" b="true" sz="3281" spc="-6">
                <a:solidFill>
                  <a:srgbClr val="72EFAC"/>
                </a:solidFill>
                <a:latin typeface="IBM Plex Sans Bold"/>
                <a:ea typeface="IBM Plex Sans Bold"/>
                <a:cs typeface="IBM Plex Sans Bold"/>
                <a:sym typeface="IBM Plex Sans Bold"/>
              </a:rPr>
              <a:t>Framework</a:t>
            </a:r>
          </a:p>
          <a:p>
            <a:pPr algn="l">
              <a:lnSpc>
                <a:spcPts val="2774"/>
              </a:lnSpc>
              <a:spcBef>
                <a:spcPct val="0"/>
              </a:spcBef>
            </a:pPr>
            <a:r>
              <a:rPr lang="en-US" b="true" sz="1981" spc="-3">
                <a:solidFill>
                  <a:srgbClr val="E0D6DE"/>
                </a:solidFill>
                <a:latin typeface="IBM Plex Sans Bold"/>
                <a:ea typeface="IBM Plex Sans Bold"/>
                <a:cs typeface="IBM Plex Sans Bold"/>
                <a:sym typeface="IBM Plex Sans Bold"/>
              </a:rPr>
              <a:t>Uses the ViT class from the vit_pytorch library.</a:t>
            </a:r>
          </a:p>
          <a:p>
            <a:pPr algn="l">
              <a:lnSpc>
                <a:spcPts val="2774"/>
              </a:lnSpc>
              <a:spcBef>
                <a:spcPct val="0"/>
              </a:spcBef>
            </a:pPr>
            <a:r>
              <a:rPr lang="en-US" b="true" sz="1981" spc="-3">
                <a:solidFill>
                  <a:srgbClr val="E0D6DE"/>
                </a:solidFill>
                <a:latin typeface="IBM Plex Sans Bold"/>
                <a:ea typeface="IBM Plex Sans Bold"/>
                <a:cs typeface="IBM Plex Sans Bold"/>
                <a:sym typeface="IBM Plex Sans Bold"/>
              </a:rPr>
              <a:t>Processes input images using a transformer encoder.</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DAGbVjEImuA</dc:identifier>
  <dcterms:modified xsi:type="dcterms:W3CDTF">2011-08-01T06:04:30Z</dcterms:modified>
  <cp:revision>1</cp:revision>
  <dc:title>LRA PATHFINDER</dc:title>
</cp:coreProperties>
</file>