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DM Sans" charset="1" panose="00000000000000000000"/>
      <p:regular r:id="rId16"/>
    </p:embeddedFont>
    <p:embeddedFont>
      <p:font typeface="DM Sans Bold" charset="1" panose="00000000000000000000"/>
      <p:regular r:id="rId17"/>
    </p:embeddedFont>
    <p:embeddedFont>
      <p:font typeface="Canva Sans" charset="1" panose="020B0503030501040103"/>
      <p:regular r:id="rId18"/>
    </p:embeddedFont>
    <p:embeddedFont>
      <p:font typeface="Canva Sans Bold" charset="1" panose="020B0803030501040103"/>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flipH="true" flipV="true">
            <a:off x="2345438" y="1565979"/>
            <a:ext cx="1632016" cy="0"/>
          </a:xfrm>
          <a:prstGeom prst="line">
            <a:avLst/>
          </a:prstGeom>
          <a:ln cap="flat" w="190500">
            <a:solidFill>
              <a:srgbClr val="000000"/>
            </a:solidFill>
            <a:prstDash val="solid"/>
            <a:headEnd type="none" len="sm" w="sm"/>
            <a:tailEnd type="none" len="sm" w="sm"/>
          </a:ln>
        </p:spPr>
      </p:sp>
      <p:sp>
        <p:nvSpPr>
          <p:cNvPr name="AutoShape 3" id="3"/>
          <p:cNvSpPr/>
          <p:nvPr/>
        </p:nvSpPr>
        <p:spPr>
          <a:xfrm>
            <a:off x="17164050" y="8810213"/>
            <a:ext cx="0" cy="1632016"/>
          </a:xfrm>
          <a:prstGeom prst="line">
            <a:avLst/>
          </a:prstGeom>
          <a:ln cap="flat" w="190500">
            <a:solidFill>
              <a:srgbClr val="000000"/>
            </a:solidFill>
            <a:prstDash val="solid"/>
            <a:headEnd type="none" len="sm" w="sm"/>
            <a:tailEnd type="none" len="sm" w="sm"/>
          </a:ln>
        </p:spPr>
      </p:sp>
      <p:sp>
        <p:nvSpPr>
          <p:cNvPr name="Freeform 4" id="4"/>
          <p:cNvSpPr/>
          <p:nvPr/>
        </p:nvSpPr>
        <p:spPr>
          <a:xfrm flipH="false" flipV="false" rot="0">
            <a:off x="12445117" y="-1199633"/>
            <a:ext cx="5029317" cy="5029317"/>
          </a:xfrm>
          <a:custGeom>
            <a:avLst/>
            <a:gdLst/>
            <a:ahLst/>
            <a:cxnLst/>
            <a:rect r="r" b="b" t="t" l="l"/>
            <a:pathLst>
              <a:path h="5029317" w="5029317">
                <a:moveTo>
                  <a:pt x="0" y="0"/>
                </a:moveTo>
                <a:lnTo>
                  <a:pt x="5029316" y="0"/>
                </a:lnTo>
                <a:lnTo>
                  <a:pt x="5029316" y="5029316"/>
                </a:lnTo>
                <a:lnTo>
                  <a:pt x="0" y="5029316"/>
                </a:lnTo>
                <a:lnTo>
                  <a:pt x="0" y="0"/>
                </a:lnTo>
                <a:close/>
              </a:path>
            </a:pathLst>
          </a:custGeom>
          <a:blipFill>
            <a:blip r:embed="rId2"/>
            <a:stretch>
              <a:fillRect l="0" t="0" r="0" b="0"/>
            </a:stretch>
          </a:blipFill>
        </p:spPr>
      </p:sp>
      <p:sp>
        <p:nvSpPr>
          <p:cNvPr name="TextBox 5" id="5"/>
          <p:cNvSpPr txBox="true"/>
          <p:nvPr/>
        </p:nvSpPr>
        <p:spPr>
          <a:xfrm rot="0">
            <a:off x="2345438" y="2602376"/>
            <a:ext cx="14913862" cy="3256140"/>
          </a:xfrm>
          <a:prstGeom prst="rect">
            <a:avLst/>
          </a:prstGeom>
        </p:spPr>
        <p:txBody>
          <a:bodyPr anchor="t" rtlCol="false" tIns="0" lIns="0" bIns="0" rIns="0">
            <a:spAutoFit/>
          </a:bodyPr>
          <a:lstStyle/>
          <a:p>
            <a:pPr algn="l">
              <a:lnSpc>
                <a:spcPts val="8365"/>
              </a:lnSpc>
            </a:pPr>
            <a:r>
              <a:rPr lang="en-US" sz="9399">
                <a:solidFill>
                  <a:srgbClr val="000000"/>
                </a:solidFill>
                <a:latin typeface="DM Sans"/>
                <a:ea typeface="DM Sans"/>
                <a:cs typeface="DM Sans"/>
                <a:sym typeface="DM Sans"/>
              </a:rPr>
              <a:t>Long-range-arena Benchmarking on Pathfinder dataset</a:t>
            </a:r>
          </a:p>
        </p:txBody>
      </p:sp>
      <p:sp>
        <p:nvSpPr>
          <p:cNvPr name="TextBox 6" id="6"/>
          <p:cNvSpPr txBox="true"/>
          <p:nvPr/>
        </p:nvSpPr>
        <p:spPr>
          <a:xfrm rot="0">
            <a:off x="2345438" y="689864"/>
            <a:ext cx="2437786" cy="338836"/>
          </a:xfrm>
          <a:prstGeom prst="rect">
            <a:avLst/>
          </a:prstGeom>
        </p:spPr>
        <p:txBody>
          <a:bodyPr anchor="t" rtlCol="false" tIns="0" lIns="0" bIns="0" rIns="0">
            <a:spAutoFit/>
          </a:bodyPr>
          <a:lstStyle/>
          <a:p>
            <a:pPr algn="l">
              <a:lnSpc>
                <a:spcPts val="2491"/>
              </a:lnSpc>
            </a:pPr>
            <a:r>
              <a:rPr lang="en-US" sz="2799" b="true">
                <a:solidFill>
                  <a:srgbClr val="000000"/>
                </a:solidFill>
                <a:latin typeface="DM Sans Bold"/>
                <a:ea typeface="DM Sans Bold"/>
                <a:cs typeface="DM Sans Bold"/>
                <a:sym typeface="DM Sans Bold"/>
              </a:rPr>
              <a:t>2024</a:t>
            </a:r>
          </a:p>
        </p:txBody>
      </p:sp>
      <p:sp>
        <p:nvSpPr>
          <p:cNvPr name="TextBox 7" id="7"/>
          <p:cNvSpPr txBox="true"/>
          <p:nvPr/>
        </p:nvSpPr>
        <p:spPr>
          <a:xfrm rot="0">
            <a:off x="2067655" y="6755877"/>
            <a:ext cx="4804470" cy="1835149"/>
          </a:xfrm>
          <a:prstGeom prst="rect">
            <a:avLst/>
          </a:prstGeom>
        </p:spPr>
        <p:txBody>
          <a:bodyPr anchor="t" rtlCol="false" tIns="0" lIns="0" bIns="0" rIns="0">
            <a:spAutoFit/>
          </a:bodyPr>
          <a:lstStyle/>
          <a:p>
            <a:pPr algn="l">
              <a:lnSpc>
                <a:spcPts val="4900"/>
              </a:lnSpc>
            </a:pPr>
            <a:r>
              <a:rPr lang="en-US" sz="3500">
                <a:solidFill>
                  <a:srgbClr val="000000"/>
                </a:solidFill>
                <a:latin typeface="Canva Sans"/>
                <a:ea typeface="Canva Sans"/>
                <a:cs typeface="Canva Sans"/>
                <a:sym typeface="Canva Sans"/>
              </a:rPr>
              <a:t>CHOUKRI Zakaria</a:t>
            </a:r>
          </a:p>
          <a:p>
            <a:pPr algn="l">
              <a:lnSpc>
                <a:spcPts val="4900"/>
              </a:lnSpc>
            </a:pPr>
            <a:r>
              <a:rPr lang="en-US" sz="3500">
                <a:solidFill>
                  <a:srgbClr val="000000"/>
                </a:solidFill>
                <a:latin typeface="Canva Sans"/>
                <a:ea typeface="Canva Sans"/>
                <a:cs typeface="Canva Sans"/>
                <a:sym typeface="Canva Sans"/>
              </a:rPr>
              <a:t>ARNAOUI Basma</a:t>
            </a:r>
          </a:p>
          <a:p>
            <a:pPr algn="l">
              <a:lnSpc>
                <a:spcPts val="4900"/>
              </a:lnSpc>
            </a:pPr>
            <a:r>
              <a:rPr lang="en-US" sz="3500">
                <a:solidFill>
                  <a:srgbClr val="000000"/>
                </a:solidFill>
                <a:latin typeface="Canva Sans"/>
                <a:ea typeface="Canva Sans"/>
                <a:cs typeface="Canva Sans"/>
                <a:sym typeface="Canva Sans"/>
              </a:rPr>
              <a:t>AIT MAGOURT Adnane</a:t>
            </a:r>
          </a:p>
        </p:txBody>
      </p:sp>
      <p:sp>
        <p:nvSpPr>
          <p:cNvPr name="TextBox 8" id="8"/>
          <p:cNvSpPr txBox="true"/>
          <p:nvPr/>
        </p:nvSpPr>
        <p:spPr>
          <a:xfrm rot="0">
            <a:off x="11368792" y="6755877"/>
            <a:ext cx="3478560" cy="1835149"/>
          </a:xfrm>
          <a:prstGeom prst="rect">
            <a:avLst/>
          </a:prstGeom>
        </p:spPr>
        <p:txBody>
          <a:bodyPr anchor="t" rtlCol="false" tIns="0" lIns="0" bIns="0" rIns="0">
            <a:spAutoFit/>
          </a:bodyPr>
          <a:lstStyle/>
          <a:p>
            <a:pPr algn="r">
              <a:lnSpc>
                <a:spcPts val="4900"/>
              </a:lnSpc>
            </a:pPr>
            <a:r>
              <a:rPr lang="en-US" sz="3500">
                <a:solidFill>
                  <a:srgbClr val="000000"/>
                </a:solidFill>
                <a:latin typeface="Canva Sans"/>
                <a:ea typeface="Canva Sans"/>
                <a:cs typeface="Canva Sans"/>
                <a:sym typeface="Canva Sans"/>
              </a:rPr>
              <a:t>Supervised By:</a:t>
            </a:r>
          </a:p>
          <a:p>
            <a:pPr algn="r">
              <a:lnSpc>
                <a:spcPts val="4900"/>
              </a:lnSpc>
            </a:pPr>
            <a:r>
              <a:rPr lang="en-US" sz="3500">
                <a:solidFill>
                  <a:srgbClr val="000000"/>
                </a:solidFill>
                <a:latin typeface="Canva Sans"/>
                <a:ea typeface="Canva Sans"/>
                <a:cs typeface="Canva Sans"/>
                <a:sym typeface="Canva Sans"/>
              </a:rPr>
              <a:t>Hamza ALAMI</a:t>
            </a:r>
          </a:p>
          <a:p>
            <a:pPr algn="r">
              <a:lnSpc>
                <a:spcPts val="4900"/>
              </a:lnSpc>
            </a:pPr>
            <a:r>
              <a:rPr lang="en-US" sz="3500">
                <a:solidFill>
                  <a:srgbClr val="000000"/>
                </a:solidFill>
                <a:latin typeface="Canva Sans"/>
                <a:ea typeface="Canva Sans"/>
                <a:cs typeface="Canva Sans"/>
                <a:sym typeface="Canva Sans"/>
              </a:rPr>
              <a:t>Issam AIT YAHIA</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746623" y="4274503"/>
            <a:ext cx="12794754" cy="1566544"/>
          </a:xfrm>
          <a:prstGeom prst="rect">
            <a:avLst/>
          </a:prstGeom>
        </p:spPr>
        <p:txBody>
          <a:bodyPr anchor="t" rtlCol="false" tIns="0" lIns="0" bIns="0" rIns="0">
            <a:spAutoFit/>
          </a:bodyPr>
          <a:lstStyle/>
          <a:p>
            <a:pPr algn="ctr">
              <a:lnSpc>
                <a:spcPts val="12880"/>
              </a:lnSpc>
            </a:pPr>
            <a:r>
              <a:rPr lang="en-US" sz="9200" b="true">
                <a:solidFill>
                  <a:srgbClr val="000000"/>
                </a:solidFill>
                <a:latin typeface="Canva Sans Bold"/>
                <a:ea typeface="Canva Sans Bold"/>
                <a:cs typeface="Canva Sans Bold"/>
                <a:sym typeface="Canva Sans Bold"/>
              </a:rPr>
              <a:t>Thank you very much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513310" y="2505644"/>
            <a:ext cx="5360530" cy="5275711"/>
          </a:xfrm>
          <a:custGeom>
            <a:avLst/>
            <a:gdLst/>
            <a:ahLst/>
            <a:cxnLst/>
            <a:rect r="r" b="b" t="t" l="l"/>
            <a:pathLst>
              <a:path h="5275711" w="5360530">
                <a:moveTo>
                  <a:pt x="0" y="0"/>
                </a:moveTo>
                <a:lnTo>
                  <a:pt x="5360530" y="0"/>
                </a:lnTo>
                <a:lnTo>
                  <a:pt x="5360530" y="5275712"/>
                </a:lnTo>
                <a:lnTo>
                  <a:pt x="0" y="5275712"/>
                </a:lnTo>
                <a:lnTo>
                  <a:pt x="0" y="0"/>
                </a:lnTo>
                <a:close/>
              </a:path>
            </a:pathLst>
          </a:custGeom>
          <a:blipFill>
            <a:blip r:embed="rId2"/>
            <a:stretch>
              <a:fillRect l="0" t="0" r="0" b="0"/>
            </a:stretch>
          </a:blipFill>
        </p:spPr>
      </p:sp>
      <p:sp>
        <p:nvSpPr>
          <p:cNvPr name="TextBox 3" id="3"/>
          <p:cNvSpPr txBox="true"/>
          <p:nvPr/>
        </p:nvSpPr>
        <p:spPr>
          <a:xfrm rot="0">
            <a:off x="592214" y="857250"/>
            <a:ext cx="10849421" cy="1566544"/>
          </a:xfrm>
          <a:prstGeom prst="rect">
            <a:avLst/>
          </a:prstGeom>
        </p:spPr>
        <p:txBody>
          <a:bodyPr anchor="t" rtlCol="false" tIns="0" lIns="0" bIns="0" rIns="0">
            <a:spAutoFit/>
          </a:bodyPr>
          <a:lstStyle/>
          <a:p>
            <a:pPr algn="ctr">
              <a:lnSpc>
                <a:spcPts val="12880"/>
              </a:lnSpc>
            </a:pPr>
            <a:r>
              <a:rPr lang="en-US" sz="9200" b="true">
                <a:solidFill>
                  <a:srgbClr val="000000"/>
                </a:solidFill>
                <a:latin typeface="Canva Sans Bold"/>
                <a:ea typeface="Canva Sans Bold"/>
                <a:cs typeface="Canva Sans Bold"/>
                <a:sym typeface="Canva Sans Bold"/>
              </a:rPr>
              <a:t>Pathfinder Dataset</a:t>
            </a:r>
          </a:p>
        </p:txBody>
      </p:sp>
      <p:sp>
        <p:nvSpPr>
          <p:cNvPr name="TextBox 4" id="4"/>
          <p:cNvSpPr txBox="true"/>
          <p:nvPr/>
        </p:nvSpPr>
        <p:spPr>
          <a:xfrm rot="0">
            <a:off x="592214" y="3547614"/>
            <a:ext cx="11921096" cy="4780915"/>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Images used: 32x32 pixels</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Binary classification task: Identify if two points are connected by a dashed path.</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We used images from curv_contour_length_14: Includes images with long contours of length 14, presenting the most challenging task.</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Total of 200.000 images</a:t>
            </a:r>
          </a:p>
          <a:p>
            <a:pPr algn="l">
              <a:lnSpc>
                <a:spcPts val="4759"/>
              </a:lnSpc>
            </a:pP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432045" y="3524475"/>
          <a:ext cx="14124625" cy="4114800"/>
        </p:xfrm>
        <a:graphic>
          <a:graphicData uri="http://schemas.openxmlformats.org/drawingml/2006/table">
            <a:tbl>
              <a:tblPr/>
              <a:tblGrid>
                <a:gridCol w="3950200"/>
                <a:gridCol w="2455694"/>
                <a:gridCol w="2397086"/>
                <a:gridCol w="2543606"/>
                <a:gridCol w="2778038"/>
              </a:tblGrid>
              <a:tr h="1028700">
                <a:tc>
                  <a:txBody>
                    <a:bodyPr anchor="t" rtlCol="false"/>
                    <a:lstStyle/>
                    <a:p>
                      <a:pPr algn="ctr">
                        <a:lnSpc>
                          <a:spcPts val="2520"/>
                        </a:lnSpc>
                        <a:defRPr/>
                      </a:pPr>
                      <a:r>
                        <a:rPr lang="en-US" sz="1800" b="true">
                          <a:solidFill>
                            <a:srgbClr val="000000"/>
                          </a:solidFill>
                          <a:latin typeface="Canva Sans Bold"/>
                          <a:ea typeface="Canva Sans Bold"/>
                          <a:cs typeface="Canva Sans Bold"/>
                          <a:sym typeface="Canva Sans Bold"/>
                        </a:rPr>
                        <a:t>Model</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b="true">
                          <a:solidFill>
                            <a:srgbClr val="000000"/>
                          </a:solidFill>
                          <a:latin typeface="Canva Sans Bold"/>
                          <a:ea typeface="Canva Sans Bold"/>
                          <a:cs typeface="Canva Sans Bold"/>
                          <a:sym typeface="Canva Sans Bold"/>
                        </a:rPr>
                        <a:t># Parameters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b="true">
                          <a:solidFill>
                            <a:srgbClr val="000000"/>
                          </a:solidFill>
                          <a:latin typeface="Canva Sans Bold"/>
                          <a:ea typeface="Canva Sans Bold"/>
                          <a:cs typeface="Canva Sans Bold"/>
                          <a:sym typeface="Canva Sans Bold"/>
                        </a:rPr>
                        <a:t>Accuracy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b="true">
                          <a:solidFill>
                            <a:srgbClr val="000000"/>
                          </a:solidFill>
                          <a:latin typeface="Canva Sans Bold"/>
                          <a:ea typeface="Canva Sans Bold"/>
                          <a:cs typeface="Canva Sans Bold"/>
                          <a:sym typeface="Canva Sans Bold"/>
                        </a:rPr>
                        <a:t>Training time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b="true">
                          <a:solidFill>
                            <a:srgbClr val="000000"/>
                          </a:solidFill>
                          <a:latin typeface="Canva Sans Bold"/>
                          <a:ea typeface="Canva Sans Bold"/>
                          <a:cs typeface="Canva Sans Bold"/>
                          <a:sym typeface="Canva Sans Bold"/>
                        </a:rPr>
                        <a:t>Efficiency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28700">
                <a:tc>
                  <a:txBody>
                    <a:bodyPr anchor="t" rtlCol="false"/>
                    <a:lstStyle/>
                    <a:p>
                      <a:pPr algn="ctr">
                        <a:lnSpc>
                          <a:spcPts val="2520"/>
                        </a:lnSpc>
                        <a:defRPr/>
                      </a:pPr>
                      <a:r>
                        <a:rPr lang="en-US" sz="1800">
                          <a:solidFill>
                            <a:srgbClr val="000000"/>
                          </a:solidFill>
                          <a:latin typeface="Canva Sans"/>
                          <a:ea typeface="Canva Sans"/>
                          <a:cs typeface="Canva Sans"/>
                          <a:sym typeface="Canva Sans"/>
                        </a:rPr>
                        <a:t>CNN Model</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ea typeface="Canva Sans"/>
                          <a:cs typeface="Canva Sans"/>
                          <a:sym typeface="Canva Sans"/>
                        </a:rPr>
                        <a:t>2226434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ea typeface="Canva Sans"/>
                          <a:cs typeface="Canva Sans"/>
                          <a:sym typeface="Canva Sans"/>
                        </a:rPr>
                        <a:t>0.7968</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ea typeface="Canva Sans"/>
                          <a:cs typeface="Canva Sans"/>
                          <a:sym typeface="Canva Sans"/>
                        </a:rPr>
                        <a:t>3193.16 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ea typeface="Canva Sans"/>
                          <a:cs typeface="Canva Sans"/>
                          <a:sym typeface="Canva Sans"/>
                        </a:rPr>
                        <a:t>0.0068</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28700">
                <a:tc>
                  <a:txBody>
                    <a:bodyPr anchor="t" rtlCol="false"/>
                    <a:lstStyle/>
                    <a:p>
                      <a:pPr algn="ctr">
                        <a:lnSpc>
                          <a:spcPts val="2520"/>
                        </a:lnSpc>
                        <a:defRPr/>
                      </a:pPr>
                      <a:r>
                        <a:rPr lang="en-US" sz="1800">
                          <a:solidFill>
                            <a:srgbClr val="000000"/>
                          </a:solidFill>
                          <a:latin typeface="Canva Sans"/>
                          <a:ea typeface="Canva Sans"/>
                          <a:cs typeface="Canva Sans"/>
                          <a:sym typeface="Canva Sans"/>
                        </a:rPr>
                        <a:t>DEIT Model</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ea typeface="Canva Sans"/>
                          <a:cs typeface="Canva Sans"/>
                          <a:sym typeface="Canva Sans"/>
                        </a:rPr>
                        <a:t>21666434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ea typeface="Canva Sans"/>
                          <a:cs typeface="Canva Sans"/>
                          <a:sym typeface="Canva Sans"/>
                        </a:rPr>
                        <a:t>0.7883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ea typeface="Canva Sans"/>
                          <a:cs typeface="Canva Sans"/>
                          <a:sym typeface="Canva Sans"/>
                        </a:rPr>
                        <a:t>10064.90 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ea typeface="Canva Sans"/>
                          <a:cs typeface="Canva Sans"/>
                          <a:sym typeface="Canva Sans"/>
                        </a:rPr>
                        <a:t>0.0051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28700">
                <a:tc>
                  <a:txBody>
                    <a:bodyPr anchor="t" rtlCol="false"/>
                    <a:lstStyle/>
                    <a:p>
                      <a:pPr algn="ctr">
                        <a:lnSpc>
                          <a:spcPts val="2520"/>
                        </a:lnSpc>
                        <a:defRPr/>
                      </a:pPr>
                      <a:r>
                        <a:rPr lang="en-US" sz="1800">
                          <a:solidFill>
                            <a:srgbClr val="000000"/>
                          </a:solidFill>
                          <a:latin typeface="Canva Sans"/>
                          <a:ea typeface="Canva Sans"/>
                          <a:cs typeface="Canva Sans"/>
                          <a:sym typeface="Canva Sans"/>
                        </a:rPr>
                        <a:t>Transformer model</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ea typeface="Canva Sans"/>
                          <a:cs typeface="Canva Sans"/>
                          <a:sym typeface="Canva Sans"/>
                        </a:rPr>
                        <a:t>2631490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ea typeface="Canva Sans"/>
                          <a:cs typeface="Canva Sans"/>
                          <a:sym typeface="Canva Sans"/>
                        </a:rPr>
                        <a:t>0.5011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ea typeface="Canva Sans"/>
                          <a:cs typeface="Canva Sans"/>
                          <a:sym typeface="Canva Sans"/>
                        </a:rPr>
                        <a:t>10138.11 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ea typeface="Canva Sans"/>
                          <a:cs typeface="Canva Sans"/>
                          <a:sym typeface="Canva Sans"/>
                        </a:rPr>
                        <a:t>0.0037</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3" id="3"/>
          <p:cNvSpPr txBox="true"/>
          <p:nvPr/>
        </p:nvSpPr>
        <p:spPr>
          <a:xfrm rot="0">
            <a:off x="1028700" y="857250"/>
            <a:ext cx="10167640" cy="1566544"/>
          </a:xfrm>
          <a:prstGeom prst="rect">
            <a:avLst/>
          </a:prstGeom>
        </p:spPr>
        <p:txBody>
          <a:bodyPr anchor="t" rtlCol="false" tIns="0" lIns="0" bIns="0" rIns="0">
            <a:spAutoFit/>
          </a:bodyPr>
          <a:lstStyle/>
          <a:p>
            <a:pPr algn="ctr">
              <a:lnSpc>
                <a:spcPts val="12880"/>
              </a:lnSpc>
            </a:pPr>
            <a:r>
              <a:rPr lang="en-US" sz="9200" b="true">
                <a:solidFill>
                  <a:srgbClr val="000000"/>
                </a:solidFill>
                <a:latin typeface="Canva Sans Bold"/>
                <a:ea typeface="Canva Sans Bold"/>
                <a:cs typeface="Canva Sans Bold"/>
                <a:sym typeface="Canva Sans Bold"/>
              </a:rPr>
              <a:t>Models evaluated</a:t>
            </a:r>
          </a:p>
        </p:txBody>
      </p:sp>
      <p:sp>
        <p:nvSpPr>
          <p:cNvPr name="TextBox 4" id="4"/>
          <p:cNvSpPr txBox="true"/>
          <p:nvPr/>
        </p:nvSpPr>
        <p:spPr>
          <a:xfrm rot="0">
            <a:off x="1028700" y="2328544"/>
            <a:ext cx="5581650"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CHOUKRI Zakaria</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933450"/>
            <a:ext cx="3691086"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CNN Model</a:t>
            </a:r>
          </a:p>
        </p:txBody>
      </p:sp>
      <p:sp>
        <p:nvSpPr>
          <p:cNvPr name="TextBox 3" id="3"/>
          <p:cNvSpPr txBox="true"/>
          <p:nvPr/>
        </p:nvSpPr>
        <p:spPr>
          <a:xfrm rot="0">
            <a:off x="540662" y="2093108"/>
            <a:ext cx="17206675" cy="7781290"/>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Data Processing:</a:t>
            </a:r>
          </a:p>
          <a:p>
            <a:pPr algn="l" marL="1468119" indent="-489373" lvl="2">
              <a:lnSpc>
                <a:spcPts val="4759"/>
              </a:lnSpc>
              <a:buFont typeface="Arial"/>
              <a:buChar char="⚬"/>
            </a:pPr>
            <a:r>
              <a:rPr lang="en-US" sz="3399">
                <a:solidFill>
                  <a:srgbClr val="000000"/>
                </a:solidFill>
                <a:latin typeface="Canva Sans"/>
                <a:ea typeface="Canva Sans"/>
                <a:cs typeface="Canva Sans"/>
                <a:sym typeface="Canva Sans"/>
              </a:rPr>
              <a:t>Dataset Loading</a:t>
            </a:r>
          </a:p>
          <a:p>
            <a:pPr algn="l" marL="1468119" indent="-489373" lvl="2">
              <a:lnSpc>
                <a:spcPts val="4759"/>
              </a:lnSpc>
              <a:buFont typeface="Arial"/>
              <a:buChar char="⚬"/>
            </a:pPr>
            <a:r>
              <a:rPr lang="en-US" sz="3399">
                <a:solidFill>
                  <a:srgbClr val="000000"/>
                </a:solidFill>
                <a:latin typeface="Canva Sans"/>
                <a:ea typeface="Canva Sans"/>
                <a:cs typeface="Canva Sans"/>
                <a:sym typeface="Canva Sans"/>
              </a:rPr>
              <a:t>Dataset Splitting 0.8:0.2</a:t>
            </a:r>
          </a:p>
          <a:p>
            <a:pPr algn="l">
              <a:lnSpc>
                <a:spcPts val="4759"/>
              </a:lnSpc>
            </a:pP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Model Architecture:</a:t>
            </a:r>
          </a:p>
          <a:p>
            <a:pPr algn="l" marL="1468119" indent="-489373" lvl="2">
              <a:lnSpc>
                <a:spcPts val="4759"/>
              </a:lnSpc>
              <a:buFont typeface="Arial"/>
              <a:buChar char="⚬"/>
            </a:pPr>
            <a:r>
              <a:rPr lang="en-US" sz="3399">
                <a:solidFill>
                  <a:srgbClr val="000000"/>
                </a:solidFill>
                <a:latin typeface="Canva Sans"/>
                <a:ea typeface="Canva Sans"/>
                <a:cs typeface="Canva Sans"/>
                <a:sym typeface="Canva Sans"/>
              </a:rPr>
              <a:t>MobileNetV2 consists of a series of inverted residual blocks, with each block typically having three components:</a:t>
            </a:r>
          </a:p>
          <a:p>
            <a:pPr algn="l" marL="2202178" indent="-550545" lvl="3">
              <a:lnSpc>
                <a:spcPts val="4759"/>
              </a:lnSpc>
              <a:buFont typeface="Arial"/>
              <a:buChar char="￭"/>
            </a:pPr>
            <a:r>
              <a:rPr lang="en-US" sz="3399">
                <a:solidFill>
                  <a:srgbClr val="000000"/>
                </a:solidFill>
                <a:latin typeface="Canva Sans"/>
                <a:ea typeface="Canva Sans"/>
                <a:cs typeface="Canva Sans"/>
                <a:sym typeface="Canva Sans"/>
              </a:rPr>
              <a:t>Expansion layer (1x1 convolution): Expands the input channels.</a:t>
            </a:r>
          </a:p>
          <a:p>
            <a:pPr algn="l" marL="2202178" indent="-550545" lvl="3">
              <a:lnSpc>
                <a:spcPts val="4759"/>
              </a:lnSpc>
              <a:buFont typeface="Arial"/>
              <a:buChar char="￭"/>
            </a:pPr>
            <a:r>
              <a:rPr lang="en-US" sz="3399">
                <a:solidFill>
                  <a:srgbClr val="000000"/>
                </a:solidFill>
                <a:latin typeface="Canva Sans"/>
                <a:ea typeface="Canva Sans"/>
                <a:cs typeface="Canva Sans"/>
                <a:sym typeface="Canva Sans"/>
              </a:rPr>
              <a:t>Depthwise separable convolution: Applies convolution over individual channels (rather than all channels simultaneously).</a:t>
            </a:r>
          </a:p>
          <a:p>
            <a:pPr algn="l" marL="2202178" indent="-550545" lvl="3">
              <a:lnSpc>
                <a:spcPts val="4759"/>
              </a:lnSpc>
              <a:buFont typeface="Arial"/>
              <a:buChar char="￭"/>
            </a:pPr>
            <a:r>
              <a:rPr lang="en-US" sz="3399">
                <a:solidFill>
                  <a:srgbClr val="000000"/>
                </a:solidFill>
                <a:latin typeface="Canva Sans"/>
                <a:ea typeface="Canva Sans"/>
                <a:cs typeface="Canva Sans"/>
                <a:sym typeface="Canva Sans"/>
              </a:rPr>
              <a:t>Linear bottleneck: Reduces the channel size at the output of the block.</a:t>
            </a:r>
          </a:p>
          <a:p>
            <a:pPr algn="l">
              <a:lnSpc>
                <a:spcPts val="4759"/>
              </a:lnSpc>
            </a:pPr>
          </a:p>
          <a:p>
            <a:pPr algn="l">
              <a:lnSpc>
                <a:spcPts val="4759"/>
              </a:lnSpc>
            </a:pP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933450"/>
            <a:ext cx="3691086"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CNN Model</a:t>
            </a:r>
          </a:p>
        </p:txBody>
      </p:sp>
      <p:sp>
        <p:nvSpPr>
          <p:cNvPr name="TextBox 3" id="3"/>
          <p:cNvSpPr txBox="true"/>
          <p:nvPr/>
        </p:nvSpPr>
        <p:spPr>
          <a:xfrm rot="0">
            <a:off x="540662" y="2093108"/>
            <a:ext cx="17206675" cy="7781290"/>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Training:</a:t>
            </a:r>
          </a:p>
          <a:p>
            <a:pPr algn="l" marL="1468119" indent="-489373" lvl="2">
              <a:lnSpc>
                <a:spcPts val="4759"/>
              </a:lnSpc>
              <a:buFont typeface="Arial"/>
              <a:buChar char="⚬"/>
            </a:pPr>
            <a:r>
              <a:rPr lang="en-US" sz="3399">
                <a:solidFill>
                  <a:srgbClr val="000000"/>
                </a:solidFill>
                <a:latin typeface="Canva Sans"/>
                <a:ea typeface="Canva Sans"/>
                <a:cs typeface="Canva Sans"/>
                <a:sym typeface="Canva Sans"/>
              </a:rPr>
              <a:t>The model is pretrained but we fine tune it</a:t>
            </a:r>
          </a:p>
          <a:p>
            <a:pPr algn="l" marL="1468119" indent="-489373" lvl="2">
              <a:lnSpc>
                <a:spcPts val="4759"/>
              </a:lnSpc>
              <a:buFont typeface="Arial"/>
              <a:buChar char="⚬"/>
            </a:pPr>
            <a:r>
              <a:rPr lang="en-US" sz="3399">
                <a:solidFill>
                  <a:srgbClr val="000000"/>
                </a:solidFill>
                <a:latin typeface="Canva Sans"/>
                <a:ea typeface="Canva Sans"/>
                <a:cs typeface="Canva Sans"/>
                <a:sym typeface="Canva Sans"/>
              </a:rPr>
              <a:t>Optimizer: AdamW</a:t>
            </a:r>
          </a:p>
          <a:p>
            <a:pPr algn="l" marL="1468119" indent="-489373" lvl="2">
              <a:lnSpc>
                <a:spcPts val="4759"/>
              </a:lnSpc>
              <a:buFont typeface="Arial"/>
              <a:buChar char="⚬"/>
            </a:pPr>
            <a:r>
              <a:rPr lang="en-US" sz="3399">
                <a:solidFill>
                  <a:srgbClr val="000000"/>
                </a:solidFill>
                <a:latin typeface="Canva Sans"/>
                <a:ea typeface="Canva Sans"/>
                <a:cs typeface="Canva Sans"/>
                <a:sym typeface="Canva Sans"/>
              </a:rPr>
              <a:t>Loss function: Binary cross entropy</a:t>
            </a:r>
          </a:p>
          <a:p>
            <a:pPr algn="l" marL="1468119" indent="-489373" lvl="2">
              <a:lnSpc>
                <a:spcPts val="4759"/>
              </a:lnSpc>
              <a:buFont typeface="Arial"/>
              <a:buChar char="⚬"/>
            </a:pPr>
            <a:r>
              <a:rPr lang="en-US" sz="3399">
                <a:solidFill>
                  <a:srgbClr val="000000"/>
                </a:solidFill>
                <a:latin typeface="Canva Sans"/>
                <a:ea typeface="Canva Sans"/>
                <a:cs typeface="Canva Sans"/>
                <a:sym typeface="Canva Sans"/>
              </a:rPr>
              <a:t>Metrics: Training time, number of parameters, accuracy, efficiency score</a:t>
            </a:r>
          </a:p>
          <a:p>
            <a:pPr algn="l">
              <a:lnSpc>
                <a:spcPts val="4759"/>
              </a:lnSpc>
            </a:pP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Conclusion:</a:t>
            </a:r>
          </a:p>
          <a:p>
            <a:pPr algn="l" marL="1468119" indent="-489373" lvl="2">
              <a:lnSpc>
                <a:spcPts val="4759"/>
              </a:lnSpc>
              <a:buFont typeface="Arial"/>
              <a:buChar char="⚬"/>
            </a:pPr>
            <a:r>
              <a:rPr lang="en-US" sz="3399">
                <a:solidFill>
                  <a:srgbClr val="000000"/>
                </a:solidFill>
                <a:latin typeface="Canva Sans"/>
                <a:ea typeface="Canva Sans"/>
                <a:cs typeface="Canva Sans"/>
                <a:sym typeface="Canva Sans"/>
              </a:rPr>
              <a:t>this model performed really good which was expected, since CNNs are meant to perform great with images, but this is not the point of the project. Instead, this model was used just as a baseline to better understand the quality of the 2 other models.</a:t>
            </a:r>
          </a:p>
          <a:p>
            <a:pPr algn="l">
              <a:lnSpc>
                <a:spcPts val="4759"/>
              </a:lnSpc>
            </a:pPr>
          </a:p>
          <a:p>
            <a:pPr algn="l">
              <a:lnSpc>
                <a:spcPts val="4759"/>
              </a:lnSpc>
            </a:pP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40309" y="933450"/>
            <a:ext cx="3667869"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DeiT Model</a:t>
            </a:r>
          </a:p>
        </p:txBody>
      </p:sp>
      <p:sp>
        <p:nvSpPr>
          <p:cNvPr name="TextBox 3" id="3"/>
          <p:cNvSpPr txBox="true"/>
          <p:nvPr/>
        </p:nvSpPr>
        <p:spPr>
          <a:xfrm rot="0">
            <a:off x="540662" y="2093108"/>
            <a:ext cx="17206675" cy="8381365"/>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Data Processing:</a:t>
            </a:r>
          </a:p>
          <a:p>
            <a:pPr algn="l" marL="1468119" indent="-489373" lvl="2">
              <a:lnSpc>
                <a:spcPts val="4759"/>
              </a:lnSpc>
              <a:buFont typeface="Arial"/>
              <a:buChar char="⚬"/>
            </a:pPr>
            <a:r>
              <a:rPr lang="en-US" sz="3399">
                <a:solidFill>
                  <a:srgbClr val="000000"/>
                </a:solidFill>
                <a:latin typeface="Canva Sans"/>
                <a:ea typeface="Canva Sans"/>
                <a:cs typeface="Canva Sans"/>
                <a:sym typeface="Canva Sans"/>
              </a:rPr>
              <a:t>Dataset Loading</a:t>
            </a:r>
          </a:p>
          <a:p>
            <a:pPr algn="l" marL="1468119" indent="-489373" lvl="2">
              <a:lnSpc>
                <a:spcPts val="4759"/>
              </a:lnSpc>
              <a:buFont typeface="Arial"/>
              <a:buChar char="⚬"/>
            </a:pPr>
            <a:r>
              <a:rPr lang="en-US" sz="3399">
                <a:solidFill>
                  <a:srgbClr val="000000"/>
                </a:solidFill>
                <a:latin typeface="Canva Sans"/>
                <a:ea typeface="Canva Sans"/>
                <a:cs typeface="Canva Sans"/>
                <a:sym typeface="Canva Sans"/>
              </a:rPr>
              <a:t>Dataset Splitting 0.8:0.2</a:t>
            </a:r>
          </a:p>
          <a:p>
            <a:pPr algn="l" marL="1468119" indent="-489373" lvl="2">
              <a:lnSpc>
                <a:spcPts val="4759"/>
              </a:lnSpc>
              <a:buFont typeface="Arial"/>
              <a:buChar char="⚬"/>
            </a:pPr>
            <a:r>
              <a:rPr lang="en-US" sz="3399">
                <a:solidFill>
                  <a:srgbClr val="000000"/>
                </a:solidFill>
                <a:latin typeface="Canva Sans"/>
                <a:ea typeface="Canva Sans"/>
                <a:cs typeface="Canva Sans"/>
                <a:sym typeface="Canva Sans"/>
              </a:rPr>
              <a:t>Data Transformation: resize images to become 224x224</a:t>
            </a:r>
          </a:p>
          <a:p>
            <a:pPr algn="l">
              <a:lnSpc>
                <a:spcPts val="4759"/>
              </a:lnSpc>
            </a:pP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Model Architecture:</a:t>
            </a:r>
          </a:p>
          <a:p>
            <a:pPr algn="l" marL="1468119" indent="-489373" lvl="2">
              <a:lnSpc>
                <a:spcPts val="4759"/>
              </a:lnSpc>
              <a:buFont typeface="Arial"/>
              <a:buChar char="⚬"/>
            </a:pPr>
            <a:r>
              <a:rPr lang="en-US" sz="3399">
                <a:solidFill>
                  <a:srgbClr val="000000"/>
                </a:solidFill>
                <a:latin typeface="Canva Sans"/>
                <a:ea typeface="Canva Sans"/>
                <a:cs typeface="Canva Sans"/>
                <a:sym typeface="Canva Sans"/>
              </a:rPr>
              <a:t>The input image of size 224x224 is divided into non-overlapping patches of size 16x16</a:t>
            </a:r>
          </a:p>
          <a:p>
            <a:pPr algn="l" marL="1468119" indent="-489373" lvl="2">
              <a:lnSpc>
                <a:spcPts val="4759"/>
              </a:lnSpc>
              <a:buFont typeface="Arial"/>
              <a:buChar char="⚬"/>
            </a:pPr>
            <a:r>
              <a:rPr lang="en-US" sz="3399">
                <a:solidFill>
                  <a:srgbClr val="000000"/>
                </a:solidFill>
                <a:latin typeface="Canva Sans"/>
                <a:ea typeface="Canva Sans"/>
                <a:cs typeface="Canva Sans"/>
                <a:sym typeface="Canva Sans"/>
              </a:rPr>
              <a:t>These patches are flattened into vectors and projected through a linear embedding layer</a:t>
            </a:r>
          </a:p>
          <a:p>
            <a:pPr algn="l" marL="1468119" indent="-489373" lvl="2">
              <a:lnSpc>
                <a:spcPts val="4759"/>
              </a:lnSpc>
              <a:buFont typeface="Arial"/>
              <a:buChar char="⚬"/>
            </a:pPr>
            <a:r>
              <a:rPr lang="en-US" sz="3399">
                <a:solidFill>
                  <a:srgbClr val="000000"/>
                </a:solidFill>
                <a:latin typeface="Canva Sans"/>
                <a:ea typeface="Canva Sans"/>
                <a:cs typeface="Canva Sans"/>
                <a:sym typeface="Canva Sans"/>
              </a:rPr>
              <a:t>Transformer layers</a:t>
            </a:r>
          </a:p>
          <a:p>
            <a:pPr algn="l" marL="1468119" indent="-489373" lvl="2">
              <a:lnSpc>
                <a:spcPts val="4759"/>
              </a:lnSpc>
              <a:buFont typeface="Arial"/>
              <a:buChar char="⚬"/>
            </a:pPr>
            <a:r>
              <a:rPr lang="en-US" sz="3399">
                <a:solidFill>
                  <a:srgbClr val="000000"/>
                </a:solidFill>
                <a:latin typeface="Canva Sans"/>
                <a:ea typeface="Canva Sans"/>
                <a:cs typeface="Canva Sans"/>
                <a:sym typeface="Canva Sans"/>
              </a:rPr>
              <a:t>Final Classification Head</a:t>
            </a:r>
          </a:p>
          <a:p>
            <a:pPr algn="l">
              <a:lnSpc>
                <a:spcPts val="4759"/>
              </a:lnSpc>
            </a:pPr>
          </a:p>
          <a:p>
            <a:pPr algn="l">
              <a:lnSpc>
                <a:spcPts val="4759"/>
              </a:lnSpc>
            </a:pP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40309" y="933450"/>
            <a:ext cx="3667869"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DeiT Model</a:t>
            </a:r>
          </a:p>
        </p:txBody>
      </p:sp>
      <p:sp>
        <p:nvSpPr>
          <p:cNvPr name="TextBox 3" id="3"/>
          <p:cNvSpPr txBox="true"/>
          <p:nvPr/>
        </p:nvSpPr>
        <p:spPr>
          <a:xfrm rot="0">
            <a:off x="540662" y="2093108"/>
            <a:ext cx="17206675" cy="8981440"/>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Training:</a:t>
            </a:r>
          </a:p>
          <a:p>
            <a:pPr algn="l" marL="1468119" indent="-489373" lvl="2">
              <a:lnSpc>
                <a:spcPts val="4759"/>
              </a:lnSpc>
              <a:buFont typeface="Arial"/>
              <a:buChar char="⚬"/>
            </a:pPr>
            <a:r>
              <a:rPr lang="en-US" sz="3399">
                <a:solidFill>
                  <a:srgbClr val="000000"/>
                </a:solidFill>
                <a:latin typeface="Canva Sans"/>
                <a:ea typeface="Canva Sans"/>
                <a:cs typeface="Canva Sans"/>
                <a:sym typeface="Canva Sans"/>
              </a:rPr>
              <a:t>The model is pretrained but we fine tune it</a:t>
            </a:r>
          </a:p>
          <a:p>
            <a:pPr algn="l" marL="1468119" indent="-489373" lvl="2">
              <a:lnSpc>
                <a:spcPts val="4759"/>
              </a:lnSpc>
              <a:buFont typeface="Arial"/>
              <a:buChar char="⚬"/>
            </a:pPr>
            <a:r>
              <a:rPr lang="en-US" sz="3399">
                <a:solidFill>
                  <a:srgbClr val="000000"/>
                </a:solidFill>
                <a:latin typeface="Canva Sans"/>
                <a:ea typeface="Canva Sans"/>
                <a:cs typeface="Canva Sans"/>
                <a:sym typeface="Canva Sans"/>
              </a:rPr>
              <a:t>Optimizer: AdamW</a:t>
            </a:r>
          </a:p>
          <a:p>
            <a:pPr algn="l" marL="1468119" indent="-489373" lvl="2">
              <a:lnSpc>
                <a:spcPts val="4759"/>
              </a:lnSpc>
              <a:buFont typeface="Arial"/>
              <a:buChar char="⚬"/>
            </a:pPr>
            <a:r>
              <a:rPr lang="en-US" sz="3399">
                <a:solidFill>
                  <a:srgbClr val="000000"/>
                </a:solidFill>
                <a:latin typeface="Canva Sans"/>
                <a:ea typeface="Canva Sans"/>
                <a:cs typeface="Canva Sans"/>
                <a:sym typeface="Canva Sans"/>
              </a:rPr>
              <a:t>Loss function: Binary cross entropy</a:t>
            </a:r>
          </a:p>
          <a:p>
            <a:pPr algn="l" marL="1468119" indent="-489373" lvl="2">
              <a:lnSpc>
                <a:spcPts val="4759"/>
              </a:lnSpc>
              <a:buFont typeface="Arial"/>
              <a:buChar char="⚬"/>
            </a:pPr>
            <a:r>
              <a:rPr lang="en-US" sz="3399">
                <a:solidFill>
                  <a:srgbClr val="000000"/>
                </a:solidFill>
                <a:latin typeface="Canva Sans"/>
                <a:ea typeface="Canva Sans"/>
                <a:cs typeface="Canva Sans"/>
                <a:sym typeface="Canva Sans"/>
              </a:rPr>
              <a:t>Metrics: Training time, number of parameters, accuracy, efficiency score</a:t>
            </a:r>
          </a:p>
          <a:p>
            <a:pPr algn="l">
              <a:lnSpc>
                <a:spcPts val="4759"/>
              </a:lnSpc>
            </a:pP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Conclusion:</a:t>
            </a:r>
          </a:p>
          <a:p>
            <a:pPr algn="l" marL="1468119" indent="-489373" lvl="2">
              <a:lnSpc>
                <a:spcPts val="4759"/>
              </a:lnSpc>
              <a:buFont typeface="Arial"/>
              <a:buChar char="⚬"/>
            </a:pPr>
            <a:r>
              <a:rPr lang="en-US" sz="3399">
                <a:solidFill>
                  <a:srgbClr val="000000"/>
                </a:solidFill>
                <a:latin typeface="Canva Sans"/>
                <a:ea typeface="Canva Sans"/>
                <a:cs typeface="Canva Sans"/>
                <a:sym typeface="Canva Sans"/>
              </a:rPr>
              <a:t>this model performed good too, not better than the CNN model but close to it. However, it had one flaw, it didn’t treat the images like a sequence of 1024 pixels, but made patches of 16x16 pixels, so the sequences were only 256 of length. Though the results were overall good and practical, It still doesn’t stress test the transformer enough because of this fact. So the next model is a pure transformer that treats images a sequence of 1024 pixels.</a:t>
            </a:r>
          </a:p>
          <a:p>
            <a:pPr algn="l">
              <a:lnSpc>
                <a:spcPts val="4759"/>
              </a:lnSpc>
            </a:pPr>
          </a:p>
          <a:p>
            <a:pPr algn="l">
              <a:lnSpc>
                <a:spcPts val="4759"/>
              </a:lnSpc>
            </a:pP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0" y="933450"/>
            <a:ext cx="8504518"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Transformer Model</a:t>
            </a:r>
          </a:p>
        </p:txBody>
      </p:sp>
      <p:sp>
        <p:nvSpPr>
          <p:cNvPr name="TextBox 3" id="3"/>
          <p:cNvSpPr txBox="true"/>
          <p:nvPr/>
        </p:nvSpPr>
        <p:spPr>
          <a:xfrm rot="0">
            <a:off x="540662" y="2093108"/>
            <a:ext cx="17206675" cy="7181215"/>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Data Processing:</a:t>
            </a:r>
          </a:p>
          <a:p>
            <a:pPr algn="l" marL="1468119" indent="-489373" lvl="2">
              <a:lnSpc>
                <a:spcPts val="4759"/>
              </a:lnSpc>
              <a:buFont typeface="Arial"/>
              <a:buChar char="⚬"/>
            </a:pPr>
            <a:r>
              <a:rPr lang="en-US" sz="3399">
                <a:solidFill>
                  <a:srgbClr val="000000"/>
                </a:solidFill>
                <a:latin typeface="Canva Sans"/>
                <a:ea typeface="Canva Sans"/>
                <a:cs typeface="Canva Sans"/>
                <a:sym typeface="Canva Sans"/>
              </a:rPr>
              <a:t>Dataset Loading</a:t>
            </a:r>
          </a:p>
          <a:p>
            <a:pPr algn="l" marL="1468119" indent="-489373" lvl="2">
              <a:lnSpc>
                <a:spcPts val="4759"/>
              </a:lnSpc>
              <a:buFont typeface="Arial"/>
              <a:buChar char="⚬"/>
            </a:pPr>
            <a:r>
              <a:rPr lang="en-US" sz="3399">
                <a:solidFill>
                  <a:srgbClr val="000000"/>
                </a:solidFill>
                <a:latin typeface="Canva Sans"/>
                <a:ea typeface="Canva Sans"/>
                <a:cs typeface="Canva Sans"/>
                <a:sym typeface="Canva Sans"/>
              </a:rPr>
              <a:t>Dataset Splitting 0.8:0.2</a:t>
            </a:r>
          </a:p>
          <a:p>
            <a:pPr algn="l" marL="1468119" indent="-489373" lvl="2">
              <a:lnSpc>
                <a:spcPts val="4759"/>
              </a:lnSpc>
              <a:buFont typeface="Arial"/>
              <a:buChar char="⚬"/>
            </a:pPr>
            <a:r>
              <a:rPr lang="en-US" sz="3399">
                <a:solidFill>
                  <a:srgbClr val="000000"/>
                </a:solidFill>
                <a:latin typeface="Canva Sans"/>
                <a:ea typeface="Canva Sans"/>
                <a:cs typeface="Canva Sans"/>
                <a:sym typeface="Canva Sans"/>
              </a:rPr>
              <a:t>Data Transformation: images are flattened into a sequence of 1024 pixels</a:t>
            </a:r>
          </a:p>
          <a:p>
            <a:pPr algn="l">
              <a:lnSpc>
                <a:spcPts val="4759"/>
              </a:lnSpc>
            </a:pP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Model Architecture:</a:t>
            </a:r>
          </a:p>
          <a:p>
            <a:pPr algn="l" marL="1468119" indent="-489373" lvl="2">
              <a:lnSpc>
                <a:spcPts val="4759"/>
              </a:lnSpc>
              <a:buFont typeface="Arial"/>
              <a:buChar char="⚬"/>
            </a:pPr>
            <a:r>
              <a:rPr lang="en-US" sz="3399">
                <a:solidFill>
                  <a:srgbClr val="000000"/>
                </a:solidFill>
                <a:latin typeface="Canva Sans"/>
                <a:ea typeface="Canva Sans"/>
                <a:cs typeface="Canva Sans"/>
                <a:sym typeface="Canva Sans"/>
              </a:rPr>
              <a:t>Input Embedding Layer and p</a:t>
            </a:r>
            <a:r>
              <a:rPr lang="en-US" sz="3399">
                <a:solidFill>
                  <a:srgbClr val="000000"/>
                </a:solidFill>
                <a:latin typeface="Canva Sans"/>
                <a:ea typeface="Canva Sans"/>
                <a:cs typeface="Canva Sans"/>
                <a:sym typeface="Canva Sans"/>
              </a:rPr>
              <a:t>ositional encoding</a:t>
            </a:r>
          </a:p>
          <a:p>
            <a:pPr algn="l" marL="1468119" indent="-489373" lvl="2">
              <a:lnSpc>
                <a:spcPts val="4759"/>
              </a:lnSpc>
              <a:buFont typeface="Arial"/>
              <a:buChar char="⚬"/>
            </a:pPr>
            <a:r>
              <a:rPr lang="en-US" sz="3399">
                <a:solidFill>
                  <a:srgbClr val="000000"/>
                </a:solidFill>
                <a:latin typeface="Canva Sans"/>
                <a:ea typeface="Canva Sans"/>
                <a:cs typeface="Canva Sans"/>
                <a:sym typeface="Canva Sans"/>
              </a:rPr>
              <a:t>Transformer Encoder: Consists of multiple layers of multi-head self-attention and feedforward neural networks.</a:t>
            </a:r>
          </a:p>
          <a:p>
            <a:pPr algn="l" marL="1468119" indent="-489373" lvl="2">
              <a:lnSpc>
                <a:spcPts val="4759"/>
              </a:lnSpc>
              <a:buFont typeface="Arial"/>
              <a:buChar char="⚬"/>
            </a:pPr>
            <a:r>
              <a:rPr lang="en-US" sz="3399">
                <a:solidFill>
                  <a:srgbClr val="000000"/>
                </a:solidFill>
                <a:latin typeface="Canva Sans"/>
                <a:ea typeface="Canva Sans"/>
                <a:cs typeface="Canva Sans"/>
                <a:sym typeface="Canva Sans"/>
              </a:rPr>
              <a:t>Classification Head</a:t>
            </a:r>
          </a:p>
          <a:p>
            <a:pPr algn="l">
              <a:lnSpc>
                <a:spcPts val="4759"/>
              </a:lnSpc>
            </a:pPr>
          </a:p>
          <a:p>
            <a:pPr algn="l">
              <a:lnSpc>
                <a:spcPts val="4759"/>
              </a:lnSpc>
            </a:pP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540662" y="2093108"/>
            <a:ext cx="17206675" cy="7781290"/>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Training:</a:t>
            </a:r>
          </a:p>
          <a:p>
            <a:pPr algn="l" marL="1468119" indent="-489373" lvl="2">
              <a:lnSpc>
                <a:spcPts val="4759"/>
              </a:lnSpc>
              <a:buFont typeface="Arial"/>
              <a:buChar char="⚬"/>
            </a:pPr>
            <a:r>
              <a:rPr lang="en-US" sz="3399">
                <a:solidFill>
                  <a:srgbClr val="000000"/>
                </a:solidFill>
                <a:latin typeface="Canva Sans"/>
                <a:ea typeface="Canva Sans"/>
                <a:cs typeface="Canva Sans"/>
                <a:sym typeface="Canva Sans"/>
              </a:rPr>
              <a:t>Optimizer: Adam</a:t>
            </a:r>
          </a:p>
          <a:p>
            <a:pPr algn="l" marL="1468119" indent="-489373" lvl="2">
              <a:lnSpc>
                <a:spcPts val="4759"/>
              </a:lnSpc>
              <a:buFont typeface="Arial"/>
              <a:buChar char="⚬"/>
            </a:pPr>
            <a:r>
              <a:rPr lang="en-US" sz="3399">
                <a:solidFill>
                  <a:srgbClr val="000000"/>
                </a:solidFill>
                <a:latin typeface="Canva Sans"/>
                <a:ea typeface="Canva Sans"/>
                <a:cs typeface="Canva Sans"/>
                <a:sym typeface="Canva Sans"/>
              </a:rPr>
              <a:t>Loss function: Binary cross entropy</a:t>
            </a:r>
          </a:p>
          <a:p>
            <a:pPr algn="l" marL="1468119" indent="-489373" lvl="2">
              <a:lnSpc>
                <a:spcPts val="4759"/>
              </a:lnSpc>
              <a:buFont typeface="Arial"/>
              <a:buChar char="⚬"/>
            </a:pPr>
            <a:r>
              <a:rPr lang="en-US" sz="3399">
                <a:solidFill>
                  <a:srgbClr val="000000"/>
                </a:solidFill>
                <a:latin typeface="Canva Sans"/>
                <a:ea typeface="Canva Sans"/>
                <a:cs typeface="Canva Sans"/>
                <a:sym typeface="Canva Sans"/>
              </a:rPr>
              <a:t>Metrics: Training time, number of parameters, accuracy, efficiency score</a:t>
            </a:r>
          </a:p>
          <a:p>
            <a:pPr algn="l">
              <a:lnSpc>
                <a:spcPts val="4759"/>
              </a:lnSpc>
            </a:pP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Conclusion:</a:t>
            </a:r>
          </a:p>
          <a:p>
            <a:pPr algn="l" marL="1468119" indent="-489373" lvl="2">
              <a:lnSpc>
                <a:spcPts val="4759"/>
              </a:lnSpc>
              <a:buFont typeface="Arial"/>
              <a:buChar char="⚬"/>
            </a:pPr>
            <a:r>
              <a:rPr lang="en-US" sz="3399">
                <a:solidFill>
                  <a:srgbClr val="000000"/>
                </a:solidFill>
                <a:latin typeface="Canva Sans"/>
                <a:ea typeface="Canva Sans"/>
                <a:cs typeface="Canva Sans"/>
                <a:sym typeface="Canva Sans"/>
              </a:rPr>
              <a:t>this model did not perform as well as the other two. But it is expected, since the long sequence length of 1024 is something that stress tests the model’s attention mechanism. It also avoids any bias introduced by preprocessing which can help in the training but it is not something we are interested in in our use case.</a:t>
            </a:r>
          </a:p>
          <a:p>
            <a:pPr algn="l">
              <a:lnSpc>
                <a:spcPts val="4759"/>
              </a:lnSpc>
            </a:pPr>
          </a:p>
          <a:p>
            <a:pPr algn="l">
              <a:lnSpc>
                <a:spcPts val="4759"/>
              </a:lnSpc>
            </a:pPr>
          </a:p>
        </p:txBody>
      </p:sp>
      <p:sp>
        <p:nvSpPr>
          <p:cNvPr name="TextBox 3" id="3"/>
          <p:cNvSpPr txBox="true"/>
          <p:nvPr/>
        </p:nvSpPr>
        <p:spPr>
          <a:xfrm rot="0">
            <a:off x="0" y="933450"/>
            <a:ext cx="8504518"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Transformer Model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DAGY-CxcbG8</dc:identifier>
  <dcterms:modified xsi:type="dcterms:W3CDTF">2011-08-01T06:04:30Z</dcterms:modified>
  <cp:revision>1</cp:revision>
  <dc:title>Copy of Pathfinder Dataset</dc:title>
</cp:coreProperties>
</file>