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2" r:id="rId15"/>
    <p:sldId id="271" r:id="rId16"/>
    <p:sldId id="273" r:id="rId17"/>
    <p:sldId id="274" r:id="rId18"/>
    <p:sldId id="275" r:id="rId19"/>
    <p:sldId id="277"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A9027-15E1-4786-BFE6-3F321019BEEE}" type="datetimeFigureOut">
              <a:rPr lang="fr-FR" smtClean="0"/>
              <a:t>17/12/2022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8C038-DD3F-4951-90C2-4A1913016610}" type="slidenum">
              <a:rPr lang="fr-FR" smtClean="0"/>
              <a:t>‹#›</a:t>
            </a:fld>
            <a:endParaRPr lang="fr-FR"/>
          </a:p>
        </p:txBody>
      </p:sp>
    </p:spTree>
    <p:extLst>
      <p:ext uri="{BB962C8B-B14F-4D97-AF65-F5344CB8AC3E}">
        <p14:creationId xmlns:p14="http://schemas.microsoft.com/office/powerpoint/2010/main" val="309062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8A57EC0D-C02A-4E81-8DC1-B9AC99E4A111}" type="datetime1">
              <a:rPr lang="fr-FR" smtClean="0"/>
              <a:t>17/12/2022</a:t>
            </a:fld>
            <a:endParaRPr lang="fr-FR"/>
          </a:p>
        </p:txBody>
      </p:sp>
      <p:sp>
        <p:nvSpPr>
          <p:cNvPr id="5" name="Footer Placeholder 4"/>
          <p:cNvSpPr>
            <a:spLocks noGrp="1"/>
          </p:cNvSpPr>
          <p:nvPr>
            <p:ph type="ftr" sz="quarter" idx="11"/>
          </p:nvPr>
        </p:nvSpPr>
        <p:spPr/>
        <p:txBody>
          <a:bodyPr/>
          <a:lstStyle/>
          <a:p>
            <a:r>
              <a:rPr lang="fr-FR" smtClean="0"/>
              <a:t>Master Informatique Decisionnel</a:t>
            </a:r>
            <a:endParaRPr lang="fr-FR"/>
          </a:p>
        </p:txBody>
      </p:sp>
      <p:sp>
        <p:nvSpPr>
          <p:cNvPr id="6" name="Slide Number Placeholder 5"/>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95435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024628E-5952-4BE8-AC87-1AF313C138AD}" type="datetime1">
              <a:rPr lang="fr-FR" smtClean="0"/>
              <a:t>17/12/2022</a:t>
            </a:fld>
            <a:endParaRPr lang="fr-FR"/>
          </a:p>
        </p:txBody>
      </p:sp>
      <p:sp>
        <p:nvSpPr>
          <p:cNvPr id="5" name="Footer Placeholder 4"/>
          <p:cNvSpPr>
            <a:spLocks noGrp="1"/>
          </p:cNvSpPr>
          <p:nvPr>
            <p:ph type="ftr" sz="quarter" idx="11"/>
          </p:nvPr>
        </p:nvSpPr>
        <p:spPr/>
        <p:txBody>
          <a:bodyPr/>
          <a:lstStyle/>
          <a:p>
            <a:r>
              <a:rPr lang="fr-FR" smtClean="0"/>
              <a:t>Master Informatique Decisionnel</a:t>
            </a:r>
            <a:endParaRPr lang="fr-FR"/>
          </a:p>
        </p:txBody>
      </p:sp>
      <p:sp>
        <p:nvSpPr>
          <p:cNvPr id="6" name="Slide Number Placeholder 5"/>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37097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F340E12-111B-464B-B70B-697D0CCE70CA}" type="datetime1">
              <a:rPr lang="fr-FR" smtClean="0"/>
              <a:t>17/12/2022</a:t>
            </a:fld>
            <a:endParaRPr lang="fr-FR"/>
          </a:p>
        </p:txBody>
      </p:sp>
      <p:sp>
        <p:nvSpPr>
          <p:cNvPr id="5" name="Footer Placeholder 4"/>
          <p:cNvSpPr>
            <a:spLocks noGrp="1"/>
          </p:cNvSpPr>
          <p:nvPr>
            <p:ph type="ftr" sz="quarter" idx="11"/>
          </p:nvPr>
        </p:nvSpPr>
        <p:spPr/>
        <p:txBody>
          <a:bodyPr/>
          <a:lstStyle/>
          <a:p>
            <a:r>
              <a:rPr lang="fr-FR" smtClean="0"/>
              <a:t>Master Informatique Decisionnel</a:t>
            </a:r>
            <a:endParaRPr lang="fr-FR"/>
          </a:p>
        </p:txBody>
      </p:sp>
      <p:sp>
        <p:nvSpPr>
          <p:cNvPr id="6" name="Slide Number Placeholder 5"/>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223393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D129EC6-CFD6-4058-ACF1-D607B0F113CF}" type="datetime1">
              <a:rPr lang="fr-FR" smtClean="0"/>
              <a:t>17/12/2022</a:t>
            </a:fld>
            <a:endParaRPr lang="fr-FR"/>
          </a:p>
        </p:txBody>
      </p:sp>
      <p:sp>
        <p:nvSpPr>
          <p:cNvPr id="5" name="Footer Placeholder 4"/>
          <p:cNvSpPr>
            <a:spLocks noGrp="1"/>
          </p:cNvSpPr>
          <p:nvPr>
            <p:ph type="ftr" sz="quarter" idx="11"/>
          </p:nvPr>
        </p:nvSpPr>
        <p:spPr/>
        <p:txBody>
          <a:bodyPr/>
          <a:lstStyle/>
          <a:p>
            <a:r>
              <a:rPr lang="fr-FR" smtClean="0"/>
              <a:t>Master Informatique Decisionnel</a:t>
            </a:r>
            <a:endParaRPr lang="fr-FR"/>
          </a:p>
        </p:txBody>
      </p:sp>
      <p:sp>
        <p:nvSpPr>
          <p:cNvPr id="6" name="Slide Number Placeholder 5"/>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54323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A40296-66E5-4975-9A9E-D4B60C75CB53}" type="datetime1">
              <a:rPr lang="fr-FR" smtClean="0"/>
              <a:t>17/12/2022</a:t>
            </a:fld>
            <a:endParaRPr lang="fr-FR"/>
          </a:p>
        </p:txBody>
      </p:sp>
      <p:sp>
        <p:nvSpPr>
          <p:cNvPr id="5" name="Footer Placeholder 4"/>
          <p:cNvSpPr>
            <a:spLocks noGrp="1"/>
          </p:cNvSpPr>
          <p:nvPr>
            <p:ph type="ftr" sz="quarter" idx="11"/>
          </p:nvPr>
        </p:nvSpPr>
        <p:spPr/>
        <p:txBody>
          <a:bodyPr/>
          <a:lstStyle/>
          <a:p>
            <a:r>
              <a:rPr lang="fr-FR" smtClean="0"/>
              <a:t>Master Informatique Decisionnel</a:t>
            </a:r>
            <a:endParaRPr lang="fr-FR"/>
          </a:p>
        </p:txBody>
      </p:sp>
      <p:sp>
        <p:nvSpPr>
          <p:cNvPr id="6" name="Slide Number Placeholder 5"/>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41642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4BFE9DBD-71AE-4AD8-B803-D030349CED23}" type="datetime1">
              <a:rPr lang="fr-FR" smtClean="0"/>
              <a:t>17/12/2022</a:t>
            </a:fld>
            <a:endParaRPr lang="fr-FR"/>
          </a:p>
        </p:txBody>
      </p:sp>
      <p:sp>
        <p:nvSpPr>
          <p:cNvPr id="6" name="Footer Placeholder 5"/>
          <p:cNvSpPr>
            <a:spLocks noGrp="1"/>
          </p:cNvSpPr>
          <p:nvPr>
            <p:ph type="ftr" sz="quarter" idx="11"/>
          </p:nvPr>
        </p:nvSpPr>
        <p:spPr/>
        <p:txBody>
          <a:bodyPr/>
          <a:lstStyle/>
          <a:p>
            <a:r>
              <a:rPr lang="fr-FR" smtClean="0"/>
              <a:t>Master Informatique Decisionnel</a:t>
            </a:r>
            <a:endParaRPr lang="fr-FR"/>
          </a:p>
        </p:txBody>
      </p:sp>
      <p:sp>
        <p:nvSpPr>
          <p:cNvPr id="7" name="Slide Number Placeholder 6"/>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50178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82F77994-A034-4815-84A2-F296FB240598}" type="datetime1">
              <a:rPr lang="fr-FR" smtClean="0"/>
              <a:t>17/12/2022</a:t>
            </a:fld>
            <a:endParaRPr lang="fr-FR"/>
          </a:p>
        </p:txBody>
      </p:sp>
      <p:sp>
        <p:nvSpPr>
          <p:cNvPr id="8" name="Footer Placeholder 7"/>
          <p:cNvSpPr>
            <a:spLocks noGrp="1"/>
          </p:cNvSpPr>
          <p:nvPr>
            <p:ph type="ftr" sz="quarter" idx="11"/>
          </p:nvPr>
        </p:nvSpPr>
        <p:spPr/>
        <p:txBody>
          <a:bodyPr/>
          <a:lstStyle/>
          <a:p>
            <a:r>
              <a:rPr lang="fr-FR" smtClean="0"/>
              <a:t>Master Informatique Decisionnel</a:t>
            </a:r>
            <a:endParaRPr lang="fr-FR"/>
          </a:p>
        </p:txBody>
      </p:sp>
      <p:sp>
        <p:nvSpPr>
          <p:cNvPr id="9" name="Slide Number Placeholder 8"/>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250845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016DE6E6-EC3E-4ECB-9B7C-0BA7A8323882}" type="datetime1">
              <a:rPr lang="fr-FR" smtClean="0"/>
              <a:t>17/12/2022</a:t>
            </a:fld>
            <a:endParaRPr lang="fr-FR"/>
          </a:p>
        </p:txBody>
      </p:sp>
      <p:sp>
        <p:nvSpPr>
          <p:cNvPr id="4" name="Footer Placeholder 3"/>
          <p:cNvSpPr>
            <a:spLocks noGrp="1"/>
          </p:cNvSpPr>
          <p:nvPr>
            <p:ph type="ftr" sz="quarter" idx="11"/>
          </p:nvPr>
        </p:nvSpPr>
        <p:spPr/>
        <p:txBody>
          <a:bodyPr/>
          <a:lstStyle/>
          <a:p>
            <a:r>
              <a:rPr lang="fr-FR" smtClean="0"/>
              <a:t>Master Informatique Decisionnel</a:t>
            </a:r>
            <a:endParaRPr lang="fr-FR"/>
          </a:p>
        </p:txBody>
      </p:sp>
      <p:sp>
        <p:nvSpPr>
          <p:cNvPr id="5" name="Slide Number Placeholder 4"/>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32131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AEC6-9F96-43B4-9E4F-AAD7A77D66A0}" type="datetime1">
              <a:rPr lang="fr-FR" smtClean="0"/>
              <a:t>17/12/2022</a:t>
            </a:fld>
            <a:endParaRPr lang="fr-FR"/>
          </a:p>
        </p:txBody>
      </p:sp>
      <p:sp>
        <p:nvSpPr>
          <p:cNvPr id="3" name="Footer Placeholder 2"/>
          <p:cNvSpPr>
            <a:spLocks noGrp="1"/>
          </p:cNvSpPr>
          <p:nvPr>
            <p:ph type="ftr" sz="quarter" idx="11"/>
          </p:nvPr>
        </p:nvSpPr>
        <p:spPr/>
        <p:txBody>
          <a:bodyPr/>
          <a:lstStyle/>
          <a:p>
            <a:r>
              <a:rPr lang="fr-FR" smtClean="0"/>
              <a:t>Master Informatique Decisionnel</a:t>
            </a:r>
            <a:endParaRPr lang="fr-FR"/>
          </a:p>
        </p:txBody>
      </p:sp>
      <p:sp>
        <p:nvSpPr>
          <p:cNvPr id="4" name="Slide Number Placeholder 3"/>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129458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134C64-358E-4EC1-A39C-8654C9B85992}" type="datetime1">
              <a:rPr lang="fr-FR" smtClean="0"/>
              <a:t>17/12/2022</a:t>
            </a:fld>
            <a:endParaRPr lang="fr-FR"/>
          </a:p>
        </p:txBody>
      </p:sp>
      <p:sp>
        <p:nvSpPr>
          <p:cNvPr id="6" name="Footer Placeholder 5"/>
          <p:cNvSpPr>
            <a:spLocks noGrp="1"/>
          </p:cNvSpPr>
          <p:nvPr>
            <p:ph type="ftr" sz="quarter" idx="11"/>
          </p:nvPr>
        </p:nvSpPr>
        <p:spPr/>
        <p:txBody>
          <a:bodyPr/>
          <a:lstStyle/>
          <a:p>
            <a:r>
              <a:rPr lang="fr-FR" smtClean="0"/>
              <a:t>Master Informatique Decisionnel</a:t>
            </a:r>
            <a:endParaRPr lang="fr-FR"/>
          </a:p>
        </p:txBody>
      </p:sp>
      <p:sp>
        <p:nvSpPr>
          <p:cNvPr id="7" name="Slide Number Placeholder 6"/>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100088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59693B-CA36-410D-9949-595B5F87D3DF}" type="datetime1">
              <a:rPr lang="fr-FR" smtClean="0"/>
              <a:t>17/12/2022</a:t>
            </a:fld>
            <a:endParaRPr lang="fr-FR"/>
          </a:p>
        </p:txBody>
      </p:sp>
      <p:sp>
        <p:nvSpPr>
          <p:cNvPr id="6" name="Footer Placeholder 5"/>
          <p:cNvSpPr>
            <a:spLocks noGrp="1"/>
          </p:cNvSpPr>
          <p:nvPr>
            <p:ph type="ftr" sz="quarter" idx="11"/>
          </p:nvPr>
        </p:nvSpPr>
        <p:spPr/>
        <p:txBody>
          <a:bodyPr/>
          <a:lstStyle/>
          <a:p>
            <a:r>
              <a:rPr lang="fr-FR" smtClean="0"/>
              <a:t>Master Informatique Decisionnel</a:t>
            </a:r>
            <a:endParaRPr lang="fr-FR"/>
          </a:p>
        </p:txBody>
      </p:sp>
      <p:sp>
        <p:nvSpPr>
          <p:cNvPr id="7" name="Slide Number Placeholder 6"/>
          <p:cNvSpPr>
            <a:spLocks noGrp="1"/>
          </p:cNvSpPr>
          <p:nvPr>
            <p:ph type="sldNum" sz="quarter" idx="12"/>
          </p:nvPr>
        </p:nvSpPr>
        <p:spPr/>
        <p:txBody>
          <a:bodyPr/>
          <a:lstStyle/>
          <a:p>
            <a:fld id="{CFDAEBE4-ABF8-49B7-BAED-6A433350052F}" type="slidenum">
              <a:rPr lang="fr-FR" smtClean="0"/>
              <a:t>‹#›</a:t>
            </a:fld>
            <a:endParaRPr lang="fr-FR"/>
          </a:p>
        </p:txBody>
      </p:sp>
    </p:spTree>
    <p:extLst>
      <p:ext uri="{BB962C8B-B14F-4D97-AF65-F5344CB8AC3E}">
        <p14:creationId xmlns:p14="http://schemas.microsoft.com/office/powerpoint/2010/main" val="245971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FEDAB-F5D0-4D4A-89A2-3D260354FA0D}" type="datetime1">
              <a:rPr lang="fr-FR" smtClean="0"/>
              <a:t>17/12/2022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Master Informatique Decisionnel</a:t>
            </a:r>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AEBE4-ABF8-49B7-BAED-6A433350052F}" type="slidenum">
              <a:rPr lang="fr-FR" smtClean="0"/>
              <a:t>‹#›</a:t>
            </a:fld>
            <a:endParaRPr lang="fr-FR"/>
          </a:p>
        </p:txBody>
      </p:sp>
    </p:spTree>
    <p:extLst>
      <p:ext uri="{BB962C8B-B14F-4D97-AF65-F5344CB8AC3E}">
        <p14:creationId xmlns:p14="http://schemas.microsoft.com/office/powerpoint/2010/main" val="42330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hyperlink" Target="https://laragon.org/download/index.html"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8864" y="2349303"/>
            <a:ext cx="9144000" cy="968527"/>
          </a:xfrm>
        </p:spPr>
        <p:txBody>
          <a:bodyPr/>
          <a:lstStyle/>
          <a:p>
            <a:r>
              <a:rPr lang="fr-FR" b="1" dirty="0" smtClean="0"/>
              <a:t>   Framework Laravel</a:t>
            </a:r>
            <a:endParaRPr lang="fr-FR" b="1" dirty="0"/>
          </a:p>
        </p:txBody>
      </p:sp>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a:t>
            </a:fld>
            <a:endParaRPr lang="fr-F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773419" y="415273"/>
            <a:ext cx="1867726" cy="1052736"/>
          </a:xfrm>
          <a:prstGeom prst="ellipse">
            <a:avLst/>
          </a:prstGeom>
          <a:ln>
            <a:noFill/>
          </a:ln>
          <a:effectLst>
            <a:softEdge rad="112500"/>
          </a:effectLst>
        </p:spPr>
      </p:pic>
      <p:pic>
        <p:nvPicPr>
          <p:cNvPr id="8" name="Picture 5">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9720471" y="271999"/>
            <a:ext cx="1895057" cy="1207172"/>
          </a:xfrm>
          <a:prstGeom prst="ellipse">
            <a:avLst/>
          </a:prstGeom>
          <a:ln>
            <a:noFill/>
          </a:ln>
          <a:effectLst>
            <a:softEdge rad="112500"/>
          </a:effectLst>
        </p:spPr>
      </p:pic>
      <p:sp>
        <p:nvSpPr>
          <p:cNvPr id="9" name="TextBox 1"/>
          <p:cNvSpPr txBox="1">
            <a:spLocks noChangeArrowheads="1"/>
          </p:cNvSpPr>
          <p:nvPr/>
        </p:nvSpPr>
        <p:spPr bwMode="auto">
          <a:xfrm>
            <a:off x="3378909" y="3317832"/>
            <a:ext cx="5103910"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fr-FR" altLang="fr-FR" dirty="0">
                <a:latin typeface="Times New Roman" panose="02020603050405020304" pitchFamily="18" charset="0"/>
                <a:cs typeface="Times New Roman" panose="02020603050405020304" pitchFamily="18" charset="0"/>
              </a:rPr>
              <a:t>                   </a:t>
            </a:r>
            <a:r>
              <a:rPr lang="fr-FR" altLang="fr-FR" sz="2400" dirty="0" smtClean="0">
                <a:latin typeface="Times New Roman" panose="02020603050405020304" pitchFamily="18" charset="0"/>
                <a:cs typeface="Times New Roman" panose="02020603050405020304" pitchFamily="18" charset="0"/>
              </a:rPr>
              <a:t>Programmation Web Avance. </a:t>
            </a:r>
            <a:endParaRPr lang="fr-FR" altLang="fr-FR" sz="2400" dirty="0">
              <a:latin typeface="Times New Roman" panose="02020603050405020304" pitchFamily="18" charset="0"/>
              <a:cs typeface="Times New Roman" panose="02020603050405020304" pitchFamily="18" charset="0"/>
            </a:endParaRPr>
          </a:p>
          <a:p>
            <a:pPr algn="ctr">
              <a:lnSpc>
                <a:spcPct val="80000"/>
              </a:lnSpc>
            </a:pPr>
            <a:r>
              <a:rPr lang="fr-FR" altLang="fr-FR" dirty="0">
                <a:latin typeface="Times New Roman" panose="02020603050405020304" pitchFamily="18" charset="0"/>
                <a:cs typeface="Times New Roman" panose="02020603050405020304" pitchFamily="18" charset="0"/>
              </a:rPr>
              <a:t>     </a:t>
            </a:r>
            <a:endParaRPr lang="fr-FR" altLang="fr-FR" dirty="0" smtClean="0">
              <a:latin typeface="Times New Roman" panose="02020603050405020304" pitchFamily="18" charset="0"/>
              <a:cs typeface="Times New Roman" panose="02020603050405020304" pitchFamily="18" charset="0"/>
            </a:endParaRPr>
          </a:p>
          <a:p>
            <a:pPr algn="ctr">
              <a:lnSpc>
                <a:spcPct val="80000"/>
              </a:lnSpc>
            </a:pPr>
            <a:r>
              <a:rPr lang="fr-FR" altLang="fr-FR" b="1" dirty="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   Mini Projet</a:t>
            </a:r>
            <a:endParaRPr lang="fr-FR" altLang="fr-FR" b="1" dirty="0">
              <a:latin typeface="Times New Roman" panose="02020603050405020304" pitchFamily="18" charset="0"/>
              <a:cs typeface="Times New Roman" panose="02020603050405020304" pitchFamily="18" charset="0"/>
            </a:endParaRPr>
          </a:p>
          <a:p>
            <a:pPr algn="ctr">
              <a:lnSpc>
                <a:spcPct val="80000"/>
              </a:lnSpc>
            </a:pPr>
            <a:r>
              <a:rPr lang="fr-FR" altLang="fr-FR" dirty="0">
                <a:latin typeface="Times New Roman" panose="02020603050405020304" pitchFamily="18" charset="0"/>
                <a:cs typeface="Times New Roman" panose="02020603050405020304" pitchFamily="18" charset="0"/>
              </a:rPr>
              <a:t>     </a:t>
            </a:r>
            <a:endParaRPr lang="fr-FR" altLang="fr-FR" dirty="0" smtClean="0">
              <a:latin typeface="Times New Roman" panose="02020603050405020304" pitchFamily="18" charset="0"/>
              <a:cs typeface="Times New Roman" panose="02020603050405020304" pitchFamily="18" charset="0"/>
            </a:endParaRPr>
          </a:p>
          <a:p>
            <a:pPr algn="ctr">
              <a:lnSpc>
                <a:spcPct val="80000"/>
              </a:lnSpc>
            </a:pPr>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2022/2023</a:t>
            </a:r>
            <a:endParaRPr lang="fr-FR" altLang="fr-FR" dirty="0">
              <a:latin typeface="Times New Roman" panose="02020603050405020304" pitchFamily="18" charset="0"/>
              <a:cs typeface="Times New Roman" panose="02020603050405020304" pitchFamily="18" charset="0"/>
            </a:endParaRPr>
          </a:p>
          <a:p>
            <a:endParaRPr lang="fr-FR" altLang="fr-FR" dirty="0"/>
          </a:p>
        </p:txBody>
      </p:sp>
      <p:sp>
        <p:nvSpPr>
          <p:cNvPr id="10" name="TextBox 9"/>
          <p:cNvSpPr txBox="1"/>
          <p:nvPr/>
        </p:nvSpPr>
        <p:spPr>
          <a:xfrm>
            <a:off x="3197871" y="603586"/>
            <a:ext cx="5965874" cy="954107"/>
          </a:xfrm>
          <a:prstGeom prst="rect">
            <a:avLst/>
          </a:prstGeom>
          <a:noFill/>
        </p:spPr>
        <p:txBody>
          <a:bodyPr wrap="square" rtlCol="0">
            <a:spAutoFit/>
          </a:bodyPr>
          <a:lstStyle/>
          <a:p>
            <a:pPr algn="ctr"/>
            <a:r>
              <a:rPr lang="fr-FR" sz="2800" b="1" dirty="0" smtClean="0"/>
              <a:t>Faculté des Sciences et Techniques Beni Mellal</a:t>
            </a:r>
            <a:endParaRPr lang="fr-FR" sz="2800" b="1" dirty="0"/>
          </a:p>
        </p:txBody>
      </p:sp>
      <p:sp>
        <p:nvSpPr>
          <p:cNvPr id="11" name="TextBox 10"/>
          <p:cNvSpPr txBox="1"/>
          <p:nvPr/>
        </p:nvSpPr>
        <p:spPr>
          <a:xfrm>
            <a:off x="4657578" y="2164637"/>
            <a:ext cx="3495822" cy="369332"/>
          </a:xfrm>
          <a:prstGeom prst="rect">
            <a:avLst/>
          </a:prstGeom>
          <a:noFill/>
        </p:spPr>
        <p:txBody>
          <a:bodyPr wrap="square" rtlCol="0">
            <a:spAutoFit/>
          </a:bodyPr>
          <a:lstStyle/>
          <a:p>
            <a:r>
              <a:rPr lang="fr-FR" b="1" dirty="0" smtClean="0">
                <a:solidFill>
                  <a:srgbClr val="FF0000"/>
                </a:solidFill>
              </a:rPr>
              <a:t>Master Informatique Décisionnel</a:t>
            </a:r>
            <a:endParaRPr lang="fr-FR" b="1" dirty="0">
              <a:solidFill>
                <a:srgbClr val="FF0000"/>
              </a:solidFill>
            </a:endParaRPr>
          </a:p>
        </p:txBody>
      </p:sp>
      <p:sp>
        <p:nvSpPr>
          <p:cNvPr id="12" name="TextBox 3"/>
          <p:cNvSpPr txBox="1"/>
          <p:nvPr/>
        </p:nvSpPr>
        <p:spPr>
          <a:xfrm>
            <a:off x="8669301" y="5085398"/>
            <a:ext cx="3667125" cy="646331"/>
          </a:xfrm>
          <a:prstGeom prst="rect">
            <a:avLst/>
          </a:prstGeom>
          <a:noFill/>
          <a:ln cap="flat">
            <a:noFill/>
          </a:ln>
        </p:spPr>
        <p:txBody>
          <a:bodyPr>
            <a:spAutoFit/>
          </a:bodyPr>
          <a:lstStyle/>
          <a:p>
            <a:pPr fontAlgn="auto" hangingPunct="1">
              <a:spcBef>
                <a:spcPts val="0"/>
              </a:spcBef>
              <a:spcAft>
                <a:spcPts val="0"/>
              </a:spcAft>
              <a:defRPr sz="1800" b="0" i="0" u="none" strike="noStrike" kern="0" cap="none" spc="0" baseline="0">
                <a:solidFill>
                  <a:srgbClr val="000000"/>
                </a:solidFill>
                <a:uFillTx/>
              </a:defRPr>
            </a:pPr>
            <a:r>
              <a:rPr lang="fr-FR" b="1" i="1" kern="0" dirty="0" smtClean="0">
                <a:solidFill>
                  <a:srgbClr val="000000"/>
                </a:solidFill>
                <a:latin typeface="Times New Roman" pitchFamily="18"/>
                <a:cs typeface="Times New Roman" pitchFamily="18"/>
              </a:rPr>
              <a:t>Encadre par :</a:t>
            </a:r>
          </a:p>
          <a:p>
            <a:pPr fontAlgn="auto" hangingPunct="1">
              <a:spcBef>
                <a:spcPts val="0"/>
              </a:spcBef>
              <a:spcAft>
                <a:spcPts val="0"/>
              </a:spcAft>
              <a:defRPr sz="1800" b="0" i="0" u="none" strike="noStrike" kern="0" cap="none" spc="0" baseline="0">
                <a:solidFill>
                  <a:srgbClr val="000000"/>
                </a:solidFill>
                <a:uFillTx/>
              </a:defRPr>
            </a:pPr>
            <a:r>
              <a:rPr lang="fr-FR" kern="0" dirty="0" smtClean="0">
                <a:solidFill>
                  <a:srgbClr val="000000"/>
                </a:solidFill>
                <a:latin typeface="Times New Roman" pitchFamily="18"/>
                <a:cs typeface="Times New Roman" pitchFamily="18"/>
              </a:rPr>
              <a:t>Pr. Driss Ait Omar</a:t>
            </a:r>
            <a:endParaRPr lang="fr-FR" kern="0" dirty="0">
              <a:solidFill>
                <a:srgbClr val="000000"/>
              </a:solidFill>
              <a:latin typeface="Times New Roman" pitchFamily="18"/>
              <a:cs typeface="Times New Roman" pitchFamily="18"/>
            </a:endParaRPr>
          </a:p>
        </p:txBody>
      </p:sp>
      <p:sp>
        <p:nvSpPr>
          <p:cNvPr id="13" name="TextBox 3"/>
          <p:cNvSpPr txBox="1"/>
          <p:nvPr/>
        </p:nvSpPr>
        <p:spPr>
          <a:xfrm>
            <a:off x="1068388" y="4872038"/>
            <a:ext cx="3667125" cy="923330"/>
          </a:xfrm>
          <a:prstGeom prst="rect">
            <a:avLst/>
          </a:prstGeom>
          <a:noFill/>
          <a:ln cap="flat">
            <a:noFill/>
          </a:ln>
        </p:spPr>
        <p:txBody>
          <a:bodyPr>
            <a:spAutoFit/>
          </a:bodyPr>
          <a:lstStyle/>
          <a:p>
            <a:pPr fontAlgn="auto" hangingPunct="1">
              <a:spcBef>
                <a:spcPts val="0"/>
              </a:spcBef>
              <a:spcAft>
                <a:spcPts val="0"/>
              </a:spcAft>
              <a:defRPr sz="1800" b="0" i="0" u="none" strike="noStrike" kern="0" cap="none" spc="0" baseline="0">
                <a:solidFill>
                  <a:srgbClr val="000000"/>
                </a:solidFill>
                <a:uFillTx/>
              </a:defRPr>
            </a:pPr>
            <a:r>
              <a:rPr lang="fr-FR" b="1" i="1" kern="0" dirty="0">
                <a:solidFill>
                  <a:srgbClr val="000000"/>
                </a:solidFill>
                <a:latin typeface="Times New Roman" pitchFamily="18"/>
                <a:cs typeface="Times New Roman" pitchFamily="18"/>
              </a:rPr>
              <a:t>Réalisé par :</a:t>
            </a:r>
          </a:p>
          <a:p>
            <a:pPr marL="285750" indent="-285750" fontAlgn="auto" hangingPunct="1">
              <a:spcBef>
                <a:spcPts val="0"/>
              </a:spcBef>
              <a:spcAft>
                <a:spcPts val="0"/>
              </a:spcAft>
              <a:buSzPct val="100000"/>
              <a:buFont typeface="Arial" pitchFamily="34"/>
              <a:buChar char="•"/>
              <a:defRPr sz="1800" b="0" i="0" u="none" strike="noStrike" kern="0" cap="none" spc="0" baseline="0">
                <a:solidFill>
                  <a:srgbClr val="000000"/>
                </a:solidFill>
                <a:uFillTx/>
              </a:defRPr>
            </a:pPr>
            <a:r>
              <a:rPr lang="fr-FR" i="1" kern="0" dirty="0" smtClean="0">
                <a:solidFill>
                  <a:srgbClr val="000000"/>
                </a:solidFill>
                <a:latin typeface="Times New Roman" pitchFamily="18"/>
                <a:cs typeface="Times New Roman" pitchFamily="18"/>
              </a:rPr>
              <a:t>Hachadi Zakaria.</a:t>
            </a:r>
          </a:p>
          <a:p>
            <a:pPr marL="285750" indent="-285750" fontAlgn="auto" hangingPunct="1">
              <a:spcBef>
                <a:spcPts val="0"/>
              </a:spcBef>
              <a:spcAft>
                <a:spcPts val="0"/>
              </a:spcAft>
              <a:buSzPct val="100000"/>
              <a:buFont typeface="Arial" pitchFamily="34"/>
              <a:buChar char="•"/>
              <a:defRPr sz="1800" b="0" i="0" u="none" strike="noStrike" kern="0" cap="none" spc="0" baseline="0">
                <a:solidFill>
                  <a:srgbClr val="000000"/>
                </a:solidFill>
                <a:uFillTx/>
              </a:defRPr>
            </a:pPr>
            <a:r>
              <a:rPr lang="fr-FR" i="1" kern="0" dirty="0" smtClean="0">
                <a:solidFill>
                  <a:srgbClr val="000000"/>
                </a:solidFill>
                <a:latin typeface="Times New Roman" pitchFamily="18"/>
                <a:cs typeface="Times New Roman" pitchFamily="18"/>
              </a:rPr>
              <a:t>Otman Khalil</a:t>
            </a:r>
            <a:endParaRPr lang="fr-FR" i="1" kern="0" dirty="0">
              <a:solidFill>
                <a:srgbClr val="000000"/>
              </a:solidFill>
              <a:latin typeface="Times New Roman" pitchFamily="18"/>
              <a:cs typeface="Times New Roman" pitchFamily="18"/>
            </a:endParaRPr>
          </a:p>
        </p:txBody>
      </p:sp>
    </p:spTree>
    <p:extLst>
      <p:ext uri="{BB962C8B-B14F-4D97-AF65-F5344CB8AC3E}">
        <p14:creationId xmlns:p14="http://schemas.microsoft.com/office/powerpoint/2010/main" val="262562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10</a:t>
            </a:fld>
            <a:endParaRPr lang="fr-FR"/>
          </a:p>
        </p:txBody>
      </p:sp>
      <p:sp>
        <p:nvSpPr>
          <p:cNvPr id="7" name="Rectangle 6"/>
          <p:cNvSpPr/>
          <p:nvPr/>
        </p:nvSpPr>
        <p:spPr>
          <a:xfrm>
            <a:off x="4975860" y="159782"/>
            <a:ext cx="2272673" cy="461665"/>
          </a:xfrm>
          <a:prstGeom prst="rect">
            <a:avLst/>
          </a:prstGeom>
        </p:spPr>
        <p:txBody>
          <a:bodyPr wrap="none">
            <a:spAutoFit/>
          </a:bodyPr>
          <a:lstStyle/>
          <a:p>
            <a:r>
              <a:rPr lang="fr-FR" sz="2400" b="1" dirty="0" smtClean="0"/>
              <a:t>Les contrôleurs :</a:t>
            </a:r>
            <a:endParaRPr lang="fr-FR" sz="2400" b="1" dirty="0"/>
          </a:p>
        </p:txBody>
      </p:sp>
      <p:sp>
        <p:nvSpPr>
          <p:cNvPr id="2" name="TextBox 1"/>
          <p:cNvSpPr txBox="1"/>
          <p:nvPr/>
        </p:nvSpPr>
        <p:spPr>
          <a:xfrm>
            <a:off x="205740" y="1165860"/>
            <a:ext cx="7475220" cy="369332"/>
          </a:xfrm>
          <a:prstGeom prst="rect">
            <a:avLst/>
          </a:prstGeom>
          <a:noFill/>
        </p:spPr>
        <p:txBody>
          <a:bodyPr wrap="square" rtlCol="0">
            <a:spAutoFit/>
          </a:bodyPr>
          <a:lstStyle/>
          <a:p>
            <a:pPr marL="342900" indent="-342900">
              <a:buFont typeface="Wingdings" panose="05000000000000000000" pitchFamily="2" charset="2"/>
              <a:buChar char="Ø"/>
            </a:pPr>
            <a:r>
              <a:rPr lang="fr-FR" dirty="0" smtClean="0"/>
              <a:t>Gestion de la logique métier pour traiter chaque demande </a:t>
            </a:r>
            <a:endParaRPr lang="fr-FR" dirty="0"/>
          </a:p>
        </p:txBody>
      </p:sp>
      <p:sp>
        <p:nvSpPr>
          <p:cNvPr id="8" name="TextBox 7"/>
          <p:cNvSpPr txBox="1"/>
          <p:nvPr/>
        </p:nvSpPr>
        <p:spPr>
          <a:xfrm>
            <a:off x="205740" y="1756439"/>
            <a:ext cx="6309360"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On peut le créer manuellement comme en peut utiliser une commande laravel</a:t>
            </a:r>
            <a:endParaRPr lang="fr-FR" dirty="0"/>
          </a:p>
        </p:txBody>
      </p:sp>
      <p:pic>
        <p:nvPicPr>
          <p:cNvPr id="9" name="Picture 8"/>
          <p:cNvPicPr>
            <a:picLocks noChangeAspect="1"/>
          </p:cNvPicPr>
          <p:nvPr/>
        </p:nvPicPr>
        <p:blipFill>
          <a:blip r:embed="rId2"/>
          <a:stretch>
            <a:fillRect/>
          </a:stretch>
        </p:blipFill>
        <p:spPr>
          <a:xfrm>
            <a:off x="2435229" y="2191202"/>
            <a:ext cx="8674731" cy="865630"/>
          </a:xfrm>
          <a:prstGeom prst="rect">
            <a:avLst/>
          </a:prstGeom>
        </p:spPr>
      </p:pic>
      <p:pic>
        <p:nvPicPr>
          <p:cNvPr id="10" name="Picture 9"/>
          <p:cNvPicPr>
            <a:picLocks noChangeAspect="1"/>
          </p:cNvPicPr>
          <p:nvPr/>
        </p:nvPicPr>
        <p:blipFill>
          <a:blip r:embed="rId3"/>
          <a:stretch>
            <a:fillRect/>
          </a:stretch>
        </p:blipFill>
        <p:spPr>
          <a:xfrm>
            <a:off x="2336168" y="3287731"/>
            <a:ext cx="8773791" cy="2793030"/>
          </a:xfrm>
          <a:prstGeom prst="rect">
            <a:avLst/>
          </a:prstGeom>
        </p:spPr>
      </p:pic>
    </p:spTree>
    <p:extLst>
      <p:ext uri="{BB962C8B-B14F-4D97-AF65-F5344CB8AC3E}">
        <p14:creationId xmlns:p14="http://schemas.microsoft.com/office/powerpoint/2010/main" val="26808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11</a:t>
            </a:fld>
            <a:endParaRPr lang="fr-FR"/>
          </a:p>
        </p:txBody>
      </p:sp>
      <p:sp>
        <p:nvSpPr>
          <p:cNvPr id="7" name="Rectangle 6"/>
          <p:cNvSpPr/>
          <p:nvPr/>
        </p:nvSpPr>
        <p:spPr>
          <a:xfrm>
            <a:off x="4975860" y="159782"/>
            <a:ext cx="1994457" cy="461665"/>
          </a:xfrm>
          <a:prstGeom prst="rect">
            <a:avLst/>
          </a:prstGeom>
        </p:spPr>
        <p:txBody>
          <a:bodyPr wrap="none">
            <a:spAutoFit/>
          </a:bodyPr>
          <a:lstStyle/>
          <a:p>
            <a:r>
              <a:rPr lang="fr-FR" sz="2400" b="1" dirty="0" smtClean="0"/>
              <a:t>Les Modèles  :</a:t>
            </a:r>
            <a:endParaRPr lang="fr-FR" sz="2400" b="1" dirty="0"/>
          </a:p>
        </p:txBody>
      </p:sp>
      <p:sp>
        <p:nvSpPr>
          <p:cNvPr id="2" name="TextBox 1"/>
          <p:cNvSpPr txBox="1"/>
          <p:nvPr/>
        </p:nvSpPr>
        <p:spPr>
          <a:xfrm>
            <a:off x="342900" y="1188720"/>
            <a:ext cx="5989320"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La représentation objet de la base de donnees </a:t>
            </a:r>
            <a:endParaRPr lang="fr-FR" dirty="0"/>
          </a:p>
        </p:txBody>
      </p:sp>
      <p:pic>
        <p:nvPicPr>
          <p:cNvPr id="3" name="Picture 2"/>
          <p:cNvPicPr>
            <a:picLocks noChangeAspect="1"/>
          </p:cNvPicPr>
          <p:nvPr/>
        </p:nvPicPr>
        <p:blipFill>
          <a:blip r:embed="rId2"/>
          <a:stretch>
            <a:fillRect/>
          </a:stretch>
        </p:blipFill>
        <p:spPr>
          <a:xfrm>
            <a:off x="838200" y="1635300"/>
            <a:ext cx="8260080" cy="1327201"/>
          </a:xfrm>
          <a:prstGeom prst="rect">
            <a:avLst/>
          </a:prstGeom>
        </p:spPr>
      </p:pic>
      <p:pic>
        <p:nvPicPr>
          <p:cNvPr id="8" name="Picture 7"/>
          <p:cNvPicPr>
            <a:picLocks noChangeAspect="1"/>
          </p:cNvPicPr>
          <p:nvPr/>
        </p:nvPicPr>
        <p:blipFill>
          <a:blip r:embed="rId3"/>
          <a:stretch>
            <a:fillRect/>
          </a:stretch>
        </p:blipFill>
        <p:spPr>
          <a:xfrm>
            <a:off x="838200" y="3039749"/>
            <a:ext cx="8260080" cy="2711461"/>
          </a:xfrm>
          <a:prstGeom prst="rect">
            <a:avLst/>
          </a:prstGeom>
        </p:spPr>
      </p:pic>
    </p:spTree>
    <p:extLst>
      <p:ext uri="{BB962C8B-B14F-4D97-AF65-F5344CB8AC3E}">
        <p14:creationId xmlns:p14="http://schemas.microsoft.com/office/powerpoint/2010/main" val="348839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12</a:t>
            </a:fld>
            <a:endParaRPr lang="fr-FR"/>
          </a:p>
        </p:txBody>
      </p:sp>
      <p:sp>
        <p:nvSpPr>
          <p:cNvPr id="7" name="Rectangle 6"/>
          <p:cNvSpPr/>
          <p:nvPr/>
        </p:nvSpPr>
        <p:spPr>
          <a:xfrm>
            <a:off x="4975860" y="159782"/>
            <a:ext cx="1994457" cy="461665"/>
          </a:xfrm>
          <a:prstGeom prst="rect">
            <a:avLst/>
          </a:prstGeom>
        </p:spPr>
        <p:txBody>
          <a:bodyPr wrap="none">
            <a:spAutoFit/>
          </a:bodyPr>
          <a:lstStyle/>
          <a:p>
            <a:r>
              <a:rPr lang="fr-FR" sz="2400" b="1" dirty="0" smtClean="0"/>
              <a:t>Les Modèles  :</a:t>
            </a:r>
            <a:endParaRPr lang="fr-FR" sz="2400" b="1" dirty="0"/>
          </a:p>
        </p:txBody>
      </p:sp>
      <p:sp>
        <p:nvSpPr>
          <p:cNvPr id="8" name="TextBox 7"/>
          <p:cNvSpPr txBox="1"/>
          <p:nvPr/>
        </p:nvSpPr>
        <p:spPr>
          <a:xfrm>
            <a:off x="342900" y="1188720"/>
            <a:ext cx="5989320"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Initialiser la base de donnees  </a:t>
            </a:r>
            <a:endParaRPr lang="fr-FR" dirty="0"/>
          </a:p>
        </p:txBody>
      </p:sp>
      <p:pic>
        <p:nvPicPr>
          <p:cNvPr id="2" name="Picture 1"/>
          <p:cNvPicPr>
            <a:picLocks noChangeAspect="1"/>
          </p:cNvPicPr>
          <p:nvPr/>
        </p:nvPicPr>
        <p:blipFill>
          <a:blip r:embed="rId2"/>
          <a:stretch>
            <a:fillRect/>
          </a:stretch>
        </p:blipFill>
        <p:spPr>
          <a:xfrm>
            <a:off x="1524313" y="1854463"/>
            <a:ext cx="6903094" cy="1138800"/>
          </a:xfrm>
          <a:prstGeom prst="rect">
            <a:avLst/>
          </a:prstGeom>
        </p:spPr>
      </p:pic>
      <p:pic>
        <p:nvPicPr>
          <p:cNvPr id="3" name="Picture 2"/>
          <p:cNvPicPr>
            <a:picLocks noChangeAspect="1"/>
          </p:cNvPicPr>
          <p:nvPr/>
        </p:nvPicPr>
        <p:blipFill>
          <a:blip r:embed="rId3"/>
          <a:stretch>
            <a:fillRect/>
          </a:stretch>
        </p:blipFill>
        <p:spPr>
          <a:xfrm>
            <a:off x="342900" y="3188271"/>
            <a:ext cx="4859118" cy="2264537"/>
          </a:xfrm>
          <a:prstGeom prst="rect">
            <a:avLst/>
          </a:prstGeom>
        </p:spPr>
      </p:pic>
      <p:sp>
        <p:nvSpPr>
          <p:cNvPr id="9" name="Right Arrow 8"/>
          <p:cNvSpPr/>
          <p:nvPr/>
        </p:nvSpPr>
        <p:spPr>
          <a:xfrm>
            <a:off x="5470168" y="4069079"/>
            <a:ext cx="1005840" cy="5029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9"/>
          <p:cNvPicPr>
            <a:picLocks noChangeAspect="1"/>
          </p:cNvPicPr>
          <p:nvPr/>
        </p:nvPicPr>
        <p:blipFill>
          <a:blip r:embed="rId4"/>
          <a:stretch>
            <a:fillRect/>
          </a:stretch>
        </p:blipFill>
        <p:spPr>
          <a:xfrm>
            <a:off x="6744158" y="3999612"/>
            <a:ext cx="5113020" cy="675194"/>
          </a:xfrm>
          <a:prstGeom prst="rect">
            <a:avLst/>
          </a:prstGeom>
        </p:spPr>
      </p:pic>
    </p:spTree>
    <p:extLst>
      <p:ext uri="{BB962C8B-B14F-4D97-AF65-F5344CB8AC3E}">
        <p14:creationId xmlns:p14="http://schemas.microsoft.com/office/powerpoint/2010/main" val="25981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13</a:t>
            </a:fld>
            <a:endParaRPr lang="fr-FR"/>
          </a:p>
        </p:txBody>
      </p:sp>
      <p:sp>
        <p:nvSpPr>
          <p:cNvPr id="7" name="Rectangle 6"/>
          <p:cNvSpPr/>
          <p:nvPr/>
        </p:nvSpPr>
        <p:spPr>
          <a:xfrm>
            <a:off x="4038600" y="296942"/>
            <a:ext cx="4368568" cy="461665"/>
          </a:xfrm>
          <a:prstGeom prst="rect">
            <a:avLst/>
          </a:prstGeom>
        </p:spPr>
        <p:txBody>
          <a:bodyPr wrap="none">
            <a:spAutoFit/>
          </a:bodyPr>
          <a:lstStyle/>
          <a:p>
            <a:r>
              <a:rPr lang="fr-FR" sz="2400" b="1" dirty="0" smtClean="0"/>
              <a:t>Eloquent  : Le &lt;&lt;Query Builder&gt;&gt;</a:t>
            </a:r>
            <a:endParaRPr lang="fr-FR" sz="2400" b="1" dirty="0"/>
          </a:p>
        </p:txBody>
      </p:sp>
      <p:pic>
        <p:nvPicPr>
          <p:cNvPr id="11" name="Picture 10"/>
          <p:cNvPicPr>
            <a:picLocks noChangeAspect="1"/>
          </p:cNvPicPr>
          <p:nvPr/>
        </p:nvPicPr>
        <p:blipFill>
          <a:blip r:embed="rId2"/>
          <a:stretch>
            <a:fillRect/>
          </a:stretch>
        </p:blipFill>
        <p:spPr>
          <a:xfrm>
            <a:off x="723023" y="1435606"/>
            <a:ext cx="8123795" cy="1526920"/>
          </a:xfrm>
          <a:prstGeom prst="rect">
            <a:avLst/>
          </a:prstGeom>
        </p:spPr>
      </p:pic>
      <p:pic>
        <p:nvPicPr>
          <p:cNvPr id="12" name="Picture 11"/>
          <p:cNvPicPr>
            <a:picLocks noChangeAspect="1"/>
          </p:cNvPicPr>
          <p:nvPr/>
        </p:nvPicPr>
        <p:blipFill>
          <a:blip r:embed="rId3"/>
          <a:stretch>
            <a:fillRect/>
          </a:stretch>
        </p:blipFill>
        <p:spPr>
          <a:xfrm>
            <a:off x="723023" y="3040752"/>
            <a:ext cx="8123795" cy="1333473"/>
          </a:xfrm>
          <a:prstGeom prst="rect">
            <a:avLst/>
          </a:prstGeom>
        </p:spPr>
      </p:pic>
      <p:pic>
        <p:nvPicPr>
          <p:cNvPr id="13" name="Picture 12"/>
          <p:cNvPicPr>
            <a:picLocks noChangeAspect="1"/>
          </p:cNvPicPr>
          <p:nvPr/>
        </p:nvPicPr>
        <p:blipFill>
          <a:blip r:embed="rId4"/>
          <a:stretch>
            <a:fillRect/>
          </a:stretch>
        </p:blipFill>
        <p:spPr>
          <a:xfrm>
            <a:off x="723023" y="4434366"/>
            <a:ext cx="8239145" cy="1177021"/>
          </a:xfrm>
          <a:prstGeom prst="rect">
            <a:avLst/>
          </a:prstGeom>
        </p:spPr>
      </p:pic>
    </p:spTree>
    <p:extLst>
      <p:ext uri="{BB962C8B-B14F-4D97-AF65-F5344CB8AC3E}">
        <p14:creationId xmlns:p14="http://schemas.microsoft.com/office/powerpoint/2010/main" val="3021491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14</a:t>
            </a:fld>
            <a:endParaRPr lang="fr-FR"/>
          </a:p>
        </p:txBody>
      </p:sp>
      <p:sp>
        <p:nvSpPr>
          <p:cNvPr id="9" name="Rectangle 8"/>
          <p:cNvSpPr/>
          <p:nvPr/>
        </p:nvSpPr>
        <p:spPr>
          <a:xfrm>
            <a:off x="2498788" y="411242"/>
            <a:ext cx="6828664" cy="461665"/>
          </a:xfrm>
          <a:prstGeom prst="rect">
            <a:avLst/>
          </a:prstGeom>
        </p:spPr>
        <p:txBody>
          <a:bodyPr wrap="none">
            <a:spAutoFit/>
          </a:bodyPr>
          <a:lstStyle/>
          <a:p>
            <a:r>
              <a:rPr lang="fr-FR" sz="2400" b="1" dirty="0" smtClean="0"/>
              <a:t>Eloquent  : Créer et mettre a jour un enregistrement</a:t>
            </a:r>
            <a:endParaRPr lang="fr-FR" sz="2400" b="1" dirty="0"/>
          </a:p>
        </p:txBody>
      </p:sp>
      <p:sp>
        <p:nvSpPr>
          <p:cNvPr id="2" name="TextBox 1"/>
          <p:cNvSpPr txBox="1"/>
          <p:nvPr/>
        </p:nvSpPr>
        <p:spPr>
          <a:xfrm>
            <a:off x="274320" y="1485900"/>
            <a:ext cx="2743200" cy="369332"/>
          </a:xfrm>
          <a:prstGeom prst="rect">
            <a:avLst/>
          </a:prstGeom>
          <a:noFill/>
        </p:spPr>
        <p:txBody>
          <a:bodyPr wrap="square" rtlCol="0">
            <a:spAutoFit/>
          </a:bodyPr>
          <a:lstStyle/>
          <a:p>
            <a:pPr marL="285750" indent="-285750">
              <a:buFont typeface="Wingdings" panose="05000000000000000000" pitchFamily="2" charset="2"/>
              <a:buChar char="Ø"/>
            </a:pPr>
            <a:r>
              <a:rPr lang="fr-FR" b="1" dirty="0" smtClean="0"/>
              <a:t>Création: </a:t>
            </a:r>
            <a:endParaRPr lang="fr-FR" b="1" dirty="0"/>
          </a:p>
        </p:txBody>
      </p:sp>
      <p:pic>
        <p:nvPicPr>
          <p:cNvPr id="3" name="Picture 2"/>
          <p:cNvPicPr>
            <a:picLocks noChangeAspect="1"/>
          </p:cNvPicPr>
          <p:nvPr/>
        </p:nvPicPr>
        <p:blipFill>
          <a:blip r:embed="rId2"/>
          <a:stretch>
            <a:fillRect/>
          </a:stretch>
        </p:blipFill>
        <p:spPr>
          <a:xfrm>
            <a:off x="1921535" y="1670566"/>
            <a:ext cx="6231865" cy="1452744"/>
          </a:xfrm>
          <a:prstGeom prst="rect">
            <a:avLst/>
          </a:prstGeom>
        </p:spPr>
      </p:pic>
      <p:sp>
        <p:nvSpPr>
          <p:cNvPr id="14" name="TextBox 13"/>
          <p:cNvSpPr txBox="1"/>
          <p:nvPr/>
        </p:nvSpPr>
        <p:spPr>
          <a:xfrm>
            <a:off x="274320" y="3336194"/>
            <a:ext cx="2743200" cy="369332"/>
          </a:xfrm>
          <a:prstGeom prst="rect">
            <a:avLst/>
          </a:prstGeom>
          <a:noFill/>
        </p:spPr>
        <p:txBody>
          <a:bodyPr wrap="square" rtlCol="0">
            <a:spAutoFit/>
          </a:bodyPr>
          <a:lstStyle/>
          <a:p>
            <a:pPr marL="285750" indent="-285750">
              <a:buFont typeface="Wingdings" panose="05000000000000000000" pitchFamily="2" charset="2"/>
              <a:buChar char="Ø"/>
            </a:pPr>
            <a:r>
              <a:rPr lang="fr-FR" b="1" dirty="0" smtClean="0"/>
              <a:t>Mettre a jour : </a:t>
            </a:r>
            <a:endParaRPr lang="fr-FR" b="1" dirty="0"/>
          </a:p>
        </p:txBody>
      </p:sp>
      <p:pic>
        <p:nvPicPr>
          <p:cNvPr id="8" name="Picture 7"/>
          <p:cNvPicPr>
            <a:picLocks noChangeAspect="1"/>
          </p:cNvPicPr>
          <p:nvPr/>
        </p:nvPicPr>
        <p:blipFill>
          <a:blip r:embed="rId3"/>
          <a:stretch>
            <a:fillRect/>
          </a:stretch>
        </p:blipFill>
        <p:spPr>
          <a:xfrm>
            <a:off x="1998382" y="3961245"/>
            <a:ext cx="5888318" cy="1724344"/>
          </a:xfrm>
          <a:prstGeom prst="rect">
            <a:avLst/>
          </a:prstGeom>
        </p:spPr>
      </p:pic>
    </p:spTree>
    <p:extLst>
      <p:ext uri="{BB962C8B-B14F-4D97-AF65-F5344CB8AC3E}">
        <p14:creationId xmlns:p14="http://schemas.microsoft.com/office/powerpoint/2010/main" val="8966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15</a:t>
            </a:fld>
            <a:endParaRPr lang="fr-FR"/>
          </a:p>
        </p:txBody>
      </p:sp>
      <p:sp>
        <p:nvSpPr>
          <p:cNvPr id="9" name="Rectangle 8"/>
          <p:cNvSpPr/>
          <p:nvPr/>
        </p:nvSpPr>
        <p:spPr>
          <a:xfrm>
            <a:off x="2498788" y="411242"/>
            <a:ext cx="5920980" cy="461665"/>
          </a:xfrm>
          <a:prstGeom prst="rect">
            <a:avLst/>
          </a:prstGeom>
        </p:spPr>
        <p:txBody>
          <a:bodyPr wrap="none">
            <a:spAutoFit/>
          </a:bodyPr>
          <a:lstStyle/>
          <a:p>
            <a:r>
              <a:rPr lang="fr-FR" sz="2400" b="1" dirty="0" smtClean="0"/>
              <a:t>Eloquent  : Suppression d’un enregistrement</a:t>
            </a:r>
            <a:endParaRPr lang="fr-FR" sz="2400" b="1" dirty="0"/>
          </a:p>
        </p:txBody>
      </p:sp>
      <p:pic>
        <p:nvPicPr>
          <p:cNvPr id="10" name="Picture 9"/>
          <p:cNvPicPr>
            <a:picLocks noChangeAspect="1"/>
          </p:cNvPicPr>
          <p:nvPr/>
        </p:nvPicPr>
        <p:blipFill>
          <a:blip r:embed="rId2"/>
          <a:stretch>
            <a:fillRect/>
          </a:stretch>
        </p:blipFill>
        <p:spPr>
          <a:xfrm>
            <a:off x="2209800" y="1228577"/>
            <a:ext cx="6833542" cy="3283650"/>
          </a:xfrm>
          <a:prstGeom prst="rect">
            <a:avLst/>
          </a:prstGeom>
        </p:spPr>
      </p:pic>
    </p:spTree>
    <p:extLst>
      <p:ext uri="{BB962C8B-B14F-4D97-AF65-F5344CB8AC3E}">
        <p14:creationId xmlns:p14="http://schemas.microsoft.com/office/powerpoint/2010/main" val="189630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16</a:t>
            </a:fld>
            <a:endParaRPr lang="fr-FR"/>
          </a:p>
        </p:txBody>
      </p:sp>
      <p:sp>
        <p:nvSpPr>
          <p:cNvPr id="9" name="Rectangle 8"/>
          <p:cNvSpPr/>
          <p:nvPr/>
        </p:nvSpPr>
        <p:spPr>
          <a:xfrm>
            <a:off x="3581400" y="411242"/>
            <a:ext cx="3307700" cy="461665"/>
          </a:xfrm>
          <a:prstGeom prst="rect">
            <a:avLst/>
          </a:prstGeom>
        </p:spPr>
        <p:txBody>
          <a:bodyPr wrap="none">
            <a:spAutoFit/>
          </a:bodyPr>
          <a:lstStyle/>
          <a:p>
            <a:r>
              <a:rPr lang="fr-FR" sz="2400" b="1" dirty="0" smtClean="0"/>
              <a:t>Eloquent  : Les jointures</a:t>
            </a:r>
            <a:endParaRPr lang="fr-FR" sz="2400" b="1" dirty="0"/>
          </a:p>
        </p:txBody>
      </p:sp>
      <p:pic>
        <p:nvPicPr>
          <p:cNvPr id="2" name="Picture 1"/>
          <p:cNvPicPr>
            <a:picLocks noChangeAspect="1"/>
          </p:cNvPicPr>
          <p:nvPr/>
        </p:nvPicPr>
        <p:blipFill>
          <a:blip r:embed="rId2"/>
          <a:stretch>
            <a:fillRect/>
          </a:stretch>
        </p:blipFill>
        <p:spPr>
          <a:xfrm>
            <a:off x="567679" y="1023476"/>
            <a:ext cx="4610743" cy="2359836"/>
          </a:xfrm>
          <a:prstGeom prst="rect">
            <a:avLst/>
          </a:prstGeom>
        </p:spPr>
      </p:pic>
      <p:pic>
        <p:nvPicPr>
          <p:cNvPr id="3" name="Picture 2"/>
          <p:cNvPicPr>
            <a:picLocks noChangeAspect="1"/>
          </p:cNvPicPr>
          <p:nvPr/>
        </p:nvPicPr>
        <p:blipFill>
          <a:blip r:embed="rId3"/>
          <a:stretch>
            <a:fillRect/>
          </a:stretch>
        </p:blipFill>
        <p:spPr>
          <a:xfrm>
            <a:off x="6093779" y="1019249"/>
            <a:ext cx="4372119" cy="2144613"/>
          </a:xfrm>
          <a:prstGeom prst="rect">
            <a:avLst/>
          </a:prstGeom>
        </p:spPr>
      </p:pic>
      <p:pic>
        <p:nvPicPr>
          <p:cNvPr id="7" name="Picture 6"/>
          <p:cNvPicPr>
            <a:picLocks noChangeAspect="1"/>
          </p:cNvPicPr>
          <p:nvPr/>
        </p:nvPicPr>
        <p:blipFill>
          <a:blip r:embed="rId4"/>
          <a:stretch>
            <a:fillRect/>
          </a:stretch>
        </p:blipFill>
        <p:spPr>
          <a:xfrm>
            <a:off x="567679" y="3818628"/>
            <a:ext cx="4797111" cy="1955941"/>
          </a:xfrm>
          <a:prstGeom prst="rect">
            <a:avLst/>
          </a:prstGeom>
        </p:spPr>
      </p:pic>
      <p:pic>
        <p:nvPicPr>
          <p:cNvPr id="8" name="Picture 7"/>
          <p:cNvPicPr>
            <a:picLocks noChangeAspect="1"/>
          </p:cNvPicPr>
          <p:nvPr/>
        </p:nvPicPr>
        <p:blipFill>
          <a:blip r:embed="rId5"/>
          <a:stretch>
            <a:fillRect/>
          </a:stretch>
        </p:blipFill>
        <p:spPr>
          <a:xfrm>
            <a:off x="6093780" y="3338724"/>
            <a:ext cx="4372120" cy="1457875"/>
          </a:xfrm>
          <a:prstGeom prst="rect">
            <a:avLst/>
          </a:prstGeom>
        </p:spPr>
      </p:pic>
      <p:pic>
        <p:nvPicPr>
          <p:cNvPr id="11" name="Picture 10"/>
          <p:cNvPicPr>
            <a:picLocks noChangeAspect="1"/>
          </p:cNvPicPr>
          <p:nvPr/>
        </p:nvPicPr>
        <p:blipFill>
          <a:blip r:embed="rId6"/>
          <a:stretch>
            <a:fillRect/>
          </a:stretch>
        </p:blipFill>
        <p:spPr>
          <a:xfrm>
            <a:off x="6093780" y="4861992"/>
            <a:ext cx="4372120" cy="1144634"/>
          </a:xfrm>
          <a:prstGeom prst="rect">
            <a:avLst/>
          </a:prstGeom>
        </p:spPr>
      </p:pic>
    </p:spTree>
    <p:extLst>
      <p:ext uri="{BB962C8B-B14F-4D97-AF65-F5344CB8AC3E}">
        <p14:creationId xmlns:p14="http://schemas.microsoft.com/office/powerpoint/2010/main" val="36275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17</a:t>
            </a:fld>
            <a:endParaRPr lang="fr-FR"/>
          </a:p>
        </p:txBody>
      </p:sp>
      <p:sp>
        <p:nvSpPr>
          <p:cNvPr id="12" name="Rectangle 11"/>
          <p:cNvSpPr/>
          <p:nvPr/>
        </p:nvSpPr>
        <p:spPr>
          <a:xfrm>
            <a:off x="4815840" y="319802"/>
            <a:ext cx="2206053" cy="461665"/>
          </a:xfrm>
          <a:prstGeom prst="rect">
            <a:avLst/>
          </a:prstGeom>
        </p:spPr>
        <p:txBody>
          <a:bodyPr wrap="none">
            <a:spAutoFit/>
          </a:bodyPr>
          <a:lstStyle/>
          <a:p>
            <a:r>
              <a:rPr lang="fr-FR" sz="2400" b="1" dirty="0" smtClean="0"/>
              <a:t> La VUE : Blade </a:t>
            </a:r>
            <a:endParaRPr lang="fr-FR" sz="2400" b="1" dirty="0"/>
          </a:p>
        </p:txBody>
      </p:sp>
      <p:sp>
        <p:nvSpPr>
          <p:cNvPr id="10" name="TextBox 9"/>
          <p:cNvSpPr txBox="1"/>
          <p:nvPr/>
        </p:nvSpPr>
        <p:spPr>
          <a:xfrm>
            <a:off x="342900" y="1165860"/>
            <a:ext cx="7810500" cy="1754326"/>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Moteur de Template</a:t>
            </a:r>
          </a:p>
          <a:p>
            <a:pPr marL="285750" indent="-285750">
              <a:buFont typeface="Wingdings" panose="05000000000000000000" pitchFamily="2" charset="2"/>
              <a:buChar char="Ø"/>
            </a:pPr>
            <a:r>
              <a:rPr lang="fr-FR" dirty="0" smtClean="0"/>
              <a:t>Performant</a:t>
            </a:r>
          </a:p>
          <a:p>
            <a:pPr marL="285750" indent="-285750">
              <a:buFont typeface="Wingdings" panose="05000000000000000000" pitchFamily="2" charset="2"/>
              <a:buChar char="Ø"/>
            </a:pPr>
            <a:r>
              <a:rPr lang="fr-FR" dirty="0" smtClean="0"/>
              <a:t>Héritage et redéfinition</a:t>
            </a:r>
          </a:p>
          <a:p>
            <a:pPr marL="285750" indent="-285750">
              <a:buFont typeface="Wingdings" panose="05000000000000000000" pitchFamily="2" charset="2"/>
              <a:buChar char="Ø"/>
            </a:pPr>
            <a:r>
              <a:rPr lang="fr-FR" dirty="0" smtClean="0"/>
              <a:t>Les fichiers blade sont des fichiers PHP</a:t>
            </a:r>
          </a:p>
          <a:p>
            <a:pPr marL="285750" indent="-285750">
              <a:buFont typeface="Wingdings" panose="05000000000000000000" pitchFamily="2" charset="2"/>
              <a:buChar char="Ø"/>
            </a:pPr>
            <a:r>
              <a:rPr lang="fr-FR" dirty="0" smtClean="0"/>
              <a:t>Contrairement a beaucoup d’autres moteurs de Template , le mix de PHP+HTML est possible</a:t>
            </a:r>
          </a:p>
        </p:txBody>
      </p:sp>
      <p:pic>
        <p:nvPicPr>
          <p:cNvPr id="13" name="Picture 12"/>
          <p:cNvPicPr>
            <a:picLocks noChangeAspect="1"/>
          </p:cNvPicPr>
          <p:nvPr/>
        </p:nvPicPr>
        <p:blipFill>
          <a:blip r:embed="rId2"/>
          <a:stretch>
            <a:fillRect/>
          </a:stretch>
        </p:blipFill>
        <p:spPr>
          <a:xfrm>
            <a:off x="2239676" y="3388840"/>
            <a:ext cx="6538564" cy="2266355"/>
          </a:xfrm>
          <a:prstGeom prst="rect">
            <a:avLst/>
          </a:prstGeom>
        </p:spPr>
      </p:pic>
    </p:spTree>
    <p:extLst>
      <p:ext uri="{BB962C8B-B14F-4D97-AF65-F5344CB8AC3E}">
        <p14:creationId xmlns:p14="http://schemas.microsoft.com/office/powerpoint/2010/main" val="2951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1000"/>
                                        <p:tgtEl>
                                          <p:spTgt spid="10">
                                            <p:txEl>
                                              <p:pRg st="2" end="2"/>
                                            </p:txEl>
                                          </p:spTgt>
                                        </p:tgtEl>
                                      </p:cBhvr>
                                    </p:animEffect>
                                    <p:anim calcmode="lin" valueType="num">
                                      <p:cBhvr>
                                        <p:cTn id="2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1000"/>
                                        <p:tgtEl>
                                          <p:spTgt spid="10">
                                            <p:txEl>
                                              <p:pRg st="3" end="3"/>
                                            </p:txEl>
                                          </p:spTgt>
                                        </p:tgtEl>
                                      </p:cBhvr>
                                    </p:animEffect>
                                    <p:anim calcmode="lin" valueType="num">
                                      <p:cBhvr>
                                        <p:cTn id="2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1000"/>
                                        <p:tgtEl>
                                          <p:spTgt spid="10">
                                            <p:txEl>
                                              <p:pRg st="4" end="4"/>
                                            </p:txEl>
                                          </p:spTgt>
                                        </p:tgtEl>
                                      </p:cBhvr>
                                    </p:animEffect>
                                    <p:anim calcmode="lin" valueType="num">
                                      <p:cBhvr>
                                        <p:cTn id="35"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18</a:t>
            </a:fld>
            <a:endParaRPr lang="fr-FR"/>
          </a:p>
        </p:txBody>
      </p:sp>
      <p:sp>
        <p:nvSpPr>
          <p:cNvPr id="8" name="Rectangle 7"/>
          <p:cNvSpPr/>
          <p:nvPr/>
        </p:nvSpPr>
        <p:spPr>
          <a:xfrm>
            <a:off x="4815840" y="319802"/>
            <a:ext cx="2206053" cy="461665"/>
          </a:xfrm>
          <a:prstGeom prst="rect">
            <a:avLst/>
          </a:prstGeom>
        </p:spPr>
        <p:txBody>
          <a:bodyPr wrap="none">
            <a:spAutoFit/>
          </a:bodyPr>
          <a:lstStyle/>
          <a:p>
            <a:r>
              <a:rPr lang="fr-FR" sz="2400" b="1" dirty="0" smtClean="0"/>
              <a:t> La VUE : Blade </a:t>
            </a:r>
            <a:endParaRPr lang="fr-FR" sz="2400" b="1" dirty="0"/>
          </a:p>
        </p:txBody>
      </p:sp>
      <p:sp>
        <p:nvSpPr>
          <p:cNvPr id="2" name="TextBox 1"/>
          <p:cNvSpPr txBox="1"/>
          <p:nvPr/>
        </p:nvSpPr>
        <p:spPr>
          <a:xfrm>
            <a:off x="274320" y="1280160"/>
            <a:ext cx="5166360"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Organiser les Template:</a:t>
            </a:r>
          </a:p>
          <a:p>
            <a:r>
              <a:rPr lang="fr-FR" dirty="0" smtClean="0"/>
              <a:t>          -Pourquoi ?</a:t>
            </a:r>
          </a:p>
          <a:p>
            <a:r>
              <a:rPr lang="fr-FR" dirty="0"/>
              <a:t> </a:t>
            </a:r>
            <a:r>
              <a:rPr lang="fr-FR" dirty="0" smtClean="0"/>
              <a:t>         -Comment ?</a:t>
            </a:r>
          </a:p>
          <a:p>
            <a:r>
              <a:rPr lang="fr-FR" dirty="0"/>
              <a:t> </a:t>
            </a:r>
            <a:r>
              <a:rPr lang="fr-FR" dirty="0" smtClean="0"/>
              <a:t>         -A votre avis pourquoi est-ce très  important ?</a:t>
            </a:r>
            <a:endParaRPr lang="fr-FR" dirty="0"/>
          </a:p>
        </p:txBody>
      </p:sp>
      <p:pic>
        <p:nvPicPr>
          <p:cNvPr id="7" name="Picture 6"/>
          <p:cNvPicPr>
            <a:picLocks noChangeAspect="1"/>
          </p:cNvPicPr>
          <p:nvPr/>
        </p:nvPicPr>
        <p:blipFill>
          <a:blip r:embed="rId2"/>
          <a:stretch>
            <a:fillRect/>
          </a:stretch>
        </p:blipFill>
        <p:spPr>
          <a:xfrm>
            <a:off x="787607" y="2686960"/>
            <a:ext cx="3542525" cy="2846040"/>
          </a:xfrm>
          <a:prstGeom prst="rect">
            <a:avLst/>
          </a:prstGeom>
        </p:spPr>
      </p:pic>
      <p:pic>
        <p:nvPicPr>
          <p:cNvPr id="9" name="Picture 8"/>
          <p:cNvPicPr>
            <a:picLocks noChangeAspect="1"/>
          </p:cNvPicPr>
          <p:nvPr/>
        </p:nvPicPr>
        <p:blipFill>
          <a:blip r:embed="rId3"/>
          <a:stretch>
            <a:fillRect/>
          </a:stretch>
        </p:blipFill>
        <p:spPr>
          <a:xfrm>
            <a:off x="6762109" y="1074678"/>
            <a:ext cx="4591691" cy="2229161"/>
          </a:xfrm>
          <a:prstGeom prst="rect">
            <a:avLst/>
          </a:prstGeom>
        </p:spPr>
      </p:pic>
      <p:pic>
        <p:nvPicPr>
          <p:cNvPr id="11" name="Picture 10"/>
          <p:cNvPicPr>
            <a:picLocks noChangeAspect="1"/>
          </p:cNvPicPr>
          <p:nvPr/>
        </p:nvPicPr>
        <p:blipFill>
          <a:blip r:embed="rId4"/>
          <a:stretch>
            <a:fillRect/>
          </a:stretch>
        </p:blipFill>
        <p:spPr>
          <a:xfrm>
            <a:off x="6762109" y="3553566"/>
            <a:ext cx="4477375" cy="2553056"/>
          </a:xfrm>
          <a:prstGeom prst="rect">
            <a:avLst/>
          </a:prstGeom>
        </p:spPr>
      </p:pic>
    </p:spTree>
    <p:extLst>
      <p:ext uri="{BB962C8B-B14F-4D97-AF65-F5344CB8AC3E}">
        <p14:creationId xmlns:p14="http://schemas.microsoft.com/office/powerpoint/2010/main" val="4203470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19</a:t>
            </a:fld>
            <a:endParaRPr lang="fr-FR"/>
          </a:p>
        </p:txBody>
      </p:sp>
      <p:sp>
        <p:nvSpPr>
          <p:cNvPr id="8" name="Rectangle 7"/>
          <p:cNvSpPr/>
          <p:nvPr/>
        </p:nvSpPr>
        <p:spPr>
          <a:xfrm>
            <a:off x="4815840" y="319802"/>
            <a:ext cx="2206053" cy="461665"/>
          </a:xfrm>
          <a:prstGeom prst="rect">
            <a:avLst/>
          </a:prstGeom>
        </p:spPr>
        <p:txBody>
          <a:bodyPr wrap="none">
            <a:spAutoFit/>
          </a:bodyPr>
          <a:lstStyle/>
          <a:p>
            <a:r>
              <a:rPr lang="fr-FR" sz="2400" b="1" dirty="0" smtClean="0"/>
              <a:t> La VUE : Blade </a:t>
            </a:r>
            <a:endParaRPr lang="fr-FR" sz="2400" b="1" dirty="0"/>
          </a:p>
        </p:txBody>
      </p:sp>
      <p:pic>
        <p:nvPicPr>
          <p:cNvPr id="3" name="Picture 2"/>
          <p:cNvPicPr>
            <a:picLocks noChangeAspect="1"/>
          </p:cNvPicPr>
          <p:nvPr/>
        </p:nvPicPr>
        <p:blipFill>
          <a:blip r:embed="rId2"/>
          <a:stretch>
            <a:fillRect/>
          </a:stretch>
        </p:blipFill>
        <p:spPr>
          <a:xfrm>
            <a:off x="66376" y="1229596"/>
            <a:ext cx="5420024" cy="1457385"/>
          </a:xfrm>
          <a:prstGeom prst="rect">
            <a:avLst/>
          </a:prstGeom>
        </p:spPr>
      </p:pic>
      <p:pic>
        <p:nvPicPr>
          <p:cNvPr id="10" name="Picture 9"/>
          <p:cNvPicPr>
            <a:picLocks noChangeAspect="1"/>
          </p:cNvPicPr>
          <p:nvPr/>
        </p:nvPicPr>
        <p:blipFill>
          <a:blip r:embed="rId3"/>
          <a:stretch>
            <a:fillRect/>
          </a:stretch>
        </p:blipFill>
        <p:spPr>
          <a:xfrm>
            <a:off x="290411" y="3135110"/>
            <a:ext cx="5497663" cy="1455572"/>
          </a:xfrm>
          <a:prstGeom prst="rect">
            <a:avLst/>
          </a:prstGeom>
        </p:spPr>
      </p:pic>
      <p:pic>
        <p:nvPicPr>
          <p:cNvPr id="12" name="Picture 11"/>
          <p:cNvPicPr>
            <a:picLocks noChangeAspect="1"/>
          </p:cNvPicPr>
          <p:nvPr/>
        </p:nvPicPr>
        <p:blipFill>
          <a:blip r:embed="rId4"/>
          <a:stretch>
            <a:fillRect/>
          </a:stretch>
        </p:blipFill>
        <p:spPr>
          <a:xfrm>
            <a:off x="5833794" y="1445042"/>
            <a:ext cx="5520006" cy="1327150"/>
          </a:xfrm>
          <a:prstGeom prst="rect">
            <a:avLst/>
          </a:prstGeom>
        </p:spPr>
      </p:pic>
      <p:pic>
        <p:nvPicPr>
          <p:cNvPr id="13" name="Picture 12"/>
          <p:cNvPicPr>
            <a:picLocks noChangeAspect="1"/>
          </p:cNvPicPr>
          <p:nvPr/>
        </p:nvPicPr>
        <p:blipFill>
          <a:blip r:embed="rId5"/>
          <a:stretch>
            <a:fillRect/>
          </a:stretch>
        </p:blipFill>
        <p:spPr>
          <a:xfrm>
            <a:off x="6353927" y="3435767"/>
            <a:ext cx="4001653" cy="1102093"/>
          </a:xfrm>
          <a:prstGeom prst="rect">
            <a:avLst/>
          </a:prstGeom>
        </p:spPr>
      </p:pic>
      <p:pic>
        <p:nvPicPr>
          <p:cNvPr id="14" name="Picture 13"/>
          <p:cNvPicPr>
            <a:picLocks noChangeAspect="1"/>
          </p:cNvPicPr>
          <p:nvPr/>
        </p:nvPicPr>
        <p:blipFill>
          <a:blip r:embed="rId6"/>
          <a:stretch>
            <a:fillRect/>
          </a:stretch>
        </p:blipFill>
        <p:spPr>
          <a:xfrm>
            <a:off x="3333132" y="4756446"/>
            <a:ext cx="5001323" cy="1381318"/>
          </a:xfrm>
          <a:prstGeom prst="rect">
            <a:avLst/>
          </a:prstGeom>
        </p:spPr>
      </p:pic>
    </p:spTree>
    <p:extLst>
      <p:ext uri="{BB962C8B-B14F-4D97-AF65-F5344CB8AC3E}">
        <p14:creationId xmlns:p14="http://schemas.microsoft.com/office/powerpoint/2010/main" val="9541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2</a:t>
            </a:fld>
            <a:endParaRPr lang="fr-FR"/>
          </a:p>
        </p:txBody>
      </p:sp>
      <p:sp>
        <p:nvSpPr>
          <p:cNvPr id="14" name="TextBox 13"/>
          <p:cNvSpPr txBox="1"/>
          <p:nvPr/>
        </p:nvSpPr>
        <p:spPr>
          <a:xfrm>
            <a:off x="4038600" y="295421"/>
            <a:ext cx="3108960" cy="584775"/>
          </a:xfrm>
          <a:prstGeom prst="rect">
            <a:avLst/>
          </a:prstGeom>
          <a:noFill/>
        </p:spPr>
        <p:txBody>
          <a:bodyPr wrap="square" rtlCol="0">
            <a:spAutoFit/>
          </a:bodyPr>
          <a:lstStyle/>
          <a:p>
            <a:pPr algn="ctr"/>
            <a:r>
              <a:rPr lang="fr-FR" sz="3200" b="1" dirty="0" smtClean="0"/>
              <a:t>Plan</a:t>
            </a:r>
            <a:endParaRPr lang="fr-FR" sz="3200" b="1" dirty="0"/>
          </a:p>
        </p:txBody>
      </p:sp>
      <p:sp>
        <p:nvSpPr>
          <p:cNvPr id="7" name="TextBox 6"/>
          <p:cNvSpPr txBox="1"/>
          <p:nvPr/>
        </p:nvSpPr>
        <p:spPr>
          <a:xfrm>
            <a:off x="893805" y="1437503"/>
            <a:ext cx="8019536" cy="461665"/>
          </a:xfrm>
          <a:prstGeom prst="rect">
            <a:avLst/>
          </a:prstGeom>
          <a:noFill/>
        </p:spPr>
        <p:txBody>
          <a:bodyPr wrap="square" rtlCol="0">
            <a:spAutoFit/>
          </a:bodyPr>
          <a:lstStyle/>
          <a:p>
            <a:r>
              <a:rPr lang="fr-FR" sz="2400" dirty="0" smtClean="0"/>
              <a:t>1-Introduction sur Laravel</a:t>
            </a:r>
          </a:p>
        </p:txBody>
      </p:sp>
      <p:sp>
        <p:nvSpPr>
          <p:cNvPr id="9" name="TextBox 8"/>
          <p:cNvSpPr txBox="1"/>
          <p:nvPr/>
        </p:nvSpPr>
        <p:spPr>
          <a:xfrm>
            <a:off x="893805" y="1994810"/>
            <a:ext cx="8019536" cy="461665"/>
          </a:xfrm>
          <a:prstGeom prst="rect">
            <a:avLst/>
          </a:prstGeom>
          <a:noFill/>
        </p:spPr>
        <p:txBody>
          <a:bodyPr wrap="square" rtlCol="0">
            <a:spAutoFit/>
          </a:bodyPr>
          <a:lstStyle/>
          <a:p>
            <a:r>
              <a:rPr lang="fr-FR" sz="2400" dirty="0" smtClean="0"/>
              <a:t>2-Installation et Routage </a:t>
            </a:r>
          </a:p>
        </p:txBody>
      </p:sp>
      <p:sp>
        <p:nvSpPr>
          <p:cNvPr id="10" name="TextBox 9"/>
          <p:cNvSpPr txBox="1"/>
          <p:nvPr/>
        </p:nvSpPr>
        <p:spPr>
          <a:xfrm>
            <a:off x="893805" y="2603683"/>
            <a:ext cx="8019536" cy="461665"/>
          </a:xfrm>
          <a:prstGeom prst="rect">
            <a:avLst/>
          </a:prstGeom>
          <a:noFill/>
        </p:spPr>
        <p:txBody>
          <a:bodyPr wrap="square" rtlCol="0">
            <a:spAutoFit/>
          </a:bodyPr>
          <a:lstStyle/>
          <a:p>
            <a:r>
              <a:rPr lang="fr-FR" sz="2400" dirty="0" smtClean="0"/>
              <a:t>3-Les Contrôleurs et la gestion des ressources</a:t>
            </a:r>
          </a:p>
        </p:txBody>
      </p:sp>
      <p:sp>
        <p:nvSpPr>
          <p:cNvPr id="11" name="TextBox 10"/>
          <p:cNvSpPr txBox="1"/>
          <p:nvPr/>
        </p:nvSpPr>
        <p:spPr>
          <a:xfrm>
            <a:off x="893805" y="3187642"/>
            <a:ext cx="8019536" cy="461665"/>
          </a:xfrm>
          <a:prstGeom prst="rect">
            <a:avLst/>
          </a:prstGeom>
          <a:noFill/>
        </p:spPr>
        <p:txBody>
          <a:bodyPr wrap="square" rtlCol="0">
            <a:spAutoFit/>
          </a:bodyPr>
          <a:lstStyle/>
          <a:p>
            <a:r>
              <a:rPr lang="fr-FR" sz="2400" dirty="0"/>
              <a:t>4</a:t>
            </a:r>
            <a:r>
              <a:rPr lang="fr-FR" sz="2400" dirty="0" smtClean="0"/>
              <a:t>-Les Modèles et initialisation de la base de donnees </a:t>
            </a:r>
          </a:p>
        </p:txBody>
      </p:sp>
      <p:sp>
        <p:nvSpPr>
          <p:cNvPr id="12" name="TextBox 11"/>
          <p:cNvSpPr txBox="1"/>
          <p:nvPr/>
        </p:nvSpPr>
        <p:spPr>
          <a:xfrm>
            <a:off x="893805" y="3771601"/>
            <a:ext cx="8019536" cy="461665"/>
          </a:xfrm>
          <a:prstGeom prst="rect">
            <a:avLst/>
          </a:prstGeom>
          <a:noFill/>
        </p:spPr>
        <p:txBody>
          <a:bodyPr wrap="square" rtlCol="0">
            <a:spAutoFit/>
          </a:bodyPr>
          <a:lstStyle/>
          <a:p>
            <a:r>
              <a:rPr lang="fr-FR" sz="2400" dirty="0"/>
              <a:t>5</a:t>
            </a:r>
            <a:r>
              <a:rPr lang="fr-FR" sz="2400" dirty="0" smtClean="0"/>
              <a:t>-Eloquent : Le Constructeur des requêtes </a:t>
            </a:r>
          </a:p>
        </p:txBody>
      </p:sp>
      <p:sp>
        <p:nvSpPr>
          <p:cNvPr id="13" name="TextBox 12"/>
          <p:cNvSpPr txBox="1"/>
          <p:nvPr/>
        </p:nvSpPr>
        <p:spPr>
          <a:xfrm>
            <a:off x="893805" y="4348726"/>
            <a:ext cx="8019536" cy="461665"/>
          </a:xfrm>
          <a:prstGeom prst="rect">
            <a:avLst/>
          </a:prstGeom>
          <a:noFill/>
        </p:spPr>
        <p:txBody>
          <a:bodyPr wrap="square" rtlCol="0">
            <a:spAutoFit/>
          </a:bodyPr>
          <a:lstStyle/>
          <a:p>
            <a:r>
              <a:rPr lang="fr-FR" sz="2400" dirty="0" smtClean="0"/>
              <a:t>6-La Vue Blade</a:t>
            </a:r>
            <a:r>
              <a:rPr lang="fr-FR" sz="2400" dirty="0"/>
              <a:t>.</a:t>
            </a:r>
            <a:r>
              <a:rPr lang="fr-FR" sz="2400" dirty="0" smtClean="0"/>
              <a:t> </a:t>
            </a:r>
          </a:p>
        </p:txBody>
      </p:sp>
    </p:spTree>
    <p:extLst>
      <p:ext uri="{BB962C8B-B14F-4D97-AF65-F5344CB8AC3E}">
        <p14:creationId xmlns:p14="http://schemas.microsoft.com/office/powerpoint/2010/main" val="26556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20</a:t>
            </a:fld>
            <a:endParaRPr lang="fr-FR"/>
          </a:p>
        </p:txBody>
      </p:sp>
      <p:sp>
        <p:nvSpPr>
          <p:cNvPr id="15" name="TextBox 14"/>
          <p:cNvSpPr txBox="1"/>
          <p:nvPr/>
        </p:nvSpPr>
        <p:spPr>
          <a:xfrm>
            <a:off x="1318260" y="2583180"/>
            <a:ext cx="9555480" cy="1015663"/>
          </a:xfrm>
          <a:prstGeom prst="rect">
            <a:avLst/>
          </a:prstGeom>
          <a:noFill/>
        </p:spPr>
        <p:txBody>
          <a:bodyPr wrap="square" rtlCol="0">
            <a:spAutoFit/>
          </a:bodyPr>
          <a:lstStyle/>
          <a:p>
            <a:pPr algn="ctr"/>
            <a:r>
              <a:rPr lang="fr-FR" sz="6000" dirty="0" smtClean="0"/>
              <a:t>Merci pour votre attention</a:t>
            </a:r>
            <a:endParaRPr lang="fr-FR" sz="6000" dirty="0"/>
          </a:p>
        </p:txBody>
      </p:sp>
    </p:spTree>
    <p:extLst>
      <p:ext uri="{BB962C8B-B14F-4D97-AF65-F5344CB8AC3E}">
        <p14:creationId xmlns:p14="http://schemas.microsoft.com/office/powerpoint/2010/main" val="59003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3</a:t>
            </a:fld>
            <a:endParaRPr lang="fr-FR"/>
          </a:p>
        </p:txBody>
      </p:sp>
      <p:sp>
        <p:nvSpPr>
          <p:cNvPr id="2" name="Rectangle 1"/>
          <p:cNvSpPr/>
          <p:nvPr/>
        </p:nvSpPr>
        <p:spPr>
          <a:xfrm>
            <a:off x="4038600" y="241642"/>
            <a:ext cx="3219343" cy="461665"/>
          </a:xfrm>
          <a:prstGeom prst="rect">
            <a:avLst/>
          </a:prstGeom>
        </p:spPr>
        <p:txBody>
          <a:bodyPr wrap="none">
            <a:spAutoFit/>
          </a:bodyPr>
          <a:lstStyle/>
          <a:p>
            <a:r>
              <a:rPr lang="fr-FR" sz="2400" b="1" dirty="0"/>
              <a:t>Introduction sur Laravel</a:t>
            </a:r>
          </a:p>
        </p:txBody>
      </p:sp>
      <p:sp>
        <p:nvSpPr>
          <p:cNvPr id="3" name="TextBox 2"/>
          <p:cNvSpPr txBox="1"/>
          <p:nvPr/>
        </p:nvSpPr>
        <p:spPr>
          <a:xfrm>
            <a:off x="321276" y="1186249"/>
            <a:ext cx="11032524" cy="923330"/>
          </a:xfrm>
          <a:prstGeom prst="rect">
            <a:avLst/>
          </a:prstGeom>
          <a:noFill/>
        </p:spPr>
        <p:txBody>
          <a:bodyPr wrap="square" rtlCol="0">
            <a:spAutoFit/>
          </a:bodyPr>
          <a:lstStyle/>
          <a:p>
            <a:pPr algn="just"/>
            <a:r>
              <a:rPr lang="fr-FR" b="1" dirty="0" smtClean="0"/>
              <a:t>Le Framework : </a:t>
            </a:r>
            <a:r>
              <a:rPr lang="fr-FR" dirty="0" smtClean="0"/>
              <a:t>Ensemble d’outils et de composants logiciels a la base d’un logiciel ou d’une application. </a:t>
            </a:r>
            <a:r>
              <a:rPr lang="fr-FR" dirty="0"/>
              <a:t>L'objectif du </a:t>
            </a:r>
            <a:r>
              <a:rPr lang="fr-FR" dirty="0" smtClean="0"/>
              <a:t>Framework </a:t>
            </a:r>
            <a:r>
              <a:rPr lang="fr-FR" dirty="0"/>
              <a:t>est de simplifier et d'uniformiser le travail des développeurs. Il fonctionne comme un cadre ou un patron, mais son maniement suppose d'avoir déjà un profil expérimenté. </a:t>
            </a:r>
            <a:r>
              <a:rPr lang="fr-FR" dirty="0" smtClean="0"/>
              <a:t>  </a:t>
            </a:r>
            <a:endParaRPr lang="fr-FR" dirty="0"/>
          </a:p>
        </p:txBody>
      </p:sp>
      <p:sp>
        <p:nvSpPr>
          <p:cNvPr id="8" name="Rounded Rectangle 7"/>
          <p:cNvSpPr/>
          <p:nvPr/>
        </p:nvSpPr>
        <p:spPr>
          <a:xfrm>
            <a:off x="3581400" y="2491740"/>
            <a:ext cx="4008120" cy="4343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Pour  quoi ?</a:t>
            </a:r>
            <a:endParaRPr lang="fr-FR" dirty="0"/>
          </a:p>
        </p:txBody>
      </p:sp>
      <p:sp>
        <p:nvSpPr>
          <p:cNvPr id="9" name="Rounded Rectangle 8"/>
          <p:cNvSpPr/>
          <p:nvPr/>
        </p:nvSpPr>
        <p:spPr>
          <a:xfrm>
            <a:off x="297180" y="4138295"/>
            <a:ext cx="2697480" cy="50292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Simplification</a:t>
            </a:r>
            <a:endParaRPr lang="fr-FR" dirty="0"/>
          </a:p>
        </p:txBody>
      </p:sp>
      <p:sp>
        <p:nvSpPr>
          <p:cNvPr id="10" name="Rounded Rectangle 9"/>
          <p:cNvSpPr/>
          <p:nvPr/>
        </p:nvSpPr>
        <p:spPr>
          <a:xfrm>
            <a:off x="3284220" y="4138295"/>
            <a:ext cx="2522220" cy="50292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Standardisation </a:t>
            </a:r>
            <a:endParaRPr lang="fr-FR" dirty="0"/>
          </a:p>
        </p:txBody>
      </p:sp>
      <p:sp>
        <p:nvSpPr>
          <p:cNvPr id="11" name="Rounded Rectangle 10"/>
          <p:cNvSpPr/>
          <p:nvPr/>
        </p:nvSpPr>
        <p:spPr>
          <a:xfrm>
            <a:off x="6096000" y="4138295"/>
            <a:ext cx="2564130" cy="50292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Homogénéité </a:t>
            </a:r>
            <a:endParaRPr lang="fr-FR" dirty="0"/>
          </a:p>
        </p:txBody>
      </p:sp>
      <p:sp>
        <p:nvSpPr>
          <p:cNvPr id="12" name="Rounded Rectangle 11"/>
          <p:cNvSpPr/>
          <p:nvPr/>
        </p:nvSpPr>
        <p:spPr>
          <a:xfrm>
            <a:off x="8949690" y="4138295"/>
            <a:ext cx="2564130" cy="50292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Securite</a:t>
            </a:r>
            <a:endParaRPr lang="fr-FR" dirty="0"/>
          </a:p>
        </p:txBody>
      </p:sp>
      <p:cxnSp>
        <p:nvCxnSpPr>
          <p:cNvPr id="14" name="Straight Arrow Connector 13"/>
          <p:cNvCxnSpPr>
            <a:stCxn id="8" idx="2"/>
            <a:endCxn id="9" idx="0"/>
          </p:cNvCxnSpPr>
          <p:nvPr/>
        </p:nvCxnSpPr>
        <p:spPr>
          <a:xfrm flipH="1">
            <a:off x="1645920" y="2926080"/>
            <a:ext cx="3939540" cy="12122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flipH="1">
            <a:off x="4545330" y="2926080"/>
            <a:ext cx="1040130" cy="12074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541645" y="2921362"/>
            <a:ext cx="1946910" cy="12122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p:cNvCxnSpPr>
          <p:nvPr/>
        </p:nvCxnSpPr>
        <p:spPr>
          <a:xfrm>
            <a:off x="5585460" y="2926080"/>
            <a:ext cx="4646295" cy="12074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 y="5234940"/>
            <a:ext cx="11056620" cy="369332"/>
          </a:xfrm>
          <a:prstGeom prst="rect">
            <a:avLst/>
          </a:prstGeom>
          <a:noFill/>
        </p:spPr>
        <p:txBody>
          <a:bodyPr wrap="square" rtlCol="0">
            <a:spAutoFit/>
          </a:bodyPr>
          <a:lstStyle/>
          <a:p>
            <a:r>
              <a:rPr lang="fr-FR" b="1" dirty="0" smtClean="0"/>
              <a:t>Quant ?    </a:t>
            </a:r>
            <a:r>
              <a:rPr lang="fr-FR" dirty="0" smtClean="0"/>
              <a:t>Je vais l’utiliser au sein d’entreprise , groupe , projet libre …… , le choix du Framework dépend du projet </a:t>
            </a:r>
            <a:endParaRPr lang="fr-FR" b="1" dirty="0"/>
          </a:p>
        </p:txBody>
      </p:sp>
    </p:spTree>
    <p:extLst>
      <p:ext uri="{BB962C8B-B14F-4D97-AF65-F5344CB8AC3E}">
        <p14:creationId xmlns:p14="http://schemas.microsoft.com/office/powerpoint/2010/main" val="304507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animBg="1"/>
      <p:bldP spid="11" grpId="0" animBg="1"/>
      <p:bldP spid="12"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4</a:t>
            </a:fld>
            <a:endParaRPr lang="fr-FR"/>
          </a:p>
        </p:txBody>
      </p:sp>
      <p:sp>
        <p:nvSpPr>
          <p:cNvPr id="15" name="Rectangle 14"/>
          <p:cNvSpPr/>
          <p:nvPr/>
        </p:nvSpPr>
        <p:spPr>
          <a:xfrm>
            <a:off x="4038600" y="241642"/>
            <a:ext cx="3219343" cy="461665"/>
          </a:xfrm>
          <a:prstGeom prst="rect">
            <a:avLst/>
          </a:prstGeom>
        </p:spPr>
        <p:txBody>
          <a:bodyPr wrap="none">
            <a:spAutoFit/>
          </a:bodyPr>
          <a:lstStyle/>
          <a:p>
            <a:r>
              <a:rPr lang="fr-FR" sz="2400" b="1" dirty="0"/>
              <a:t>Introduction sur Laravel</a:t>
            </a:r>
          </a:p>
        </p:txBody>
      </p:sp>
      <p:sp>
        <p:nvSpPr>
          <p:cNvPr id="2" name="TextBox 1"/>
          <p:cNvSpPr txBox="1"/>
          <p:nvPr/>
        </p:nvSpPr>
        <p:spPr>
          <a:xfrm>
            <a:off x="365760" y="1140782"/>
            <a:ext cx="9601200" cy="923330"/>
          </a:xfrm>
          <a:prstGeom prst="rect">
            <a:avLst/>
          </a:prstGeom>
          <a:noFill/>
        </p:spPr>
        <p:txBody>
          <a:bodyPr wrap="square" rtlCol="0">
            <a:spAutoFit/>
          </a:bodyPr>
          <a:lstStyle/>
          <a:p>
            <a:r>
              <a:rPr lang="fr-FR" b="1" dirty="0" smtClean="0"/>
              <a:t>Quelques Framework de PHP:</a:t>
            </a:r>
            <a:r>
              <a:rPr lang="fr-FR" dirty="0" smtClean="0"/>
              <a:t>  Laravel , Symfony , CodeLgniter , CakePHP, Zend Framework , Fat-Free Framework</a:t>
            </a:r>
            <a:endParaRPr lang="fr-FR" b="1" dirty="0" smtClean="0"/>
          </a:p>
          <a:p>
            <a:r>
              <a:rPr lang="fr-FR" b="1" dirty="0"/>
              <a:t> </a:t>
            </a:r>
            <a:r>
              <a:rPr lang="fr-FR" b="1" dirty="0" smtClean="0"/>
              <a:t>   </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075" y="2385501"/>
            <a:ext cx="3692874" cy="1846437"/>
          </a:xfrm>
          <a:prstGeom prst="rect">
            <a:avLst/>
          </a:prstGeom>
        </p:spPr>
      </p:pic>
      <p:sp>
        <p:nvSpPr>
          <p:cNvPr id="18" name="TextBox 17"/>
          <p:cNvSpPr txBox="1"/>
          <p:nvPr/>
        </p:nvSpPr>
        <p:spPr>
          <a:xfrm>
            <a:off x="365760" y="2722151"/>
            <a:ext cx="3840480" cy="1754326"/>
          </a:xfrm>
          <a:prstGeom prst="rect">
            <a:avLst/>
          </a:prstGeom>
          <a:noFill/>
        </p:spPr>
        <p:txBody>
          <a:bodyPr wrap="square" rtlCol="0">
            <a:spAutoFit/>
          </a:bodyPr>
          <a:lstStyle/>
          <a:p>
            <a:r>
              <a:rPr lang="fr-FR" dirty="0" smtClean="0"/>
              <a:t>-Un Framework </a:t>
            </a:r>
          </a:p>
          <a:p>
            <a:r>
              <a:rPr lang="fr-FR" dirty="0" smtClean="0"/>
              <a:t>-Gratuit et Open-Source</a:t>
            </a:r>
          </a:p>
          <a:p>
            <a:r>
              <a:rPr lang="fr-FR" dirty="0" smtClean="0"/>
              <a:t>-Utilise  le PHP de façon moderne </a:t>
            </a:r>
          </a:p>
          <a:p>
            <a:r>
              <a:rPr lang="fr-FR" dirty="0" smtClean="0"/>
              <a:t>-Démarrage simple et rapide </a:t>
            </a:r>
          </a:p>
          <a:p>
            <a:r>
              <a:rPr lang="fr-FR" dirty="0" smtClean="0"/>
              <a:t>-Utilise le OOP</a:t>
            </a:r>
          </a:p>
          <a:p>
            <a:r>
              <a:rPr lang="fr-FR" dirty="0" smtClean="0"/>
              <a:t>-Utilise le design pattern MVC</a:t>
            </a:r>
            <a:endParaRPr lang="fr-FR" dirty="0"/>
          </a:p>
        </p:txBody>
      </p:sp>
      <p:sp>
        <p:nvSpPr>
          <p:cNvPr id="19" name="TextBox 18"/>
          <p:cNvSpPr txBox="1"/>
          <p:nvPr/>
        </p:nvSpPr>
        <p:spPr>
          <a:xfrm>
            <a:off x="7513320" y="2583180"/>
            <a:ext cx="3840480" cy="1754326"/>
          </a:xfrm>
          <a:prstGeom prst="rect">
            <a:avLst/>
          </a:prstGeom>
          <a:noFill/>
        </p:spPr>
        <p:txBody>
          <a:bodyPr wrap="square" rtlCol="0">
            <a:spAutoFit/>
          </a:bodyPr>
          <a:lstStyle/>
          <a:p>
            <a:r>
              <a:rPr lang="fr-FR" dirty="0" smtClean="0"/>
              <a:t>-Taylor Orwell</a:t>
            </a:r>
          </a:p>
          <a:p>
            <a:r>
              <a:rPr lang="fr-FR" dirty="0" smtClean="0"/>
              <a:t>-Date de création :2011</a:t>
            </a:r>
          </a:p>
          <a:p>
            <a:r>
              <a:rPr lang="fr-FR" dirty="0" smtClean="0"/>
              <a:t>-Projet de PHP le mieux note sur GitHub en 2016</a:t>
            </a:r>
          </a:p>
          <a:p>
            <a:r>
              <a:rPr lang="fr-FR" dirty="0" smtClean="0"/>
              <a:t>-La communauté s’est rapidement formée autour du projet </a:t>
            </a:r>
            <a:endParaRPr lang="fr-FR" dirty="0"/>
          </a:p>
        </p:txBody>
      </p:sp>
      <p:sp>
        <p:nvSpPr>
          <p:cNvPr id="20" name="TextBox 19"/>
          <p:cNvSpPr txBox="1"/>
          <p:nvPr/>
        </p:nvSpPr>
        <p:spPr>
          <a:xfrm>
            <a:off x="56225" y="2361749"/>
            <a:ext cx="3459480" cy="369332"/>
          </a:xfrm>
          <a:prstGeom prst="rect">
            <a:avLst/>
          </a:prstGeom>
          <a:noFill/>
        </p:spPr>
        <p:txBody>
          <a:bodyPr wrap="square" rtlCol="0">
            <a:spAutoFit/>
          </a:bodyPr>
          <a:lstStyle/>
          <a:p>
            <a:pPr algn="ctr"/>
            <a:r>
              <a:rPr lang="fr-FR" b="1" dirty="0" smtClean="0">
                <a:solidFill>
                  <a:srgbClr val="FF0000"/>
                </a:solidFill>
              </a:rPr>
              <a:t>Caractéristiques</a:t>
            </a:r>
            <a:r>
              <a:rPr lang="fr-FR" dirty="0" smtClean="0"/>
              <a:t> </a:t>
            </a:r>
            <a:endParaRPr lang="fr-FR" dirty="0"/>
          </a:p>
        </p:txBody>
      </p:sp>
      <p:sp>
        <p:nvSpPr>
          <p:cNvPr id="21" name="TextBox 20"/>
          <p:cNvSpPr txBox="1"/>
          <p:nvPr/>
        </p:nvSpPr>
        <p:spPr>
          <a:xfrm>
            <a:off x="6651227" y="2200835"/>
            <a:ext cx="3459480" cy="369332"/>
          </a:xfrm>
          <a:prstGeom prst="rect">
            <a:avLst/>
          </a:prstGeom>
          <a:noFill/>
        </p:spPr>
        <p:txBody>
          <a:bodyPr wrap="square" rtlCol="0">
            <a:spAutoFit/>
          </a:bodyPr>
          <a:lstStyle/>
          <a:p>
            <a:pPr algn="ctr"/>
            <a:r>
              <a:rPr lang="fr-FR" b="1" dirty="0" smtClean="0">
                <a:solidFill>
                  <a:srgbClr val="FF0000"/>
                </a:solidFill>
              </a:rPr>
              <a:t>Historique</a:t>
            </a:r>
            <a:r>
              <a:rPr lang="fr-FR" dirty="0" smtClean="0"/>
              <a:t> </a:t>
            </a:r>
            <a:endParaRPr lang="fr-FR" dirty="0"/>
          </a:p>
        </p:txBody>
      </p:sp>
      <p:sp>
        <p:nvSpPr>
          <p:cNvPr id="22" name="TextBox 21"/>
          <p:cNvSpPr txBox="1"/>
          <p:nvPr/>
        </p:nvSpPr>
        <p:spPr>
          <a:xfrm>
            <a:off x="571500" y="4869180"/>
            <a:ext cx="10782300" cy="923330"/>
          </a:xfrm>
          <a:prstGeom prst="rect">
            <a:avLst/>
          </a:prstGeom>
          <a:noFill/>
        </p:spPr>
        <p:txBody>
          <a:bodyPr wrap="square" rtlCol="0">
            <a:spAutoFit/>
          </a:bodyPr>
          <a:lstStyle/>
          <a:p>
            <a:r>
              <a:rPr lang="fr-FR" b="1" dirty="0" smtClean="0"/>
              <a:t>La vision :  </a:t>
            </a:r>
            <a:r>
              <a:rPr lang="fr-FR" dirty="0" smtClean="0"/>
              <a:t>Taylor Orwell était un utilisateur de Codegniter. Mais il te trouvait trop complique , trop lourd , et chaque modification était trop complexe , il a donc voulu quelque chose de plus souple , simple et simple a apprendre. </a:t>
            </a:r>
            <a:endParaRPr lang="fr-FR" b="1" dirty="0"/>
          </a:p>
        </p:txBody>
      </p:sp>
    </p:spTree>
    <p:extLst>
      <p:ext uri="{BB962C8B-B14F-4D97-AF65-F5344CB8AC3E}">
        <p14:creationId xmlns:p14="http://schemas.microsoft.com/office/powerpoint/2010/main" val="35038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5</a:t>
            </a:fld>
            <a:endParaRPr lang="fr-FR"/>
          </a:p>
        </p:txBody>
      </p:sp>
      <p:sp>
        <p:nvSpPr>
          <p:cNvPr id="7" name="Rectangle 6"/>
          <p:cNvSpPr/>
          <p:nvPr/>
        </p:nvSpPr>
        <p:spPr>
          <a:xfrm>
            <a:off x="4038600" y="241642"/>
            <a:ext cx="3219343" cy="461665"/>
          </a:xfrm>
          <a:prstGeom prst="rect">
            <a:avLst/>
          </a:prstGeom>
        </p:spPr>
        <p:txBody>
          <a:bodyPr wrap="none">
            <a:spAutoFit/>
          </a:bodyPr>
          <a:lstStyle/>
          <a:p>
            <a:r>
              <a:rPr lang="fr-FR" sz="2400" b="1" dirty="0"/>
              <a:t>Introduction sur Laravel</a:t>
            </a:r>
          </a:p>
        </p:txBody>
      </p:sp>
      <p:sp>
        <p:nvSpPr>
          <p:cNvPr id="2" name="TextBox 1"/>
          <p:cNvSpPr txBox="1"/>
          <p:nvPr/>
        </p:nvSpPr>
        <p:spPr>
          <a:xfrm>
            <a:off x="160020" y="1348739"/>
            <a:ext cx="4297680" cy="369332"/>
          </a:xfrm>
          <a:prstGeom prst="rect">
            <a:avLst/>
          </a:prstGeom>
          <a:noFill/>
        </p:spPr>
        <p:txBody>
          <a:bodyPr wrap="square" rtlCol="0">
            <a:spAutoFit/>
          </a:bodyPr>
          <a:lstStyle/>
          <a:p>
            <a:r>
              <a:rPr lang="fr-FR" b="1" dirty="0" smtClean="0"/>
              <a:t>Architecture:  </a:t>
            </a:r>
            <a:r>
              <a:rPr lang="fr-FR" dirty="0" smtClean="0"/>
              <a:t>Modèle de couche MVC  </a:t>
            </a:r>
            <a:endParaRPr lang="fr-FR" dirty="0"/>
          </a:p>
        </p:txBody>
      </p:sp>
      <p:pic>
        <p:nvPicPr>
          <p:cNvPr id="3" name="Picture 2"/>
          <p:cNvPicPr>
            <a:picLocks noChangeAspect="1"/>
          </p:cNvPicPr>
          <p:nvPr/>
        </p:nvPicPr>
        <p:blipFill>
          <a:blip r:embed="rId2"/>
          <a:stretch>
            <a:fillRect/>
          </a:stretch>
        </p:blipFill>
        <p:spPr>
          <a:xfrm>
            <a:off x="525780" y="2052445"/>
            <a:ext cx="5351433" cy="3563512"/>
          </a:xfrm>
          <a:prstGeom prst="rect">
            <a:avLst/>
          </a:prstGeom>
          <a:ln>
            <a:noFill/>
          </a:ln>
          <a:effectLst>
            <a:softEdge rad="112500"/>
          </a:effectLst>
        </p:spPr>
      </p:pic>
      <p:sp>
        <p:nvSpPr>
          <p:cNvPr id="8" name="Rounded Rectangle 7"/>
          <p:cNvSpPr/>
          <p:nvPr/>
        </p:nvSpPr>
        <p:spPr>
          <a:xfrm>
            <a:off x="6760845" y="2118997"/>
            <a:ext cx="4610100" cy="57645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Routes</a:t>
            </a:r>
            <a:endParaRPr lang="fr-FR" dirty="0"/>
          </a:p>
        </p:txBody>
      </p:sp>
      <p:sp>
        <p:nvSpPr>
          <p:cNvPr id="9" name="Rounded Rectangle 8"/>
          <p:cNvSpPr/>
          <p:nvPr/>
        </p:nvSpPr>
        <p:spPr>
          <a:xfrm>
            <a:off x="6777990" y="3060683"/>
            <a:ext cx="4541520" cy="6172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Contrôleur : gestion des requêtes et génère le contenu</a:t>
            </a:r>
            <a:endParaRPr lang="fr-FR" dirty="0"/>
          </a:p>
        </p:txBody>
      </p:sp>
      <p:sp>
        <p:nvSpPr>
          <p:cNvPr id="10" name="Rounded Rectangle 9"/>
          <p:cNvSpPr/>
          <p:nvPr/>
        </p:nvSpPr>
        <p:spPr>
          <a:xfrm>
            <a:off x="6795135" y="4056233"/>
            <a:ext cx="4541520" cy="61722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 (Gestion de DB) en utilisant éloquent </a:t>
            </a:r>
            <a:endParaRPr lang="fr-FR" dirty="0"/>
          </a:p>
        </p:txBody>
      </p:sp>
      <p:sp>
        <p:nvSpPr>
          <p:cNvPr id="11" name="Can 10"/>
          <p:cNvSpPr/>
          <p:nvPr/>
        </p:nvSpPr>
        <p:spPr>
          <a:xfrm>
            <a:off x="8056245" y="5405738"/>
            <a:ext cx="2019300" cy="8648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Database </a:t>
            </a:r>
            <a:endParaRPr lang="fr-FR" dirty="0"/>
          </a:p>
        </p:txBody>
      </p:sp>
      <p:sp>
        <p:nvSpPr>
          <p:cNvPr id="12" name="Oval 11"/>
          <p:cNvSpPr/>
          <p:nvPr/>
        </p:nvSpPr>
        <p:spPr>
          <a:xfrm>
            <a:off x="7052256" y="884065"/>
            <a:ext cx="4061567" cy="9712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Vue : Moteur de Template  </a:t>
            </a:r>
            <a:endParaRPr lang="fr-FR" dirty="0"/>
          </a:p>
        </p:txBody>
      </p:sp>
      <p:cxnSp>
        <p:nvCxnSpPr>
          <p:cNvPr id="14" name="Straight Arrow Connector 13"/>
          <p:cNvCxnSpPr>
            <a:stCxn id="12" idx="4"/>
          </p:cNvCxnSpPr>
          <p:nvPr/>
        </p:nvCxnSpPr>
        <p:spPr>
          <a:xfrm>
            <a:off x="9083040" y="1855291"/>
            <a:ext cx="0" cy="473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9065895" y="2695452"/>
            <a:ext cx="0" cy="61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9048750" y="3677903"/>
            <a:ext cx="17145" cy="378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1"/>
          </p:cNvCxnSpPr>
          <p:nvPr/>
        </p:nvCxnSpPr>
        <p:spPr>
          <a:xfrm>
            <a:off x="9065895" y="4673453"/>
            <a:ext cx="0" cy="73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3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6</a:t>
            </a:fld>
            <a:endParaRPr lang="fr-FR"/>
          </a:p>
        </p:txBody>
      </p:sp>
      <p:sp>
        <p:nvSpPr>
          <p:cNvPr id="7" name="Rectangle 6"/>
          <p:cNvSpPr/>
          <p:nvPr/>
        </p:nvSpPr>
        <p:spPr>
          <a:xfrm>
            <a:off x="4038600" y="241642"/>
            <a:ext cx="3219343" cy="461665"/>
          </a:xfrm>
          <a:prstGeom prst="rect">
            <a:avLst/>
          </a:prstGeom>
        </p:spPr>
        <p:txBody>
          <a:bodyPr wrap="none">
            <a:spAutoFit/>
          </a:bodyPr>
          <a:lstStyle/>
          <a:p>
            <a:r>
              <a:rPr lang="fr-FR" sz="2400" b="1" dirty="0"/>
              <a:t>Introduction sur Laravel</a:t>
            </a:r>
          </a:p>
        </p:txBody>
      </p:sp>
      <p:sp>
        <p:nvSpPr>
          <p:cNvPr id="2" name="TextBox 1"/>
          <p:cNvSpPr txBox="1"/>
          <p:nvPr/>
        </p:nvSpPr>
        <p:spPr>
          <a:xfrm>
            <a:off x="365760" y="1303020"/>
            <a:ext cx="10538460" cy="923330"/>
          </a:xfrm>
          <a:prstGeom prst="rect">
            <a:avLst/>
          </a:prstGeom>
          <a:noFill/>
        </p:spPr>
        <p:txBody>
          <a:bodyPr wrap="square" rtlCol="0">
            <a:spAutoFit/>
          </a:bodyPr>
          <a:lstStyle/>
          <a:p>
            <a:pPr algn="just"/>
            <a:r>
              <a:rPr lang="fr-FR" b="1" dirty="0" smtClean="0"/>
              <a:t>ORM :</a:t>
            </a:r>
            <a:r>
              <a:rPr lang="fr-FR" dirty="0" smtClean="0"/>
              <a:t> le composant éloquent utilise la technique de ORM qui permet de créer et de gérer et interroger des bases de donnees relationnels a partir d’une classe ou d’une modèle en utilisant  des astuces de Mapping des objets.   </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190" y="1945700"/>
            <a:ext cx="5943600" cy="2345650"/>
          </a:xfrm>
          <a:prstGeom prst="rect">
            <a:avLst/>
          </a:prstGeom>
        </p:spPr>
      </p:pic>
      <p:sp>
        <p:nvSpPr>
          <p:cNvPr id="8" name="TextBox 7"/>
          <p:cNvSpPr txBox="1"/>
          <p:nvPr/>
        </p:nvSpPr>
        <p:spPr>
          <a:xfrm>
            <a:off x="365760" y="4709160"/>
            <a:ext cx="11201400" cy="923330"/>
          </a:xfrm>
          <a:prstGeom prst="rect">
            <a:avLst/>
          </a:prstGeom>
          <a:noFill/>
        </p:spPr>
        <p:txBody>
          <a:bodyPr wrap="square" rtlCol="0">
            <a:spAutoFit/>
          </a:bodyPr>
          <a:lstStyle/>
          <a:p>
            <a:r>
              <a:rPr lang="fr-FR" b="1" dirty="0" smtClean="0"/>
              <a:t>PHP objet :  </a:t>
            </a:r>
          </a:p>
          <a:p>
            <a:r>
              <a:rPr lang="fr-FR" b="1" dirty="0"/>
              <a:t> </a:t>
            </a:r>
            <a:r>
              <a:rPr lang="fr-FR" b="1" dirty="0" smtClean="0"/>
              <a:t>-</a:t>
            </a:r>
            <a:r>
              <a:rPr lang="fr-FR" dirty="0" smtClean="0"/>
              <a:t>La logique découpée dans des classes avec des comportements et des fonctionnements propre </a:t>
            </a:r>
          </a:p>
          <a:p>
            <a:r>
              <a:rPr lang="fr-FR" dirty="0" smtClean="0"/>
              <a:t>-ce qui rendre le système simple , maintenable , plus facile a tester .</a:t>
            </a:r>
            <a:endParaRPr lang="fr-FR" b="1" dirty="0" smtClean="0"/>
          </a:p>
        </p:txBody>
      </p:sp>
    </p:spTree>
    <p:extLst>
      <p:ext uri="{BB962C8B-B14F-4D97-AF65-F5344CB8AC3E}">
        <p14:creationId xmlns:p14="http://schemas.microsoft.com/office/powerpoint/2010/main" val="4435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7</a:t>
            </a:fld>
            <a:endParaRPr lang="fr-FR"/>
          </a:p>
        </p:txBody>
      </p:sp>
      <p:sp>
        <p:nvSpPr>
          <p:cNvPr id="7" name="Rectangle 6"/>
          <p:cNvSpPr/>
          <p:nvPr/>
        </p:nvSpPr>
        <p:spPr>
          <a:xfrm>
            <a:off x="4381500" y="241642"/>
            <a:ext cx="2940933" cy="461665"/>
          </a:xfrm>
          <a:prstGeom prst="rect">
            <a:avLst/>
          </a:prstGeom>
        </p:spPr>
        <p:txBody>
          <a:bodyPr wrap="none">
            <a:spAutoFit/>
          </a:bodyPr>
          <a:lstStyle/>
          <a:p>
            <a:r>
              <a:rPr lang="fr-FR" sz="2400" b="1" dirty="0" smtClean="0"/>
              <a:t>Installation du laravel</a:t>
            </a:r>
            <a:endParaRPr lang="fr-FR"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20" y="1290059"/>
            <a:ext cx="2857500" cy="1645920"/>
          </a:xfrm>
          <a:prstGeom prst="rect">
            <a:avLst/>
          </a:prstGeom>
        </p:spPr>
      </p:pic>
      <p:sp>
        <p:nvSpPr>
          <p:cNvPr id="3" name="TextBox 2"/>
          <p:cNvSpPr txBox="1"/>
          <p:nvPr/>
        </p:nvSpPr>
        <p:spPr>
          <a:xfrm>
            <a:off x="1223010" y="866874"/>
            <a:ext cx="3017520" cy="365760"/>
          </a:xfrm>
          <a:prstGeom prst="rect">
            <a:avLst/>
          </a:prstGeom>
          <a:noFill/>
        </p:spPr>
        <p:txBody>
          <a:bodyPr wrap="square" rtlCol="0">
            <a:spAutoFit/>
          </a:bodyPr>
          <a:lstStyle/>
          <a:p>
            <a:pPr algn="ctr"/>
            <a:r>
              <a:rPr lang="fr-FR" b="1" dirty="0" smtClean="0">
                <a:solidFill>
                  <a:srgbClr val="FF0000"/>
                </a:solidFill>
              </a:rPr>
              <a:t>En utilisant laragon</a:t>
            </a:r>
            <a:endParaRPr lang="fr-FR" b="1" dirty="0">
              <a:solidFill>
                <a:srgbClr val="FF0000"/>
              </a:solidFill>
            </a:endParaRPr>
          </a:p>
        </p:txBody>
      </p:sp>
      <p:sp>
        <p:nvSpPr>
          <p:cNvPr id="9" name="Rectangle 8"/>
          <p:cNvSpPr/>
          <p:nvPr/>
        </p:nvSpPr>
        <p:spPr>
          <a:xfrm>
            <a:off x="391163" y="3033546"/>
            <a:ext cx="5052060" cy="2308324"/>
          </a:xfrm>
          <a:prstGeom prst="rect">
            <a:avLst/>
          </a:prstGeom>
        </p:spPr>
        <p:txBody>
          <a:bodyPr wrap="square">
            <a:spAutoFit/>
          </a:bodyPr>
          <a:lstStyle/>
          <a:p>
            <a:pPr algn="just"/>
            <a:r>
              <a:rPr lang="fr-FR" dirty="0"/>
              <a:t>Windows n'est pas forcément l'environnement le plus simple à configurer pour le développement web (Modification du PATH, installeur un peu pénible, lancement des services peu évident...). Laragon est un logiciel qui propose justement de résoudre ces problèmes en regroupant en un seul installeur tous les outils dont vous pourriez avoir besoin pour votre développement :</a:t>
            </a:r>
          </a:p>
        </p:txBody>
      </p:sp>
      <p:sp>
        <p:nvSpPr>
          <p:cNvPr id="10" name="TextBox 9"/>
          <p:cNvSpPr txBox="1"/>
          <p:nvPr/>
        </p:nvSpPr>
        <p:spPr>
          <a:xfrm>
            <a:off x="7322433" y="770361"/>
            <a:ext cx="3017520" cy="646331"/>
          </a:xfrm>
          <a:prstGeom prst="rect">
            <a:avLst/>
          </a:prstGeom>
          <a:noFill/>
        </p:spPr>
        <p:txBody>
          <a:bodyPr wrap="square" rtlCol="0">
            <a:spAutoFit/>
          </a:bodyPr>
          <a:lstStyle/>
          <a:p>
            <a:pPr algn="ctr"/>
            <a:r>
              <a:rPr lang="fr-FR" b="1" dirty="0" smtClean="0">
                <a:solidFill>
                  <a:srgbClr val="FF0000"/>
                </a:solidFill>
              </a:rPr>
              <a:t>En utilisant la commande Windows </a:t>
            </a:r>
            <a:endParaRPr lang="fr-FR" b="1" dirty="0">
              <a:solidFill>
                <a:srgbClr val="FF0000"/>
              </a:solidFill>
            </a:endParaRPr>
          </a:p>
        </p:txBody>
      </p:sp>
      <p:pic>
        <p:nvPicPr>
          <p:cNvPr id="11" name="Picture 10"/>
          <p:cNvPicPr>
            <a:picLocks noChangeAspect="1"/>
          </p:cNvPicPr>
          <p:nvPr/>
        </p:nvPicPr>
        <p:blipFill>
          <a:blip r:embed="rId3"/>
          <a:stretch>
            <a:fillRect/>
          </a:stretch>
        </p:blipFill>
        <p:spPr>
          <a:xfrm>
            <a:off x="6905311" y="1481947"/>
            <a:ext cx="4648849" cy="981212"/>
          </a:xfrm>
          <a:prstGeom prst="rect">
            <a:avLst/>
          </a:prstGeom>
        </p:spPr>
      </p:pic>
      <p:pic>
        <p:nvPicPr>
          <p:cNvPr id="12" name="Picture 11"/>
          <p:cNvPicPr>
            <a:picLocks noChangeAspect="1"/>
          </p:cNvPicPr>
          <p:nvPr/>
        </p:nvPicPr>
        <p:blipFill>
          <a:blip r:embed="rId4"/>
          <a:stretch>
            <a:fillRect/>
          </a:stretch>
        </p:blipFill>
        <p:spPr>
          <a:xfrm>
            <a:off x="6905311" y="2580391"/>
            <a:ext cx="4477375" cy="1794496"/>
          </a:xfrm>
          <a:prstGeom prst="rect">
            <a:avLst/>
          </a:prstGeom>
        </p:spPr>
      </p:pic>
      <p:pic>
        <p:nvPicPr>
          <p:cNvPr id="13" name="Picture 12"/>
          <p:cNvPicPr>
            <a:picLocks noChangeAspect="1"/>
          </p:cNvPicPr>
          <p:nvPr/>
        </p:nvPicPr>
        <p:blipFill>
          <a:blip r:embed="rId5"/>
          <a:stretch>
            <a:fillRect/>
          </a:stretch>
        </p:blipFill>
        <p:spPr>
          <a:xfrm>
            <a:off x="6847846" y="4404693"/>
            <a:ext cx="4505954" cy="1682064"/>
          </a:xfrm>
          <a:prstGeom prst="rect">
            <a:avLst/>
          </a:prstGeom>
        </p:spPr>
      </p:pic>
      <p:sp>
        <p:nvSpPr>
          <p:cNvPr id="14" name="Rectangle 13"/>
          <p:cNvSpPr/>
          <p:nvPr/>
        </p:nvSpPr>
        <p:spPr>
          <a:xfrm>
            <a:off x="391163" y="5433020"/>
            <a:ext cx="4500877" cy="738664"/>
          </a:xfrm>
          <a:prstGeom prst="rect">
            <a:avLst/>
          </a:prstGeom>
        </p:spPr>
        <p:txBody>
          <a:bodyPr wrap="square">
            <a:spAutoFit/>
          </a:bodyPr>
          <a:lstStyle/>
          <a:p>
            <a:r>
              <a:rPr lang="fr-FR" sz="1400" dirty="0" err="1">
                <a:hlinkClick r:id="rId6"/>
              </a:rPr>
              <a:t>Download</a:t>
            </a:r>
            <a:r>
              <a:rPr lang="fr-FR" sz="1400" dirty="0">
                <a:hlinkClick r:id="rId6"/>
              </a:rPr>
              <a:t> | Laragon - portable, </a:t>
            </a:r>
            <a:r>
              <a:rPr lang="fr-FR" sz="1400" dirty="0" err="1">
                <a:hlinkClick r:id="rId6"/>
              </a:rPr>
              <a:t>isolated</a:t>
            </a:r>
            <a:r>
              <a:rPr lang="fr-FR" sz="1400" dirty="0">
                <a:hlinkClick r:id="rId6"/>
              </a:rPr>
              <a:t>, </a:t>
            </a:r>
            <a:r>
              <a:rPr lang="fr-FR" sz="1400" dirty="0" err="1">
                <a:hlinkClick r:id="rId6"/>
              </a:rPr>
              <a:t>fast</a:t>
            </a:r>
            <a:r>
              <a:rPr lang="fr-FR" sz="1400" dirty="0">
                <a:hlinkClick r:id="rId6"/>
              </a:rPr>
              <a:t> &amp; </a:t>
            </a:r>
            <a:r>
              <a:rPr lang="fr-FR" sz="1400" dirty="0" err="1">
                <a:hlinkClick r:id="rId6"/>
              </a:rPr>
              <a:t>powerful</a:t>
            </a:r>
            <a:r>
              <a:rPr lang="fr-FR" sz="1400" dirty="0">
                <a:hlinkClick r:id="rId6"/>
              </a:rPr>
              <a:t> </a:t>
            </a:r>
            <a:r>
              <a:rPr lang="fr-FR" sz="1400" dirty="0" err="1">
                <a:hlinkClick r:id="rId6"/>
              </a:rPr>
              <a:t>universal</a:t>
            </a:r>
            <a:r>
              <a:rPr lang="fr-FR" sz="1400" dirty="0">
                <a:hlinkClick r:id="rId6"/>
              </a:rPr>
              <a:t> </a:t>
            </a:r>
            <a:r>
              <a:rPr lang="fr-FR" sz="1400" dirty="0" err="1">
                <a:hlinkClick r:id="rId6"/>
              </a:rPr>
              <a:t>development</a:t>
            </a:r>
            <a:r>
              <a:rPr lang="fr-FR" sz="1400" dirty="0">
                <a:hlinkClick r:id="rId6"/>
              </a:rPr>
              <a:t> </a:t>
            </a:r>
            <a:r>
              <a:rPr lang="fr-FR" sz="1400" dirty="0" err="1">
                <a:hlinkClick r:id="rId6"/>
              </a:rPr>
              <a:t>environment</a:t>
            </a:r>
            <a:r>
              <a:rPr lang="fr-FR" sz="1400" dirty="0">
                <a:hlinkClick r:id="rId6"/>
              </a:rPr>
              <a:t> for PHP, Node.js, Python, Java, Go, Ruby.</a:t>
            </a:r>
            <a:endParaRPr lang="fr-FR" sz="1400" dirty="0"/>
          </a:p>
        </p:txBody>
      </p:sp>
    </p:spTree>
    <p:extLst>
      <p:ext uri="{BB962C8B-B14F-4D97-AF65-F5344CB8AC3E}">
        <p14:creationId xmlns:p14="http://schemas.microsoft.com/office/powerpoint/2010/main" val="332007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8</a:t>
            </a:fld>
            <a:endParaRPr lang="fr-FR"/>
          </a:p>
        </p:txBody>
      </p:sp>
      <p:sp>
        <p:nvSpPr>
          <p:cNvPr id="8" name="Rectangle 7"/>
          <p:cNvSpPr/>
          <p:nvPr/>
        </p:nvSpPr>
        <p:spPr>
          <a:xfrm>
            <a:off x="4381500" y="241642"/>
            <a:ext cx="1565300" cy="461665"/>
          </a:xfrm>
          <a:prstGeom prst="rect">
            <a:avLst/>
          </a:prstGeom>
        </p:spPr>
        <p:txBody>
          <a:bodyPr wrap="none">
            <a:spAutoFit/>
          </a:bodyPr>
          <a:lstStyle/>
          <a:p>
            <a:r>
              <a:rPr lang="fr-FR" sz="2400" b="1" dirty="0" smtClean="0"/>
              <a:t>Les routes:</a:t>
            </a:r>
            <a:endParaRPr lang="fr-FR" sz="2400" b="1" dirty="0"/>
          </a:p>
        </p:txBody>
      </p:sp>
      <p:sp>
        <p:nvSpPr>
          <p:cNvPr id="9" name="TextBox 8"/>
          <p:cNvSpPr txBox="1"/>
          <p:nvPr/>
        </p:nvSpPr>
        <p:spPr>
          <a:xfrm>
            <a:off x="274320" y="1257300"/>
            <a:ext cx="6080760"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Gestion des URL’s de l’application</a:t>
            </a:r>
          </a:p>
          <a:p>
            <a:pPr marL="285750" indent="-285750">
              <a:buFont typeface="Wingdings" panose="05000000000000000000" pitchFamily="2" charset="2"/>
              <a:buChar char="Ø"/>
            </a:pPr>
            <a:r>
              <a:rPr lang="fr-FR" dirty="0" smtClean="0"/>
              <a:t>Assemble l’ensemble ( le contrôleur et la vue) </a:t>
            </a:r>
            <a:endParaRPr lang="fr-FR" dirty="0"/>
          </a:p>
        </p:txBody>
      </p:sp>
      <p:sp>
        <p:nvSpPr>
          <p:cNvPr id="10" name="Rounded Rectangle 9"/>
          <p:cNvSpPr/>
          <p:nvPr/>
        </p:nvSpPr>
        <p:spPr>
          <a:xfrm>
            <a:off x="3474720" y="2231975"/>
            <a:ext cx="4526280" cy="52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Dans laravel il y’a trois fichiers</a:t>
            </a:r>
            <a:endParaRPr lang="fr-FR" dirty="0"/>
          </a:p>
        </p:txBody>
      </p:sp>
      <p:sp>
        <p:nvSpPr>
          <p:cNvPr id="11" name="Rounded Rectangle 10"/>
          <p:cNvSpPr/>
          <p:nvPr/>
        </p:nvSpPr>
        <p:spPr>
          <a:xfrm>
            <a:off x="838200" y="3611880"/>
            <a:ext cx="2362200" cy="14859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des urls pour le web </a:t>
            </a:r>
            <a:endParaRPr lang="fr-FR" dirty="0"/>
          </a:p>
        </p:txBody>
      </p:sp>
      <p:sp>
        <p:nvSpPr>
          <p:cNvPr id="13" name="Rounded Rectangle 12"/>
          <p:cNvSpPr/>
          <p:nvPr/>
        </p:nvSpPr>
        <p:spPr>
          <a:xfrm>
            <a:off x="4579620" y="3589396"/>
            <a:ext cx="2362200" cy="14859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des urls pour les APIS</a:t>
            </a:r>
            <a:endParaRPr lang="fr-FR" dirty="0"/>
          </a:p>
        </p:txBody>
      </p:sp>
      <p:sp>
        <p:nvSpPr>
          <p:cNvPr id="14" name="Rounded Rectangle 13"/>
          <p:cNvSpPr/>
          <p:nvPr/>
        </p:nvSpPr>
        <p:spPr>
          <a:xfrm>
            <a:off x="8275320" y="3611880"/>
            <a:ext cx="2362200" cy="14859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des commandes pour console laravel</a:t>
            </a:r>
            <a:endParaRPr lang="fr-FR" dirty="0"/>
          </a:p>
        </p:txBody>
      </p:sp>
      <p:sp>
        <p:nvSpPr>
          <p:cNvPr id="15" name="TextBox 14"/>
          <p:cNvSpPr txBox="1"/>
          <p:nvPr/>
        </p:nvSpPr>
        <p:spPr>
          <a:xfrm>
            <a:off x="5164150" y="3657976"/>
            <a:ext cx="1394460" cy="369332"/>
          </a:xfrm>
          <a:prstGeom prst="rect">
            <a:avLst/>
          </a:prstGeom>
          <a:noFill/>
        </p:spPr>
        <p:txBody>
          <a:bodyPr wrap="square" rtlCol="0">
            <a:spAutoFit/>
          </a:bodyPr>
          <a:lstStyle/>
          <a:p>
            <a:pPr algn="ctr"/>
            <a:r>
              <a:rPr lang="fr-FR" b="1" dirty="0" smtClean="0"/>
              <a:t>api.php</a:t>
            </a:r>
            <a:endParaRPr lang="fr-FR" b="1" dirty="0"/>
          </a:p>
        </p:txBody>
      </p:sp>
      <p:sp>
        <p:nvSpPr>
          <p:cNvPr id="16" name="TextBox 15"/>
          <p:cNvSpPr txBox="1"/>
          <p:nvPr/>
        </p:nvSpPr>
        <p:spPr>
          <a:xfrm>
            <a:off x="1322070" y="3657976"/>
            <a:ext cx="1394460" cy="369332"/>
          </a:xfrm>
          <a:prstGeom prst="rect">
            <a:avLst/>
          </a:prstGeom>
          <a:noFill/>
        </p:spPr>
        <p:txBody>
          <a:bodyPr wrap="square" rtlCol="0">
            <a:spAutoFit/>
          </a:bodyPr>
          <a:lstStyle/>
          <a:p>
            <a:pPr algn="ctr"/>
            <a:r>
              <a:rPr lang="fr-FR" b="1" dirty="0" smtClean="0"/>
              <a:t>Web.php</a:t>
            </a:r>
            <a:endParaRPr lang="fr-FR" b="1" dirty="0"/>
          </a:p>
        </p:txBody>
      </p:sp>
      <p:sp>
        <p:nvSpPr>
          <p:cNvPr id="17" name="TextBox 16"/>
          <p:cNvSpPr txBox="1"/>
          <p:nvPr/>
        </p:nvSpPr>
        <p:spPr>
          <a:xfrm>
            <a:off x="8759190" y="3660138"/>
            <a:ext cx="1394460" cy="369332"/>
          </a:xfrm>
          <a:prstGeom prst="rect">
            <a:avLst/>
          </a:prstGeom>
          <a:noFill/>
        </p:spPr>
        <p:txBody>
          <a:bodyPr wrap="square" rtlCol="0">
            <a:spAutoFit/>
          </a:bodyPr>
          <a:lstStyle/>
          <a:p>
            <a:pPr algn="ctr"/>
            <a:r>
              <a:rPr lang="fr-FR" b="1" dirty="0" smtClean="0"/>
              <a:t>Console.php</a:t>
            </a:r>
          </a:p>
        </p:txBody>
      </p:sp>
    </p:spTree>
    <p:extLst>
      <p:ext uri="{BB962C8B-B14F-4D97-AF65-F5344CB8AC3E}">
        <p14:creationId xmlns:p14="http://schemas.microsoft.com/office/powerpoint/2010/main" val="39938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chemeClr val="bg1"/>
            </a:gs>
            <a:gs pos="62000">
              <a:schemeClr val="bg1"/>
            </a:gs>
            <a:gs pos="22000">
              <a:schemeClr val="bg1"/>
            </a:gs>
            <a:gs pos="63000">
              <a:schemeClr val="bg1"/>
            </a:gs>
            <a:gs pos="100000">
              <a:srgbClr val="FF000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0C3CF-8702-4CAB-8D6B-A0A8DCBB36A5}" type="datetime1">
              <a:rPr lang="fr-FR" smtClean="0"/>
              <a:t>17/12/2022</a:t>
            </a:fld>
            <a:endParaRPr lang="fr-FR"/>
          </a:p>
        </p:txBody>
      </p:sp>
      <p:sp>
        <p:nvSpPr>
          <p:cNvPr id="5" name="Footer Placeholder 4"/>
          <p:cNvSpPr>
            <a:spLocks noGrp="1"/>
          </p:cNvSpPr>
          <p:nvPr>
            <p:ph type="ftr" sz="quarter" idx="11"/>
          </p:nvPr>
        </p:nvSpPr>
        <p:spPr/>
        <p:txBody>
          <a:bodyPr/>
          <a:lstStyle/>
          <a:p>
            <a:r>
              <a:rPr lang="fr-FR" sz="1400" dirty="0" smtClean="0"/>
              <a:t>Master Informatique Décisionnel</a:t>
            </a:r>
            <a:endParaRPr lang="fr-FR" sz="1400" dirty="0"/>
          </a:p>
        </p:txBody>
      </p:sp>
      <p:sp>
        <p:nvSpPr>
          <p:cNvPr id="6" name="Slide Number Placeholder 5"/>
          <p:cNvSpPr>
            <a:spLocks noGrp="1"/>
          </p:cNvSpPr>
          <p:nvPr>
            <p:ph type="sldNum" sz="quarter" idx="12"/>
          </p:nvPr>
        </p:nvSpPr>
        <p:spPr>
          <a:noFill/>
          <a:ln>
            <a:noFill/>
          </a:ln>
        </p:spPr>
        <p:txBody>
          <a:bodyPr/>
          <a:lstStyle/>
          <a:p>
            <a:fld id="{CFDAEBE4-ABF8-49B7-BAED-6A433350052F}" type="slidenum">
              <a:rPr lang="fr-FR" smtClean="0"/>
              <a:t>9</a:t>
            </a:fld>
            <a:endParaRPr lang="fr-FR"/>
          </a:p>
        </p:txBody>
      </p:sp>
      <p:sp>
        <p:nvSpPr>
          <p:cNvPr id="8" name="Rectangle 7"/>
          <p:cNvSpPr/>
          <p:nvPr/>
        </p:nvSpPr>
        <p:spPr>
          <a:xfrm>
            <a:off x="4975860" y="159782"/>
            <a:ext cx="1565300" cy="461665"/>
          </a:xfrm>
          <a:prstGeom prst="rect">
            <a:avLst/>
          </a:prstGeom>
        </p:spPr>
        <p:txBody>
          <a:bodyPr wrap="none">
            <a:spAutoFit/>
          </a:bodyPr>
          <a:lstStyle/>
          <a:p>
            <a:r>
              <a:rPr lang="fr-FR" sz="2400" b="1" dirty="0" smtClean="0"/>
              <a:t>Les routes:</a:t>
            </a:r>
            <a:endParaRPr lang="fr-FR" sz="2400" b="1" dirty="0"/>
          </a:p>
        </p:txBody>
      </p:sp>
      <p:sp>
        <p:nvSpPr>
          <p:cNvPr id="7" name="TextBox 6"/>
          <p:cNvSpPr txBox="1"/>
          <p:nvPr/>
        </p:nvSpPr>
        <p:spPr>
          <a:xfrm>
            <a:off x="365760" y="797262"/>
            <a:ext cx="3977640" cy="369332"/>
          </a:xfrm>
          <a:prstGeom prst="rect">
            <a:avLst/>
          </a:prstGeom>
          <a:noFill/>
        </p:spPr>
        <p:txBody>
          <a:bodyPr wrap="square" rtlCol="0">
            <a:spAutoFit/>
          </a:bodyPr>
          <a:lstStyle/>
          <a:p>
            <a:r>
              <a:rPr lang="fr-FR" b="1" dirty="0" smtClean="0"/>
              <a:t>Exemple simple </a:t>
            </a:r>
            <a:r>
              <a:rPr lang="fr-FR" dirty="0" smtClean="0"/>
              <a:t>:</a:t>
            </a:r>
            <a:endParaRPr lang="fr-FR" dirty="0"/>
          </a:p>
        </p:txBody>
      </p:sp>
      <p:pic>
        <p:nvPicPr>
          <p:cNvPr id="9" name="Picture 8"/>
          <p:cNvPicPr>
            <a:picLocks noChangeAspect="1"/>
          </p:cNvPicPr>
          <p:nvPr/>
        </p:nvPicPr>
        <p:blipFill>
          <a:blip r:embed="rId2"/>
          <a:stretch>
            <a:fillRect/>
          </a:stretch>
        </p:blipFill>
        <p:spPr>
          <a:xfrm>
            <a:off x="2027402" y="974231"/>
            <a:ext cx="7462216" cy="1145451"/>
          </a:xfrm>
          <a:prstGeom prst="rect">
            <a:avLst/>
          </a:prstGeom>
        </p:spPr>
      </p:pic>
      <p:sp>
        <p:nvSpPr>
          <p:cNvPr id="11" name="TextBox 10"/>
          <p:cNvSpPr txBox="1"/>
          <p:nvPr/>
        </p:nvSpPr>
        <p:spPr>
          <a:xfrm>
            <a:off x="365760" y="2278216"/>
            <a:ext cx="3977640" cy="369332"/>
          </a:xfrm>
          <a:prstGeom prst="rect">
            <a:avLst/>
          </a:prstGeom>
          <a:noFill/>
        </p:spPr>
        <p:txBody>
          <a:bodyPr wrap="square" rtlCol="0">
            <a:spAutoFit/>
          </a:bodyPr>
          <a:lstStyle/>
          <a:p>
            <a:r>
              <a:rPr lang="fr-FR" b="1" dirty="0" smtClean="0"/>
              <a:t>Avec des paramètres  </a:t>
            </a:r>
            <a:r>
              <a:rPr lang="fr-FR" dirty="0" smtClean="0"/>
              <a:t>:</a:t>
            </a:r>
            <a:endParaRPr lang="fr-FR" dirty="0"/>
          </a:p>
        </p:txBody>
      </p:sp>
      <p:pic>
        <p:nvPicPr>
          <p:cNvPr id="10" name="Picture 9"/>
          <p:cNvPicPr>
            <a:picLocks noChangeAspect="1"/>
          </p:cNvPicPr>
          <p:nvPr/>
        </p:nvPicPr>
        <p:blipFill>
          <a:blip r:embed="rId3"/>
          <a:stretch>
            <a:fillRect/>
          </a:stretch>
        </p:blipFill>
        <p:spPr>
          <a:xfrm>
            <a:off x="2027402" y="2664423"/>
            <a:ext cx="9007731" cy="1650246"/>
          </a:xfrm>
          <a:prstGeom prst="rect">
            <a:avLst/>
          </a:prstGeom>
        </p:spPr>
      </p:pic>
      <p:sp>
        <p:nvSpPr>
          <p:cNvPr id="13" name="TextBox 12"/>
          <p:cNvSpPr txBox="1"/>
          <p:nvPr/>
        </p:nvSpPr>
        <p:spPr>
          <a:xfrm>
            <a:off x="365760" y="4128828"/>
            <a:ext cx="3977640" cy="369332"/>
          </a:xfrm>
          <a:prstGeom prst="rect">
            <a:avLst/>
          </a:prstGeom>
          <a:noFill/>
        </p:spPr>
        <p:txBody>
          <a:bodyPr wrap="square" rtlCol="0">
            <a:spAutoFit/>
          </a:bodyPr>
          <a:lstStyle/>
          <a:p>
            <a:r>
              <a:rPr lang="fr-FR" b="1" dirty="0" smtClean="0"/>
              <a:t>Requête post  </a:t>
            </a:r>
            <a:r>
              <a:rPr lang="fr-FR" dirty="0" smtClean="0"/>
              <a:t>:</a:t>
            </a:r>
            <a:endParaRPr lang="fr-FR" dirty="0"/>
          </a:p>
        </p:txBody>
      </p:sp>
      <p:pic>
        <p:nvPicPr>
          <p:cNvPr id="14" name="Picture 13"/>
          <p:cNvPicPr>
            <a:picLocks noChangeAspect="1"/>
          </p:cNvPicPr>
          <p:nvPr/>
        </p:nvPicPr>
        <p:blipFill>
          <a:blip r:embed="rId4"/>
          <a:stretch>
            <a:fillRect/>
          </a:stretch>
        </p:blipFill>
        <p:spPr>
          <a:xfrm>
            <a:off x="2027402" y="4599069"/>
            <a:ext cx="7521096" cy="736440"/>
          </a:xfrm>
          <a:prstGeom prst="rect">
            <a:avLst/>
          </a:prstGeom>
        </p:spPr>
      </p:pic>
    </p:spTree>
    <p:extLst>
      <p:ext uri="{BB962C8B-B14F-4D97-AF65-F5344CB8AC3E}">
        <p14:creationId xmlns:p14="http://schemas.microsoft.com/office/powerpoint/2010/main" val="14748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791</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Arial</vt:lpstr>
      <vt:lpstr>Calibri</vt:lpstr>
      <vt:lpstr>Calibri Light</vt:lpstr>
      <vt:lpstr>Times New Roman</vt:lpstr>
      <vt:lpstr>Wingdings</vt:lpstr>
      <vt:lpstr>Office Theme</vt:lpstr>
      <vt:lpstr>   Framework Laravel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Laravel</dc:title>
  <dc:creator>pavilion198@gmail.com</dc:creator>
  <cp:lastModifiedBy>pavilion198@gmail.com</cp:lastModifiedBy>
  <cp:revision>25</cp:revision>
  <dcterms:created xsi:type="dcterms:W3CDTF">2022-12-13T18:43:52Z</dcterms:created>
  <dcterms:modified xsi:type="dcterms:W3CDTF">2022-12-17T11:11:48Z</dcterms:modified>
</cp:coreProperties>
</file>