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4"/>
  </p:notesMasterIdLst>
  <p:sldIdLst>
    <p:sldId id="256" r:id="rId2"/>
    <p:sldId id="259" r:id="rId3"/>
    <p:sldId id="257" r:id="rId4"/>
    <p:sldId id="265" r:id="rId5"/>
    <p:sldId id="263" r:id="rId6"/>
    <p:sldId id="264" r:id="rId7"/>
    <p:sldId id="266" r:id="rId8"/>
    <p:sldId id="267" r:id="rId9"/>
    <p:sldId id="268" r:id="rId10"/>
    <p:sldId id="269" r:id="rId11"/>
    <p:sldId id="270" r:id="rId12"/>
    <p:sldId id="271" r:id="rId13"/>
    <p:sldId id="272" r:id="rId14"/>
    <p:sldId id="273" r:id="rId15"/>
    <p:sldId id="274" r:id="rId16"/>
    <p:sldId id="258" r:id="rId17"/>
    <p:sldId id="275" r:id="rId18"/>
    <p:sldId id="282" r:id="rId19"/>
    <p:sldId id="283" r:id="rId20"/>
    <p:sldId id="277" r:id="rId21"/>
    <p:sldId id="284" r:id="rId22"/>
    <p:sldId id="285" r:id="rId23"/>
    <p:sldId id="278" r:id="rId24"/>
    <p:sldId id="279" r:id="rId25"/>
    <p:sldId id="286" r:id="rId26"/>
    <p:sldId id="287" r:id="rId27"/>
    <p:sldId id="289" r:id="rId28"/>
    <p:sldId id="288" r:id="rId29"/>
    <p:sldId id="276" r:id="rId30"/>
    <p:sldId id="280" r:id="rId31"/>
    <p:sldId id="281" r:id="rId32"/>
    <p:sldId id="260" r:id="rId3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D29"/>
    <a:srgbClr val="007033"/>
    <a:srgbClr val="6C1A00"/>
    <a:srgbClr val="C79E37"/>
    <a:srgbClr val="202E54"/>
    <a:srgbClr val="FF2549"/>
    <a:srgbClr val="1D3A00"/>
    <a:srgbClr val="5EEC3C"/>
    <a:srgbClr val="990099"/>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3784" autoAdjust="0"/>
  </p:normalViewPr>
  <p:slideViewPr>
    <p:cSldViewPr>
      <p:cViewPr varScale="1">
        <p:scale>
          <a:sx n="83" d="100"/>
          <a:sy n="83" d="100"/>
        </p:scale>
        <p:origin x="800" y="40"/>
      </p:cViewPr>
      <p:guideLst>
        <p:guide orient="horz" pos="1620"/>
        <p:guide pos="2880"/>
      </p:guideLst>
    </p:cSldViewPr>
  </p:slideViewPr>
  <p:outlineViewPr>
    <p:cViewPr>
      <p:scale>
        <a:sx n="33" d="100"/>
        <a:sy n="33" d="100"/>
      </p:scale>
      <p:origin x="0" y="-11796"/>
    </p:cViewPr>
  </p:outlin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10/15/2019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32</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724456"/>
            <a:ext cx="8246070" cy="1374345"/>
          </a:xfrm>
          <a:noFill/>
          <a:effectLst>
            <a:outerShdw blurRad="50800" dist="254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4098800"/>
            <a:ext cx="8231372" cy="763525"/>
          </a:xfrm>
        </p:spPr>
        <p:txBody>
          <a:bodyPr>
            <a:normAutofit/>
          </a:bodyPr>
          <a:lstStyle>
            <a:lvl1pPr marL="0" indent="0" algn="r">
              <a:buNone/>
              <a:defRPr sz="2800" b="0" i="0">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10/15/2019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586585"/>
            <a:ext cx="8246070" cy="763526"/>
          </a:xfrm>
        </p:spPr>
        <p:txBody>
          <a:bodyPr>
            <a:normAutofit/>
          </a:bodyPr>
          <a:lstStyle>
            <a:lvl1pPr algn="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a:noFill/>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413609" cy="725349"/>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197405"/>
            <a:ext cx="6413609"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10/15/2019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81175"/>
            <a:ext cx="8093365" cy="763525"/>
          </a:xfrm>
        </p:spPr>
        <p:txBody>
          <a:bodyPr>
            <a:normAutofit/>
          </a:bodyPr>
          <a:lstStyle>
            <a:lvl1pPr algn="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10/15/2019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timothybramlett.com/Strings_Bytes_and_Unicode_in_Python_2_and_3.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geeksforgeeks.org/division-operator-in-pyth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cs.python.org/3/whatsnew/3.0.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Fh3ghPC-oEQ"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introduction-of-programming-paradigm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bg1"/>
                </a:solidFill>
              </a:rPr>
              <a:t>Introduction Of Python3</a:t>
            </a:r>
          </a:p>
        </p:txBody>
      </p:sp>
      <p:sp>
        <p:nvSpPr>
          <p:cNvPr id="5" name="Subtitle 4">
            <a:extLst>
              <a:ext uri="{FF2B5EF4-FFF2-40B4-BE49-F238E27FC236}">
                <a16:creationId xmlns:a16="http://schemas.microsoft.com/office/drawing/2014/main" id="{709333C4-D27D-4B44-A161-27AFBBC8889A}"/>
              </a:ext>
            </a:extLst>
          </p:cNvPr>
          <p:cNvSpPr>
            <a:spLocks noGrp="1"/>
          </p:cNvSpPr>
          <p:nvPr>
            <p:ph type="subTitle" idx="1"/>
          </p:nvPr>
        </p:nvSpPr>
        <p:spPr>
          <a:xfrm>
            <a:off x="3350359" y="4098800"/>
            <a:ext cx="5329977" cy="763525"/>
          </a:xfrm>
        </p:spPr>
        <p:txBody>
          <a:bodyPr/>
          <a:lstStyle/>
          <a:p>
            <a:r>
              <a:rPr lang="en-US" dirty="0">
                <a:solidFill>
                  <a:schemeClr val="bg1"/>
                </a:solidFill>
              </a:rPr>
              <a:t>Unit One </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AF32F-9D0B-447D-ACF8-D6B234B53BCE}"/>
              </a:ext>
            </a:extLst>
          </p:cNvPr>
          <p:cNvSpPr>
            <a:spLocks noGrp="1"/>
          </p:cNvSpPr>
          <p:nvPr>
            <p:ph type="title"/>
          </p:nvPr>
        </p:nvSpPr>
        <p:spPr/>
        <p:txBody>
          <a:bodyPr/>
          <a:lstStyle/>
          <a:p>
            <a:r>
              <a:rPr lang="en-US" dirty="0" err="1">
                <a:solidFill>
                  <a:schemeClr val="bg1"/>
                </a:solidFill>
              </a:rPr>
              <a:t>Cont</a:t>
            </a:r>
            <a:endParaRPr lang="en-US" dirty="0">
              <a:solidFill>
                <a:schemeClr val="bg1"/>
              </a:solidFill>
            </a:endParaRPr>
          </a:p>
        </p:txBody>
      </p:sp>
      <p:sp>
        <p:nvSpPr>
          <p:cNvPr id="3" name="Content Placeholder 2">
            <a:extLst>
              <a:ext uri="{FF2B5EF4-FFF2-40B4-BE49-F238E27FC236}">
                <a16:creationId xmlns:a16="http://schemas.microsoft.com/office/drawing/2014/main" id="{63B20FD7-997E-44EB-8A51-204C285CC950}"/>
              </a:ext>
            </a:extLst>
          </p:cNvPr>
          <p:cNvSpPr>
            <a:spLocks noGrp="1"/>
          </p:cNvSpPr>
          <p:nvPr>
            <p:ph idx="1"/>
          </p:nvPr>
        </p:nvSpPr>
        <p:spPr/>
        <p:txBody>
          <a:bodyPr/>
          <a:lstStyle/>
          <a:p>
            <a:r>
              <a:rPr lang="en-US" dirty="0">
                <a:solidFill>
                  <a:schemeClr val="bg1"/>
                </a:solidFill>
              </a:rPr>
              <a:t>However, since more companies are moving from Python 2 to 3, someone who wants to learn Python programming for beginners may wish to avoid spending time on a version that is becoming obsolete.</a:t>
            </a:r>
          </a:p>
          <a:p>
            <a:endParaRPr lang="en-US" dirty="0">
              <a:solidFill>
                <a:schemeClr val="bg1"/>
              </a:solidFill>
            </a:endParaRPr>
          </a:p>
        </p:txBody>
      </p:sp>
    </p:spTree>
    <p:extLst>
      <p:ext uri="{BB962C8B-B14F-4D97-AF65-F5344CB8AC3E}">
        <p14:creationId xmlns:p14="http://schemas.microsoft.com/office/powerpoint/2010/main" val="2172360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5D3E6-ECB0-45AF-AF17-3DAF700CDCE7}"/>
              </a:ext>
            </a:extLst>
          </p:cNvPr>
          <p:cNvSpPr>
            <a:spLocks noGrp="1"/>
          </p:cNvSpPr>
          <p:nvPr>
            <p:ph type="title"/>
          </p:nvPr>
        </p:nvSpPr>
        <p:spPr/>
        <p:txBody>
          <a:bodyPr/>
          <a:lstStyle/>
          <a:p>
            <a:r>
              <a:rPr lang="en-US" dirty="0">
                <a:solidFill>
                  <a:schemeClr val="bg1"/>
                </a:solidFill>
              </a:rPr>
              <a:t>Cont..</a:t>
            </a:r>
          </a:p>
        </p:txBody>
      </p:sp>
      <p:sp>
        <p:nvSpPr>
          <p:cNvPr id="3" name="Content Placeholder 2">
            <a:extLst>
              <a:ext uri="{FF2B5EF4-FFF2-40B4-BE49-F238E27FC236}">
                <a16:creationId xmlns:a16="http://schemas.microsoft.com/office/drawing/2014/main" id="{214D9097-F8AD-47B3-A02C-B57AAA9909F6}"/>
              </a:ext>
            </a:extLst>
          </p:cNvPr>
          <p:cNvSpPr>
            <a:spLocks noGrp="1"/>
          </p:cNvSpPr>
          <p:nvPr>
            <p:ph idx="1"/>
          </p:nvPr>
        </p:nvSpPr>
        <p:spPr/>
        <p:txBody>
          <a:bodyPr/>
          <a:lstStyle/>
          <a:p>
            <a:r>
              <a:rPr lang="en-US" b="1" dirty="0">
                <a:solidFill>
                  <a:schemeClr val="bg1"/>
                </a:solidFill>
              </a:rPr>
              <a:t>2. Python 2 and Python 3 have different (sometimes incompatible) libraries</a:t>
            </a:r>
          </a:p>
          <a:p>
            <a:r>
              <a:rPr lang="en-US" dirty="0">
                <a:solidFill>
                  <a:schemeClr val="bg1"/>
                </a:solidFill>
              </a:rPr>
              <a:t>Since Python 3 is the future, many of today's developers are creating libraries strictly for use with Python 3.</a:t>
            </a:r>
          </a:p>
          <a:p>
            <a:r>
              <a:rPr lang="en-US" dirty="0">
                <a:solidFill>
                  <a:schemeClr val="bg1"/>
                </a:solidFill>
              </a:rPr>
              <a:t>Similarly, many older libraries built for Python 2 are not forwards-compatible.</a:t>
            </a:r>
          </a:p>
          <a:p>
            <a:endParaRPr lang="en-US" dirty="0">
              <a:solidFill>
                <a:schemeClr val="bg1"/>
              </a:solidFill>
            </a:endParaRPr>
          </a:p>
        </p:txBody>
      </p:sp>
    </p:spTree>
    <p:extLst>
      <p:ext uri="{BB962C8B-B14F-4D97-AF65-F5344CB8AC3E}">
        <p14:creationId xmlns:p14="http://schemas.microsoft.com/office/powerpoint/2010/main" val="762322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81F00-641B-41DA-AFFA-7FEE9E2EEDF1}"/>
              </a:ext>
            </a:extLst>
          </p:cNvPr>
          <p:cNvSpPr>
            <a:spLocks noGrp="1"/>
          </p:cNvSpPr>
          <p:nvPr>
            <p:ph type="title"/>
          </p:nvPr>
        </p:nvSpPr>
        <p:spPr/>
        <p:txBody>
          <a:bodyPr/>
          <a:lstStyle/>
          <a:p>
            <a:r>
              <a:rPr lang="en-US" dirty="0" err="1">
                <a:solidFill>
                  <a:schemeClr val="bg1"/>
                </a:solidFill>
              </a:rPr>
              <a:t>Cont</a:t>
            </a:r>
            <a:r>
              <a:rPr lang="en-US" dirty="0">
                <a:solidFill>
                  <a:schemeClr val="bg1"/>
                </a:solidFill>
              </a:rPr>
              <a:t>…</a:t>
            </a:r>
          </a:p>
        </p:txBody>
      </p:sp>
      <p:sp>
        <p:nvSpPr>
          <p:cNvPr id="3" name="Content Placeholder 2">
            <a:extLst>
              <a:ext uri="{FF2B5EF4-FFF2-40B4-BE49-F238E27FC236}">
                <a16:creationId xmlns:a16="http://schemas.microsoft.com/office/drawing/2014/main" id="{372C06CE-E474-4747-87C5-A3B831CFD660}"/>
              </a:ext>
            </a:extLst>
          </p:cNvPr>
          <p:cNvSpPr>
            <a:spLocks noGrp="1"/>
          </p:cNvSpPr>
          <p:nvPr>
            <p:ph idx="1"/>
          </p:nvPr>
        </p:nvSpPr>
        <p:spPr/>
        <p:txBody>
          <a:bodyPr/>
          <a:lstStyle/>
          <a:p>
            <a:r>
              <a:rPr lang="en-US" b="1" dirty="0">
                <a:solidFill>
                  <a:schemeClr val="bg1"/>
                </a:solidFill>
              </a:rPr>
              <a:t>3. There is better Unicode support in Python 3</a:t>
            </a:r>
          </a:p>
          <a:p>
            <a:r>
              <a:rPr lang="en-US" dirty="0">
                <a:solidFill>
                  <a:schemeClr val="bg1"/>
                </a:solidFill>
              </a:rPr>
              <a:t>In Python 3, </a:t>
            </a:r>
            <a:r>
              <a:rPr lang="en-US" dirty="0">
                <a:solidFill>
                  <a:schemeClr val="bg1"/>
                </a:solidFill>
                <a:hlinkClick r:id="rId2">
                  <a:extLst>
                    <a:ext uri="{A12FA001-AC4F-418D-AE19-62706E023703}">
                      <ahyp:hlinkClr xmlns:ahyp="http://schemas.microsoft.com/office/drawing/2018/hyperlinkcolor" val="tx"/>
                    </a:ext>
                  </a:extLst>
                </a:hlinkClick>
              </a:rPr>
              <a:t>text strings are Unicode by default</a:t>
            </a:r>
            <a:r>
              <a:rPr lang="en-US" dirty="0">
                <a:solidFill>
                  <a:schemeClr val="bg1"/>
                </a:solidFill>
              </a:rPr>
              <a:t>. In Python 2, strings are stored as ASCII by default–you have to add a “u” if you want to store strings as Unicode in Python 2.x.</a:t>
            </a:r>
          </a:p>
          <a:p>
            <a:endParaRPr lang="en-US" dirty="0">
              <a:solidFill>
                <a:schemeClr val="bg1"/>
              </a:solidFill>
            </a:endParaRPr>
          </a:p>
        </p:txBody>
      </p:sp>
    </p:spTree>
    <p:extLst>
      <p:ext uri="{BB962C8B-B14F-4D97-AF65-F5344CB8AC3E}">
        <p14:creationId xmlns:p14="http://schemas.microsoft.com/office/powerpoint/2010/main" val="2137426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593C2-84C4-42D0-9715-67F33F76F3B7}"/>
              </a:ext>
            </a:extLst>
          </p:cNvPr>
          <p:cNvSpPr>
            <a:spLocks noGrp="1"/>
          </p:cNvSpPr>
          <p:nvPr>
            <p:ph type="title"/>
          </p:nvPr>
        </p:nvSpPr>
        <p:spPr/>
        <p:txBody>
          <a:bodyPr/>
          <a:lstStyle/>
          <a:p>
            <a:r>
              <a:rPr lang="en-US" dirty="0">
                <a:solidFill>
                  <a:schemeClr val="bg1"/>
                </a:solidFill>
              </a:rPr>
              <a:t>Cont..</a:t>
            </a:r>
          </a:p>
        </p:txBody>
      </p:sp>
      <p:sp>
        <p:nvSpPr>
          <p:cNvPr id="3" name="Content Placeholder 2">
            <a:extLst>
              <a:ext uri="{FF2B5EF4-FFF2-40B4-BE49-F238E27FC236}">
                <a16:creationId xmlns:a16="http://schemas.microsoft.com/office/drawing/2014/main" id="{867B5132-6F04-40E2-BD2C-DC869AE1673A}"/>
              </a:ext>
            </a:extLst>
          </p:cNvPr>
          <p:cNvSpPr>
            <a:spLocks noGrp="1"/>
          </p:cNvSpPr>
          <p:nvPr>
            <p:ph idx="1"/>
          </p:nvPr>
        </p:nvSpPr>
        <p:spPr/>
        <p:txBody>
          <a:bodyPr>
            <a:normAutofit lnSpcReduction="10000"/>
          </a:bodyPr>
          <a:lstStyle/>
          <a:p>
            <a:r>
              <a:rPr lang="en-US" b="1" dirty="0">
                <a:solidFill>
                  <a:schemeClr val="bg1"/>
                </a:solidFill>
              </a:rPr>
              <a:t>4. Python 3 has </a:t>
            </a:r>
            <a:r>
              <a:rPr lang="en-US" b="1" dirty="0">
                <a:solidFill>
                  <a:schemeClr val="bg1"/>
                </a:solidFill>
                <a:hlinkClick r:id="rId2">
                  <a:extLst>
                    <a:ext uri="{A12FA001-AC4F-418D-AE19-62706E023703}">
                      <ahyp:hlinkClr xmlns:ahyp="http://schemas.microsoft.com/office/drawing/2018/hyperlinkcolor" val="tx"/>
                    </a:ext>
                  </a:extLst>
                </a:hlinkClick>
              </a:rPr>
              <a:t>improved integer division</a:t>
            </a:r>
            <a:endParaRPr lang="en-US" b="1" dirty="0">
              <a:solidFill>
                <a:schemeClr val="bg1"/>
              </a:solidFill>
            </a:endParaRPr>
          </a:p>
          <a:p>
            <a:r>
              <a:rPr lang="en-US" dirty="0">
                <a:solidFill>
                  <a:schemeClr val="bg1"/>
                </a:solidFill>
              </a:rPr>
              <a:t>In Python 2, if you write a number without any digits after the decimal point, it rounds your calculation down to the nearest whole number.</a:t>
            </a:r>
          </a:p>
          <a:p>
            <a:r>
              <a:rPr lang="en-US" dirty="0">
                <a:solidFill>
                  <a:schemeClr val="bg1"/>
                </a:solidFill>
              </a:rPr>
              <a:t>For example, if you’re trying to perform the calculation 5 divided by 2, and you type 5 / 2, the result will be 2 due to rounding. You would have to write it as 5.0 / 2.0 to get the exact answer of 2.5.</a:t>
            </a:r>
          </a:p>
          <a:p>
            <a:endParaRPr lang="en-US" dirty="0">
              <a:solidFill>
                <a:schemeClr val="bg1"/>
              </a:solidFill>
            </a:endParaRPr>
          </a:p>
        </p:txBody>
      </p:sp>
    </p:spTree>
    <p:extLst>
      <p:ext uri="{BB962C8B-B14F-4D97-AF65-F5344CB8AC3E}">
        <p14:creationId xmlns:p14="http://schemas.microsoft.com/office/powerpoint/2010/main" val="3082766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036B7-B8C3-40F5-941A-54D94DCDC7B5}"/>
              </a:ext>
            </a:extLst>
          </p:cNvPr>
          <p:cNvSpPr>
            <a:spLocks noGrp="1"/>
          </p:cNvSpPr>
          <p:nvPr>
            <p:ph type="title"/>
          </p:nvPr>
        </p:nvSpPr>
        <p:spPr/>
        <p:txBody>
          <a:bodyPr/>
          <a:lstStyle/>
          <a:p>
            <a:r>
              <a:rPr lang="en-US" dirty="0" err="1">
                <a:solidFill>
                  <a:schemeClr val="bg1"/>
                </a:solidFill>
              </a:rPr>
              <a:t>Cont</a:t>
            </a:r>
            <a:r>
              <a:rPr lang="en-US" dirty="0">
                <a:solidFill>
                  <a:schemeClr val="bg1"/>
                </a:solidFill>
              </a:rPr>
              <a:t>…</a:t>
            </a:r>
          </a:p>
        </p:txBody>
      </p:sp>
      <p:sp>
        <p:nvSpPr>
          <p:cNvPr id="3" name="Content Placeholder 2">
            <a:extLst>
              <a:ext uri="{FF2B5EF4-FFF2-40B4-BE49-F238E27FC236}">
                <a16:creationId xmlns:a16="http://schemas.microsoft.com/office/drawing/2014/main" id="{7E0F1CB6-32EE-4238-B3F2-B6978F88C0CA}"/>
              </a:ext>
            </a:extLst>
          </p:cNvPr>
          <p:cNvSpPr>
            <a:spLocks noGrp="1"/>
          </p:cNvSpPr>
          <p:nvPr>
            <p:ph idx="1"/>
          </p:nvPr>
        </p:nvSpPr>
        <p:spPr/>
        <p:txBody>
          <a:bodyPr/>
          <a:lstStyle/>
          <a:p>
            <a:r>
              <a:rPr lang="en-US" dirty="0">
                <a:solidFill>
                  <a:schemeClr val="bg1"/>
                </a:solidFill>
              </a:rPr>
              <a:t>However, in Python 3, the expression 5 / 2 will return the expected result of 2.5 without having to worry about adding those extra zeroes.</a:t>
            </a:r>
          </a:p>
          <a:p>
            <a:r>
              <a:rPr lang="en-US" dirty="0">
                <a:solidFill>
                  <a:schemeClr val="bg1"/>
                </a:solidFill>
              </a:rPr>
              <a:t>This is one example of how Python 3 syntax can be more intuitive, making it easier for newcomers to learn Python programming.</a:t>
            </a:r>
          </a:p>
          <a:p>
            <a:endParaRPr lang="en-US" dirty="0">
              <a:solidFill>
                <a:schemeClr val="bg1"/>
              </a:solidFill>
            </a:endParaRPr>
          </a:p>
        </p:txBody>
      </p:sp>
    </p:spTree>
    <p:extLst>
      <p:ext uri="{BB962C8B-B14F-4D97-AF65-F5344CB8AC3E}">
        <p14:creationId xmlns:p14="http://schemas.microsoft.com/office/powerpoint/2010/main" val="809998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DC61A-C976-4BE6-BFC4-661387F24CFB}"/>
              </a:ext>
            </a:extLst>
          </p:cNvPr>
          <p:cNvSpPr>
            <a:spLocks noGrp="1"/>
          </p:cNvSpPr>
          <p:nvPr>
            <p:ph type="title"/>
          </p:nvPr>
        </p:nvSpPr>
        <p:spPr/>
        <p:txBody>
          <a:bodyPr/>
          <a:lstStyle/>
          <a:p>
            <a:r>
              <a:rPr lang="en-US" dirty="0">
                <a:solidFill>
                  <a:schemeClr val="bg1"/>
                </a:solidFill>
              </a:rPr>
              <a:t>Cont..</a:t>
            </a:r>
          </a:p>
        </p:txBody>
      </p:sp>
      <p:sp>
        <p:nvSpPr>
          <p:cNvPr id="3" name="Content Placeholder 2">
            <a:extLst>
              <a:ext uri="{FF2B5EF4-FFF2-40B4-BE49-F238E27FC236}">
                <a16:creationId xmlns:a16="http://schemas.microsoft.com/office/drawing/2014/main" id="{84E761D1-3873-4465-8F45-F2A9A11D557D}"/>
              </a:ext>
            </a:extLst>
          </p:cNvPr>
          <p:cNvSpPr>
            <a:spLocks noGrp="1"/>
          </p:cNvSpPr>
          <p:nvPr>
            <p:ph idx="1"/>
          </p:nvPr>
        </p:nvSpPr>
        <p:spPr/>
        <p:txBody>
          <a:bodyPr>
            <a:normAutofit fontScale="77500" lnSpcReduction="20000"/>
          </a:bodyPr>
          <a:lstStyle/>
          <a:p>
            <a:r>
              <a:rPr lang="en-US" b="1" dirty="0">
                <a:solidFill>
                  <a:schemeClr val="bg1"/>
                </a:solidFill>
              </a:rPr>
              <a:t>5. The two versions have different print statement syntaxes</a:t>
            </a:r>
          </a:p>
          <a:p>
            <a:r>
              <a:rPr lang="en-US" dirty="0">
                <a:solidFill>
                  <a:schemeClr val="bg1"/>
                </a:solidFill>
              </a:rPr>
              <a:t>This is only a syntactical difference–and some may consider it trivial–so it doesn’t affect the functionality of Python. That said, it is still a big and visible difference you should know about.</a:t>
            </a:r>
          </a:p>
          <a:p>
            <a:r>
              <a:rPr lang="en-US" dirty="0">
                <a:solidFill>
                  <a:schemeClr val="bg1"/>
                </a:solidFill>
              </a:rPr>
              <a:t>Essentially, in Python 3, the </a:t>
            </a:r>
            <a:r>
              <a:rPr lang="en-US" dirty="0">
                <a:solidFill>
                  <a:schemeClr val="bg1"/>
                </a:solidFill>
                <a:hlinkClick r:id="rId2">
                  <a:extLst>
                    <a:ext uri="{A12FA001-AC4F-418D-AE19-62706E023703}">
                      <ahyp:hlinkClr xmlns:ahyp="http://schemas.microsoft.com/office/drawing/2018/hyperlinkcolor" val="tx"/>
                    </a:ext>
                  </a:extLst>
                </a:hlinkClick>
              </a:rPr>
              <a:t>print statement has been replaced</a:t>
            </a:r>
            <a:r>
              <a:rPr lang="en-US" dirty="0">
                <a:solidFill>
                  <a:schemeClr val="bg1"/>
                </a:solidFill>
              </a:rPr>
              <a:t> with a print () function.</a:t>
            </a:r>
          </a:p>
          <a:p>
            <a:r>
              <a:rPr lang="en-US" dirty="0">
                <a:solidFill>
                  <a:schemeClr val="bg1"/>
                </a:solidFill>
              </a:rPr>
              <a:t>For example, in Python 2 it is print “hello” but in Python 3 it is print (“hello”).</a:t>
            </a:r>
          </a:p>
          <a:p>
            <a:r>
              <a:rPr lang="en-US" dirty="0">
                <a:solidFill>
                  <a:schemeClr val="bg1"/>
                </a:solidFill>
              </a:rPr>
              <a:t>If you're going to learn Python programming for the first time, it shouldn't affect you much. But if you started with Python 2, the change may trip you up a few times.</a:t>
            </a:r>
          </a:p>
          <a:p>
            <a:endParaRPr lang="en-US" dirty="0">
              <a:solidFill>
                <a:schemeClr val="bg1"/>
              </a:solidFill>
            </a:endParaRPr>
          </a:p>
        </p:txBody>
      </p:sp>
    </p:spTree>
    <p:extLst>
      <p:ext uri="{BB962C8B-B14F-4D97-AF65-F5344CB8AC3E}">
        <p14:creationId xmlns:p14="http://schemas.microsoft.com/office/powerpoint/2010/main" val="1857617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solidFill>
                  <a:schemeClr val="bg1"/>
                </a:solidFill>
              </a:rPr>
              <a:t>Preparing Python 3 Development Environment</a:t>
            </a:r>
          </a:p>
        </p:txBody>
      </p:sp>
      <p:sp>
        <p:nvSpPr>
          <p:cNvPr id="17" name="Content Placeholder 16">
            <a:extLst>
              <a:ext uri="{FF2B5EF4-FFF2-40B4-BE49-F238E27FC236}">
                <a16:creationId xmlns:a16="http://schemas.microsoft.com/office/drawing/2014/main" id="{8524DF1B-536E-4C3A-BD4F-BD88003D2402}"/>
              </a:ext>
            </a:extLst>
          </p:cNvPr>
          <p:cNvSpPr>
            <a:spLocks noGrp="1"/>
          </p:cNvSpPr>
          <p:nvPr>
            <p:ph idx="1"/>
          </p:nvPr>
        </p:nvSpPr>
        <p:spPr/>
        <p:txBody>
          <a:bodyPr/>
          <a:lstStyle/>
          <a:p>
            <a:r>
              <a:rPr lang="en-US" dirty="0">
                <a:solidFill>
                  <a:schemeClr val="bg1"/>
                </a:solidFill>
              </a:rPr>
              <a:t>need material :-</a:t>
            </a:r>
          </a:p>
          <a:p>
            <a:pPr lvl="1"/>
            <a:r>
              <a:rPr lang="en-US" dirty="0">
                <a:solidFill>
                  <a:schemeClr val="bg1"/>
                </a:solidFill>
              </a:rPr>
              <a:t> Laptop </a:t>
            </a:r>
          </a:p>
          <a:p>
            <a:pPr lvl="1"/>
            <a:r>
              <a:rPr lang="en-US" dirty="0">
                <a:solidFill>
                  <a:schemeClr val="bg1"/>
                </a:solidFill>
              </a:rPr>
              <a:t>Anaconda framework </a:t>
            </a:r>
          </a:p>
          <a:p>
            <a:pPr lvl="1"/>
            <a:r>
              <a:rPr lang="en-US" dirty="0">
                <a:solidFill>
                  <a:schemeClr val="bg1"/>
                </a:solidFill>
              </a:rPr>
              <a:t>And dedication from student. </a:t>
            </a:r>
          </a:p>
        </p:txBody>
      </p:sp>
    </p:spTree>
    <p:extLst>
      <p:ext uri="{BB962C8B-B14F-4D97-AF65-F5344CB8AC3E}">
        <p14:creationId xmlns:p14="http://schemas.microsoft.com/office/powerpoint/2010/main" val="4170783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62501-A9A3-4D0B-8C71-073FE45B18CE}"/>
              </a:ext>
            </a:extLst>
          </p:cNvPr>
          <p:cNvSpPr>
            <a:spLocks noGrp="1"/>
          </p:cNvSpPr>
          <p:nvPr>
            <p:ph type="title"/>
          </p:nvPr>
        </p:nvSpPr>
        <p:spPr/>
        <p:txBody>
          <a:bodyPr/>
          <a:lstStyle/>
          <a:p>
            <a:r>
              <a:rPr lang="en-US" dirty="0">
                <a:solidFill>
                  <a:schemeClr val="bg1"/>
                </a:solidFill>
              </a:rPr>
              <a:t>Hello world</a:t>
            </a:r>
          </a:p>
        </p:txBody>
      </p:sp>
      <p:pic>
        <p:nvPicPr>
          <p:cNvPr id="5" name="Content Placeholder 4">
            <a:extLst>
              <a:ext uri="{FF2B5EF4-FFF2-40B4-BE49-F238E27FC236}">
                <a16:creationId xmlns:a16="http://schemas.microsoft.com/office/drawing/2014/main" id="{B90D3E19-D920-4073-90FB-17F598F52F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0290" y="967309"/>
            <a:ext cx="8077450" cy="4047721"/>
          </a:xfrm>
        </p:spPr>
      </p:pic>
    </p:spTree>
    <p:extLst>
      <p:ext uri="{BB962C8B-B14F-4D97-AF65-F5344CB8AC3E}">
        <p14:creationId xmlns:p14="http://schemas.microsoft.com/office/powerpoint/2010/main" val="3969843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DA9E7-DF04-444F-8406-DF7BCBFB3F25}"/>
              </a:ext>
            </a:extLst>
          </p:cNvPr>
          <p:cNvSpPr>
            <a:spLocks noGrp="1"/>
          </p:cNvSpPr>
          <p:nvPr>
            <p:ph type="title"/>
          </p:nvPr>
        </p:nvSpPr>
        <p:spPr/>
        <p:txBody>
          <a:bodyPr/>
          <a:lstStyle/>
          <a:p>
            <a:r>
              <a:rPr lang="en-US" dirty="0"/>
              <a:t>Summary for Last Lecturer</a:t>
            </a:r>
          </a:p>
        </p:txBody>
      </p:sp>
      <p:sp>
        <p:nvSpPr>
          <p:cNvPr id="3" name="Content Placeholder 2">
            <a:extLst>
              <a:ext uri="{FF2B5EF4-FFF2-40B4-BE49-F238E27FC236}">
                <a16:creationId xmlns:a16="http://schemas.microsoft.com/office/drawing/2014/main" id="{1DB8B355-0203-44A9-84F4-40C0808011D0}"/>
              </a:ext>
            </a:extLst>
          </p:cNvPr>
          <p:cNvSpPr>
            <a:spLocks noGrp="1"/>
          </p:cNvSpPr>
          <p:nvPr>
            <p:ph idx="1"/>
          </p:nvPr>
        </p:nvSpPr>
        <p:spPr/>
        <p:txBody>
          <a:bodyPr/>
          <a:lstStyle/>
          <a:p>
            <a:r>
              <a:rPr lang="en-US" dirty="0"/>
              <a:t>Python introduced 1989, release 1991 and first version for public release 1994 by Guido Van Rossum</a:t>
            </a:r>
          </a:p>
          <a:p>
            <a:r>
              <a:rPr lang="en-US" dirty="0"/>
              <a:t>Difference between python 2 and python 3</a:t>
            </a:r>
          </a:p>
          <a:p>
            <a:r>
              <a:rPr lang="en-US" dirty="0"/>
              <a:t>A. python 2 is legacy and python 3 is future</a:t>
            </a:r>
          </a:p>
          <a:p>
            <a:r>
              <a:rPr lang="en-US" dirty="0"/>
              <a:t>B. incompatibilities libraries </a:t>
            </a:r>
          </a:p>
          <a:p>
            <a:r>
              <a:rPr lang="en-US" dirty="0"/>
              <a:t>C. </a:t>
            </a:r>
            <a:r>
              <a:rPr lang="en-US" dirty="0" err="1"/>
              <a:t>Unicod</a:t>
            </a:r>
            <a:r>
              <a:rPr lang="en-US" dirty="0"/>
              <a:t> python 3 support by default and python 2 need to add ‘u’</a:t>
            </a:r>
          </a:p>
          <a:p>
            <a:endParaRPr lang="en-US" dirty="0"/>
          </a:p>
          <a:p>
            <a:endParaRPr lang="en-US" dirty="0"/>
          </a:p>
        </p:txBody>
      </p:sp>
    </p:spTree>
    <p:extLst>
      <p:ext uri="{BB962C8B-B14F-4D97-AF65-F5344CB8AC3E}">
        <p14:creationId xmlns:p14="http://schemas.microsoft.com/office/powerpoint/2010/main" val="3107972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F2D96-4158-4B16-8279-8DCF94644E43}"/>
              </a:ext>
            </a:extLst>
          </p:cNvPr>
          <p:cNvSpPr>
            <a:spLocks noGrp="1"/>
          </p:cNvSpPr>
          <p:nvPr>
            <p:ph type="title"/>
          </p:nvPr>
        </p:nvSpPr>
        <p:spPr/>
        <p:txBody>
          <a:bodyPr>
            <a:normAutofit/>
          </a:bodyPr>
          <a:lstStyle/>
          <a:p>
            <a:r>
              <a:rPr lang="en-US" dirty="0"/>
              <a:t>Conti..</a:t>
            </a:r>
          </a:p>
        </p:txBody>
      </p:sp>
      <p:sp>
        <p:nvSpPr>
          <p:cNvPr id="3" name="Content Placeholder 2">
            <a:extLst>
              <a:ext uri="{FF2B5EF4-FFF2-40B4-BE49-F238E27FC236}">
                <a16:creationId xmlns:a16="http://schemas.microsoft.com/office/drawing/2014/main" id="{73FB42A8-6CE4-40F5-A283-A87CBEAF9E09}"/>
              </a:ext>
            </a:extLst>
          </p:cNvPr>
          <p:cNvSpPr>
            <a:spLocks noGrp="1"/>
          </p:cNvSpPr>
          <p:nvPr>
            <p:ph idx="1"/>
          </p:nvPr>
        </p:nvSpPr>
        <p:spPr/>
        <p:txBody>
          <a:bodyPr/>
          <a:lstStyle/>
          <a:p>
            <a:r>
              <a:rPr lang="en-US" dirty="0"/>
              <a:t>D. division improvement</a:t>
            </a:r>
          </a:p>
          <a:p>
            <a:r>
              <a:rPr lang="en-US" dirty="0"/>
              <a:t>E. Print statement (print ‘hello” and print (“Hell0”)</a:t>
            </a:r>
          </a:p>
        </p:txBody>
      </p:sp>
    </p:spTree>
    <p:extLst>
      <p:ext uri="{BB962C8B-B14F-4D97-AF65-F5344CB8AC3E}">
        <p14:creationId xmlns:p14="http://schemas.microsoft.com/office/powerpoint/2010/main" val="128993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chemeClr val="bg1"/>
                </a:solidFill>
              </a:rPr>
              <a:t>Unit one Part one outline</a:t>
            </a:r>
          </a:p>
        </p:txBody>
      </p:sp>
      <p:sp>
        <p:nvSpPr>
          <p:cNvPr id="5" name="Content Placeholder 4"/>
          <p:cNvSpPr>
            <a:spLocks noGrp="1"/>
          </p:cNvSpPr>
          <p:nvPr>
            <p:ph idx="1"/>
          </p:nvPr>
        </p:nvSpPr>
        <p:spPr>
          <a:xfrm>
            <a:off x="448965" y="1197405"/>
            <a:ext cx="6413609" cy="3512215"/>
          </a:xfrm>
        </p:spPr>
        <p:txBody>
          <a:bodyPr>
            <a:normAutofit fontScale="92500" lnSpcReduction="10000"/>
          </a:bodyPr>
          <a:lstStyle/>
          <a:p>
            <a:r>
              <a:rPr lang="en-US" sz="3200" dirty="0">
                <a:solidFill>
                  <a:schemeClr val="bg1"/>
                </a:solidFill>
              </a:rPr>
              <a:t>About Python ?</a:t>
            </a:r>
          </a:p>
          <a:p>
            <a:r>
              <a:rPr lang="en-US" sz="3200" dirty="0">
                <a:solidFill>
                  <a:schemeClr val="bg1"/>
                </a:solidFill>
              </a:rPr>
              <a:t>Versions of Python </a:t>
            </a:r>
          </a:p>
          <a:p>
            <a:r>
              <a:rPr lang="en-US" sz="3200" dirty="0">
                <a:solidFill>
                  <a:schemeClr val="bg1"/>
                </a:solidFill>
              </a:rPr>
              <a:t>Preparing coding environment for Python</a:t>
            </a:r>
          </a:p>
          <a:p>
            <a:r>
              <a:rPr lang="en-US" sz="3200" dirty="0">
                <a:solidFill>
                  <a:schemeClr val="bg1"/>
                </a:solidFill>
              </a:rPr>
              <a:t>Print Hello World</a:t>
            </a:r>
          </a:p>
          <a:p>
            <a:r>
              <a:rPr lang="en-US" sz="3200" dirty="0">
                <a:solidFill>
                  <a:schemeClr val="bg1"/>
                </a:solidFill>
              </a:rPr>
              <a:t>basic calculations</a:t>
            </a:r>
          </a:p>
          <a:p>
            <a:r>
              <a:rPr lang="en-US" sz="3200" dirty="0">
                <a:solidFill>
                  <a:schemeClr val="bg1"/>
                </a:solidFill>
              </a:rPr>
              <a:t>Variable </a:t>
            </a:r>
          </a:p>
          <a:p>
            <a:pPr marL="0" indent="0">
              <a:buNone/>
            </a:pPr>
            <a:endParaRPr lang="en-US" sz="3200" dirty="0">
              <a:solidFill>
                <a:schemeClr val="bg1"/>
              </a:solidFill>
            </a:endParaRPr>
          </a:p>
          <a:p>
            <a:endParaRPr lang="en-US" sz="3200" dirty="0">
              <a:solidFill>
                <a:schemeClr val="bg1"/>
              </a:solidFill>
            </a:endParaRPr>
          </a:p>
        </p:txBody>
      </p:sp>
    </p:spTree>
    <p:extLst>
      <p:ext uri="{BB962C8B-B14F-4D97-AF65-F5344CB8AC3E}">
        <p14:creationId xmlns:p14="http://schemas.microsoft.com/office/powerpoint/2010/main" val="1101633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6C302-95C6-4E59-B9A8-6249966548B4}"/>
              </a:ext>
            </a:extLst>
          </p:cNvPr>
          <p:cNvSpPr>
            <a:spLocks noGrp="1"/>
          </p:cNvSpPr>
          <p:nvPr>
            <p:ph type="title"/>
          </p:nvPr>
        </p:nvSpPr>
        <p:spPr/>
        <p:txBody>
          <a:bodyPr>
            <a:normAutofit fontScale="90000"/>
          </a:bodyPr>
          <a:lstStyle/>
          <a:p>
            <a:br>
              <a:rPr lang="en-US" dirty="0">
                <a:solidFill>
                  <a:schemeClr val="bg1"/>
                </a:solidFill>
              </a:rPr>
            </a:br>
            <a:r>
              <a:rPr lang="en-US" dirty="0">
                <a:solidFill>
                  <a:schemeClr val="bg1"/>
                </a:solidFill>
              </a:rPr>
              <a:t>Numbers  in Python!</a:t>
            </a:r>
            <a:br>
              <a:rPr lang="en-US" dirty="0">
                <a:solidFill>
                  <a:schemeClr val="bg1"/>
                </a:solidFill>
              </a:rPr>
            </a:br>
            <a:endParaRPr lang="en-US" dirty="0">
              <a:solidFill>
                <a:schemeClr val="bg1"/>
              </a:solidFill>
            </a:endParaRPr>
          </a:p>
        </p:txBody>
      </p:sp>
      <p:sp>
        <p:nvSpPr>
          <p:cNvPr id="3" name="Content Placeholder 2">
            <a:extLst>
              <a:ext uri="{FF2B5EF4-FFF2-40B4-BE49-F238E27FC236}">
                <a16:creationId xmlns:a16="http://schemas.microsoft.com/office/drawing/2014/main" id="{B4ADBA8D-7AD8-4A56-BECE-6606DD94E2AC}"/>
              </a:ext>
            </a:extLst>
          </p:cNvPr>
          <p:cNvSpPr>
            <a:spLocks noGrp="1"/>
          </p:cNvSpPr>
          <p:nvPr>
            <p:ph idx="1"/>
          </p:nvPr>
        </p:nvSpPr>
        <p:spPr>
          <a:xfrm>
            <a:off x="601670" y="1502815"/>
            <a:ext cx="8246070" cy="3512213"/>
          </a:xfrm>
        </p:spPr>
        <p:txBody>
          <a:bodyPr>
            <a:normAutofit fontScale="92500" lnSpcReduction="10000"/>
          </a:bodyPr>
          <a:lstStyle/>
          <a:p>
            <a:endParaRPr lang="en-US" dirty="0">
              <a:solidFill>
                <a:schemeClr val="bg1"/>
              </a:solidFill>
            </a:endParaRPr>
          </a:p>
          <a:p>
            <a:r>
              <a:rPr lang="en-US" dirty="0">
                <a:solidFill>
                  <a:schemeClr val="bg1"/>
                </a:solidFill>
              </a:rPr>
              <a:t>In this lecture, we will learn about numbers in Python and how to use them.</a:t>
            </a:r>
          </a:p>
          <a:p>
            <a:r>
              <a:rPr lang="en-US" dirty="0">
                <a:solidFill>
                  <a:schemeClr val="bg1"/>
                </a:solidFill>
              </a:rPr>
              <a:t>We'll learn about the following topics:</a:t>
            </a:r>
          </a:p>
          <a:p>
            <a:r>
              <a:rPr lang="en-US" dirty="0">
                <a:solidFill>
                  <a:schemeClr val="bg1"/>
                </a:solidFill>
              </a:rPr>
              <a:t>    1.) Types of Numbers in Python</a:t>
            </a:r>
          </a:p>
          <a:p>
            <a:r>
              <a:rPr lang="en-US" dirty="0">
                <a:solidFill>
                  <a:schemeClr val="bg1"/>
                </a:solidFill>
              </a:rPr>
              <a:t>    2.) Basic Arithmetic</a:t>
            </a:r>
          </a:p>
          <a:p>
            <a:r>
              <a:rPr lang="en-US" dirty="0">
                <a:solidFill>
                  <a:schemeClr val="bg1"/>
                </a:solidFill>
              </a:rPr>
              <a:t>    3.) Differences between classic division and floor division</a:t>
            </a:r>
          </a:p>
        </p:txBody>
      </p:sp>
    </p:spTree>
    <p:extLst>
      <p:ext uri="{BB962C8B-B14F-4D97-AF65-F5344CB8AC3E}">
        <p14:creationId xmlns:p14="http://schemas.microsoft.com/office/powerpoint/2010/main" val="4263851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988F8-5A9B-4CF6-97E2-77FAB9B86E49}"/>
              </a:ext>
            </a:extLst>
          </p:cNvPr>
          <p:cNvSpPr>
            <a:spLocks noGrp="1"/>
          </p:cNvSpPr>
          <p:nvPr>
            <p:ph type="title"/>
          </p:nvPr>
        </p:nvSpPr>
        <p:spPr/>
        <p:txBody>
          <a:bodyPr/>
          <a:lstStyle/>
          <a:p>
            <a:r>
              <a:rPr lang="en-US" dirty="0"/>
              <a:t>Basic Calculations </a:t>
            </a:r>
          </a:p>
        </p:txBody>
      </p:sp>
      <p:graphicFrame>
        <p:nvGraphicFramePr>
          <p:cNvPr id="5" name="Content Placeholder 4">
            <a:extLst>
              <a:ext uri="{FF2B5EF4-FFF2-40B4-BE49-F238E27FC236}">
                <a16:creationId xmlns:a16="http://schemas.microsoft.com/office/drawing/2014/main" id="{4AD09A98-5475-4F1B-A07D-CB364D1C66A4}"/>
              </a:ext>
            </a:extLst>
          </p:cNvPr>
          <p:cNvGraphicFramePr>
            <a:graphicFrameLocks noGrp="1"/>
          </p:cNvGraphicFramePr>
          <p:nvPr>
            <p:ph idx="1"/>
            <p:extLst>
              <p:ext uri="{D42A27DB-BD31-4B8C-83A1-F6EECF244321}">
                <p14:modId xmlns:p14="http://schemas.microsoft.com/office/powerpoint/2010/main" val="2910030307"/>
              </p:ext>
            </p:extLst>
          </p:nvPr>
        </p:nvGraphicFramePr>
        <p:xfrm>
          <a:off x="457200" y="1350110"/>
          <a:ext cx="8229600" cy="3710944"/>
        </p:xfrm>
        <a:graphic>
          <a:graphicData uri="http://schemas.openxmlformats.org/drawingml/2006/table">
            <a:tbl>
              <a:tblPr firstRow="1" firstCol="1" bandRow="1">
                <a:tableStyleId>{5C22544A-7EE6-4342-B048-85BDC9FD1C3A}</a:tableStyleId>
              </a:tblPr>
              <a:tblGrid>
                <a:gridCol w="2057400">
                  <a:extLst>
                    <a:ext uri="{9D8B030D-6E8A-4147-A177-3AD203B41FA5}">
                      <a16:colId xmlns:a16="http://schemas.microsoft.com/office/drawing/2014/main" val="1272891537"/>
                    </a:ext>
                  </a:extLst>
                </a:gridCol>
                <a:gridCol w="2668220">
                  <a:extLst>
                    <a:ext uri="{9D8B030D-6E8A-4147-A177-3AD203B41FA5}">
                      <a16:colId xmlns:a16="http://schemas.microsoft.com/office/drawing/2014/main" val="2188064414"/>
                    </a:ext>
                  </a:extLst>
                </a:gridCol>
                <a:gridCol w="1446580">
                  <a:extLst>
                    <a:ext uri="{9D8B030D-6E8A-4147-A177-3AD203B41FA5}">
                      <a16:colId xmlns:a16="http://schemas.microsoft.com/office/drawing/2014/main" val="1401132405"/>
                    </a:ext>
                  </a:extLst>
                </a:gridCol>
                <a:gridCol w="2057400">
                  <a:extLst>
                    <a:ext uri="{9D8B030D-6E8A-4147-A177-3AD203B41FA5}">
                      <a16:colId xmlns:a16="http://schemas.microsoft.com/office/drawing/2014/main" val="3774946998"/>
                    </a:ext>
                  </a:extLst>
                </a:gridCol>
              </a:tblGrid>
              <a:tr h="305410">
                <a:tc>
                  <a:txBody>
                    <a:bodyPr/>
                    <a:lstStyle/>
                    <a:p>
                      <a:pPr marL="0" marR="0" algn="ctr">
                        <a:lnSpc>
                          <a:spcPct val="107000"/>
                        </a:lnSpc>
                        <a:spcBef>
                          <a:spcPts val="0"/>
                        </a:spcBef>
                        <a:spcAft>
                          <a:spcPts val="800"/>
                        </a:spcAft>
                      </a:pPr>
                      <a:r>
                        <a:rPr lang="en-US" sz="1200">
                          <a:effectLst/>
                        </a:rPr>
                        <a:t>Operator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ctr">
                        <a:lnSpc>
                          <a:spcPct val="107000"/>
                        </a:lnSpc>
                        <a:spcBef>
                          <a:spcPts val="0"/>
                        </a:spcBef>
                        <a:spcAft>
                          <a:spcPts val="800"/>
                        </a:spcAft>
                      </a:pPr>
                      <a:r>
                        <a:rPr lang="en-US" sz="1200">
                          <a:effectLst/>
                        </a:rPr>
                        <a:t>Operation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ctr">
                        <a:lnSpc>
                          <a:spcPct val="107000"/>
                        </a:lnSpc>
                        <a:spcBef>
                          <a:spcPts val="0"/>
                        </a:spcBef>
                        <a:spcAft>
                          <a:spcPts val="800"/>
                        </a:spcAft>
                      </a:pPr>
                      <a:r>
                        <a:rPr lang="en-US" sz="1200">
                          <a:effectLst/>
                        </a:rPr>
                        <a:t>Example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ctr">
                        <a:lnSpc>
                          <a:spcPct val="107000"/>
                        </a:lnSpc>
                        <a:spcBef>
                          <a:spcPts val="0"/>
                        </a:spcBef>
                        <a:spcAft>
                          <a:spcPts val="800"/>
                        </a:spcAft>
                      </a:pPr>
                      <a:r>
                        <a:rPr lang="en-US" sz="1200">
                          <a:effectLst/>
                        </a:rPr>
                        <a:t>Evaluates to...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920625952"/>
                  </a:ext>
                </a:extLst>
              </a:tr>
              <a:tr h="458115">
                <a:tc>
                  <a:txBody>
                    <a:bodyPr/>
                    <a:lstStyle/>
                    <a:p>
                      <a:pPr marL="0" marR="0">
                        <a:lnSpc>
                          <a:spcPct val="107000"/>
                        </a:lnSpc>
                        <a:spcBef>
                          <a:spcPts val="0"/>
                        </a:spcBef>
                        <a:spcAft>
                          <a:spcPts val="800"/>
                        </a:spcAft>
                      </a:pPr>
                      <a:r>
                        <a:rPr lang="en-US"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dirty="0">
                          <a:effectLst/>
                        </a:rPr>
                        <a:t>Exponent/power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a:effectLst/>
                        </a:rPr>
                        <a:t>2 ** 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a:effectLst/>
                        </a:rPr>
                        <a:t>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103939401"/>
                  </a:ext>
                </a:extLst>
              </a:tr>
              <a:tr h="458115">
                <a:tc>
                  <a:txBody>
                    <a:bodyPr/>
                    <a:lstStyle/>
                    <a:p>
                      <a:pPr marL="0" marR="0">
                        <a:lnSpc>
                          <a:spcPct val="107000"/>
                        </a:lnSpc>
                        <a:spcBef>
                          <a:spcPts val="0"/>
                        </a:spcBef>
                        <a:spcAft>
                          <a:spcPts val="800"/>
                        </a:spcAft>
                      </a:pPr>
                      <a:r>
                        <a:rPr lang="en-US"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a:effectLst/>
                        </a:rPr>
                        <a:t>Modulus/remainder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a:effectLst/>
                        </a:rPr>
                        <a:t>22 % 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a:effectLst/>
                        </a:rPr>
                        <a:t>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412016032"/>
                  </a:ext>
                </a:extLst>
              </a:tr>
              <a:tr h="458115">
                <a:tc>
                  <a:txBody>
                    <a:bodyPr/>
                    <a:lstStyle/>
                    <a:p>
                      <a:pPr marL="0" marR="0">
                        <a:lnSpc>
                          <a:spcPct val="107000"/>
                        </a:lnSpc>
                        <a:spcBef>
                          <a:spcPts val="0"/>
                        </a:spcBef>
                        <a:spcAft>
                          <a:spcPts val="800"/>
                        </a:spcAft>
                      </a:pPr>
                      <a:r>
                        <a:rPr lang="en-US"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a:effectLst/>
                        </a:rPr>
                        <a:t>Integer division/floored quotient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a:effectLst/>
                        </a:rPr>
                        <a:t>22 // 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619721856"/>
                  </a:ext>
                </a:extLst>
              </a:tr>
              <a:tr h="458115">
                <a:tc>
                  <a:txBody>
                    <a:bodyPr/>
                    <a:lstStyle/>
                    <a:p>
                      <a:pPr marL="0" marR="0">
                        <a:lnSpc>
                          <a:spcPct val="107000"/>
                        </a:lnSpc>
                        <a:spcBef>
                          <a:spcPts val="0"/>
                        </a:spcBef>
                        <a:spcAft>
                          <a:spcPts val="800"/>
                        </a:spcAft>
                      </a:pPr>
                      <a:r>
                        <a:rPr lang="en-US"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a:effectLst/>
                        </a:rPr>
                        <a:t>Division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a:effectLst/>
                        </a:rPr>
                        <a:t>22 / 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a:effectLst/>
                        </a:rPr>
                        <a:t>2.75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63978824"/>
                  </a:ext>
                </a:extLst>
              </a:tr>
              <a:tr h="458115">
                <a:tc>
                  <a:txBody>
                    <a:bodyPr/>
                    <a:lstStyle/>
                    <a:p>
                      <a:pPr marL="0" marR="0">
                        <a:lnSpc>
                          <a:spcPct val="107000"/>
                        </a:lnSpc>
                        <a:spcBef>
                          <a:spcPts val="0"/>
                        </a:spcBef>
                        <a:spcAft>
                          <a:spcPts val="800"/>
                        </a:spcAft>
                      </a:pPr>
                      <a:r>
                        <a:rPr lang="en-US"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a:effectLst/>
                        </a:rPr>
                        <a:t>Multiplication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a:effectLst/>
                        </a:rPr>
                        <a:t>3 * 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a:effectLst/>
                        </a:rPr>
                        <a:t>15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410816377"/>
                  </a:ext>
                </a:extLst>
              </a:tr>
              <a:tr h="458115">
                <a:tc>
                  <a:txBody>
                    <a:bodyPr/>
                    <a:lstStyle/>
                    <a:p>
                      <a:pPr marL="0" marR="0">
                        <a:lnSpc>
                          <a:spcPct val="107000"/>
                        </a:lnSpc>
                        <a:spcBef>
                          <a:spcPts val="0"/>
                        </a:spcBef>
                        <a:spcAft>
                          <a:spcPts val="800"/>
                        </a:spcAft>
                      </a:pPr>
                      <a:r>
                        <a:rPr lang="en-US"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a:effectLst/>
                        </a:rPr>
                        <a:t>Subtraction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a:effectLst/>
                        </a:rPr>
                        <a:t>5 - 2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dirty="0">
                          <a:effectLst/>
                        </a:rPr>
                        <a:t>3</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320412054"/>
                  </a:ext>
                </a:extLst>
              </a:tr>
              <a:tr h="458115">
                <a:tc>
                  <a:txBody>
                    <a:bodyPr/>
                    <a:lstStyle/>
                    <a:p>
                      <a:pPr marL="0" marR="0">
                        <a:lnSpc>
                          <a:spcPct val="107000"/>
                        </a:lnSpc>
                        <a:spcBef>
                          <a:spcPts val="0"/>
                        </a:spcBef>
                        <a:spcAft>
                          <a:spcPts val="800"/>
                        </a:spcAft>
                      </a:pPr>
                      <a:r>
                        <a:rPr lang="en-US"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a:effectLst/>
                        </a:rPr>
                        <a:t>Addition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a:effectLst/>
                        </a:rPr>
                        <a:t>2 + 2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dirty="0">
                          <a:effectLst/>
                        </a:rPr>
                        <a:t>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101938486"/>
                  </a:ext>
                </a:extLst>
              </a:tr>
            </a:tbl>
          </a:graphicData>
        </a:graphic>
      </p:graphicFrame>
    </p:spTree>
    <p:extLst>
      <p:ext uri="{BB962C8B-B14F-4D97-AF65-F5344CB8AC3E}">
        <p14:creationId xmlns:p14="http://schemas.microsoft.com/office/powerpoint/2010/main" val="3917070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21956-73B4-4C4D-B8AA-B583BA1CCE1A}"/>
              </a:ext>
            </a:extLst>
          </p:cNvPr>
          <p:cNvSpPr>
            <a:spLocks noGrp="1"/>
          </p:cNvSpPr>
          <p:nvPr>
            <p:ph type="title"/>
          </p:nvPr>
        </p:nvSpPr>
        <p:spPr/>
        <p:txBody>
          <a:bodyPr/>
          <a:lstStyle/>
          <a:p>
            <a:r>
              <a:rPr lang="en-US" dirty="0"/>
              <a:t>Precedence</a:t>
            </a:r>
          </a:p>
        </p:txBody>
      </p:sp>
      <p:sp>
        <p:nvSpPr>
          <p:cNvPr id="3" name="Content Placeholder 2">
            <a:extLst>
              <a:ext uri="{FF2B5EF4-FFF2-40B4-BE49-F238E27FC236}">
                <a16:creationId xmlns:a16="http://schemas.microsoft.com/office/drawing/2014/main" id="{32FC9F16-BB22-49A9-9222-B8DD4B9379AD}"/>
              </a:ext>
            </a:extLst>
          </p:cNvPr>
          <p:cNvSpPr>
            <a:spLocks noGrp="1"/>
          </p:cNvSpPr>
          <p:nvPr>
            <p:ph idx="1"/>
          </p:nvPr>
        </p:nvSpPr>
        <p:spPr/>
        <p:txBody>
          <a:bodyPr>
            <a:normAutofit fontScale="92500"/>
          </a:bodyPr>
          <a:lstStyle/>
          <a:p>
            <a:pPr marL="0" indent="0">
              <a:buNone/>
            </a:pPr>
            <a:r>
              <a:rPr lang="en-US" dirty="0"/>
              <a:t>The order of operations (also called precedence) of Python   math operators is similar to that of mathematics. </a:t>
            </a:r>
          </a:p>
          <a:p>
            <a:pPr marL="0" indent="0">
              <a:buNone/>
            </a:pPr>
            <a:r>
              <a:rPr lang="en-US" dirty="0"/>
              <a:t>The ** operator is evaluated first; the *, /, //, and % operators are evaluated next, from left to right; and the + and - operators are evaluated last (also from left to right). </a:t>
            </a:r>
          </a:p>
          <a:p>
            <a:pPr marL="0" indent="0">
              <a:buNone/>
            </a:pPr>
            <a:r>
              <a:rPr lang="en-US" dirty="0"/>
              <a:t>You can use parentheses to override the usual precedence if you need to.</a:t>
            </a:r>
          </a:p>
          <a:p>
            <a:endParaRPr lang="en-US" dirty="0"/>
          </a:p>
        </p:txBody>
      </p:sp>
    </p:spTree>
    <p:extLst>
      <p:ext uri="{BB962C8B-B14F-4D97-AF65-F5344CB8AC3E}">
        <p14:creationId xmlns:p14="http://schemas.microsoft.com/office/powerpoint/2010/main" val="2894280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DEC68-E3A0-4F43-A7EB-C010E4C76122}"/>
              </a:ext>
            </a:extLst>
          </p:cNvPr>
          <p:cNvSpPr>
            <a:spLocks noGrp="1"/>
          </p:cNvSpPr>
          <p:nvPr>
            <p:ph type="title"/>
          </p:nvPr>
        </p:nvSpPr>
        <p:spPr/>
        <p:txBody>
          <a:bodyPr/>
          <a:lstStyle/>
          <a:p>
            <a:r>
              <a:rPr lang="en-US" dirty="0">
                <a:solidFill>
                  <a:schemeClr val="bg1"/>
                </a:solidFill>
              </a:rPr>
              <a:t>Data types In Python 3</a:t>
            </a:r>
          </a:p>
        </p:txBody>
      </p:sp>
      <p:pic>
        <p:nvPicPr>
          <p:cNvPr id="5" name="Content Placeholder 4">
            <a:extLst>
              <a:ext uri="{FF2B5EF4-FFF2-40B4-BE49-F238E27FC236}">
                <a16:creationId xmlns:a16="http://schemas.microsoft.com/office/drawing/2014/main" id="{30D7F4B0-5AC3-4F55-94F2-5164426654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4690" y="1282456"/>
            <a:ext cx="7914620" cy="3732574"/>
          </a:xfrm>
        </p:spPr>
      </p:pic>
    </p:spTree>
    <p:extLst>
      <p:ext uri="{BB962C8B-B14F-4D97-AF65-F5344CB8AC3E}">
        <p14:creationId xmlns:p14="http://schemas.microsoft.com/office/powerpoint/2010/main" val="3662908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B9889-512D-4DA2-8023-432DA698FA89}"/>
              </a:ext>
            </a:extLst>
          </p:cNvPr>
          <p:cNvSpPr>
            <a:spLocks noGrp="1"/>
          </p:cNvSpPr>
          <p:nvPr>
            <p:ph type="title"/>
          </p:nvPr>
        </p:nvSpPr>
        <p:spPr/>
        <p:txBody>
          <a:bodyPr/>
          <a:lstStyle/>
          <a:p>
            <a:r>
              <a:rPr lang="en-US" dirty="0">
                <a:solidFill>
                  <a:schemeClr val="bg1"/>
                </a:solidFill>
              </a:rPr>
              <a:t>Rules of Assigning Variables </a:t>
            </a:r>
          </a:p>
        </p:txBody>
      </p:sp>
      <p:sp>
        <p:nvSpPr>
          <p:cNvPr id="3" name="Content Placeholder 2">
            <a:extLst>
              <a:ext uri="{FF2B5EF4-FFF2-40B4-BE49-F238E27FC236}">
                <a16:creationId xmlns:a16="http://schemas.microsoft.com/office/drawing/2014/main" id="{C889C4DD-E667-4CD9-92A5-548C84C6CC77}"/>
              </a:ext>
            </a:extLst>
          </p:cNvPr>
          <p:cNvSpPr>
            <a:spLocks noGrp="1"/>
          </p:cNvSpPr>
          <p:nvPr>
            <p:ph idx="1"/>
          </p:nvPr>
        </p:nvSpPr>
        <p:spPr>
          <a:xfrm>
            <a:off x="448966" y="1655520"/>
            <a:ext cx="8246070" cy="3206803"/>
          </a:xfrm>
        </p:spPr>
        <p:txBody>
          <a:bodyPr>
            <a:normAutofit fontScale="70000" lnSpcReduction="20000"/>
          </a:bodyPr>
          <a:lstStyle/>
          <a:p>
            <a:r>
              <a:rPr lang="en-US" dirty="0">
                <a:solidFill>
                  <a:schemeClr val="bg1"/>
                </a:solidFill>
              </a:rPr>
              <a:t>The names you use when creating these labels need to follow a few rules:</a:t>
            </a:r>
          </a:p>
          <a:p>
            <a:r>
              <a:rPr lang="en-US" dirty="0">
                <a:solidFill>
                  <a:schemeClr val="bg1"/>
                </a:solidFill>
              </a:rPr>
              <a:t>1. Names can not start with a number.</a:t>
            </a:r>
          </a:p>
          <a:p>
            <a:r>
              <a:rPr lang="en-US" dirty="0">
                <a:solidFill>
                  <a:schemeClr val="bg1"/>
                </a:solidFill>
              </a:rPr>
              <a:t>2. There can be no spaces in the name, use _ instead.</a:t>
            </a:r>
          </a:p>
          <a:p>
            <a:r>
              <a:rPr lang="en-US" dirty="0">
                <a:solidFill>
                  <a:schemeClr val="bg1"/>
                </a:solidFill>
              </a:rPr>
              <a:t>3. Can't use any of these symbols :'",&lt;&gt;/?|\()!@#$%^&amp;*~-+</a:t>
            </a:r>
          </a:p>
          <a:p>
            <a:r>
              <a:rPr lang="en-US" dirty="0">
                <a:solidFill>
                  <a:schemeClr val="bg1"/>
                </a:solidFill>
              </a:rPr>
              <a:t>4. It's considered best practice (PEP8) that names are lowercase.</a:t>
            </a:r>
          </a:p>
          <a:p>
            <a:r>
              <a:rPr lang="en-US" dirty="0">
                <a:solidFill>
                  <a:schemeClr val="bg1"/>
                </a:solidFill>
              </a:rPr>
              <a:t>5. Avoid using the characters 'l' (lowercase letter el), 'O' (uppercase letter oh), </a:t>
            </a:r>
          </a:p>
          <a:p>
            <a:r>
              <a:rPr lang="en-US" dirty="0">
                <a:solidFill>
                  <a:schemeClr val="bg1"/>
                </a:solidFill>
              </a:rPr>
              <a:t>   or 'I' (uppercase letter eye) as single character variable names.</a:t>
            </a:r>
          </a:p>
          <a:p>
            <a:r>
              <a:rPr lang="en-US" dirty="0">
                <a:solidFill>
                  <a:schemeClr val="bg1"/>
                </a:solidFill>
              </a:rPr>
              <a:t>6. Avoid using words that have special meaning in Python like "list" and "str"</a:t>
            </a:r>
          </a:p>
        </p:txBody>
      </p:sp>
    </p:spTree>
    <p:extLst>
      <p:ext uri="{BB962C8B-B14F-4D97-AF65-F5344CB8AC3E}">
        <p14:creationId xmlns:p14="http://schemas.microsoft.com/office/powerpoint/2010/main" val="3047998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9EB05-8700-43F5-8075-C31E6BB1876A}"/>
              </a:ext>
            </a:extLst>
          </p:cNvPr>
          <p:cNvSpPr>
            <a:spLocks noGrp="1"/>
          </p:cNvSpPr>
          <p:nvPr>
            <p:ph type="title"/>
          </p:nvPr>
        </p:nvSpPr>
        <p:spPr/>
        <p:txBody>
          <a:bodyPr/>
          <a:lstStyle/>
          <a:p>
            <a:r>
              <a:rPr lang="en-US" dirty="0"/>
              <a:t>Dynamic Assigning</a:t>
            </a:r>
          </a:p>
        </p:txBody>
      </p:sp>
      <p:sp>
        <p:nvSpPr>
          <p:cNvPr id="3" name="Content Placeholder 2">
            <a:extLst>
              <a:ext uri="{FF2B5EF4-FFF2-40B4-BE49-F238E27FC236}">
                <a16:creationId xmlns:a16="http://schemas.microsoft.com/office/drawing/2014/main" id="{79BD89C7-9644-4273-A53B-3AF9DD104735}"/>
              </a:ext>
            </a:extLst>
          </p:cNvPr>
          <p:cNvSpPr>
            <a:spLocks noGrp="1"/>
          </p:cNvSpPr>
          <p:nvPr>
            <p:ph idx="1"/>
          </p:nvPr>
        </p:nvSpPr>
        <p:spPr/>
        <p:txBody>
          <a:bodyPr/>
          <a:lstStyle/>
          <a:p>
            <a:r>
              <a:rPr lang="en-US" dirty="0"/>
              <a:t>In python you can reassignment variable to other data type </a:t>
            </a:r>
          </a:p>
          <a:p>
            <a:r>
              <a:rPr lang="en-US" dirty="0" err="1"/>
              <a:t>My_friends</a:t>
            </a:r>
            <a:r>
              <a:rPr lang="en-US" dirty="0"/>
              <a:t> = 5</a:t>
            </a:r>
          </a:p>
          <a:p>
            <a:r>
              <a:rPr lang="en-US" dirty="0"/>
              <a:t>In C++ this is not possible you have define like</a:t>
            </a:r>
          </a:p>
          <a:p>
            <a:r>
              <a:rPr lang="en-US" dirty="0"/>
              <a:t>Int </a:t>
            </a:r>
            <a:r>
              <a:rPr lang="en-US" dirty="0" err="1"/>
              <a:t>my_friends</a:t>
            </a:r>
            <a:r>
              <a:rPr lang="en-US" dirty="0"/>
              <a:t> = 5</a:t>
            </a:r>
          </a:p>
          <a:p>
            <a:endParaRPr lang="en-US" dirty="0"/>
          </a:p>
        </p:txBody>
      </p:sp>
    </p:spTree>
    <p:extLst>
      <p:ext uri="{BB962C8B-B14F-4D97-AF65-F5344CB8AC3E}">
        <p14:creationId xmlns:p14="http://schemas.microsoft.com/office/powerpoint/2010/main" val="3860551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609B3-2EB1-4A19-9F5B-8EF7D912F2A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15D8187-E8D6-4F52-8710-4A1A19712D91}"/>
              </a:ext>
            </a:extLst>
          </p:cNvPr>
          <p:cNvSpPr>
            <a:spLocks noGrp="1"/>
          </p:cNvSpPr>
          <p:nvPr>
            <p:ph idx="1"/>
          </p:nvPr>
        </p:nvSpPr>
        <p:spPr/>
        <p:txBody>
          <a:bodyPr/>
          <a:lstStyle/>
          <a:p>
            <a:r>
              <a:rPr lang="en-US" dirty="0"/>
              <a:t>Examples in Anaconda </a:t>
            </a:r>
          </a:p>
        </p:txBody>
      </p:sp>
    </p:spTree>
    <p:extLst>
      <p:ext uri="{BB962C8B-B14F-4D97-AF65-F5344CB8AC3E}">
        <p14:creationId xmlns:p14="http://schemas.microsoft.com/office/powerpoint/2010/main" val="646188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5966-AE3C-4471-B5FD-CAD69D98CA6E}"/>
              </a:ext>
            </a:extLst>
          </p:cNvPr>
          <p:cNvSpPr>
            <a:spLocks noGrp="1"/>
          </p:cNvSpPr>
          <p:nvPr>
            <p:ph type="title"/>
          </p:nvPr>
        </p:nvSpPr>
        <p:spPr/>
        <p:txBody>
          <a:bodyPr/>
          <a:lstStyle/>
          <a:p>
            <a:r>
              <a:rPr lang="en-US" dirty="0"/>
              <a:t>String</a:t>
            </a:r>
          </a:p>
        </p:txBody>
      </p:sp>
      <p:sp>
        <p:nvSpPr>
          <p:cNvPr id="3" name="Content Placeholder 2">
            <a:extLst>
              <a:ext uri="{FF2B5EF4-FFF2-40B4-BE49-F238E27FC236}">
                <a16:creationId xmlns:a16="http://schemas.microsoft.com/office/drawing/2014/main" id="{36E05906-CDA2-4B15-AA3E-F1C2AB30E11F}"/>
              </a:ext>
            </a:extLst>
          </p:cNvPr>
          <p:cNvSpPr>
            <a:spLocks noGrp="1"/>
          </p:cNvSpPr>
          <p:nvPr>
            <p:ph idx="1"/>
          </p:nvPr>
        </p:nvSpPr>
        <p:spPr/>
        <p:txBody>
          <a:bodyPr/>
          <a:lstStyle/>
          <a:p>
            <a:r>
              <a:rPr lang="en-US" dirty="0"/>
              <a:t>Python programs can also have text values called strings, or strs,  Always surround your string in single quote (') characters (as in 'Hello' or 'Goodbye cruel world!’) or double quotes “Hello” so Python knows where the string begins and ends. You can even have a string with no characters in it, '', called a blank string. </a:t>
            </a:r>
          </a:p>
        </p:txBody>
      </p:sp>
    </p:spTree>
    <p:extLst>
      <p:ext uri="{BB962C8B-B14F-4D97-AF65-F5344CB8AC3E}">
        <p14:creationId xmlns:p14="http://schemas.microsoft.com/office/powerpoint/2010/main" val="1524005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87E56-F5EE-4EAF-9DDF-D8F093217EF3}"/>
              </a:ext>
            </a:extLst>
          </p:cNvPr>
          <p:cNvSpPr>
            <a:spLocks noGrp="1"/>
          </p:cNvSpPr>
          <p:nvPr>
            <p:ph type="title"/>
          </p:nvPr>
        </p:nvSpPr>
        <p:spPr/>
        <p:txBody>
          <a:bodyPr/>
          <a:lstStyle/>
          <a:p>
            <a:r>
              <a:rPr lang="en-US" dirty="0"/>
              <a:t>String</a:t>
            </a:r>
          </a:p>
        </p:txBody>
      </p:sp>
      <p:sp>
        <p:nvSpPr>
          <p:cNvPr id="3" name="Content Placeholder 2">
            <a:extLst>
              <a:ext uri="{FF2B5EF4-FFF2-40B4-BE49-F238E27FC236}">
                <a16:creationId xmlns:a16="http://schemas.microsoft.com/office/drawing/2014/main" id="{30505BF1-9AEC-47D0-A7D8-355B4A601198}"/>
              </a:ext>
            </a:extLst>
          </p:cNvPr>
          <p:cNvSpPr>
            <a:spLocks noGrp="1"/>
          </p:cNvSpPr>
          <p:nvPr>
            <p:ph idx="1"/>
          </p:nvPr>
        </p:nvSpPr>
        <p:spPr/>
        <p:txBody>
          <a:bodyPr>
            <a:normAutofit lnSpcReduction="10000"/>
          </a:bodyPr>
          <a:lstStyle/>
          <a:p>
            <a:r>
              <a:rPr lang="en-US" dirty="0"/>
              <a:t>Strings are used in Python to record text information, such as names. Strings in Python are actually a *sequence*, which basically means Python keeps track of every element in the string as a sequence. For example, Python understands the string "hello' to be a sequence of letters in a specific order. </a:t>
            </a:r>
          </a:p>
          <a:p>
            <a:r>
              <a:rPr lang="en-US" dirty="0"/>
              <a:t>To create a string in Python you need to use either single quotes or double quotes. For example:</a:t>
            </a:r>
          </a:p>
        </p:txBody>
      </p:sp>
    </p:spTree>
    <p:extLst>
      <p:ext uri="{BB962C8B-B14F-4D97-AF65-F5344CB8AC3E}">
        <p14:creationId xmlns:p14="http://schemas.microsoft.com/office/powerpoint/2010/main" val="986027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43545-1C6F-4599-AD55-E1AC502C158A}"/>
              </a:ext>
            </a:extLst>
          </p:cNvPr>
          <p:cNvSpPr>
            <a:spLocks noGrp="1"/>
          </p:cNvSpPr>
          <p:nvPr>
            <p:ph type="title"/>
          </p:nvPr>
        </p:nvSpPr>
        <p:spPr/>
        <p:txBody>
          <a:bodyPr/>
          <a:lstStyle/>
          <a:p>
            <a:r>
              <a:rPr lang="en-US" dirty="0">
                <a:solidFill>
                  <a:schemeClr val="bg1"/>
                </a:solidFill>
              </a:rPr>
              <a:t>Let go to anaconda</a:t>
            </a:r>
          </a:p>
        </p:txBody>
      </p:sp>
      <p:sp>
        <p:nvSpPr>
          <p:cNvPr id="3" name="Content Placeholder 2">
            <a:extLst>
              <a:ext uri="{FF2B5EF4-FFF2-40B4-BE49-F238E27FC236}">
                <a16:creationId xmlns:a16="http://schemas.microsoft.com/office/drawing/2014/main" id="{106DD557-22BE-4945-803F-488C65850FD3}"/>
              </a:ext>
            </a:extLst>
          </p:cNvPr>
          <p:cNvSpPr>
            <a:spLocks noGrp="1"/>
          </p:cNvSpPr>
          <p:nvPr>
            <p:ph idx="1"/>
          </p:nvPr>
        </p:nvSpPr>
        <p:spPr>
          <a:xfrm>
            <a:off x="448965" y="1502815"/>
            <a:ext cx="8246070" cy="3512213"/>
          </a:xfrm>
        </p:spPr>
        <p:txBody>
          <a:bodyPr/>
          <a:lstStyle/>
          <a:p>
            <a:r>
              <a:rPr lang="en-US" dirty="0">
                <a:solidFill>
                  <a:schemeClr val="bg1"/>
                </a:solidFill>
              </a:rPr>
              <a:t>Variable </a:t>
            </a:r>
          </a:p>
          <a:p>
            <a:r>
              <a:rPr lang="en-US" dirty="0">
                <a:solidFill>
                  <a:schemeClr val="bg1"/>
                </a:solidFill>
              </a:rPr>
              <a:t>Strings </a:t>
            </a:r>
          </a:p>
        </p:txBody>
      </p:sp>
    </p:spTree>
    <p:extLst>
      <p:ext uri="{BB962C8B-B14F-4D97-AF65-F5344CB8AC3E}">
        <p14:creationId xmlns:p14="http://schemas.microsoft.com/office/powerpoint/2010/main" val="45146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3639" y="586585"/>
            <a:ext cx="2901395" cy="763526"/>
          </a:xfrm>
        </p:spPr>
        <p:txBody>
          <a:bodyPr>
            <a:normAutofit/>
          </a:bodyPr>
          <a:lstStyle/>
          <a:p>
            <a:r>
              <a:rPr lang="en-US" dirty="0">
                <a:solidFill>
                  <a:schemeClr val="bg1"/>
                </a:solidFill>
              </a:rPr>
              <a:t>About Python</a:t>
            </a:r>
          </a:p>
        </p:txBody>
      </p:sp>
      <p:sp>
        <p:nvSpPr>
          <p:cNvPr id="3" name="Content Placeholder 2"/>
          <p:cNvSpPr>
            <a:spLocks noGrp="1"/>
          </p:cNvSpPr>
          <p:nvPr>
            <p:ph idx="1"/>
          </p:nvPr>
        </p:nvSpPr>
        <p:spPr>
          <a:xfrm>
            <a:off x="448964" y="1502815"/>
            <a:ext cx="8246070" cy="3512213"/>
          </a:xfrm>
        </p:spPr>
        <p:txBody>
          <a:bodyPr>
            <a:normAutofit/>
          </a:bodyPr>
          <a:lstStyle/>
          <a:p>
            <a:r>
              <a:rPr lang="en-US" dirty="0">
                <a:solidFill>
                  <a:schemeClr val="bg1"/>
                </a:solidFill>
              </a:rPr>
              <a:t>Python is a well-liked programming language. Python was introduced by Guido Van Rossum in 1989.</a:t>
            </a:r>
          </a:p>
          <a:p>
            <a:r>
              <a:rPr lang="en-US" dirty="0">
                <a:solidFill>
                  <a:schemeClr val="bg1"/>
                </a:solidFill>
              </a:rPr>
              <a:t>Van Rossum started developing the new script in the late 1980s and finally introduced the first version of that programming language in 1991. This initial release has module system of Modula-3. Later on, this programming language was named ‘Python’.</a:t>
            </a:r>
          </a:p>
        </p:txBody>
      </p:sp>
    </p:spTree>
    <p:extLst>
      <p:ext uri="{BB962C8B-B14F-4D97-AF65-F5344CB8AC3E}">
        <p14:creationId xmlns:p14="http://schemas.microsoft.com/office/powerpoint/2010/main" val="4103309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A64DC-8AD7-4A95-807A-4021974F24E6}"/>
              </a:ext>
            </a:extLst>
          </p:cNvPr>
          <p:cNvSpPr>
            <a:spLocks noGrp="1"/>
          </p:cNvSpPr>
          <p:nvPr>
            <p:ph type="title"/>
          </p:nvPr>
        </p:nvSpPr>
        <p:spPr/>
        <p:txBody>
          <a:bodyPr/>
          <a:lstStyle/>
          <a:p>
            <a:r>
              <a:rPr lang="en-US" dirty="0">
                <a:solidFill>
                  <a:schemeClr val="bg1"/>
                </a:solidFill>
              </a:rPr>
              <a:t>Let go to Anaconda Framework </a:t>
            </a:r>
          </a:p>
        </p:txBody>
      </p:sp>
      <p:pic>
        <p:nvPicPr>
          <p:cNvPr id="5" name="Content Placeholder 4">
            <a:extLst>
              <a:ext uri="{FF2B5EF4-FFF2-40B4-BE49-F238E27FC236}">
                <a16:creationId xmlns:a16="http://schemas.microsoft.com/office/drawing/2014/main" id="{CF0FC071-2096-48EF-8478-9223A8F742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9785" y="1349836"/>
            <a:ext cx="6703090" cy="3351545"/>
          </a:xfrm>
        </p:spPr>
      </p:pic>
    </p:spTree>
    <p:extLst>
      <p:ext uri="{BB962C8B-B14F-4D97-AF65-F5344CB8AC3E}">
        <p14:creationId xmlns:p14="http://schemas.microsoft.com/office/powerpoint/2010/main" val="18426228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3C7C0-CFC7-4DB3-AC5D-82675B502795}"/>
              </a:ext>
            </a:extLst>
          </p:cNvPr>
          <p:cNvSpPr>
            <a:spLocks noGrp="1"/>
          </p:cNvSpPr>
          <p:nvPr>
            <p:ph type="title"/>
          </p:nvPr>
        </p:nvSpPr>
        <p:spPr/>
        <p:txBody>
          <a:bodyPr/>
          <a:lstStyle/>
          <a:p>
            <a:r>
              <a:rPr lang="en-US" dirty="0">
                <a:solidFill>
                  <a:schemeClr val="bg1"/>
                </a:solidFill>
              </a:rPr>
              <a:t>Pop Quiz </a:t>
            </a:r>
          </a:p>
        </p:txBody>
      </p:sp>
      <p:sp>
        <p:nvSpPr>
          <p:cNvPr id="3" name="Content Placeholder 2">
            <a:extLst>
              <a:ext uri="{FF2B5EF4-FFF2-40B4-BE49-F238E27FC236}">
                <a16:creationId xmlns:a16="http://schemas.microsoft.com/office/drawing/2014/main" id="{A68ADEBD-8451-4031-BD7B-2F55E89468E3}"/>
              </a:ext>
            </a:extLst>
          </p:cNvPr>
          <p:cNvSpPr>
            <a:spLocks noGrp="1"/>
          </p:cNvSpPr>
          <p:nvPr>
            <p:ph idx="1"/>
          </p:nvPr>
        </p:nvSpPr>
        <p:spPr/>
        <p:txBody>
          <a:bodyPr/>
          <a:lstStyle/>
          <a:p>
            <a:r>
              <a:rPr lang="en-US" b="1" dirty="0">
                <a:solidFill>
                  <a:schemeClr val="bg1"/>
                </a:solidFill>
              </a:rPr>
              <a:t>Rules : </a:t>
            </a:r>
          </a:p>
          <a:p>
            <a:r>
              <a:rPr lang="en-US" dirty="0">
                <a:solidFill>
                  <a:schemeClr val="bg1"/>
                </a:solidFill>
              </a:rPr>
              <a:t>No smart phones </a:t>
            </a:r>
          </a:p>
          <a:p>
            <a:r>
              <a:rPr lang="en-US" dirty="0">
                <a:solidFill>
                  <a:schemeClr val="bg1"/>
                </a:solidFill>
              </a:rPr>
              <a:t>No talking </a:t>
            </a:r>
          </a:p>
          <a:p>
            <a:r>
              <a:rPr lang="en-US" dirty="0"/>
              <a:t>In 5 minutes I have to have your quiz in my table</a:t>
            </a:r>
            <a:r>
              <a:rPr lang="en-US" dirty="0">
                <a:solidFill>
                  <a:schemeClr val="bg1"/>
                </a:solidFill>
              </a:rPr>
              <a:t>. </a:t>
            </a:r>
          </a:p>
          <a:p>
            <a:r>
              <a:rPr lang="en-US" dirty="0">
                <a:solidFill>
                  <a:schemeClr val="bg1"/>
                </a:solidFill>
              </a:rPr>
              <a:t>Leave the class immediately </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0833630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87365-EA40-481D-AFFD-ABECD1AB3E8E}"/>
              </a:ext>
            </a:extLst>
          </p:cNvPr>
          <p:cNvSpPr>
            <a:spLocks noGrp="1"/>
          </p:cNvSpPr>
          <p:nvPr>
            <p:ph type="title"/>
          </p:nvPr>
        </p:nvSpPr>
        <p:spPr>
          <a:xfrm>
            <a:off x="457200" y="1960930"/>
            <a:ext cx="8229600" cy="857250"/>
          </a:xfrm>
        </p:spPr>
        <p:txBody>
          <a:bodyPr/>
          <a:lstStyle/>
          <a:p>
            <a:r>
              <a:rPr lang="en-US" dirty="0">
                <a:solidFill>
                  <a:schemeClr val="tx2">
                    <a:lumMod val="40000"/>
                    <a:lumOff val="60000"/>
                  </a:schemeClr>
                </a:solidFill>
              </a:rPr>
              <a:t>End</a:t>
            </a:r>
          </a:p>
        </p:txBody>
      </p:sp>
    </p:spTree>
    <p:extLst>
      <p:ext uri="{BB962C8B-B14F-4D97-AF65-F5344CB8AC3E}">
        <p14:creationId xmlns:p14="http://schemas.microsoft.com/office/powerpoint/2010/main" val="109100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FBAB1-B2CE-476E-AA03-950BC974D458}"/>
              </a:ext>
            </a:extLst>
          </p:cNvPr>
          <p:cNvSpPr>
            <a:spLocks noGrp="1"/>
          </p:cNvSpPr>
          <p:nvPr>
            <p:ph type="title"/>
          </p:nvPr>
        </p:nvSpPr>
        <p:spPr/>
        <p:txBody>
          <a:bodyPr/>
          <a:lstStyle/>
          <a:p>
            <a:r>
              <a:rPr lang="en-US" dirty="0" err="1">
                <a:solidFill>
                  <a:schemeClr val="bg1"/>
                </a:solidFill>
              </a:rPr>
              <a:t>Cont</a:t>
            </a:r>
            <a:r>
              <a:rPr lang="en-US" dirty="0">
                <a:solidFill>
                  <a:schemeClr val="bg1"/>
                </a:solidFill>
              </a:rPr>
              <a:t>…</a:t>
            </a:r>
          </a:p>
        </p:txBody>
      </p:sp>
      <p:sp>
        <p:nvSpPr>
          <p:cNvPr id="3" name="Content Placeholder 2">
            <a:extLst>
              <a:ext uri="{FF2B5EF4-FFF2-40B4-BE49-F238E27FC236}">
                <a16:creationId xmlns:a16="http://schemas.microsoft.com/office/drawing/2014/main" id="{4A97A074-5DEE-4A56-B86D-71C057A3C796}"/>
              </a:ext>
            </a:extLst>
          </p:cNvPr>
          <p:cNvSpPr>
            <a:spLocks noGrp="1"/>
          </p:cNvSpPr>
          <p:nvPr>
            <p:ph idx="1"/>
          </p:nvPr>
        </p:nvSpPr>
        <p:spPr/>
        <p:txBody>
          <a:bodyPr>
            <a:normAutofit fontScale="92500"/>
          </a:bodyPr>
          <a:lstStyle/>
          <a:p>
            <a:r>
              <a:rPr lang="en-US" dirty="0">
                <a:solidFill>
                  <a:schemeClr val="bg1"/>
                </a:solidFill>
              </a:rPr>
              <a:t>Often people assume that the name Python was written after a snake. </a:t>
            </a:r>
          </a:p>
          <a:p>
            <a:r>
              <a:rPr lang="en-US" dirty="0">
                <a:solidFill>
                  <a:schemeClr val="bg1"/>
                </a:solidFill>
              </a:rPr>
              <a:t>Back in the </a:t>
            </a:r>
            <a:r>
              <a:rPr lang="en-US" b="1" dirty="0">
                <a:solidFill>
                  <a:schemeClr val="bg1"/>
                </a:solidFill>
              </a:rPr>
              <a:t>1970s</a:t>
            </a:r>
            <a:r>
              <a:rPr lang="en-US" dirty="0">
                <a:solidFill>
                  <a:schemeClr val="bg1"/>
                </a:solidFill>
              </a:rPr>
              <a:t>, there was a popular BBC comedy tv show called </a:t>
            </a:r>
            <a:r>
              <a:rPr lang="en-US" dirty="0">
                <a:solidFill>
                  <a:schemeClr val="bg1"/>
                </a:solidFill>
                <a:hlinkClick r:id="rId2">
                  <a:extLst>
                    <a:ext uri="{A12FA001-AC4F-418D-AE19-62706E023703}">
                      <ahyp:hlinkClr xmlns:ahyp="http://schemas.microsoft.com/office/drawing/2018/hyperlinkcolor" val="tx"/>
                    </a:ext>
                  </a:extLst>
                </a:hlinkClick>
              </a:rPr>
              <a:t>Monty Python’s Fly Circus  </a:t>
            </a:r>
            <a:r>
              <a:rPr lang="en-US" dirty="0">
                <a:solidFill>
                  <a:schemeClr val="bg1"/>
                </a:solidFill>
              </a:rPr>
              <a:t>and Van Rossum happened to be the big fan of that show. So when Python was developed, Rossum named the project ‘Python’.</a:t>
            </a:r>
          </a:p>
          <a:p>
            <a:r>
              <a:rPr lang="en-US" dirty="0">
                <a:solidFill>
                  <a:schemeClr val="bg1"/>
                </a:solidFill>
              </a:rPr>
              <a:t>Python can works on dissimilar stands (Windows, Mac, Linux, Raspberry Pi, </a:t>
            </a:r>
            <a:r>
              <a:rPr lang="en-US" dirty="0" err="1">
                <a:solidFill>
                  <a:schemeClr val="bg1"/>
                </a:solidFill>
              </a:rPr>
              <a:t>etc</a:t>
            </a:r>
            <a:r>
              <a:rPr lang="en-US" dirty="0">
                <a:solidFill>
                  <a:schemeClr val="bg1"/>
                </a:solidFill>
              </a:rPr>
              <a:t>). </a:t>
            </a:r>
          </a:p>
          <a:p>
            <a:endParaRPr lang="en-US" dirty="0">
              <a:solidFill>
                <a:schemeClr val="bg1"/>
              </a:solidFill>
            </a:endParaRPr>
          </a:p>
        </p:txBody>
      </p:sp>
    </p:spTree>
    <p:extLst>
      <p:ext uri="{BB962C8B-B14F-4D97-AF65-F5344CB8AC3E}">
        <p14:creationId xmlns:p14="http://schemas.microsoft.com/office/powerpoint/2010/main" val="285659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Conti..</a:t>
            </a:r>
          </a:p>
        </p:txBody>
      </p:sp>
      <p:sp>
        <p:nvSpPr>
          <p:cNvPr id="3" name="Content Placeholder 2"/>
          <p:cNvSpPr>
            <a:spLocks noGrp="1"/>
          </p:cNvSpPr>
          <p:nvPr>
            <p:ph idx="1"/>
          </p:nvPr>
        </p:nvSpPr>
        <p:spPr/>
        <p:txBody>
          <a:bodyPr>
            <a:normAutofit/>
          </a:bodyPr>
          <a:lstStyle/>
          <a:p>
            <a:r>
              <a:rPr lang="en-US" dirty="0">
                <a:solidFill>
                  <a:schemeClr val="bg1"/>
                </a:solidFill>
              </a:rPr>
              <a:t>Python has syntax that permits developers to jot down programs with less lines than some other programming languages. Python runs on an explainer system, meaning that code can be executed as soon because it is written. this means that prototyping can be very fast. Python can be treated in a method way, an object-orientated way or a efficient way.</a:t>
            </a:r>
          </a:p>
          <a:p>
            <a:endParaRPr lang="en-US" dirty="0">
              <a:solidFill>
                <a:schemeClr val="bg1"/>
              </a:solidFill>
            </a:endParaRPr>
          </a:p>
        </p:txBody>
      </p:sp>
    </p:spTree>
    <p:extLst>
      <p:ext uri="{BB962C8B-B14F-4D97-AF65-F5344CB8AC3E}">
        <p14:creationId xmlns:p14="http://schemas.microsoft.com/office/powerpoint/2010/main" val="728271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Cont.</a:t>
            </a:r>
          </a:p>
        </p:txBody>
      </p:sp>
      <p:sp>
        <p:nvSpPr>
          <p:cNvPr id="3" name="Content Placeholder 2"/>
          <p:cNvSpPr>
            <a:spLocks noGrp="1"/>
          </p:cNvSpPr>
          <p:nvPr>
            <p:ph idx="1"/>
          </p:nvPr>
        </p:nvSpPr>
        <p:spPr/>
        <p:txBody>
          <a:bodyPr/>
          <a:lstStyle/>
          <a:p>
            <a:r>
              <a:rPr lang="en-US" dirty="0">
                <a:solidFill>
                  <a:schemeClr val="bg1"/>
                </a:solidFill>
              </a:rPr>
              <a:t>Use of python : data analytics, data science, machine learning, artificial intelligence, web development (server-side), software development , mathematics, system scripting etc.</a:t>
            </a:r>
          </a:p>
          <a:p>
            <a:endParaRPr lang="en-US" dirty="0">
              <a:solidFill>
                <a:schemeClr val="bg1"/>
              </a:solidFill>
            </a:endParaRPr>
          </a:p>
        </p:txBody>
      </p:sp>
    </p:spTree>
    <p:extLst>
      <p:ext uri="{BB962C8B-B14F-4D97-AF65-F5344CB8AC3E}">
        <p14:creationId xmlns:p14="http://schemas.microsoft.com/office/powerpoint/2010/main" val="1889764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E831C-4D3F-4CD1-96A1-B1FB28036075}"/>
              </a:ext>
            </a:extLst>
          </p:cNvPr>
          <p:cNvSpPr>
            <a:spLocks noGrp="1"/>
          </p:cNvSpPr>
          <p:nvPr>
            <p:ph type="title"/>
          </p:nvPr>
        </p:nvSpPr>
        <p:spPr/>
        <p:txBody>
          <a:bodyPr/>
          <a:lstStyle/>
          <a:p>
            <a:r>
              <a:rPr lang="en-US" dirty="0">
                <a:solidFill>
                  <a:schemeClr val="bg1"/>
                </a:solidFill>
              </a:rPr>
              <a:t>filename extensions</a:t>
            </a:r>
          </a:p>
        </p:txBody>
      </p:sp>
      <p:sp>
        <p:nvSpPr>
          <p:cNvPr id="3" name="Content Placeholder 2">
            <a:extLst>
              <a:ext uri="{FF2B5EF4-FFF2-40B4-BE49-F238E27FC236}">
                <a16:creationId xmlns:a16="http://schemas.microsoft.com/office/drawing/2014/main" id="{19D451B6-7019-46E8-87E1-E404514EAF55}"/>
              </a:ext>
            </a:extLst>
          </p:cNvPr>
          <p:cNvSpPr>
            <a:spLocks noGrp="1"/>
          </p:cNvSpPr>
          <p:nvPr>
            <p:ph idx="1"/>
          </p:nvPr>
        </p:nvSpPr>
        <p:spPr>
          <a:xfrm>
            <a:off x="448965" y="1502815"/>
            <a:ext cx="8246070" cy="3512213"/>
          </a:xfrm>
        </p:spPr>
        <p:txBody>
          <a:bodyPr>
            <a:normAutofit fontScale="92500" lnSpcReduction="20000"/>
          </a:bodyPr>
          <a:lstStyle/>
          <a:p>
            <a:r>
              <a:rPr lang="en-US" dirty="0">
                <a:solidFill>
                  <a:schemeClr val="bg1"/>
                </a:solidFill>
              </a:rPr>
              <a:t>filename extensions are .</a:t>
            </a:r>
            <a:r>
              <a:rPr lang="en-US" dirty="0" err="1">
                <a:solidFill>
                  <a:schemeClr val="bg1"/>
                </a:solidFill>
              </a:rPr>
              <a:t>py</a:t>
            </a:r>
            <a:r>
              <a:rPr lang="en-US" dirty="0">
                <a:solidFill>
                  <a:schemeClr val="bg1"/>
                </a:solidFill>
              </a:rPr>
              <a:t>, .</a:t>
            </a:r>
            <a:r>
              <a:rPr lang="en-US" dirty="0" err="1">
                <a:solidFill>
                  <a:schemeClr val="bg1"/>
                </a:solidFill>
              </a:rPr>
              <a:t>pyc</a:t>
            </a:r>
            <a:r>
              <a:rPr lang="en-US" dirty="0">
                <a:solidFill>
                  <a:schemeClr val="bg1"/>
                </a:solidFill>
              </a:rPr>
              <a:t>, .</a:t>
            </a:r>
            <a:r>
              <a:rPr lang="en-US" dirty="0" err="1">
                <a:solidFill>
                  <a:schemeClr val="bg1"/>
                </a:solidFill>
              </a:rPr>
              <a:t>pyd</a:t>
            </a:r>
            <a:r>
              <a:rPr lang="en-US" dirty="0">
                <a:solidFill>
                  <a:schemeClr val="bg1"/>
                </a:solidFill>
              </a:rPr>
              <a:t>, .</a:t>
            </a:r>
            <a:r>
              <a:rPr lang="en-US" dirty="0" err="1">
                <a:solidFill>
                  <a:schemeClr val="bg1"/>
                </a:solidFill>
              </a:rPr>
              <a:t>pyo</a:t>
            </a:r>
            <a:r>
              <a:rPr lang="en-US" dirty="0">
                <a:solidFill>
                  <a:schemeClr val="bg1"/>
                </a:solidFill>
              </a:rPr>
              <a:t>. It enables the straight and easy programming for both small and large applications. </a:t>
            </a:r>
          </a:p>
          <a:p>
            <a:r>
              <a:rPr lang="en-US" dirty="0">
                <a:solidFill>
                  <a:schemeClr val="bg1"/>
                </a:solidFill>
              </a:rPr>
              <a:t>It mainly emphasizes on code reusability, readability and using white space.</a:t>
            </a:r>
          </a:p>
          <a:p>
            <a:r>
              <a:rPr lang="en-US" dirty="0">
                <a:solidFill>
                  <a:schemeClr val="bg1"/>
                </a:solidFill>
              </a:rPr>
              <a:t>Python uses expressions mainly similar to C language and its methods and typing. </a:t>
            </a:r>
          </a:p>
          <a:p>
            <a:r>
              <a:rPr lang="en-US" dirty="0">
                <a:solidFill>
                  <a:schemeClr val="bg1"/>
                </a:solidFill>
              </a:rPr>
              <a:t>Python supports multiple </a:t>
            </a:r>
            <a:r>
              <a:rPr lang="en-US" dirty="0">
                <a:solidFill>
                  <a:schemeClr val="bg1"/>
                </a:solidFill>
                <a:hlinkClick r:id="rId2">
                  <a:extLst>
                    <a:ext uri="{A12FA001-AC4F-418D-AE19-62706E023703}">
                      <ahyp:hlinkClr xmlns:ahyp="http://schemas.microsoft.com/office/drawing/2018/hyperlinkcolor" val="tx"/>
                    </a:ext>
                  </a:extLst>
                </a:hlinkClick>
              </a:rPr>
              <a:t>programming paradigms </a:t>
            </a:r>
            <a:r>
              <a:rPr lang="en-US" dirty="0">
                <a:solidFill>
                  <a:schemeClr val="bg1"/>
                </a:solidFill>
              </a:rPr>
              <a:t>like functional programming, imperative and procedural as well.</a:t>
            </a:r>
          </a:p>
        </p:txBody>
      </p:sp>
    </p:spTree>
    <p:extLst>
      <p:ext uri="{BB962C8B-B14F-4D97-AF65-F5344CB8AC3E}">
        <p14:creationId xmlns:p14="http://schemas.microsoft.com/office/powerpoint/2010/main" val="3499431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821FD-81B8-44FA-A1EB-CAE88612486C}"/>
              </a:ext>
            </a:extLst>
          </p:cNvPr>
          <p:cNvSpPr>
            <a:spLocks noGrp="1"/>
          </p:cNvSpPr>
          <p:nvPr>
            <p:ph type="title"/>
          </p:nvPr>
        </p:nvSpPr>
        <p:spPr/>
        <p:txBody>
          <a:bodyPr/>
          <a:lstStyle/>
          <a:p>
            <a:r>
              <a:rPr lang="en-US" dirty="0">
                <a:solidFill>
                  <a:schemeClr val="bg1"/>
                </a:solidFill>
              </a:rPr>
              <a:t>History Python</a:t>
            </a:r>
          </a:p>
        </p:txBody>
      </p:sp>
      <p:pic>
        <p:nvPicPr>
          <p:cNvPr id="5" name="Content Placeholder 4">
            <a:extLst>
              <a:ext uri="{FF2B5EF4-FFF2-40B4-BE49-F238E27FC236}">
                <a16:creationId xmlns:a16="http://schemas.microsoft.com/office/drawing/2014/main" id="{1F4A53FC-0D27-4460-B96B-5B7A434538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0605" y="1349375"/>
            <a:ext cx="5955495" cy="3513138"/>
          </a:xfrm>
        </p:spPr>
      </p:pic>
    </p:spTree>
    <p:extLst>
      <p:ext uri="{BB962C8B-B14F-4D97-AF65-F5344CB8AC3E}">
        <p14:creationId xmlns:p14="http://schemas.microsoft.com/office/powerpoint/2010/main" val="895324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948FD-C388-4329-9118-C9DD55266376}"/>
              </a:ext>
            </a:extLst>
          </p:cNvPr>
          <p:cNvSpPr>
            <a:spLocks noGrp="1"/>
          </p:cNvSpPr>
          <p:nvPr>
            <p:ph type="title"/>
          </p:nvPr>
        </p:nvSpPr>
        <p:spPr/>
        <p:txBody>
          <a:bodyPr/>
          <a:lstStyle/>
          <a:p>
            <a:r>
              <a:rPr lang="en-US" dirty="0">
                <a:solidFill>
                  <a:schemeClr val="bg1"/>
                </a:solidFill>
              </a:rPr>
              <a:t>Python 2 vs Python 3</a:t>
            </a:r>
          </a:p>
        </p:txBody>
      </p:sp>
      <p:sp>
        <p:nvSpPr>
          <p:cNvPr id="3" name="Content Placeholder 2">
            <a:extLst>
              <a:ext uri="{FF2B5EF4-FFF2-40B4-BE49-F238E27FC236}">
                <a16:creationId xmlns:a16="http://schemas.microsoft.com/office/drawing/2014/main" id="{090E1762-1FAA-4D35-AE5C-03E4A21EA0CB}"/>
              </a:ext>
            </a:extLst>
          </p:cNvPr>
          <p:cNvSpPr>
            <a:spLocks noGrp="1"/>
          </p:cNvSpPr>
          <p:nvPr>
            <p:ph idx="1"/>
          </p:nvPr>
        </p:nvSpPr>
        <p:spPr/>
        <p:txBody>
          <a:bodyPr>
            <a:normAutofit/>
          </a:bodyPr>
          <a:lstStyle/>
          <a:p>
            <a:r>
              <a:rPr lang="en-US" dirty="0">
                <a:solidFill>
                  <a:schemeClr val="bg1"/>
                </a:solidFill>
              </a:rPr>
              <a:t>There are plenty of differences between these Python programming versions, but here are five of the main ones.</a:t>
            </a:r>
          </a:p>
          <a:p>
            <a:r>
              <a:rPr lang="en-US" b="1" dirty="0">
                <a:solidFill>
                  <a:schemeClr val="bg1"/>
                </a:solidFill>
              </a:rPr>
              <a:t>1. Python 2 is legacy, Python 3 is the future.</a:t>
            </a:r>
          </a:p>
          <a:p>
            <a:r>
              <a:rPr lang="en-US" dirty="0">
                <a:solidFill>
                  <a:schemeClr val="bg1"/>
                </a:solidFill>
              </a:rPr>
              <a:t>Since Python 2 has been the most popular version for over a decade and a half, it is still entrenched in the software at certain companies.</a:t>
            </a:r>
          </a:p>
          <a:p>
            <a:endParaRPr lang="en-US" dirty="0">
              <a:solidFill>
                <a:schemeClr val="bg1"/>
              </a:solidFill>
            </a:endParaRPr>
          </a:p>
        </p:txBody>
      </p:sp>
    </p:spTree>
    <p:extLst>
      <p:ext uri="{BB962C8B-B14F-4D97-AF65-F5344CB8AC3E}">
        <p14:creationId xmlns:p14="http://schemas.microsoft.com/office/powerpoint/2010/main" val="2510944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1447</Words>
  <Application>Microsoft Office PowerPoint</Application>
  <PresentationFormat>On-screen Show (16:9)</PresentationFormat>
  <Paragraphs>144</Paragraphs>
  <Slides>32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Calibri</vt:lpstr>
      <vt:lpstr>Office Theme</vt:lpstr>
      <vt:lpstr>Introduction Of Python3</vt:lpstr>
      <vt:lpstr>Unit one Part one outline</vt:lpstr>
      <vt:lpstr>About Python</vt:lpstr>
      <vt:lpstr>Cont…</vt:lpstr>
      <vt:lpstr>Conti..</vt:lpstr>
      <vt:lpstr>Cont.</vt:lpstr>
      <vt:lpstr>filename extensions</vt:lpstr>
      <vt:lpstr>History Python</vt:lpstr>
      <vt:lpstr>Python 2 vs Python 3</vt:lpstr>
      <vt:lpstr>Cont</vt:lpstr>
      <vt:lpstr>Cont..</vt:lpstr>
      <vt:lpstr>Cont…</vt:lpstr>
      <vt:lpstr>Cont..</vt:lpstr>
      <vt:lpstr>Cont…</vt:lpstr>
      <vt:lpstr>Cont..</vt:lpstr>
      <vt:lpstr>Preparing Python 3 Development Environment</vt:lpstr>
      <vt:lpstr>Hello world</vt:lpstr>
      <vt:lpstr>Summary for Last Lecturer</vt:lpstr>
      <vt:lpstr>Conti..</vt:lpstr>
      <vt:lpstr> Numbers  in Python! </vt:lpstr>
      <vt:lpstr>Basic Calculations </vt:lpstr>
      <vt:lpstr>Precedence</vt:lpstr>
      <vt:lpstr>Data types In Python 3</vt:lpstr>
      <vt:lpstr>Rules of Assigning Variables </vt:lpstr>
      <vt:lpstr>Dynamic Assigning</vt:lpstr>
      <vt:lpstr>PowerPoint Presentation</vt:lpstr>
      <vt:lpstr>String</vt:lpstr>
      <vt:lpstr>String</vt:lpstr>
      <vt:lpstr>Let go to anaconda</vt:lpstr>
      <vt:lpstr>Let go to Anaconda Framework </vt:lpstr>
      <vt:lpstr>Pop Quiz </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2019-10-16T06:52:35Z</dcterms:modified>
</cp:coreProperties>
</file>