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5" r:id="rId6"/>
    <p:sldId id="263" r:id="rId7"/>
    <p:sldId id="264" r:id="rId8"/>
    <p:sldId id="260" r:id="rId9"/>
    <p:sldId id="261" r:id="rId10"/>
    <p:sldId id="267" r:id="rId11"/>
    <p:sldId id="266" r:id="rId12"/>
    <p:sldId id="259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BB605-6798-B285-D2B7-F3D5F57331F1}" v="49" dt="2025-05-04T21:58:42.707"/>
    <p1510:client id="{226220F8-2CC1-68E0-05C2-ECFBF7A9A39F}" v="93" dt="2025-05-06T10:38:16.711"/>
    <p1510:client id="{3D61968A-D831-8F3D-66B6-3F1245EEE559}" v="223" dt="2025-05-06T11:27:26.510"/>
    <p1510:client id="{5A0A13AE-BDC5-7B66-C0F3-10B5E2F8BE75}" v="121" dt="2025-05-06T10:27:43.416"/>
    <p1510:client id="{A1FF9284-B898-201A-D5B4-93C45F125408}" v="216" dt="2025-05-04T21:24:20.350"/>
    <p1510:client id="{D538E97F-73A7-ECFB-3E38-52A8BAEC6E7B}" v="1047" dt="2025-05-06T11:36:47.394"/>
    <p1510:client id="{EC720D40-1910-97EE-8E86-89A0E7F88E74}" v="27" dt="2025-05-06T10:40:31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6CDC-67A5-48C5-BF38-2BB0B10F3A8E}" type="datetimeFigureOut">
              <a:t>5/12/2025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63545-620D-4A15-BCA0-A6195707500A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175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Quasi-identifier: A variable that can be used to identify an individual through association with another variable.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3545-620D-4A15-BCA0-A6195707500A}" type="slidenum"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1843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karias00/synth_tabular_data_gen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adul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kern="1200" err="1">
                <a:latin typeface="+mj-lt"/>
                <a:ea typeface="+mj-ea"/>
                <a:cs typeface="+mj-cs"/>
              </a:rPr>
              <a:t>Tabular</a:t>
            </a:r>
            <a:r>
              <a:rPr lang="en-US" sz="5000" kern="1200">
                <a:latin typeface="+mj-lt"/>
                <a:ea typeface="+mj-ea"/>
                <a:cs typeface="+mj-cs"/>
              </a:rPr>
              <a:t> </a:t>
            </a:r>
            <a:r>
              <a:rPr lang="en-US" sz="5000" kern="1200" err="1">
                <a:latin typeface="+mj-lt"/>
                <a:ea typeface="+mj-ea"/>
                <a:cs typeface="+mj-cs"/>
              </a:rPr>
              <a:t>Synthetic</a:t>
            </a:r>
            <a:r>
              <a:rPr lang="en-US" sz="5000" kern="1200">
                <a:latin typeface="+mj-lt"/>
                <a:ea typeface="+mj-ea"/>
                <a:cs typeface="+mj-cs"/>
              </a:rPr>
              <a:t> Data </a:t>
            </a:r>
            <a:r>
              <a:rPr lang="en-US" sz="5000" kern="1200" err="1">
                <a:latin typeface="+mj-lt"/>
                <a:ea typeface="+mj-ea"/>
                <a:cs typeface="+mj-cs"/>
              </a:rPr>
              <a:t>Generation</a:t>
            </a:r>
            <a:endParaRPr lang="hu-HU" err="1">
              <a:ea typeface="+mj-ea"/>
              <a:cs typeface="+mj-cs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Hoffner Marcell (CH4BMX)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Kilyénfalvi Zsófia Kata (RD7Z7P)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Nagy Zsuzsanna (X8O30D)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Zakariás Anna (DLNQ2V)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581DB7-9339-9108-8146-37F58BAE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266"/>
          </a:xfrm>
        </p:spPr>
        <p:txBody>
          <a:bodyPr>
            <a:normAutofit/>
          </a:bodyPr>
          <a:lstStyle/>
          <a:p>
            <a:r>
              <a:rPr lang="hu-HU" sz="2800" b="1" err="1"/>
              <a:t>Used</a:t>
            </a:r>
            <a:r>
              <a:rPr lang="hu-HU" sz="2800" b="1"/>
              <a:t> </a:t>
            </a:r>
            <a:r>
              <a:rPr lang="hu-HU" sz="2800" b="1" err="1"/>
              <a:t>evaluation</a:t>
            </a:r>
            <a:r>
              <a:rPr lang="hu-HU" sz="2800" b="1"/>
              <a:t> </a:t>
            </a:r>
            <a:r>
              <a:rPr lang="hu-HU" sz="2800" b="1" err="1"/>
              <a:t>metrics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72E2BC-79D3-C896-E63A-2C69091E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116"/>
            <a:ext cx="10515600" cy="49048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000" b="1" err="1"/>
              <a:t>Cosine</a:t>
            </a:r>
            <a:r>
              <a:rPr lang="hu-HU" sz="2000" b="1"/>
              <a:t> </a:t>
            </a:r>
            <a:r>
              <a:rPr lang="hu-HU" sz="2000" b="1" err="1"/>
              <a:t>similarity</a:t>
            </a:r>
            <a:endParaRPr lang="hu-HU" sz="200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hu-HU" sz="2000" err="1"/>
              <a:t>compare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the</a:t>
            </a:r>
            <a:r>
              <a:rPr lang="hu-HU" sz="2000">
                <a:ea typeface="+mn-lt"/>
                <a:cs typeface="+mn-lt"/>
              </a:rPr>
              <a:t> overall </a:t>
            </a:r>
            <a:r>
              <a:rPr lang="hu-HU" sz="2000" err="1">
                <a:ea typeface="+mn-lt"/>
                <a:cs typeface="+mn-lt"/>
              </a:rPr>
              <a:t>feature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vectors</a:t>
            </a:r>
            <a:r>
              <a:rPr lang="hu-HU" sz="2000">
                <a:ea typeface="+mn-lt"/>
                <a:cs typeface="+mn-lt"/>
              </a:rPr>
              <a:t> of </a:t>
            </a:r>
            <a:r>
              <a:rPr lang="hu-HU" sz="2000" err="1">
                <a:ea typeface="+mn-lt"/>
                <a:cs typeface="+mn-lt"/>
              </a:rPr>
              <a:t>real</a:t>
            </a:r>
            <a:r>
              <a:rPr lang="hu-HU" sz="2000">
                <a:ea typeface="+mn-lt"/>
                <a:cs typeface="+mn-lt"/>
              </a:rPr>
              <a:t> and </a:t>
            </a:r>
            <a:r>
              <a:rPr lang="hu-HU" sz="2000" err="1">
                <a:ea typeface="+mn-lt"/>
                <a:cs typeface="+mn-lt"/>
              </a:rPr>
              <a:t>synthetic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data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points</a:t>
            </a:r>
            <a:endParaRPr lang="hu-HU" sz="1600" err="1">
              <a:ea typeface="+mn-lt"/>
              <a:cs typeface="+mn-lt"/>
            </a:endParaRPr>
          </a:p>
          <a:p>
            <a:r>
              <a:rPr lang="hu-HU" sz="2000" b="1" err="1"/>
              <a:t>Quality</a:t>
            </a:r>
            <a:r>
              <a:rPr lang="hu-HU" sz="2000" b="1"/>
              <a:t> </a:t>
            </a:r>
            <a:r>
              <a:rPr lang="hu-HU" sz="2000" b="1" err="1"/>
              <a:t>Report</a:t>
            </a:r>
            <a:endParaRPr lang="hu-HU" sz="2000" b="1"/>
          </a:p>
          <a:p>
            <a:pPr lvl="1">
              <a:buFont typeface="Courier New" panose="020B0604020202020204" pitchFamily="34" charset="0"/>
              <a:buChar char="o"/>
            </a:pPr>
            <a:r>
              <a:rPr lang="hu-HU" sz="2000" err="1">
                <a:ea typeface="+mn-lt"/>
                <a:cs typeface="+mn-lt"/>
              </a:rPr>
              <a:t>checks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how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well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synthetic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data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replicates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statistical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properties</a:t>
            </a:r>
            <a:r>
              <a:rPr lang="hu-HU" sz="2000">
                <a:ea typeface="+mn-lt"/>
                <a:cs typeface="+mn-lt"/>
              </a:rPr>
              <a:t> of </a:t>
            </a:r>
            <a:r>
              <a:rPr lang="hu-HU" sz="2000" err="1">
                <a:ea typeface="+mn-lt"/>
                <a:cs typeface="+mn-lt"/>
              </a:rPr>
              <a:t>the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real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dataset</a:t>
            </a:r>
          </a:p>
          <a:p>
            <a:r>
              <a:rPr lang="hu-HU" sz="2000" b="1" err="1">
                <a:ea typeface="+mn-lt"/>
                <a:cs typeface="+mn-lt"/>
              </a:rPr>
              <a:t>Distance</a:t>
            </a:r>
            <a:r>
              <a:rPr lang="hu-HU" sz="2000" b="1">
                <a:ea typeface="+mn-lt"/>
                <a:cs typeface="+mn-lt"/>
              </a:rPr>
              <a:t> </a:t>
            </a:r>
            <a:r>
              <a:rPr lang="hu-HU" sz="2000" b="1" err="1">
                <a:ea typeface="+mn-lt"/>
                <a:cs typeface="+mn-lt"/>
              </a:rPr>
              <a:t>to</a:t>
            </a:r>
            <a:r>
              <a:rPr lang="hu-HU" sz="2000" b="1">
                <a:ea typeface="+mn-lt"/>
                <a:cs typeface="+mn-lt"/>
              </a:rPr>
              <a:t> </a:t>
            </a:r>
            <a:r>
              <a:rPr lang="hu-HU" sz="2000" b="1" err="1">
                <a:ea typeface="+mn-lt"/>
                <a:cs typeface="+mn-lt"/>
              </a:rPr>
              <a:t>Closest</a:t>
            </a:r>
            <a:r>
              <a:rPr lang="hu-HU" sz="2000" b="1">
                <a:ea typeface="+mn-lt"/>
                <a:cs typeface="+mn-lt"/>
              </a:rPr>
              <a:t> </a:t>
            </a:r>
            <a:r>
              <a:rPr lang="hu-HU" sz="2000" b="1" err="1">
                <a:ea typeface="+mn-lt"/>
                <a:cs typeface="+mn-lt"/>
              </a:rPr>
              <a:t>Record</a:t>
            </a:r>
            <a:r>
              <a:rPr lang="hu-HU" sz="2000" b="1">
                <a:ea typeface="+mn-lt"/>
                <a:cs typeface="+mn-lt"/>
              </a:rPr>
              <a:t> (DCR)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hu-HU" sz="2000" err="1"/>
              <a:t>how</a:t>
            </a:r>
            <a:r>
              <a:rPr lang="hu-HU" sz="2000"/>
              <a:t> </a:t>
            </a:r>
            <a:r>
              <a:rPr lang="hu-HU" sz="2000" err="1"/>
              <a:t>close</a:t>
            </a:r>
            <a:r>
              <a:rPr lang="hu-HU" sz="2000"/>
              <a:t> </a:t>
            </a:r>
            <a:r>
              <a:rPr lang="hu-HU" sz="2000" err="1"/>
              <a:t>each</a:t>
            </a:r>
            <a:r>
              <a:rPr lang="hu-HU" sz="2000"/>
              <a:t> </a:t>
            </a:r>
            <a:r>
              <a:rPr lang="hu-HU" sz="2000" err="1"/>
              <a:t>synthetic</a:t>
            </a:r>
            <a:r>
              <a:rPr lang="hu-HU" sz="2000"/>
              <a:t> </a:t>
            </a:r>
            <a:r>
              <a:rPr lang="hu-HU" sz="2000" err="1"/>
              <a:t>record</a:t>
            </a:r>
            <a:r>
              <a:rPr lang="hu-HU" sz="2000"/>
              <a:t> is </a:t>
            </a:r>
            <a:r>
              <a:rPr lang="hu-HU" sz="2000" err="1"/>
              <a:t>to</a:t>
            </a:r>
            <a:r>
              <a:rPr lang="hu-HU" sz="2000"/>
              <a:t> </a:t>
            </a:r>
            <a:r>
              <a:rPr lang="hu-HU" sz="2000" err="1"/>
              <a:t>its</a:t>
            </a:r>
            <a:r>
              <a:rPr lang="hu-HU" sz="2000"/>
              <a:t> </a:t>
            </a:r>
            <a:r>
              <a:rPr lang="hu-HU" sz="2000" err="1"/>
              <a:t>nearest</a:t>
            </a:r>
            <a:r>
              <a:rPr lang="hu-HU" sz="2000"/>
              <a:t> </a:t>
            </a:r>
            <a:r>
              <a:rPr lang="hu-HU" sz="2000" err="1"/>
              <a:t>real</a:t>
            </a:r>
            <a:r>
              <a:rPr lang="hu-HU" sz="2000"/>
              <a:t> </a:t>
            </a:r>
            <a:r>
              <a:rPr lang="hu-HU" sz="2000" err="1"/>
              <a:t>record</a:t>
            </a:r>
            <a:endParaRPr lang="hu-HU" sz="200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hu-HU" sz="2000" err="1"/>
              <a:t>if</a:t>
            </a:r>
            <a:r>
              <a:rPr lang="hu-HU" sz="2000"/>
              <a:t> </a:t>
            </a:r>
            <a:r>
              <a:rPr lang="hu-HU" sz="2000" err="1"/>
              <a:t>synthetic</a:t>
            </a:r>
            <a:r>
              <a:rPr lang="hu-HU" sz="2000"/>
              <a:t> </a:t>
            </a:r>
            <a:r>
              <a:rPr lang="hu-HU" sz="2000" err="1"/>
              <a:t>data</a:t>
            </a:r>
            <a:r>
              <a:rPr lang="hu-HU" sz="2000"/>
              <a:t> is </a:t>
            </a:r>
            <a:r>
              <a:rPr lang="hu-HU" sz="2000" err="1"/>
              <a:t>too</a:t>
            </a:r>
            <a:r>
              <a:rPr lang="hu-HU" sz="2000"/>
              <a:t> </a:t>
            </a:r>
            <a:r>
              <a:rPr lang="hu-HU" sz="2000" err="1"/>
              <a:t>similar</a:t>
            </a:r>
            <a:r>
              <a:rPr lang="hu-HU" sz="2000"/>
              <a:t> </a:t>
            </a:r>
            <a:r>
              <a:rPr lang="hu-HU" sz="2000" err="1"/>
              <a:t>can</a:t>
            </a:r>
            <a:r>
              <a:rPr lang="hu-HU" sz="2000"/>
              <a:t> </a:t>
            </a:r>
            <a:r>
              <a:rPr lang="hu-HU" sz="2000" err="1"/>
              <a:t>leak</a:t>
            </a:r>
            <a:r>
              <a:rPr lang="hu-HU" sz="2000"/>
              <a:t> </a:t>
            </a:r>
            <a:r>
              <a:rPr lang="hu-HU" sz="2000" err="1"/>
              <a:t>private</a:t>
            </a:r>
            <a:r>
              <a:rPr lang="hu-HU" sz="2000"/>
              <a:t> </a:t>
            </a:r>
            <a:r>
              <a:rPr lang="hu-HU" sz="2000" err="1"/>
              <a:t>information</a:t>
            </a:r>
            <a:endParaRPr lang="hu-HU" err="1"/>
          </a:p>
          <a:p>
            <a:r>
              <a:rPr lang="hu-HU" sz="2000" b="1"/>
              <a:t>k-</a:t>
            </a:r>
            <a:r>
              <a:rPr lang="hu-HU" sz="2000" b="1" err="1"/>
              <a:t>Anonimity</a:t>
            </a:r>
            <a:endParaRPr lang="hu-HU" sz="2000" b="1"/>
          </a:p>
          <a:p>
            <a:pPr lvl="1">
              <a:buFont typeface="Courier New" panose="020B0604020202020204" pitchFamily="34" charset="0"/>
              <a:buChar char="o"/>
            </a:pPr>
            <a:r>
              <a:rPr lang="hu-HU" sz="2000" err="1"/>
              <a:t>measures</a:t>
            </a:r>
            <a:r>
              <a:rPr lang="hu-HU" sz="2000"/>
              <a:t> </a:t>
            </a:r>
            <a:r>
              <a:rPr lang="hu-HU" sz="2000" err="1"/>
              <a:t>if</a:t>
            </a:r>
            <a:r>
              <a:rPr lang="hu-HU" sz="2000"/>
              <a:t> </a:t>
            </a:r>
            <a:r>
              <a:rPr lang="hu-HU" sz="2000" err="1"/>
              <a:t>the</a:t>
            </a:r>
            <a:r>
              <a:rPr lang="hu-HU" sz="2000"/>
              <a:t> </a:t>
            </a:r>
            <a:r>
              <a:rPr lang="hu-HU" sz="2000" err="1">
                <a:ea typeface="+mn-lt"/>
                <a:cs typeface="+mn-lt"/>
              </a:rPr>
              <a:t>data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points</a:t>
            </a:r>
            <a:r>
              <a:rPr lang="hu-HU" sz="2000">
                <a:ea typeface="+mn-lt"/>
                <a:cs typeface="+mn-lt"/>
              </a:rPr>
              <a:t> in a </a:t>
            </a:r>
            <a:r>
              <a:rPr lang="hu-HU" sz="2000" err="1">
                <a:ea typeface="+mn-lt"/>
                <a:cs typeface="+mn-lt"/>
              </a:rPr>
              <a:t>dataset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can</a:t>
            </a:r>
            <a:r>
              <a:rPr lang="hu-HU" sz="2000">
                <a:ea typeface="+mn-lt"/>
                <a:cs typeface="+mn-lt"/>
              </a:rPr>
              <a:t> be </a:t>
            </a:r>
            <a:r>
              <a:rPr lang="hu-HU" sz="2000" err="1">
                <a:ea typeface="+mn-lt"/>
                <a:cs typeface="+mn-lt"/>
              </a:rPr>
              <a:t>differentiate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from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at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least</a:t>
            </a:r>
            <a:r>
              <a:rPr lang="hu-HU" sz="2000">
                <a:ea typeface="+mn-lt"/>
                <a:cs typeface="+mn-lt"/>
              </a:rPr>
              <a:t> k-1 </a:t>
            </a:r>
            <a:r>
              <a:rPr lang="hu-HU" sz="2000" err="1">
                <a:ea typeface="+mn-lt"/>
                <a:cs typeface="+mn-lt"/>
              </a:rPr>
              <a:t>other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data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points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with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respect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to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the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quasi-identifiers</a:t>
            </a:r>
            <a:endParaRPr lang="hu-HU" sz="2000" err="1"/>
          </a:p>
          <a:p>
            <a:r>
              <a:rPr lang="hu-HU" sz="2000" b="1"/>
              <a:t>Visual </a:t>
            </a:r>
            <a:r>
              <a:rPr lang="hu-HU" sz="2000" b="1" err="1"/>
              <a:t>comparision</a:t>
            </a:r>
            <a:r>
              <a:rPr lang="hu-HU" sz="2000" b="1"/>
              <a:t> – Data </a:t>
            </a:r>
            <a:r>
              <a:rPr lang="hu-HU" sz="2000" b="1" err="1"/>
              <a:t>distribution</a:t>
            </a:r>
            <a:r>
              <a:rPr lang="hu-HU" sz="2000" b="1"/>
              <a:t>, PCA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sz="2000" err="1">
                <a:ea typeface="+mn-lt"/>
                <a:cs typeface="+mn-lt"/>
              </a:rPr>
              <a:t>can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provide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insights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into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how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accurate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was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the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synthetic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data</a:t>
            </a:r>
            <a:r>
              <a:rPr lang="hu-HU" sz="2000">
                <a:ea typeface="+mn-lt"/>
                <a:cs typeface="+mn-lt"/>
              </a:rPr>
              <a:t> </a:t>
            </a:r>
            <a:r>
              <a:rPr lang="hu-HU" sz="2000" err="1">
                <a:ea typeface="+mn-lt"/>
                <a:cs typeface="+mn-lt"/>
              </a:rPr>
              <a:t>generation</a:t>
            </a:r>
            <a:endParaRPr lang="hu-HU" sz="2000" b="1" err="1"/>
          </a:p>
          <a:p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196274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BC335C-8A8A-BE5C-91B7-86118F39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834"/>
          </a:xfrm>
        </p:spPr>
        <p:txBody>
          <a:bodyPr>
            <a:normAutofit/>
          </a:bodyPr>
          <a:lstStyle/>
          <a:p>
            <a:r>
              <a:rPr lang="hu-HU" sz="2800" b="1" err="1"/>
              <a:t>Conclusion</a:t>
            </a:r>
            <a:r>
              <a:rPr lang="hu-HU" sz="2800" b="1"/>
              <a:t> – </a:t>
            </a:r>
            <a:r>
              <a:rPr lang="hu-HU" sz="2800" b="1" err="1"/>
              <a:t>Model</a:t>
            </a:r>
            <a:r>
              <a:rPr lang="hu-HU" sz="2800" b="1"/>
              <a:t> </a:t>
            </a:r>
            <a:r>
              <a:rPr lang="hu-HU" sz="2800" b="1" err="1"/>
              <a:t>comparison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F7E132-3D3F-0BC5-A19B-B8EF6F287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918"/>
            <a:ext cx="10503210" cy="472304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hu-HU" b="1" i="1" u="sng"/>
              <a:t>Gaussian </a:t>
            </a:r>
            <a:r>
              <a:rPr lang="hu-HU" b="1" i="1" u="sng" err="1"/>
              <a:t>Copula</a:t>
            </a:r>
            <a:endParaRPr lang="hu-HU" b="1" i="1" u="sng"/>
          </a:p>
          <a:p>
            <a:r>
              <a:rPr lang="hu-HU" i="1" u="sng" err="1"/>
              <a:t>Stable</a:t>
            </a:r>
            <a:r>
              <a:rPr lang="hu-HU" i="1" u="sng"/>
              <a:t>, </a:t>
            </a:r>
            <a:r>
              <a:rPr lang="hu-HU" i="1" u="sng" err="1"/>
              <a:t>interpretable</a:t>
            </a:r>
            <a:r>
              <a:rPr lang="hu-HU" i="1" u="sng"/>
              <a:t>, </a:t>
            </a:r>
            <a:r>
              <a:rPr lang="hu-HU" i="1" u="sng" err="1"/>
              <a:t>ideal</a:t>
            </a:r>
            <a:r>
              <a:rPr lang="hu-HU" i="1" u="sng"/>
              <a:t> </a:t>
            </a:r>
            <a:r>
              <a:rPr lang="hu-HU" i="1" u="sng" err="1"/>
              <a:t>for</a:t>
            </a:r>
            <a:r>
              <a:rPr lang="hu-HU" i="1" u="sng"/>
              <a:t> mixed </a:t>
            </a:r>
            <a:r>
              <a:rPr lang="hu-HU" i="1" u="sng" err="1"/>
              <a:t>tabular</a:t>
            </a:r>
            <a:r>
              <a:rPr lang="hu-HU" i="1" u="sng"/>
              <a:t> </a:t>
            </a:r>
            <a:r>
              <a:rPr lang="hu-HU" i="1" u="sng" err="1"/>
              <a:t>data</a:t>
            </a:r>
            <a:endParaRPr lang="hu-HU" i="1" u="sng"/>
          </a:p>
          <a:p>
            <a:r>
              <a:rPr lang="hu-HU" i="1" u="sng" err="1"/>
              <a:t>Assumes</a:t>
            </a:r>
            <a:r>
              <a:rPr lang="hu-HU" i="1" u="sng"/>
              <a:t> Gaussian-like </a:t>
            </a:r>
            <a:r>
              <a:rPr lang="hu-HU" i="1" u="sng" err="1"/>
              <a:t>dependencies</a:t>
            </a:r>
            <a:endParaRPr lang="hu-HU" i="1" u="sng"/>
          </a:p>
          <a:p>
            <a:endParaRPr lang="hu-HU" i="1" u="sng"/>
          </a:p>
          <a:p>
            <a:r>
              <a:rPr lang="hu-HU" b="1" err="1"/>
              <a:t>Bayesian</a:t>
            </a:r>
            <a:r>
              <a:rPr lang="hu-HU" b="1"/>
              <a:t> Network</a:t>
            </a:r>
          </a:p>
          <a:p>
            <a:r>
              <a:rPr lang="hu-HU" err="1"/>
              <a:t>Causal</a:t>
            </a:r>
            <a:r>
              <a:rPr lang="hu-HU"/>
              <a:t> </a:t>
            </a:r>
            <a:r>
              <a:rPr lang="hu-HU" err="1"/>
              <a:t>relationships</a:t>
            </a:r>
            <a:r>
              <a:rPr lang="hu-HU"/>
              <a:t>, </a:t>
            </a:r>
            <a:r>
              <a:rPr lang="hu-HU" err="1"/>
              <a:t>interpretable</a:t>
            </a:r>
            <a:endParaRPr lang="hu-HU"/>
          </a:p>
          <a:p>
            <a:r>
              <a:rPr lang="hu-HU" err="1"/>
              <a:t>Requires</a:t>
            </a:r>
            <a:r>
              <a:rPr lang="hu-HU"/>
              <a:t> </a:t>
            </a:r>
            <a:r>
              <a:rPr lang="hu-HU" err="1"/>
              <a:t>feature</a:t>
            </a:r>
            <a:r>
              <a:rPr lang="hu-HU"/>
              <a:t> </a:t>
            </a:r>
            <a:r>
              <a:rPr lang="hu-HU" err="1"/>
              <a:t>ordering</a:t>
            </a:r>
            <a:r>
              <a:rPr lang="hu-HU"/>
              <a:t>; </a:t>
            </a:r>
            <a:r>
              <a:rPr lang="hu-HU" err="1"/>
              <a:t>scales</a:t>
            </a:r>
            <a:r>
              <a:rPr lang="hu-HU"/>
              <a:t> </a:t>
            </a:r>
            <a:r>
              <a:rPr lang="hu-HU" err="1"/>
              <a:t>poorly</a:t>
            </a:r>
            <a:r>
              <a:rPr lang="hu-HU"/>
              <a:t> </a:t>
            </a:r>
            <a:r>
              <a:rPr lang="hu-HU" err="1"/>
              <a:t>with</a:t>
            </a:r>
            <a:r>
              <a:rPr lang="hu-HU"/>
              <a:t> </a:t>
            </a:r>
            <a:r>
              <a:rPr lang="hu-HU" err="1"/>
              <a:t>high</a:t>
            </a:r>
            <a:r>
              <a:rPr lang="hu-HU"/>
              <a:t> </a:t>
            </a:r>
            <a:r>
              <a:rPr lang="hu-HU" err="1"/>
              <a:t>dimensions</a:t>
            </a:r>
            <a:endParaRPr lang="hu-HU"/>
          </a:p>
          <a:p>
            <a:r>
              <a:rPr lang="hu-HU" b="1" err="1"/>
              <a:t>VAEs</a:t>
            </a:r>
            <a:endParaRPr lang="hu-HU" err="1"/>
          </a:p>
          <a:p>
            <a:r>
              <a:rPr lang="hu-HU" err="1"/>
              <a:t>Learns</a:t>
            </a:r>
            <a:r>
              <a:rPr lang="hu-HU"/>
              <a:t> </a:t>
            </a:r>
            <a:r>
              <a:rPr lang="hu-HU" err="1"/>
              <a:t>latent</a:t>
            </a:r>
            <a:r>
              <a:rPr lang="hu-HU"/>
              <a:t> </a:t>
            </a:r>
            <a:r>
              <a:rPr lang="hu-HU" err="1"/>
              <a:t>structure</a:t>
            </a:r>
            <a:r>
              <a:rPr lang="hu-HU"/>
              <a:t>, </a:t>
            </a:r>
            <a:r>
              <a:rPr lang="hu-HU" err="1"/>
              <a:t>flexible</a:t>
            </a:r>
            <a:endParaRPr lang="hu-HU"/>
          </a:p>
          <a:p>
            <a:r>
              <a:rPr lang="hu-HU" err="1"/>
              <a:t>Reconstruction</a:t>
            </a:r>
            <a:r>
              <a:rPr lang="hu-HU"/>
              <a:t> </a:t>
            </a:r>
            <a:r>
              <a:rPr lang="hu-HU" err="1"/>
              <a:t>loss</a:t>
            </a:r>
            <a:r>
              <a:rPr lang="hu-HU"/>
              <a:t> </a:t>
            </a:r>
            <a:r>
              <a:rPr lang="hu-HU" err="1"/>
              <a:t>can</a:t>
            </a:r>
            <a:r>
              <a:rPr lang="hu-HU"/>
              <a:t> </a:t>
            </a:r>
            <a:r>
              <a:rPr lang="hu-HU" err="1"/>
              <a:t>blur</a:t>
            </a:r>
            <a:r>
              <a:rPr lang="hu-HU"/>
              <a:t> </a:t>
            </a:r>
            <a:r>
              <a:rPr lang="hu-HU" err="1"/>
              <a:t>discrete</a:t>
            </a:r>
            <a:r>
              <a:rPr lang="hu-HU"/>
              <a:t> </a:t>
            </a:r>
            <a:r>
              <a:rPr lang="hu-HU" err="1"/>
              <a:t>data</a:t>
            </a:r>
            <a:r>
              <a:rPr lang="hu-HU"/>
              <a:t> </a:t>
            </a:r>
            <a:r>
              <a:rPr lang="hu-HU" err="1"/>
              <a:t>fidelity</a:t>
            </a:r>
            <a:endParaRPr lang="hu-HU"/>
          </a:p>
          <a:p>
            <a:r>
              <a:rPr lang="hu-HU" b="1" err="1"/>
              <a:t>GANs</a:t>
            </a:r>
            <a:endParaRPr lang="hu-HU" err="1"/>
          </a:p>
          <a:p>
            <a:r>
              <a:rPr lang="hu-HU" err="1"/>
              <a:t>High-quality</a:t>
            </a:r>
            <a:r>
              <a:rPr lang="hu-HU"/>
              <a:t> </a:t>
            </a:r>
            <a:r>
              <a:rPr lang="hu-HU" err="1"/>
              <a:t>generation</a:t>
            </a:r>
            <a:r>
              <a:rPr lang="hu-HU"/>
              <a:t> </a:t>
            </a:r>
            <a:r>
              <a:rPr lang="hu-HU" err="1"/>
              <a:t>for</a:t>
            </a:r>
            <a:r>
              <a:rPr lang="hu-HU"/>
              <a:t> </a:t>
            </a:r>
            <a:r>
              <a:rPr lang="hu-HU" err="1"/>
              <a:t>complex</a:t>
            </a:r>
            <a:r>
              <a:rPr lang="hu-HU"/>
              <a:t> </a:t>
            </a:r>
            <a:r>
              <a:rPr lang="hu-HU" err="1"/>
              <a:t>distributions</a:t>
            </a:r>
            <a:endParaRPr lang="hu-HU"/>
          </a:p>
          <a:p>
            <a:r>
              <a:rPr lang="hu-HU" err="1"/>
              <a:t>Hard</a:t>
            </a:r>
            <a:r>
              <a:rPr lang="hu-HU"/>
              <a:t>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train</a:t>
            </a:r>
            <a:r>
              <a:rPr lang="hu-HU"/>
              <a:t>, </a:t>
            </a:r>
            <a:r>
              <a:rPr lang="hu-HU" err="1"/>
              <a:t>especially</a:t>
            </a:r>
            <a:r>
              <a:rPr lang="hu-HU"/>
              <a:t> </a:t>
            </a:r>
            <a:r>
              <a:rPr lang="hu-HU" err="1"/>
              <a:t>on</a:t>
            </a:r>
            <a:r>
              <a:rPr lang="hu-HU"/>
              <a:t> </a:t>
            </a:r>
            <a:r>
              <a:rPr lang="hu-HU" err="1"/>
              <a:t>discrete</a:t>
            </a:r>
            <a:r>
              <a:rPr lang="hu-HU"/>
              <a:t> </a:t>
            </a:r>
            <a:r>
              <a:rPr lang="hu-HU" err="1"/>
              <a:t>or</a:t>
            </a:r>
            <a:r>
              <a:rPr lang="hu-HU"/>
              <a:t> </a:t>
            </a:r>
            <a:r>
              <a:rPr lang="hu-HU" err="1"/>
              <a:t>categorical</a:t>
            </a:r>
            <a:r>
              <a:rPr lang="hu-HU"/>
              <a:t> </a:t>
            </a:r>
            <a:r>
              <a:rPr lang="hu-HU" err="1"/>
              <a:t>data</a:t>
            </a:r>
            <a:endParaRPr lang="hu-HU"/>
          </a:p>
          <a:p>
            <a:endParaRPr lang="hu-HU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760209C0-6F2A-7B71-1E70-9655B924998D}"/>
              </a:ext>
            </a:extLst>
          </p:cNvPr>
          <p:cNvSpPr/>
          <p:nvPr/>
        </p:nvSpPr>
        <p:spPr>
          <a:xfrm>
            <a:off x="918339" y="5534053"/>
            <a:ext cx="111512" cy="1239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1E1BE176-5182-42F8-74E5-FBF5636F51A3}"/>
              </a:ext>
            </a:extLst>
          </p:cNvPr>
          <p:cNvSpPr/>
          <p:nvPr/>
        </p:nvSpPr>
        <p:spPr>
          <a:xfrm>
            <a:off x="935462" y="4429511"/>
            <a:ext cx="111512" cy="1239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19B10810-30DE-3E78-EA39-292E5970AB27}"/>
              </a:ext>
            </a:extLst>
          </p:cNvPr>
          <p:cNvSpPr/>
          <p:nvPr/>
        </p:nvSpPr>
        <p:spPr>
          <a:xfrm>
            <a:off x="935463" y="3308195"/>
            <a:ext cx="111512" cy="1239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165ED777-83B1-2756-6A2E-50FC651B7215}"/>
              </a:ext>
            </a:extLst>
          </p:cNvPr>
          <p:cNvSpPr/>
          <p:nvPr/>
        </p:nvSpPr>
        <p:spPr>
          <a:xfrm>
            <a:off x="935463" y="1889511"/>
            <a:ext cx="111512" cy="12390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84326232-525A-0D76-6EB0-123396A6DC12}"/>
              </a:ext>
            </a:extLst>
          </p:cNvPr>
          <p:cNvSpPr/>
          <p:nvPr/>
        </p:nvSpPr>
        <p:spPr>
          <a:xfrm>
            <a:off x="918338" y="5877707"/>
            <a:ext cx="111512" cy="123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957BEF59-D9D3-9E85-3D45-491CC9390BCD}"/>
              </a:ext>
            </a:extLst>
          </p:cNvPr>
          <p:cNvSpPr/>
          <p:nvPr/>
        </p:nvSpPr>
        <p:spPr>
          <a:xfrm>
            <a:off x="935462" y="4807412"/>
            <a:ext cx="111512" cy="123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3C12A4AC-606C-C8D7-5AAD-F25B18DA30D6}"/>
              </a:ext>
            </a:extLst>
          </p:cNvPr>
          <p:cNvSpPr/>
          <p:nvPr/>
        </p:nvSpPr>
        <p:spPr>
          <a:xfrm>
            <a:off x="935462" y="3692290"/>
            <a:ext cx="111512" cy="123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5D4CD57C-3122-DF6F-04DA-86B5A988AAC9}"/>
              </a:ext>
            </a:extLst>
          </p:cNvPr>
          <p:cNvSpPr/>
          <p:nvPr/>
        </p:nvSpPr>
        <p:spPr>
          <a:xfrm>
            <a:off x="935462" y="2261217"/>
            <a:ext cx="111512" cy="1239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559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B7E9CB-9005-7D24-8EAE-9BD60200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547"/>
          </a:xfrm>
        </p:spPr>
        <p:txBody>
          <a:bodyPr/>
          <a:lstStyle/>
          <a:p>
            <a:r>
              <a:rPr lang="hu-HU" sz="2800" b="1" err="1"/>
              <a:t>Task</a:t>
            </a:r>
            <a:r>
              <a:rPr lang="hu-HU" sz="2800" b="1"/>
              <a:t> </a:t>
            </a:r>
            <a:r>
              <a:rPr lang="hu-HU" sz="2800" b="1" err="1"/>
              <a:t>Division</a:t>
            </a:r>
            <a:endParaRPr lang="hu-HU" sz="2800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A4F32C-BFD8-2C28-6060-139921448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014"/>
            <a:ext cx="10515600" cy="4829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000" b="1" err="1">
                <a:ea typeface="+mn-lt"/>
                <a:cs typeface="+mn-lt"/>
              </a:rPr>
              <a:t>Statistical</a:t>
            </a:r>
            <a:r>
              <a:rPr lang="hu-HU" sz="2000" b="1">
                <a:ea typeface="+mn-lt"/>
                <a:cs typeface="+mn-lt"/>
              </a:rPr>
              <a:t> </a:t>
            </a:r>
            <a:r>
              <a:rPr lang="hu-HU" sz="2000" b="1" err="1">
                <a:ea typeface="+mn-lt"/>
                <a:cs typeface="+mn-lt"/>
              </a:rPr>
              <a:t>Methods</a:t>
            </a:r>
            <a:r>
              <a:rPr lang="hu-HU" sz="2000">
                <a:ea typeface="+mn-lt"/>
                <a:cs typeface="+mn-lt"/>
              </a:rPr>
              <a:t> </a:t>
            </a:r>
            <a:r>
              <a:rPr lang="hu-HU" sz="2000" i="1">
                <a:ea typeface="+mn-lt"/>
                <a:cs typeface="+mn-lt"/>
              </a:rPr>
              <a:t>(</a:t>
            </a:r>
            <a:r>
              <a:rPr lang="hu-HU" sz="2000" i="1" err="1">
                <a:ea typeface="+mn-lt"/>
                <a:cs typeface="+mn-lt"/>
              </a:rPr>
              <a:t>Bayesian</a:t>
            </a:r>
            <a:r>
              <a:rPr lang="hu-HU" sz="2000" i="1">
                <a:ea typeface="+mn-lt"/>
                <a:cs typeface="+mn-lt"/>
              </a:rPr>
              <a:t> </a:t>
            </a:r>
            <a:r>
              <a:rPr lang="hu-HU" sz="2000" i="1" err="1">
                <a:ea typeface="+mn-lt"/>
                <a:cs typeface="+mn-lt"/>
              </a:rPr>
              <a:t>Networks</a:t>
            </a:r>
            <a:r>
              <a:rPr lang="hu-HU" sz="2000" i="1">
                <a:ea typeface="+mn-lt"/>
                <a:cs typeface="+mn-lt"/>
              </a:rPr>
              <a:t>, Gaussian </a:t>
            </a:r>
            <a:r>
              <a:rPr lang="hu-HU" sz="2000" i="1" err="1">
                <a:ea typeface="+mn-lt"/>
                <a:cs typeface="+mn-lt"/>
              </a:rPr>
              <a:t>Copula</a:t>
            </a:r>
            <a:r>
              <a:rPr lang="hu-HU" sz="2000" i="1">
                <a:ea typeface="+mn-lt"/>
                <a:cs typeface="+mn-lt"/>
              </a:rPr>
              <a:t>)</a:t>
            </a:r>
            <a:r>
              <a:rPr lang="hu-HU" sz="2000">
                <a:ea typeface="+mn-lt"/>
                <a:cs typeface="+mn-lt"/>
              </a:rPr>
              <a:t>:</a:t>
            </a:r>
            <a:br>
              <a:rPr lang="hu-HU" sz="2000">
                <a:ea typeface="+mn-lt"/>
                <a:cs typeface="+mn-lt"/>
              </a:rPr>
            </a:br>
            <a:r>
              <a:rPr lang="hu-HU" sz="2000">
                <a:ea typeface="+mn-lt"/>
                <a:cs typeface="+mn-lt"/>
              </a:rPr>
              <a:t>Marcell, Anna</a:t>
            </a:r>
            <a:br>
              <a:rPr lang="hu-HU" sz="2000" b="1">
                <a:ea typeface="+mn-lt"/>
                <a:cs typeface="+mn-lt"/>
              </a:rPr>
            </a:br>
            <a:r>
              <a:rPr lang="hu-HU" sz="2000">
                <a:ea typeface="+mn-lt"/>
                <a:cs typeface="+mn-lt"/>
              </a:rPr>
              <a:t>– </a:t>
            </a:r>
            <a:r>
              <a:rPr lang="hu-HU" sz="2000" err="1">
                <a:ea typeface="+mn-lt"/>
                <a:cs typeface="+mn-lt"/>
              </a:rPr>
              <a:t>Explored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traditional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tabular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data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generation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techniques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with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interpretable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models</a:t>
            </a:r>
            <a:r>
              <a:rPr lang="hu-HU" sz="2000">
                <a:ea typeface="+mn-lt"/>
                <a:cs typeface="+mn-lt"/>
              </a:rPr>
              <a:t>.</a:t>
            </a:r>
            <a:endParaRPr lang="hu-HU"/>
          </a:p>
          <a:p>
            <a:r>
              <a:rPr lang="hu-HU" sz="2000" b="1">
                <a:ea typeface="+mn-lt"/>
                <a:cs typeface="+mn-lt"/>
              </a:rPr>
              <a:t>Deep </a:t>
            </a:r>
            <a:r>
              <a:rPr lang="hu-HU" sz="2000" b="1" err="1">
                <a:ea typeface="+mn-lt"/>
                <a:cs typeface="+mn-lt"/>
              </a:rPr>
              <a:t>Learning</a:t>
            </a:r>
            <a:r>
              <a:rPr lang="hu-HU" sz="2000" b="1">
                <a:ea typeface="+mn-lt"/>
                <a:cs typeface="+mn-lt"/>
              </a:rPr>
              <a:t> </a:t>
            </a:r>
            <a:r>
              <a:rPr lang="hu-HU" sz="2000" b="1" err="1">
                <a:ea typeface="+mn-lt"/>
                <a:cs typeface="+mn-lt"/>
              </a:rPr>
              <a:t>Approaches</a:t>
            </a:r>
            <a:r>
              <a:rPr lang="hu-HU" sz="2000">
                <a:ea typeface="+mn-lt"/>
                <a:cs typeface="+mn-lt"/>
              </a:rPr>
              <a:t> </a:t>
            </a:r>
            <a:r>
              <a:rPr lang="hu-HU" sz="2000" i="1">
                <a:ea typeface="+mn-lt"/>
                <a:cs typeface="+mn-lt"/>
              </a:rPr>
              <a:t>(</a:t>
            </a:r>
            <a:r>
              <a:rPr lang="hu-HU" sz="2000" i="1" err="1">
                <a:ea typeface="+mn-lt"/>
                <a:cs typeface="+mn-lt"/>
              </a:rPr>
              <a:t>GANs</a:t>
            </a:r>
            <a:r>
              <a:rPr lang="hu-HU" sz="2000" i="1">
                <a:ea typeface="+mn-lt"/>
                <a:cs typeface="+mn-lt"/>
              </a:rPr>
              <a:t>, </a:t>
            </a:r>
            <a:r>
              <a:rPr lang="hu-HU" sz="2000" i="1" err="1">
                <a:ea typeface="+mn-lt"/>
                <a:cs typeface="+mn-lt"/>
              </a:rPr>
              <a:t>VAEs</a:t>
            </a:r>
            <a:r>
              <a:rPr lang="hu-HU" sz="2000" i="1">
                <a:ea typeface="+mn-lt"/>
                <a:cs typeface="+mn-lt"/>
              </a:rPr>
              <a:t>)</a:t>
            </a:r>
            <a:r>
              <a:rPr lang="hu-HU" sz="2000">
                <a:ea typeface="+mn-lt"/>
                <a:cs typeface="+mn-lt"/>
              </a:rPr>
              <a:t>:</a:t>
            </a:r>
            <a:br>
              <a:rPr lang="hu-HU" sz="2000">
                <a:ea typeface="+mn-lt"/>
                <a:cs typeface="+mn-lt"/>
              </a:rPr>
            </a:br>
            <a:r>
              <a:rPr lang="hu-HU" sz="2000">
                <a:ea typeface="+mn-lt"/>
                <a:cs typeface="+mn-lt"/>
              </a:rPr>
              <a:t>Zsuzsanna, Zsófia</a:t>
            </a:r>
            <a:br>
              <a:rPr lang="hu-HU" sz="2000" b="1">
                <a:ea typeface="+mn-lt"/>
                <a:cs typeface="+mn-lt"/>
              </a:rPr>
            </a:br>
            <a:r>
              <a:rPr lang="hu-HU" sz="2000">
                <a:ea typeface="+mn-lt"/>
                <a:cs typeface="+mn-lt"/>
              </a:rPr>
              <a:t>– </a:t>
            </a:r>
            <a:r>
              <a:rPr lang="hu-HU" sz="2000" err="1">
                <a:ea typeface="+mn-lt"/>
                <a:cs typeface="+mn-lt"/>
              </a:rPr>
              <a:t>Investigated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advanced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generative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models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for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complex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data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synthesis</a:t>
            </a:r>
            <a:r>
              <a:rPr lang="hu-HU" sz="2000">
                <a:ea typeface="+mn-lt"/>
                <a:cs typeface="+mn-lt"/>
              </a:rPr>
              <a:t>.</a:t>
            </a:r>
            <a:endParaRPr lang="hu-HU" sz="2000"/>
          </a:p>
          <a:p>
            <a:endParaRPr lang="hu-HU" sz="2000"/>
          </a:p>
          <a:p>
            <a:r>
              <a:rPr lang="hu-HU" sz="2000"/>
              <a:t>The </a:t>
            </a:r>
            <a:r>
              <a:rPr lang="hu-HU" sz="2000" err="1"/>
              <a:t>project's</a:t>
            </a:r>
            <a:r>
              <a:rPr lang="hu-HU" sz="2000"/>
              <a:t> </a:t>
            </a:r>
            <a:r>
              <a:rPr lang="hu-HU" sz="2000" err="1"/>
              <a:t>Github</a:t>
            </a:r>
            <a:r>
              <a:rPr lang="hu-HU" sz="2000"/>
              <a:t> </a:t>
            </a:r>
            <a:r>
              <a:rPr lang="hu-HU" sz="2000" err="1"/>
              <a:t>repository</a:t>
            </a:r>
            <a:r>
              <a:rPr lang="hu-HU" sz="2000"/>
              <a:t>:</a:t>
            </a:r>
            <a:br>
              <a:rPr lang="hu-HU" sz="2000"/>
            </a:br>
            <a:r>
              <a:rPr lang="hu-HU" sz="2000">
                <a:ea typeface="+mn-lt"/>
                <a:cs typeface="+mn-lt"/>
                <a:hlinkClick r:id="rId2"/>
              </a:rPr>
              <a:t>https://github.com/zakarias00/synth_tabular_data_gen.git</a:t>
            </a:r>
            <a:endParaRPr lang="hu-HU" sz="2000">
              <a:ea typeface="+mn-lt"/>
              <a:cs typeface="+mn-lt"/>
            </a:endParaRPr>
          </a:p>
          <a:p>
            <a:endParaRPr lang="hu-HU" sz="2000"/>
          </a:p>
          <a:p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139965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41AA40-58DA-AD1C-6CDC-7DF0DEF1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u-HU" sz="4800" b="1">
                <a:ea typeface="+mj-lt"/>
                <a:cs typeface="+mj-lt"/>
              </a:rPr>
              <a:t>Overview and Motivation</a:t>
            </a:r>
            <a:endParaRPr lang="hu-HU" sz="4800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9B2860-E6A3-D040-BB50-EFF8676E9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73" y="2720157"/>
            <a:ext cx="10251074" cy="362026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hu-HU" sz="1400" b="1" err="1">
                <a:ea typeface="+mn-lt"/>
                <a:cs typeface="+mn-lt"/>
              </a:rPr>
              <a:t>Goal</a:t>
            </a:r>
            <a:r>
              <a:rPr lang="hu-HU" sz="1400">
                <a:ea typeface="+mn-lt"/>
                <a:cs typeface="+mn-lt"/>
              </a:rPr>
              <a:t>: </a:t>
            </a:r>
            <a:r>
              <a:rPr lang="hu-HU" sz="1400" err="1">
                <a:ea typeface="+mn-lt"/>
                <a:cs typeface="+mn-lt"/>
              </a:rPr>
              <a:t>Create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rerealistic-looking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synthetic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tabular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examples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with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data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quality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similar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to</a:t>
            </a:r>
            <a:r>
              <a:rPr lang="hu-HU" sz="1400">
                <a:ea typeface="+mn-lt"/>
                <a:cs typeface="+mn-lt"/>
              </a:rPr>
              <a:t> </a:t>
            </a:r>
            <a:r>
              <a:rPr lang="hu-HU" sz="1400" err="1">
                <a:ea typeface="+mn-lt"/>
                <a:cs typeface="+mn-lt"/>
              </a:rPr>
              <a:t>provided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data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to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protect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sensitive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data</a:t>
            </a:r>
            <a:r>
              <a:rPr lang="hu-HU" sz="1400">
                <a:ea typeface="+mn-lt"/>
                <a:cs typeface="+mn-lt"/>
              </a:rPr>
              <a:t> and </a:t>
            </a:r>
            <a:r>
              <a:rPr lang="hu-HU" sz="1400" err="1">
                <a:ea typeface="+mn-lt"/>
                <a:cs typeface="+mn-lt"/>
              </a:rPr>
              <a:t>mitigate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bias</a:t>
            </a:r>
            <a:r>
              <a:rPr lang="hu-HU" sz="1400">
                <a:ea typeface="+mn-lt"/>
                <a:cs typeface="+mn-lt"/>
              </a:rPr>
              <a:t>. </a:t>
            </a:r>
            <a:r>
              <a:rPr lang="hu-HU" sz="1400" err="1">
                <a:ea typeface="+mn-lt"/>
                <a:cs typeface="+mn-lt"/>
              </a:rPr>
              <a:t>Then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compare</a:t>
            </a:r>
            <a:r>
              <a:rPr lang="hu-HU" sz="1400">
                <a:ea typeface="+mn-lt"/>
                <a:cs typeface="+mn-lt"/>
              </a:rPr>
              <a:t> 4 </a:t>
            </a:r>
            <a:r>
              <a:rPr lang="hu-HU" sz="1400" err="1">
                <a:ea typeface="+mn-lt"/>
                <a:cs typeface="+mn-lt"/>
              </a:rPr>
              <a:t>models</a:t>
            </a:r>
            <a:r>
              <a:rPr lang="hu-HU" sz="1400">
                <a:ea typeface="+mn-lt"/>
                <a:cs typeface="+mn-lt"/>
              </a:rPr>
              <a:t> (</a:t>
            </a:r>
            <a:r>
              <a:rPr lang="hu-HU" sz="1400" err="1">
                <a:ea typeface="+mn-lt"/>
                <a:cs typeface="+mn-lt"/>
              </a:rPr>
              <a:t>GANs</a:t>
            </a:r>
            <a:r>
              <a:rPr lang="hu-HU" sz="1400">
                <a:ea typeface="+mn-lt"/>
                <a:cs typeface="+mn-lt"/>
              </a:rPr>
              <a:t>, </a:t>
            </a:r>
            <a:r>
              <a:rPr lang="hu-HU" sz="1400" err="1">
                <a:ea typeface="+mn-lt"/>
                <a:cs typeface="+mn-lt"/>
              </a:rPr>
              <a:t>VAEs</a:t>
            </a:r>
            <a:r>
              <a:rPr lang="hu-HU" sz="1400">
                <a:ea typeface="+mn-lt"/>
                <a:cs typeface="+mn-lt"/>
              </a:rPr>
              <a:t>, Gaussian </a:t>
            </a:r>
            <a:r>
              <a:rPr lang="hu-HU" sz="1400" err="1">
                <a:ea typeface="+mn-lt"/>
                <a:cs typeface="+mn-lt"/>
              </a:rPr>
              <a:t>Copula</a:t>
            </a:r>
            <a:r>
              <a:rPr lang="hu-HU" sz="1400">
                <a:ea typeface="+mn-lt"/>
                <a:cs typeface="+mn-lt"/>
              </a:rPr>
              <a:t> and </a:t>
            </a:r>
            <a:r>
              <a:rPr lang="hu-HU" sz="1400" err="1">
                <a:ea typeface="+mn-lt"/>
                <a:cs typeface="+mn-lt"/>
              </a:rPr>
              <a:t>Bayesian</a:t>
            </a:r>
            <a:r>
              <a:rPr lang="hu-HU" sz="1400">
                <a:ea typeface="+mn-lt"/>
                <a:cs typeface="+mn-lt"/>
              </a:rPr>
              <a:t> Network)</a:t>
            </a:r>
            <a:endParaRPr lang="hu-HU"/>
          </a:p>
          <a:p>
            <a:pPr>
              <a:buNone/>
            </a:pPr>
            <a:r>
              <a:rPr lang="hu-HU" sz="1400" b="1" err="1">
                <a:ea typeface="+mn-lt"/>
                <a:cs typeface="+mn-lt"/>
              </a:rPr>
              <a:t>Why</a:t>
            </a:r>
            <a:r>
              <a:rPr lang="hu-HU" sz="1400" b="1">
                <a:ea typeface="+mn-lt"/>
                <a:cs typeface="+mn-lt"/>
              </a:rPr>
              <a:t> </a:t>
            </a:r>
            <a:r>
              <a:rPr lang="hu-HU" sz="1400" b="1" err="1">
                <a:ea typeface="+mn-lt"/>
                <a:cs typeface="+mn-lt"/>
              </a:rPr>
              <a:t>It</a:t>
            </a:r>
            <a:r>
              <a:rPr lang="hu-HU" sz="1400" b="1">
                <a:ea typeface="+mn-lt"/>
                <a:cs typeface="+mn-lt"/>
              </a:rPr>
              <a:t> </a:t>
            </a:r>
            <a:r>
              <a:rPr lang="hu-HU" sz="1400" b="1" err="1">
                <a:ea typeface="+mn-lt"/>
                <a:cs typeface="+mn-lt"/>
              </a:rPr>
              <a:t>Matters</a:t>
            </a:r>
            <a:r>
              <a:rPr lang="hu-HU" sz="1400" b="1">
                <a:ea typeface="+mn-lt"/>
                <a:cs typeface="+mn-lt"/>
              </a:rPr>
              <a:t>:</a:t>
            </a:r>
            <a:endParaRPr lang="hu-HU" sz="1400"/>
          </a:p>
          <a:p>
            <a:r>
              <a:rPr lang="hu-HU" sz="1400" err="1">
                <a:ea typeface="+mn-lt"/>
                <a:cs typeface="+mn-lt"/>
              </a:rPr>
              <a:t>enables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safe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data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sharing</a:t>
            </a:r>
            <a:r>
              <a:rPr lang="hu-HU" sz="1400">
                <a:ea typeface="+mn-lt"/>
                <a:cs typeface="+mn-lt"/>
              </a:rPr>
              <a:t> in </a:t>
            </a:r>
            <a:r>
              <a:rPr lang="hu-HU" sz="1400" err="1">
                <a:ea typeface="+mn-lt"/>
                <a:cs typeface="+mn-lt"/>
              </a:rPr>
              <a:t>sensitive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fields</a:t>
            </a:r>
            <a:r>
              <a:rPr lang="hu-HU" sz="1400">
                <a:ea typeface="+mn-lt"/>
                <a:cs typeface="+mn-lt"/>
              </a:rPr>
              <a:t> (</a:t>
            </a:r>
            <a:r>
              <a:rPr lang="hu-HU" sz="1400" err="1">
                <a:ea typeface="+mn-lt"/>
                <a:cs typeface="+mn-lt"/>
              </a:rPr>
              <a:t>e.g</a:t>
            </a:r>
            <a:r>
              <a:rPr lang="hu-HU" sz="1400">
                <a:ea typeface="+mn-lt"/>
                <a:cs typeface="+mn-lt"/>
              </a:rPr>
              <a:t>., </a:t>
            </a:r>
            <a:r>
              <a:rPr lang="hu-HU" sz="1400" err="1">
                <a:ea typeface="+mn-lt"/>
                <a:cs typeface="+mn-lt"/>
              </a:rPr>
              <a:t>healthcare</a:t>
            </a:r>
            <a:r>
              <a:rPr lang="hu-HU" sz="1400">
                <a:ea typeface="+mn-lt"/>
                <a:cs typeface="+mn-lt"/>
              </a:rPr>
              <a:t>, </a:t>
            </a:r>
            <a:r>
              <a:rPr lang="hu-HU" sz="1400" err="1">
                <a:ea typeface="+mn-lt"/>
                <a:cs typeface="+mn-lt"/>
              </a:rPr>
              <a:t>finance</a:t>
            </a:r>
            <a:r>
              <a:rPr lang="hu-HU" sz="1400">
                <a:ea typeface="+mn-lt"/>
                <a:cs typeface="+mn-lt"/>
              </a:rPr>
              <a:t>)</a:t>
            </a:r>
            <a:endParaRPr lang="hu-HU" sz="1400"/>
          </a:p>
          <a:p>
            <a:r>
              <a:rPr lang="hu-HU" sz="1400" err="1">
                <a:ea typeface="+mn-lt"/>
                <a:cs typeface="+mn-lt"/>
              </a:rPr>
              <a:t>solves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the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problem</a:t>
            </a:r>
            <a:r>
              <a:rPr lang="hu-HU" sz="1400">
                <a:ea typeface="+mn-lt"/>
                <a:cs typeface="+mn-lt"/>
              </a:rPr>
              <a:t> of </a:t>
            </a:r>
            <a:r>
              <a:rPr lang="hu-HU" sz="1400" err="1">
                <a:ea typeface="+mn-lt"/>
                <a:cs typeface="+mn-lt"/>
              </a:rPr>
              <a:t>lack</a:t>
            </a:r>
            <a:r>
              <a:rPr lang="hu-HU" sz="1400">
                <a:ea typeface="+mn-lt"/>
                <a:cs typeface="+mn-lt"/>
              </a:rPr>
              <a:t> of </a:t>
            </a:r>
            <a:r>
              <a:rPr lang="hu-HU" sz="1400" err="1">
                <a:ea typeface="+mn-lt"/>
                <a:cs typeface="+mn-lt"/>
              </a:rPr>
              <a:t>data</a:t>
            </a:r>
            <a:r>
              <a:rPr lang="hu-HU" sz="1400">
                <a:ea typeface="+mn-lt"/>
                <a:cs typeface="+mn-lt"/>
              </a:rPr>
              <a:t>, </a:t>
            </a:r>
            <a:r>
              <a:rPr lang="hu-HU" sz="1400" err="1">
                <a:ea typeface="+mn-lt"/>
                <a:cs typeface="+mn-lt"/>
              </a:rPr>
              <a:t>privacy</a:t>
            </a:r>
            <a:r>
              <a:rPr lang="hu-HU" sz="1400">
                <a:ea typeface="+mn-lt"/>
                <a:cs typeface="+mn-lt"/>
              </a:rPr>
              <a:t>, </a:t>
            </a:r>
            <a:r>
              <a:rPr lang="hu-HU" sz="1400" err="1">
                <a:ea typeface="+mn-lt"/>
                <a:cs typeface="+mn-lt"/>
              </a:rPr>
              <a:t>privacy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regulations</a:t>
            </a:r>
            <a:r>
              <a:rPr lang="hu-HU" sz="1400">
                <a:ea typeface="+mn-lt"/>
                <a:cs typeface="+mn-lt"/>
              </a:rPr>
              <a:t> (GDPR, HIPAA)</a:t>
            </a:r>
            <a:endParaRPr lang="hu-HU" sz="1400"/>
          </a:p>
          <a:p>
            <a:r>
              <a:rPr lang="hu-HU" sz="1400" err="1">
                <a:ea typeface="+mn-lt"/>
                <a:cs typeface="+mn-lt"/>
              </a:rPr>
              <a:t>supports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robust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model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development</a:t>
            </a:r>
            <a:r>
              <a:rPr lang="hu-HU" sz="1400">
                <a:ea typeface="+mn-lt"/>
                <a:cs typeface="+mn-lt"/>
              </a:rPr>
              <a:t> and testing</a:t>
            </a:r>
            <a:endParaRPr lang="hu-HU" sz="1400"/>
          </a:p>
          <a:p>
            <a:pPr>
              <a:buNone/>
            </a:pPr>
            <a:r>
              <a:rPr lang="hu-HU" sz="1400" b="1" err="1">
                <a:ea typeface="+mn-lt"/>
                <a:cs typeface="+mn-lt"/>
              </a:rPr>
              <a:t>Characteristics</a:t>
            </a:r>
            <a:r>
              <a:rPr lang="hu-HU" sz="1400" b="1">
                <a:ea typeface="+mn-lt"/>
                <a:cs typeface="+mn-lt"/>
              </a:rPr>
              <a:t> of </a:t>
            </a:r>
            <a:r>
              <a:rPr lang="hu-HU" sz="1400" b="1" err="1">
                <a:ea typeface="+mn-lt"/>
                <a:cs typeface="+mn-lt"/>
              </a:rPr>
              <a:t>Tabular</a:t>
            </a:r>
            <a:r>
              <a:rPr lang="hu-HU" sz="1400" b="1">
                <a:ea typeface="+mn-lt"/>
                <a:cs typeface="+mn-lt"/>
              </a:rPr>
              <a:t> Data:</a:t>
            </a:r>
            <a:endParaRPr lang="hu-HU" sz="1400"/>
          </a:p>
          <a:p>
            <a:r>
              <a:rPr lang="hu-HU" sz="1400" err="1">
                <a:ea typeface="+mn-lt"/>
                <a:cs typeface="+mn-lt"/>
              </a:rPr>
              <a:t>structured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rows</a:t>
            </a:r>
            <a:r>
              <a:rPr lang="hu-HU" sz="1400">
                <a:ea typeface="+mn-lt"/>
                <a:cs typeface="+mn-lt"/>
              </a:rPr>
              <a:t> and </a:t>
            </a:r>
            <a:r>
              <a:rPr lang="hu-HU" sz="1400" err="1">
                <a:ea typeface="+mn-lt"/>
                <a:cs typeface="+mn-lt"/>
              </a:rPr>
              <a:t>columns</a:t>
            </a:r>
            <a:endParaRPr lang="hu-HU" sz="1400"/>
          </a:p>
          <a:p>
            <a:r>
              <a:rPr lang="hu-HU" sz="1400">
                <a:ea typeface="+mn-lt"/>
                <a:cs typeface="+mn-lt"/>
              </a:rPr>
              <a:t>mixed </a:t>
            </a:r>
            <a:r>
              <a:rPr lang="hu-HU" sz="1400" err="1">
                <a:ea typeface="+mn-lt"/>
                <a:cs typeface="+mn-lt"/>
              </a:rPr>
              <a:t>data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types</a:t>
            </a:r>
            <a:r>
              <a:rPr lang="hu-HU" sz="1400">
                <a:ea typeface="+mn-lt"/>
                <a:cs typeface="+mn-lt"/>
              </a:rPr>
              <a:t> (</a:t>
            </a:r>
            <a:r>
              <a:rPr lang="hu-HU" sz="1400" err="1">
                <a:ea typeface="+mn-lt"/>
                <a:cs typeface="+mn-lt"/>
              </a:rPr>
              <a:t>categorical</a:t>
            </a:r>
            <a:r>
              <a:rPr lang="hu-HU" sz="1400">
                <a:ea typeface="+mn-lt"/>
                <a:cs typeface="+mn-lt"/>
              </a:rPr>
              <a:t>, </a:t>
            </a:r>
            <a:r>
              <a:rPr lang="hu-HU" sz="1400" err="1">
                <a:ea typeface="+mn-lt"/>
                <a:cs typeface="+mn-lt"/>
              </a:rPr>
              <a:t>numerical</a:t>
            </a:r>
            <a:r>
              <a:rPr lang="hu-HU" sz="1400">
                <a:ea typeface="+mn-lt"/>
                <a:cs typeface="+mn-lt"/>
              </a:rPr>
              <a:t>, </a:t>
            </a:r>
            <a:r>
              <a:rPr lang="hu-HU" sz="1400" err="1">
                <a:ea typeface="+mn-lt"/>
                <a:cs typeface="+mn-lt"/>
              </a:rPr>
              <a:t>datetime</a:t>
            </a:r>
            <a:r>
              <a:rPr lang="hu-HU" sz="1400">
                <a:ea typeface="+mn-lt"/>
                <a:cs typeface="+mn-lt"/>
              </a:rPr>
              <a:t>)</a:t>
            </a:r>
            <a:endParaRPr lang="hu-HU" sz="1400"/>
          </a:p>
          <a:p>
            <a:r>
              <a:rPr lang="hu-HU" sz="1400" err="1">
                <a:ea typeface="+mn-lt"/>
                <a:cs typeface="+mn-lt"/>
              </a:rPr>
              <a:t>complex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inter-column</a:t>
            </a:r>
            <a:r>
              <a:rPr lang="hu-HU" sz="1400">
                <a:ea typeface="+mn-lt"/>
                <a:cs typeface="+mn-lt"/>
              </a:rPr>
              <a:t> </a:t>
            </a:r>
            <a:r>
              <a:rPr lang="hu-HU" sz="1400" err="1">
                <a:ea typeface="+mn-lt"/>
                <a:cs typeface="+mn-lt"/>
              </a:rPr>
              <a:t>dependencies</a:t>
            </a:r>
            <a:endParaRPr lang="hu-HU" sz="1400"/>
          </a:p>
        </p:txBody>
      </p:sp>
      <p:cxnSp>
        <p:nvCxnSpPr>
          <p:cNvPr id="31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23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122DCA-3ECD-45CC-7E0F-89E6B374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54" y="557189"/>
            <a:ext cx="5155263" cy="5571899"/>
          </a:xfrm>
        </p:spPr>
        <p:txBody>
          <a:bodyPr>
            <a:normAutofit/>
          </a:bodyPr>
          <a:lstStyle/>
          <a:p>
            <a:r>
              <a:rPr lang="hu-HU" b="1" err="1">
                <a:ea typeface="+mj-lt"/>
                <a:cs typeface="+mj-lt"/>
              </a:rPr>
              <a:t>Methods</a:t>
            </a:r>
            <a:r>
              <a:rPr lang="hu-HU" b="1">
                <a:ea typeface="+mj-lt"/>
                <a:cs typeface="+mj-lt"/>
              </a:rPr>
              <a:t> and </a:t>
            </a:r>
            <a:r>
              <a:rPr lang="hu-HU" b="1" err="1">
                <a:ea typeface="+mj-lt"/>
                <a:cs typeface="+mj-lt"/>
              </a:rPr>
              <a:t>Challenges</a:t>
            </a:r>
            <a:r>
              <a:rPr lang="hu-HU" b="1">
                <a:ea typeface="+mj-lt"/>
                <a:cs typeface="+mj-lt"/>
              </a:rPr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32C9BE-0F49-546E-9402-6B2F72525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hu-HU" sz="1900" b="1" err="1">
                <a:ea typeface="+mn-lt"/>
                <a:cs typeface="+mn-lt"/>
              </a:rPr>
              <a:t>Generation</a:t>
            </a:r>
            <a:r>
              <a:rPr lang="hu-HU" sz="1900" b="1">
                <a:ea typeface="+mn-lt"/>
                <a:cs typeface="+mn-lt"/>
              </a:rPr>
              <a:t> </a:t>
            </a:r>
            <a:r>
              <a:rPr lang="hu-HU" sz="1900" b="1" err="1">
                <a:ea typeface="+mn-lt"/>
                <a:cs typeface="+mn-lt"/>
              </a:rPr>
              <a:t>Techniques</a:t>
            </a:r>
            <a:r>
              <a:rPr lang="hu-HU" sz="1900" b="1">
                <a:ea typeface="+mn-lt"/>
                <a:cs typeface="+mn-lt"/>
              </a:rPr>
              <a:t>:</a:t>
            </a:r>
            <a:endParaRPr lang="hu-HU" sz="1900"/>
          </a:p>
          <a:p>
            <a:r>
              <a:rPr lang="hu-HU" sz="1900" err="1">
                <a:ea typeface="+mn-lt"/>
                <a:cs typeface="+mn-lt"/>
              </a:rPr>
              <a:t>GANs</a:t>
            </a:r>
            <a:r>
              <a:rPr lang="hu-HU" sz="1900">
                <a:ea typeface="+mn-lt"/>
                <a:cs typeface="+mn-lt"/>
              </a:rPr>
              <a:t>, </a:t>
            </a:r>
            <a:r>
              <a:rPr lang="hu-HU" sz="1900" err="1">
                <a:ea typeface="+mn-lt"/>
                <a:cs typeface="+mn-lt"/>
              </a:rPr>
              <a:t>VAEs</a:t>
            </a:r>
            <a:r>
              <a:rPr lang="hu-HU" sz="1900">
                <a:ea typeface="+mn-lt"/>
                <a:cs typeface="+mn-lt"/>
              </a:rPr>
              <a:t>, </a:t>
            </a:r>
            <a:r>
              <a:rPr lang="hu-HU" sz="1900" err="1">
                <a:ea typeface="+mn-lt"/>
                <a:cs typeface="+mn-lt"/>
              </a:rPr>
              <a:t>Copulas</a:t>
            </a:r>
            <a:r>
              <a:rPr lang="hu-HU" sz="1900">
                <a:ea typeface="+mn-lt"/>
                <a:cs typeface="+mn-lt"/>
              </a:rPr>
              <a:t>, </a:t>
            </a:r>
            <a:r>
              <a:rPr lang="hu-HU" sz="1900" err="1">
                <a:ea typeface="+mn-lt"/>
                <a:cs typeface="+mn-lt"/>
              </a:rPr>
              <a:t>Bayesian</a:t>
            </a:r>
            <a:r>
              <a:rPr lang="hu-HU" sz="1900">
                <a:ea typeface="+mn-lt"/>
                <a:cs typeface="+mn-lt"/>
              </a:rPr>
              <a:t> </a:t>
            </a:r>
            <a:r>
              <a:rPr lang="hu-HU" sz="1900" err="1">
                <a:ea typeface="+mn-lt"/>
                <a:cs typeface="+mn-lt"/>
              </a:rPr>
              <a:t>networks</a:t>
            </a:r>
            <a:endParaRPr lang="hu-HU" sz="1900">
              <a:ea typeface="+mn-lt"/>
              <a:cs typeface="+mn-lt"/>
            </a:endParaRPr>
          </a:p>
          <a:p>
            <a:pPr marL="0" indent="0">
              <a:buNone/>
            </a:pPr>
            <a:r>
              <a:rPr lang="hu-HU" sz="1900" b="1" err="1">
                <a:ea typeface="+mn-lt"/>
                <a:cs typeface="+mn-lt"/>
              </a:rPr>
              <a:t>Challenges</a:t>
            </a:r>
            <a:r>
              <a:rPr lang="hu-HU" sz="1900" b="1">
                <a:ea typeface="+mn-lt"/>
                <a:cs typeface="+mn-lt"/>
              </a:rPr>
              <a:t>:</a:t>
            </a:r>
          </a:p>
          <a:p>
            <a:r>
              <a:rPr lang="hu-HU" sz="1900" err="1">
                <a:ea typeface="+mn-lt"/>
                <a:cs typeface="+mn-lt"/>
              </a:rPr>
              <a:t>handling</a:t>
            </a:r>
            <a:r>
              <a:rPr lang="hu-HU" sz="1900">
                <a:ea typeface="+mn-lt"/>
                <a:cs typeface="+mn-lt"/>
              </a:rPr>
              <a:t> mixed </a:t>
            </a:r>
            <a:r>
              <a:rPr lang="hu-HU" sz="1900" err="1">
                <a:ea typeface="+mn-lt"/>
                <a:cs typeface="+mn-lt"/>
              </a:rPr>
              <a:t>data</a:t>
            </a:r>
            <a:r>
              <a:rPr lang="hu-HU" sz="1900">
                <a:ea typeface="+mn-lt"/>
                <a:cs typeface="+mn-lt"/>
              </a:rPr>
              <a:t> </a:t>
            </a:r>
            <a:r>
              <a:rPr lang="hu-HU" sz="1900" err="1">
                <a:ea typeface="+mn-lt"/>
                <a:cs typeface="+mn-lt"/>
              </a:rPr>
              <a:t>types</a:t>
            </a:r>
            <a:r>
              <a:rPr lang="hu-HU" sz="1900">
                <a:ea typeface="+mn-lt"/>
                <a:cs typeface="+mn-lt"/>
              </a:rPr>
              <a:t> and </a:t>
            </a:r>
            <a:r>
              <a:rPr lang="hu-HU" sz="1900" err="1">
                <a:ea typeface="+mn-lt"/>
                <a:cs typeface="+mn-lt"/>
              </a:rPr>
              <a:t>dependencies</a:t>
            </a:r>
            <a:endParaRPr lang="hu-HU" sz="1900">
              <a:ea typeface="+mn-lt"/>
              <a:cs typeface="+mn-lt"/>
            </a:endParaRPr>
          </a:p>
          <a:p>
            <a:r>
              <a:rPr lang="hu-HU" sz="1900" err="1">
                <a:ea typeface="+mn-lt"/>
                <a:cs typeface="+mn-lt"/>
              </a:rPr>
              <a:t>ensuring</a:t>
            </a:r>
            <a:r>
              <a:rPr lang="hu-HU" sz="1900">
                <a:ea typeface="+mn-lt"/>
                <a:cs typeface="+mn-lt"/>
              </a:rPr>
              <a:t> </a:t>
            </a:r>
            <a:r>
              <a:rPr lang="hu-HU" sz="1900" err="1">
                <a:ea typeface="+mn-lt"/>
                <a:cs typeface="+mn-lt"/>
              </a:rPr>
              <a:t>privacy</a:t>
            </a:r>
            <a:r>
              <a:rPr lang="hu-HU" sz="1900">
                <a:ea typeface="+mn-lt"/>
                <a:cs typeface="+mn-lt"/>
              </a:rPr>
              <a:t>, </a:t>
            </a:r>
            <a:r>
              <a:rPr lang="hu-HU" sz="1900" err="1">
                <a:ea typeface="+mn-lt"/>
                <a:cs typeface="+mn-lt"/>
              </a:rPr>
              <a:t>fairness</a:t>
            </a:r>
            <a:r>
              <a:rPr lang="hu-HU" sz="1900">
                <a:ea typeface="+mn-lt"/>
                <a:cs typeface="+mn-lt"/>
              </a:rPr>
              <a:t>, and </a:t>
            </a:r>
            <a:r>
              <a:rPr lang="hu-HU" sz="1900" err="1">
                <a:ea typeface="+mn-lt"/>
                <a:cs typeface="+mn-lt"/>
              </a:rPr>
              <a:t>statistical</a:t>
            </a:r>
            <a:r>
              <a:rPr lang="hu-HU" sz="1900">
                <a:ea typeface="+mn-lt"/>
                <a:cs typeface="+mn-lt"/>
              </a:rPr>
              <a:t> </a:t>
            </a:r>
            <a:r>
              <a:rPr lang="hu-HU" sz="1900" err="1">
                <a:ea typeface="+mn-lt"/>
                <a:cs typeface="+mn-lt"/>
              </a:rPr>
              <a:t>fidelity</a:t>
            </a:r>
            <a:endParaRPr lang="hu-HU" sz="1900">
              <a:ea typeface="+mn-lt"/>
              <a:cs typeface="+mn-lt"/>
            </a:endParaRPr>
          </a:p>
          <a:p>
            <a:r>
              <a:rPr lang="hu-HU" sz="1900" err="1">
                <a:ea typeface="+mn-lt"/>
                <a:cs typeface="+mn-lt"/>
              </a:rPr>
              <a:t>evaluating</a:t>
            </a:r>
            <a:r>
              <a:rPr lang="hu-HU" sz="1900">
                <a:ea typeface="+mn-lt"/>
                <a:cs typeface="+mn-lt"/>
              </a:rPr>
              <a:t> </a:t>
            </a:r>
            <a:r>
              <a:rPr lang="hu-HU" sz="1900" err="1">
                <a:ea typeface="+mn-lt"/>
                <a:cs typeface="+mn-lt"/>
              </a:rPr>
              <a:t>synthetic</a:t>
            </a:r>
            <a:r>
              <a:rPr lang="hu-HU" sz="1900">
                <a:ea typeface="+mn-lt"/>
                <a:cs typeface="+mn-lt"/>
              </a:rPr>
              <a:t> </a:t>
            </a:r>
            <a:r>
              <a:rPr lang="hu-HU" sz="1900" err="1">
                <a:ea typeface="+mn-lt"/>
                <a:cs typeface="+mn-lt"/>
              </a:rPr>
              <a:t>data</a:t>
            </a:r>
            <a:r>
              <a:rPr lang="hu-HU" sz="1900">
                <a:ea typeface="+mn-lt"/>
                <a:cs typeface="+mn-lt"/>
              </a:rPr>
              <a:t> </a:t>
            </a:r>
            <a:r>
              <a:rPr lang="hu-HU" sz="1900" err="1">
                <a:ea typeface="+mn-lt"/>
                <a:cs typeface="+mn-lt"/>
              </a:rPr>
              <a:t>quality</a:t>
            </a:r>
            <a:endParaRPr lang="hu-HU" sz="1900">
              <a:ea typeface="+mn-lt"/>
              <a:cs typeface="+mn-lt"/>
            </a:endParaRPr>
          </a:p>
          <a:p>
            <a:pPr marL="0" indent="0">
              <a:buNone/>
            </a:pPr>
            <a:r>
              <a:rPr lang="hu-HU" sz="1900" b="1" err="1">
                <a:ea typeface="+mn-lt"/>
                <a:cs typeface="+mn-lt"/>
              </a:rPr>
              <a:t>Applications</a:t>
            </a:r>
            <a:r>
              <a:rPr lang="hu-HU" sz="1900" b="1">
                <a:ea typeface="+mn-lt"/>
                <a:cs typeface="+mn-lt"/>
              </a:rPr>
              <a:t>:</a:t>
            </a:r>
            <a:r>
              <a:rPr lang="hu-HU" sz="1900">
                <a:ea typeface="+mn-lt"/>
                <a:cs typeface="+mn-lt"/>
              </a:rPr>
              <a:t> </a:t>
            </a:r>
          </a:p>
          <a:p>
            <a:r>
              <a:rPr lang="hu-HU" sz="1900" err="1">
                <a:ea typeface="+mn-lt"/>
                <a:cs typeface="+mn-lt"/>
              </a:rPr>
              <a:t>fraud</a:t>
            </a:r>
            <a:r>
              <a:rPr lang="hu-HU" sz="1900">
                <a:ea typeface="+mn-lt"/>
                <a:cs typeface="+mn-lt"/>
              </a:rPr>
              <a:t> </a:t>
            </a:r>
            <a:r>
              <a:rPr lang="hu-HU" sz="1900" err="1">
                <a:ea typeface="+mn-lt"/>
                <a:cs typeface="+mn-lt"/>
              </a:rPr>
              <a:t>detection</a:t>
            </a:r>
            <a:endParaRPr lang="hu-HU" sz="1900">
              <a:ea typeface="+mn-lt"/>
              <a:cs typeface="+mn-lt"/>
            </a:endParaRPr>
          </a:p>
          <a:p>
            <a:r>
              <a:rPr lang="hu-HU" sz="1900" err="1">
                <a:ea typeface="+mn-lt"/>
                <a:cs typeface="+mn-lt"/>
              </a:rPr>
              <a:t>medical</a:t>
            </a:r>
            <a:r>
              <a:rPr lang="hu-HU" sz="1900">
                <a:ea typeface="+mn-lt"/>
                <a:cs typeface="+mn-lt"/>
              </a:rPr>
              <a:t> </a:t>
            </a:r>
            <a:r>
              <a:rPr lang="hu-HU" sz="1900" err="1">
                <a:ea typeface="+mn-lt"/>
                <a:cs typeface="+mn-lt"/>
              </a:rPr>
              <a:t>patient</a:t>
            </a:r>
            <a:r>
              <a:rPr lang="hu-HU" sz="1900">
                <a:ea typeface="+mn-lt"/>
                <a:cs typeface="+mn-lt"/>
              </a:rPr>
              <a:t> </a:t>
            </a:r>
            <a:r>
              <a:rPr lang="hu-HU" sz="1900" err="1">
                <a:ea typeface="+mn-lt"/>
                <a:cs typeface="+mn-lt"/>
              </a:rPr>
              <a:t>data</a:t>
            </a:r>
            <a:r>
              <a:rPr lang="hu-HU" sz="1900">
                <a:ea typeface="+mn-lt"/>
                <a:cs typeface="+mn-lt"/>
              </a:rPr>
              <a:t> simulation</a:t>
            </a:r>
            <a:endParaRPr lang="hu-HU" err="1">
              <a:ea typeface="+mn-lt"/>
              <a:cs typeface="+mn-lt"/>
            </a:endParaRPr>
          </a:p>
          <a:p>
            <a:r>
              <a:rPr lang="hu-HU" sz="1900" err="1">
                <a:ea typeface="+mn-lt"/>
                <a:cs typeface="+mn-lt"/>
              </a:rPr>
              <a:t>recommendation</a:t>
            </a:r>
            <a:r>
              <a:rPr lang="hu-HU" sz="1900">
                <a:ea typeface="+mn-lt"/>
                <a:cs typeface="+mn-lt"/>
              </a:rPr>
              <a:t> </a:t>
            </a:r>
            <a:r>
              <a:rPr lang="hu-HU" sz="1900" err="1">
                <a:latin typeface="Aptos"/>
                <a:ea typeface="+mn-lt"/>
                <a:cs typeface="+mn-lt"/>
              </a:rPr>
              <a:t>systems</a:t>
            </a:r>
            <a:endParaRPr lang="hu-HU" err="1">
              <a:latin typeface="Aptos"/>
              <a:ea typeface="+mn-lt"/>
              <a:cs typeface="+mn-lt"/>
            </a:endParaRPr>
          </a:p>
          <a:p>
            <a:r>
              <a:rPr lang="hu-HU" sz="1900" err="1">
                <a:latin typeface="Aptos"/>
                <a:ea typeface="+mn-lt"/>
                <a:cs typeface="+mn-lt"/>
              </a:rPr>
              <a:t>clinical</a:t>
            </a:r>
            <a:r>
              <a:rPr lang="hu-HU" sz="1900">
                <a:latin typeface="Aptos"/>
                <a:ea typeface="+mn-lt"/>
                <a:cs typeface="+mn-lt"/>
              </a:rPr>
              <a:t> </a:t>
            </a:r>
            <a:r>
              <a:rPr lang="hu-HU" sz="1900" err="1">
                <a:latin typeface="Aptos"/>
                <a:ea typeface="+mn-lt"/>
                <a:cs typeface="+mn-lt"/>
              </a:rPr>
              <a:t>research</a:t>
            </a:r>
            <a:r>
              <a:rPr lang="hu-HU" sz="1900">
                <a:latin typeface="Aptos"/>
                <a:ea typeface="+mn-lt"/>
                <a:cs typeface="+mn-lt"/>
              </a:rPr>
              <a:t> of </a:t>
            </a:r>
            <a:r>
              <a:rPr lang="hu-HU" sz="1900" err="1">
                <a:latin typeface="Aptos"/>
                <a:ea typeface="+mn-lt"/>
                <a:cs typeface="+mn-lt"/>
              </a:rPr>
              <a:t>rare</a:t>
            </a:r>
            <a:r>
              <a:rPr lang="hu-HU" sz="1900">
                <a:latin typeface="Aptos"/>
                <a:ea typeface="+mn-lt"/>
                <a:cs typeface="+mn-lt"/>
              </a:rPr>
              <a:t> </a:t>
            </a:r>
            <a:r>
              <a:rPr lang="hu-HU" sz="1900" err="1">
                <a:latin typeface="Aptos"/>
                <a:ea typeface="+mn-lt"/>
                <a:cs typeface="+mn-lt"/>
              </a:rPr>
              <a:t>diseases</a:t>
            </a:r>
            <a:endParaRPr lang="hu-HU" err="1">
              <a:latin typeface="Aptos"/>
            </a:endParaRPr>
          </a:p>
          <a:p>
            <a:endParaRPr lang="hu-HU" sz="1900">
              <a:ea typeface="+mn-lt"/>
              <a:cs typeface="+mn-lt"/>
            </a:endParaRPr>
          </a:p>
          <a:p>
            <a:pPr marL="0" indent="0">
              <a:buNone/>
            </a:pPr>
            <a:endParaRPr lang="hu-HU" sz="1900">
              <a:ea typeface="+mn-lt"/>
              <a:cs typeface="+mn-lt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D81BC79-1723-63A3-D995-EADEE2EA8D22}"/>
              </a:ext>
            </a:extLst>
          </p:cNvPr>
          <p:cNvSpPr/>
          <p:nvPr/>
        </p:nvSpPr>
        <p:spPr>
          <a:xfrm>
            <a:off x="5349392" y="115454"/>
            <a:ext cx="246303" cy="6450060"/>
          </a:xfrm>
          <a:prstGeom prst="rect">
            <a:avLst/>
          </a:prstGeom>
          <a:solidFill>
            <a:srgbClr val="00B0F0"/>
          </a:solidFill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327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7A04AEE-1335-750C-33CB-D65789E8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hu-HU" sz="4800" b="1" err="1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DED59C-1CA1-C79E-D082-A7003EF53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9703261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1800" err="1">
                <a:ea typeface="+mn-lt"/>
                <a:cs typeface="+mn-lt"/>
              </a:rPr>
              <a:t>Purpose</a:t>
            </a:r>
            <a:r>
              <a:rPr lang="hu-HU" sz="1800">
                <a:ea typeface="+mn-lt"/>
                <a:cs typeface="+mn-lt"/>
              </a:rPr>
              <a:t>: </a:t>
            </a:r>
            <a:r>
              <a:rPr lang="hu-HU" sz="1800" err="1">
                <a:ea typeface="+mn-lt"/>
                <a:cs typeface="+mn-lt"/>
              </a:rPr>
              <a:t>Predict</a:t>
            </a:r>
            <a:r>
              <a:rPr lang="hu-HU" sz="1800">
                <a:ea typeface="+mn-lt"/>
                <a:cs typeface="+mn-lt"/>
              </a:rPr>
              <a:t> </a:t>
            </a:r>
            <a:r>
              <a:rPr lang="hu-HU" sz="1800" err="1">
                <a:ea typeface="+mn-lt"/>
                <a:cs typeface="+mn-lt"/>
              </a:rPr>
              <a:t>whether</a:t>
            </a:r>
            <a:r>
              <a:rPr lang="hu-HU" sz="1800">
                <a:ea typeface="+mn-lt"/>
                <a:cs typeface="+mn-lt"/>
              </a:rPr>
              <a:t> a </a:t>
            </a:r>
            <a:r>
              <a:rPr lang="hu-HU" sz="1800" err="1">
                <a:ea typeface="+mn-lt"/>
                <a:cs typeface="+mn-lt"/>
              </a:rPr>
              <a:t>person</a:t>
            </a:r>
            <a:r>
              <a:rPr lang="hu-HU" sz="1800">
                <a:ea typeface="+mn-lt"/>
                <a:cs typeface="+mn-lt"/>
              </a:rPr>
              <a:t> </a:t>
            </a:r>
            <a:r>
              <a:rPr lang="hu-HU" sz="1800" err="1">
                <a:ea typeface="+mn-lt"/>
                <a:cs typeface="+mn-lt"/>
              </a:rPr>
              <a:t>earns</a:t>
            </a:r>
            <a:r>
              <a:rPr lang="hu-HU" sz="1800">
                <a:ea typeface="+mn-lt"/>
                <a:cs typeface="+mn-lt"/>
              </a:rPr>
              <a:t> more </a:t>
            </a:r>
            <a:r>
              <a:rPr lang="hu-HU" sz="1800" err="1">
                <a:ea typeface="+mn-lt"/>
                <a:cs typeface="+mn-lt"/>
              </a:rPr>
              <a:t>than</a:t>
            </a:r>
            <a:r>
              <a:rPr lang="hu-HU" sz="1800">
                <a:ea typeface="+mn-lt"/>
                <a:cs typeface="+mn-lt"/>
              </a:rPr>
              <a:t> $50K/</a:t>
            </a:r>
            <a:r>
              <a:rPr lang="hu-HU" sz="1800" err="1">
                <a:ea typeface="+mn-lt"/>
                <a:cs typeface="+mn-lt"/>
              </a:rPr>
              <a:t>year</a:t>
            </a:r>
            <a:r>
              <a:rPr lang="hu-HU" sz="1800">
                <a:ea typeface="+mn-lt"/>
                <a:cs typeface="+mn-lt"/>
              </a:rPr>
              <a:t> </a:t>
            </a:r>
            <a:r>
              <a:rPr lang="hu-HU" sz="1800" err="1">
                <a:ea typeface="+mn-lt"/>
                <a:cs typeface="+mn-lt"/>
              </a:rPr>
              <a:t>based</a:t>
            </a:r>
            <a:r>
              <a:rPr lang="hu-HU" sz="1800">
                <a:ea typeface="+mn-lt"/>
                <a:cs typeface="+mn-lt"/>
              </a:rPr>
              <a:t> </a:t>
            </a:r>
            <a:r>
              <a:rPr lang="hu-HU" sz="1800" err="1">
                <a:ea typeface="+mn-lt"/>
                <a:cs typeface="+mn-lt"/>
              </a:rPr>
              <a:t>on</a:t>
            </a:r>
            <a:r>
              <a:rPr lang="hu-HU" sz="1800">
                <a:ea typeface="+mn-lt"/>
                <a:cs typeface="+mn-lt"/>
              </a:rPr>
              <a:t> </a:t>
            </a:r>
            <a:r>
              <a:rPr lang="hu-HU" sz="1800" err="1">
                <a:ea typeface="+mn-lt"/>
                <a:cs typeface="+mn-lt"/>
              </a:rPr>
              <a:t>census</a:t>
            </a:r>
            <a:r>
              <a:rPr lang="hu-HU" sz="1800">
                <a:ea typeface="+mn-lt"/>
                <a:cs typeface="+mn-lt"/>
              </a:rPr>
              <a:t> </a:t>
            </a:r>
            <a:r>
              <a:rPr lang="hu-HU" sz="1800" err="1">
                <a:ea typeface="+mn-lt"/>
                <a:cs typeface="+mn-lt"/>
              </a:rPr>
              <a:t>data</a:t>
            </a:r>
            <a:r>
              <a:rPr lang="hu-HU" sz="1800">
                <a:ea typeface="+mn-lt"/>
                <a:cs typeface="+mn-lt"/>
              </a:rPr>
              <a:t>.</a:t>
            </a:r>
            <a:endParaRPr lang="hu-HU" sz="1800"/>
          </a:p>
          <a:p>
            <a:r>
              <a:rPr lang="hu-HU" sz="1800" err="1">
                <a:ea typeface="+mn-lt"/>
                <a:cs typeface="+mn-lt"/>
              </a:rPr>
              <a:t>Source</a:t>
            </a:r>
            <a:r>
              <a:rPr lang="hu-HU" sz="1800">
                <a:ea typeface="+mn-lt"/>
                <a:cs typeface="+mn-lt"/>
              </a:rPr>
              <a:t>: UCI </a:t>
            </a:r>
            <a:r>
              <a:rPr lang="hu-HU" sz="1800" err="1">
                <a:ea typeface="+mn-lt"/>
                <a:cs typeface="+mn-lt"/>
              </a:rPr>
              <a:t>Machine</a:t>
            </a:r>
            <a:r>
              <a:rPr lang="hu-HU" sz="1800">
                <a:ea typeface="+mn-lt"/>
                <a:cs typeface="+mn-lt"/>
              </a:rPr>
              <a:t> </a:t>
            </a:r>
            <a:r>
              <a:rPr lang="hu-HU" sz="1800" err="1">
                <a:ea typeface="+mn-lt"/>
                <a:cs typeface="+mn-lt"/>
              </a:rPr>
              <a:t>Learning</a:t>
            </a:r>
            <a:r>
              <a:rPr lang="hu-HU" sz="1800">
                <a:ea typeface="+mn-lt"/>
                <a:cs typeface="+mn-lt"/>
              </a:rPr>
              <a:t> </a:t>
            </a:r>
            <a:r>
              <a:rPr lang="hu-HU" sz="1800" err="1">
                <a:ea typeface="+mn-lt"/>
                <a:cs typeface="+mn-lt"/>
              </a:rPr>
              <a:t>Repository</a:t>
            </a:r>
            <a:br>
              <a:rPr lang="hu-HU" sz="1800">
                <a:ea typeface="+mn-lt"/>
                <a:cs typeface="+mn-lt"/>
              </a:rPr>
            </a:br>
            <a:r>
              <a:rPr lang="hu-HU" sz="1800">
                <a:ea typeface="+mn-lt"/>
                <a:cs typeface="+mn-lt"/>
              </a:rPr>
              <a:t>URL: </a:t>
            </a:r>
            <a:r>
              <a:rPr lang="hu-HU" sz="1800">
                <a:ea typeface="+mn-lt"/>
                <a:cs typeface="+mn-lt"/>
                <a:hlinkClick r:id="rId2"/>
              </a:rPr>
              <a:t>https://archive.ics.uci.edu/ml/datasets/adult</a:t>
            </a:r>
            <a:endParaRPr lang="hu-HU" sz="1800"/>
          </a:p>
          <a:p>
            <a:r>
              <a:rPr lang="hu-HU" sz="1800" err="1">
                <a:ea typeface="+mn-lt"/>
                <a:cs typeface="+mn-lt"/>
              </a:rPr>
              <a:t>Rows</a:t>
            </a:r>
            <a:r>
              <a:rPr lang="hu-HU" sz="1800">
                <a:ea typeface="+mn-lt"/>
                <a:cs typeface="+mn-lt"/>
              </a:rPr>
              <a:t>: </a:t>
            </a:r>
            <a:r>
              <a:rPr lang="hu-HU" sz="1800" err="1">
                <a:ea typeface="+mn-lt"/>
                <a:cs typeface="+mn-lt"/>
              </a:rPr>
              <a:t>around</a:t>
            </a:r>
            <a:r>
              <a:rPr lang="hu-HU" sz="1800">
                <a:ea typeface="+mn-lt"/>
                <a:cs typeface="+mn-lt"/>
              </a:rPr>
              <a:t> 32,000 </a:t>
            </a:r>
            <a:r>
              <a:rPr lang="hu-HU" sz="1800" err="1">
                <a:ea typeface="+mn-lt"/>
                <a:cs typeface="+mn-lt"/>
              </a:rPr>
              <a:t>after</a:t>
            </a:r>
            <a:r>
              <a:rPr lang="hu-HU" sz="1800">
                <a:ea typeface="+mn-lt"/>
                <a:cs typeface="+mn-lt"/>
              </a:rPr>
              <a:t> </a:t>
            </a:r>
            <a:r>
              <a:rPr lang="hu-HU" sz="1800" err="1">
                <a:ea typeface="+mn-lt"/>
                <a:cs typeface="+mn-lt"/>
              </a:rPr>
              <a:t>cleaning</a:t>
            </a:r>
            <a:endParaRPr lang="hu-HU" sz="1800">
              <a:ea typeface="+mn-lt"/>
              <a:cs typeface="+mn-lt"/>
            </a:endParaRPr>
          </a:p>
          <a:p>
            <a:r>
              <a:rPr lang="hu-HU" sz="1800" err="1">
                <a:ea typeface="+mn-lt"/>
                <a:cs typeface="+mn-lt"/>
              </a:rPr>
              <a:t>Columns</a:t>
            </a:r>
            <a:r>
              <a:rPr lang="hu-HU" sz="1800">
                <a:ea typeface="+mn-lt"/>
                <a:cs typeface="+mn-lt"/>
              </a:rPr>
              <a:t>: 15</a:t>
            </a:r>
          </a:p>
          <a:p>
            <a:r>
              <a:rPr lang="hu-HU" sz="1800" err="1">
                <a:ea typeface="+mn-lt"/>
                <a:cs typeface="+mn-lt"/>
              </a:rPr>
              <a:t>Encoding</a:t>
            </a:r>
            <a:r>
              <a:rPr lang="hu-HU" sz="1800">
                <a:ea typeface="+mn-lt"/>
                <a:cs typeface="+mn-lt"/>
              </a:rPr>
              <a:t> </a:t>
            </a:r>
            <a:r>
              <a:rPr lang="hu-HU" sz="1800" err="1">
                <a:ea typeface="+mn-lt"/>
                <a:cs typeface="+mn-lt"/>
              </a:rPr>
              <a:t>Needed</a:t>
            </a:r>
            <a:r>
              <a:rPr lang="hu-HU" sz="1800">
                <a:ea typeface="+mn-lt"/>
                <a:cs typeface="+mn-lt"/>
              </a:rPr>
              <a:t>: </a:t>
            </a:r>
            <a:r>
              <a:rPr lang="hu-HU" sz="1800" err="1">
                <a:ea typeface="+mn-lt"/>
                <a:cs typeface="+mn-lt"/>
              </a:rPr>
              <a:t>Label</a:t>
            </a:r>
            <a:r>
              <a:rPr lang="hu-HU" sz="1800">
                <a:ea typeface="+mn-lt"/>
                <a:cs typeface="+mn-lt"/>
              </a:rPr>
              <a:t>/</a:t>
            </a:r>
            <a:r>
              <a:rPr lang="hu-HU" sz="1800" err="1">
                <a:ea typeface="+mn-lt"/>
                <a:cs typeface="+mn-lt"/>
              </a:rPr>
              <a:t>One</a:t>
            </a:r>
            <a:r>
              <a:rPr lang="hu-HU" sz="1800">
                <a:ea typeface="+mn-lt"/>
                <a:cs typeface="+mn-lt"/>
              </a:rPr>
              <a:t>-hot </a:t>
            </a:r>
            <a:r>
              <a:rPr lang="hu-HU" sz="1800" err="1">
                <a:ea typeface="+mn-lt"/>
                <a:cs typeface="+mn-lt"/>
              </a:rPr>
              <a:t>encoding</a:t>
            </a:r>
            <a:r>
              <a:rPr lang="hu-HU" sz="1800">
                <a:ea typeface="+mn-lt"/>
                <a:cs typeface="+mn-lt"/>
              </a:rPr>
              <a:t> </a:t>
            </a:r>
            <a:r>
              <a:rPr lang="hu-HU" sz="1800" err="1">
                <a:ea typeface="+mn-lt"/>
                <a:cs typeface="+mn-lt"/>
              </a:rPr>
              <a:t>for</a:t>
            </a:r>
            <a:r>
              <a:rPr lang="hu-HU" sz="1800">
                <a:ea typeface="+mn-lt"/>
                <a:cs typeface="+mn-lt"/>
              </a:rPr>
              <a:t> </a:t>
            </a:r>
            <a:r>
              <a:rPr lang="hu-HU" sz="1800" err="1">
                <a:ea typeface="+mn-lt"/>
                <a:cs typeface="+mn-lt"/>
              </a:rPr>
              <a:t>categorical</a:t>
            </a:r>
            <a:r>
              <a:rPr lang="hu-HU" sz="1800">
                <a:ea typeface="+mn-lt"/>
                <a:cs typeface="+mn-lt"/>
              </a:rPr>
              <a:t> </a:t>
            </a:r>
            <a:r>
              <a:rPr lang="hu-HU" sz="1800" err="1">
                <a:ea typeface="+mn-lt"/>
                <a:cs typeface="+mn-lt"/>
              </a:rPr>
              <a:t>columns</a:t>
            </a:r>
            <a:endParaRPr lang="hu-HU" sz="1800">
              <a:ea typeface="+mn-lt"/>
              <a:cs typeface="+mn-lt"/>
            </a:endParaRPr>
          </a:p>
          <a:p>
            <a:pPr marL="0" indent="0">
              <a:buNone/>
            </a:pPr>
            <a:endParaRPr lang="hu-HU" sz="1800">
              <a:ea typeface="+mn-lt"/>
              <a:cs typeface="+mn-lt"/>
            </a:endParaRPr>
          </a:p>
          <a:p>
            <a:endParaRPr lang="hu-HU" sz="1400"/>
          </a:p>
        </p:txBody>
      </p:sp>
    </p:spTree>
    <p:extLst>
      <p:ext uri="{BB962C8B-B14F-4D97-AF65-F5344CB8AC3E}">
        <p14:creationId xmlns:p14="http://schemas.microsoft.com/office/powerpoint/2010/main" val="157792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szöveg, képernyőkép, Betűtípus, szám látható&#10;&#10;Lehet, hogy az AI által létrehozott tartalom helytelen.">
            <a:extLst>
              <a:ext uri="{FF2B5EF4-FFF2-40B4-BE49-F238E27FC236}">
                <a16:creationId xmlns:a16="http://schemas.microsoft.com/office/drawing/2014/main" id="{7877344C-7406-C7C9-8274-D760A7983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92" y="1714508"/>
            <a:ext cx="11536217" cy="345977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2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EB5116E-14BC-6FEE-D620-14C8016C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70" y="241223"/>
            <a:ext cx="9970430" cy="1337953"/>
          </a:xfrm>
        </p:spPr>
        <p:txBody>
          <a:bodyPr>
            <a:normAutofit/>
          </a:bodyPr>
          <a:lstStyle/>
          <a:p>
            <a:r>
              <a:rPr lang="hu-HU" sz="2800" b="1" err="1">
                <a:ea typeface="+mj-lt"/>
                <a:cs typeface="+mj-lt"/>
              </a:rPr>
              <a:t>Bayesian</a:t>
            </a:r>
            <a:r>
              <a:rPr lang="hu-HU" sz="2800" b="1">
                <a:ea typeface="+mj-lt"/>
                <a:cs typeface="+mj-lt"/>
              </a:rPr>
              <a:t> Network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0517B6-2A56-B7DD-21B7-380FEFF8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565" y="1007870"/>
            <a:ext cx="9958040" cy="502041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br>
              <a:rPr lang="hu-HU" sz="1100">
                <a:latin typeface="Aptos"/>
                <a:ea typeface="+mn-lt"/>
                <a:cs typeface="+mn-lt"/>
              </a:rPr>
            </a:br>
            <a:r>
              <a:rPr lang="hu-HU" sz="1400" err="1">
                <a:latin typeface="Calibri"/>
                <a:ea typeface="Calibri"/>
                <a:cs typeface="Calibri"/>
              </a:rPr>
              <a:t>Used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Bayesian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Networks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to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model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probabilistic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relationships</a:t>
            </a:r>
            <a:r>
              <a:rPr lang="hu-HU" sz="1400">
                <a:latin typeface="Calibri"/>
                <a:ea typeface="Calibri"/>
                <a:cs typeface="Calibri"/>
              </a:rPr>
              <a:t> in </a:t>
            </a:r>
            <a:r>
              <a:rPr lang="hu-HU" sz="1400" err="1">
                <a:latin typeface="Calibri"/>
                <a:ea typeface="Calibri"/>
                <a:cs typeface="Calibri"/>
              </a:rPr>
              <a:t>data</a:t>
            </a:r>
            <a:r>
              <a:rPr lang="hu-HU" sz="1400">
                <a:latin typeface="Calibri"/>
                <a:ea typeface="Calibri"/>
                <a:cs typeface="Calibri"/>
              </a:rPr>
              <a:t>. </a:t>
            </a:r>
            <a:r>
              <a:rPr lang="hu-HU" sz="1400" err="1">
                <a:latin typeface="Calibri"/>
                <a:ea typeface="Calibri"/>
                <a:cs typeface="Calibri"/>
              </a:rPr>
              <a:t>Captured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conditional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dependencies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using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graph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structure</a:t>
            </a:r>
            <a:r>
              <a:rPr lang="hu-HU" sz="1400">
                <a:latin typeface="Calibri"/>
                <a:ea typeface="Calibri"/>
                <a:cs typeface="Calibri"/>
              </a:rPr>
              <a:t> &amp; </a:t>
            </a:r>
            <a:r>
              <a:rPr lang="hu-HU" sz="1400" err="1">
                <a:latin typeface="Calibri"/>
                <a:ea typeface="Calibri"/>
                <a:cs typeface="Calibri"/>
              </a:rPr>
              <a:t>CPTs</a:t>
            </a:r>
            <a:r>
              <a:rPr lang="hu-HU" sz="1400">
                <a:latin typeface="Calibri"/>
                <a:ea typeface="Calibri"/>
                <a:cs typeface="Calibri"/>
              </a:rPr>
              <a:t>. </a:t>
            </a:r>
            <a:r>
              <a:rPr lang="hu-HU" sz="1400" err="1">
                <a:latin typeface="Calibri"/>
                <a:ea typeface="Calibri"/>
                <a:cs typeface="Calibri"/>
              </a:rPr>
              <a:t>Implemented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using</a:t>
            </a:r>
            <a:r>
              <a:rPr lang="hu-HU" sz="1400">
                <a:latin typeface="Calibri"/>
                <a:ea typeface="Calibri"/>
                <a:cs typeface="Calibri"/>
              </a:rPr>
              <a:t> </a:t>
            </a:r>
            <a:r>
              <a:rPr lang="hu-HU" sz="1400" err="1">
                <a:latin typeface="Calibri"/>
                <a:ea typeface="Calibri"/>
                <a:cs typeface="Calibri"/>
              </a:rPr>
              <a:t>pgmpy</a:t>
            </a:r>
            <a:r>
              <a:rPr lang="hu-HU" sz="1400">
                <a:latin typeface="Calibri"/>
                <a:ea typeface="Calibri"/>
                <a:cs typeface="Calibri"/>
              </a:rPr>
              <a:t> </a:t>
            </a:r>
            <a:r>
              <a:rPr lang="hu-HU" sz="1400" err="1">
                <a:latin typeface="Calibri"/>
                <a:ea typeface="Calibri"/>
                <a:cs typeface="Calibri"/>
              </a:rPr>
              <a:t>with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real-world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or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synthetic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datasets</a:t>
            </a:r>
            <a:r>
              <a:rPr lang="hu-HU" sz="1400">
                <a:latin typeface="Calibri"/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hu-HU" sz="2200" b="1"/>
              <a:t>Key </a:t>
            </a:r>
            <a:r>
              <a:rPr lang="hu-HU" sz="2200" b="1" err="1"/>
              <a:t>Steps</a:t>
            </a:r>
            <a:endParaRPr lang="hu-HU" sz="2200" b="1"/>
          </a:p>
          <a:p>
            <a:r>
              <a:rPr lang="hu-HU" sz="1400" err="1">
                <a:latin typeface="Calibri"/>
                <a:ea typeface="Calibri"/>
                <a:cs typeface="Calibri"/>
              </a:rPr>
              <a:t>aata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preprocessing</a:t>
            </a:r>
            <a:r>
              <a:rPr lang="hu-HU" sz="1400">
                <a:latin typeface="Calibri"/>
                <a:ea typeface="Calibri"/>
                <a:cs typeface="Calibri"/>
              </a:rPr>
              <a:t> &amp; </a:t>
            </a:r>
            <a:r>
              <a:rPr lang="hu-HU" sz="1400" err="1">
                <a:latin typeface="Calibri"/>
                <a:ea typeface="Calibri"/>
                <a:cs typeface="Calibri"/>
              </a:rPr>
              <a:t>discretization</a:t>
            </a:r>
            <a:endParaRPr lang="hu-HU" sz="1400">
              <a:latin typeface="Calibri"/>
              <a:ea typeface="Calibri"/>
              <a:cs typeface="Calibri"/>
            </a:endParaRPr>
          </a:p>
          <a:p>
            <a:r>
              <a:rPr lang="hu-HU" sz="1400" err="1">
                <a:latin typeface="Calibri"/>
                <a:ea typeface="Calibri"/>
                <a:cs typeface="Calibri"/>
              </a:rPr>
              <a:t>structure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learning</a:t>
            </a:r>
            <a:r>
              <a:rPr lang="hu-HU" sz="1400">
                <a:latin typeface="Calibri"/>
                <a:ea typeface="Calibri"/>
                <a:cs typeface="Calibri"/>
              </a:rPr>
              <a:t> (</a:t>
            </a:r>
            <a:r>
              <a:rPr lang="hu-HU" sz="1400" err="1">
                <a:latin typeface="Calibri"/>
                <a:ea typeface="Calibri"/>
                <a:cs typeface="Calibri"/>
              </a:rPr>
              <a:t>constraint</a:t>
            </a:r>
            <a:r>
              <a:rPr lang="hu-HU" sz="1400">
                <a:latin typeface="Calibri"/>
                <a:ea typeface="Calibri"/>
                <a:cs typeface="Calibri"/>
              </a:rPr>
              <a:t>- </a:t>
            </a:r>
            <a:r>
              <a:rPr lang="hu-HU" sz="1400" err="1">
                <a:latin typeface="Calibri"/>
                <a:ea typeface="Calibri"/>
                <a:cs typeface="Calibri"/>
              </a:rPr>
              <a:t>or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score-based</a:t>
            </a:r>
            <a:r>
              <a:rPr lang="hu-HU" sz="1400">
                <a:latin typeface="Calibri"/>
                <a:ea typeface="Calibri"/>
                <a:cs typeface="Calibri"/>
              </a:rPr>
              <a:t>)</a:t>
            </a:r>
          </a:p>
          <a:p>
            <a:r>
              <a:rPr lang="hu-HU" sz="1400" err="1">
                <a:latin typeface="Calibri"/>
                <a:ea typeface="Calibri"/>
                <a:cs typeface="Calibri"/>
              </a:rPr>
              <a:t>parameter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estimation</a:t>
            </a:r>
            <a:r>
              <a:rPr lang="hu-HU" sz="1400">
                <a:latin typeface="Calibri"/>
                <a:ea typeface="Calibri"/>
                <a:cs typeface="Calibri"/>
              </a:rPr>
              <a:t> (MLE </a:t>
            </a:r>
            <a:r>
              <a:rPr lang="hu-HU" sz="1400" err="1">
                <a:latin typeface="Calibri"/>
                <a:ea typeface="Calibri"/>
                <a:cs typeface="Calibri"/>
              </a:rPr>
              <a:t>or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Bayesian</a:t>
            </a:r>
            <a:r>
              <a:rPr lang="hu-HU" sz="1400">
                <a:latin typeface="Calibri"/>
                <a:ea typeface="Calibri"/>
                <a:cs typeface="Calibri"/>
              </a:rPr>
              <a:t>)</a:t>
            </a:r>
          </a:p>
          <a:p>
            <a:r>
              <a:rPr lang="hu-HU" sz="1400" err="1">
                <a:latin typeface="Calibri"/>
                <a:ea typeface="Calibri"/>
                <a:cs typeface="Calibri"/>
              </a:rPr>
              <a:t>sampling</a:t>
            </a:r>
            <a:r>
              <a:rPr lang="hu-HU" sz="1100">
                <a:latin typeface="Aptos" panose="020B0004020202020204"/>
                <a:ea typeface="+mn-lt"/>
                <a:cs typeface="+mn-lt"/>
              </a:rPr>
              <a:t> </a:t>
            </a:r>
            <a:r>
              <a:rPr lang="hu-HU" sz="1100" err="1">
                <a:latin typeface="Aptos" panose="020B0004020202020204"/>
                <a:ea typeface="+mn-lt"/>
                <a:cs typeface="+mn-lt"/>
              </a:rPr>
              <a:t>synthetic</a:t>
            </a:r>
            <a:r>
              <a:rPr lang="hu-HU" sz="1100">
                <a:latin typeface="Aptos" panose="020B0004020202020204"/>
                <a:ea typeface="+mn-lt"/>
                <a:cs typeface="+mn-lt"/>
              </a:rPr>
              <a:t> </a:t>
            </a:r>
            <a:r>
              <a:rPr lang="hu-HU" sz="1100" err="1">
                <a:latin typeface="Aptos" panose="020B0004020202020204"/>
                <a:ea typeface="+mn-lt"/>
                <a:cs typeface="+mn-lt"/>
              </a:rPr>
              <a:t>data</a:t>
            </a:r>
            <a:r>
              <a:rPr lang="hu-HU" sz="1100">
                <a:latin typeface="Aptos" panose="020B0004020202020204"/>
                <a:ea typeface="+mn-lt"/>
                <a:cs typeface="+mn-lt"/>
              </a:rPr>
              <a:t> </a:t>
            </a:r>
            <a:r>
              <a:rPr lang="hu-HU" sz="1100" err="1">
                <a:latin typeface="Aptos" panose="020B0004020202020204"/>
                <a:ea typeface="+mn-lt"/>
                <a:cs typeface="+mn-lt"/>
              </a:rPr>
              <a:t>from</a:t>
            </a:r>
            <a:r>
              <a:rPr lang="hu-HU" sz="1100">
                <a:latin typeface="Aptos" panose="020B0004020202020204"/>
                <a:ea typeface="+mn-lt"/>
                <a:cs typeface="+mn-lt"/>
              </a:rPr>
              <a:t> </a:t>
            </a:r>
            <a:r>
              <a:rPr lang="hu-HU" sz="1100" err="1">
                <a:latin typeface="Aptos" panose="020B0004020202020204"/>
                <a:ea typeface="+mn-lt"/>
                <a:cs typeface="+mn-lt"/>
              </a:rPr>
              <a:t>the</a:t>
            </a:r>
            <a:r>
              <a:rPr lang="hu-HU" sz="1100">
                <a:latin typeface="Aptos" panose="020B0004020202020204"/>
                <a:ea typeface="+mn-lt"/>
                <a:cs typeface="+mn-lt"/>
              </a:rPr>
              <a:t> </a:t>
            </a:r>
            <a:r>
              <a:rPr lang="hu-HU" sz="1100" err="1">
                <a:latin typeface="Aptos" panose="020B0004020202020204"/>
                <a:ea typeface="+mn-lt"/>
                <a:cs typeface="+mn-lt"/>
              </a:rPr>
              <a:t>learned</a:t>
            </a:r>
            <a:r>
              <a:rPr lang="hu-HU" sz="1100">
                <a:latin typeface="Aptos" panose="020B0004020202020204"/>
                <a:ea typeface="+mn-lt"/>
                <a:cs typeface="+mn-lt"/>
              </a:rPr>
              <a:t> </a:t>
            </a:r>
            <a:r>
              <a:rPr lang="hu-HU" sz="1100" err="1">
                <a:latin typeface="Aptos" panose="020B0004020202020204"/>
                <a:ea typeface="+mn-lt"/>
                <a:cs typeface="+mn-lt"/>
              </a:rPr>
              <a:t>model</a:t>
            </a:r>
            <a:br>
              <a:rPr lang="en-US" sz="1100"/>
            </a:br>
            <a:endParaRPr lang="en-US" sz="1100">
              <a:latin typeface="Aptos" panose="020B0004020202020204"/>
            </a:endParaRPr>
          </a:p>
          <a:p>
            <a:pPr marL="0" indent="0">
              <a:buNone/>
            </a:pPr>
            <a:r>
              <a:rPr lang="hu-HU" sz="2200"/>
              <a:t> </a:t>
            </a:r>
            <a:r>
              <a:rPr lang="hu-HU" sz="2200" b="1" err="1"/>
              <a:t>Outcomes</a:t>
            </a:r>
            <a:endParaRPr lang="hu-HU" sz="2200" b="1"/>
          </a:p>
          <a:p>
            <a:r>
              <a:rPr lang="hu-HU" sz="1400" err="1">
                <a:latin typeface="Calibri"/>
                <a:ea typeface="Calibri"/>
                <a:cs typeface="Calibri"/>
              </a:rPr>
              <a:t>generated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synthetic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data</a:t>
            </a:r>
            <a:r>
              <a:rPr lang="hu-HU" sz="1400">
                <a:latin typeface="Calibri"/>
                <a:ea typeface="Calibri"/>
                <a:cs typeface="Calibri"/>
              </a:rPr>
              <a:t> consistent </a:t>
            </a:r>
            <a:r>
              <a:rPr lang="hu-HU" sz="1400" err="1">
                <a:latin typeface="Calibri"/>
                <a:ea typeface="Calibri"/>
                <a:cs typeface="Calibri"/>
              </a:rPr>
              <a:t>with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Bayesian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structure</a:t>
            </a:r>
            <a:endParaRPr lang="hu-HU" sz="1400">
              <a:latin typeface="Calibri"/>
              <a:ea typeface="Calibri"/>
              <a:cs typeface="Calibri"/>
            </a:endParaRPr>
          </a:p>
          <a:p>
            <a:r>
              <a:rPr lang="hu-HU" sz="1400" err="1">
                <a:latin typeface="Calibri"/>
                <a:ea typeface="Calibri"/>
                <a:cs typeface="Calibri"/>
              </a:rPr>
              <a:t>maintained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interpretable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probabilistic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dependencies</a:t>
            </a:r>
            <a:endParaRPr lang="hu-HU" sz="1400">
              <a:latin typeface="Calibri"/>
              <a:ea typeface="Calibri"/>
              <a:cs typeface="Calibri"/>
            </a:endParaRPr>
          </a:p>
          <a:p>
            <a:r>
              <a:rPr lang="hu-HU" sz="1400" err="1">
                <a:latin typeface="Calibri"/>
                <a:ea typeface="Calibri"/>
                <a:cs typeface="Calibri"/>
              </a:rPr>
              <a:t>flexible</a:t>
            </a:r>
            <a:r>
              <a:rPr lang="hu-HU" sz="1400">
                <a:latin typeface="Calibri"/>
                <a:ea typeface="Calibri"/>
                <a:cs typeface="Calibri"/>
              </a:rPr>
              <a:t> </a:t>
            </a:r>
            <a:r>
              <a:rPr lang="hu-HU" sz="1400" err="1">
                <a:latin typeface="Calibri"/>
                <a:ea typeface="Calibri"/>
                <a:cs typeface="Calibri"/>
              </a:rPr>
              <a:t>to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use</a:t>
            </a:r>
            <a:r>
              <a:rPr lang="hu-HU" sz="1400">
                <a:latin typeface="Calibri"/>
                <a:ea typeface="Calibri"/>
                <a:cs typeface="Calibri"/>
              </a:rPr>
              <a:t> in </a:t>
            </a:r>
            <a:r>
              <a:rPr lang="hu-HU" sz="1400" err="1">
                <a:latin typeface="Calibri"/>
                <a:ea typeface="Calibri"/>
                <a:cs typeface="Calibri"/>
              </a:rPr>
              <a:t>causal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inference</a:t>
            </a:r>
            <a:r>
              <a:rPr lang="hu-HU" sz="1400">
                <a:latin typeface="Calibri"/>
                <a:ea typeface="Calibri"/>
                <a:cs typeface="Calibri"/>
              </a:rPr>
              <a:t> &amp; decision-</a:t>
            </a:r>
            <a:r>
              <a:rPr lang="hu-HU" sz="1400" err="1">
                <a:latin typeface="Calibri"/>
                <a:ea typeface="Calibri"/>
                <a:cs typeface="Calibri"/>
              </a:rPr>
              <a:t>making</a:t>
            </a:r>
            <a:endParaRPr lang="hu-HU" sz="14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200" b="1"/>
              <a:t> </a:t>
            </a:r>
            <a:r>
              <a:rPr lang="hu-HU" sz="2200" b="1" err="1"/>
              <a:t>Benefits</a:t>
            </a:r>
            <a:endParaRPr lang="hu-HU" sz="2200" b="1"/>
          </a:p>
          <a:p>
            <a:r>
              <a:rPr lang="hu-HU" sz="1400" err="1">
                <a:latin typeface="Calibri"/>
                <a:ea typeface="Calibri"/>
                <a:cs typeface="Calibri"/>
              </a:rPr>
              <a:t>transparent</a:t>
            </a:r>
            <a:r>
              <a:rPr lang="hu-HU" sz="1400">
                <a:latin typeface="Calibri"/>
                <a:ea typeface="Calibri"/>
                <a:cs typeface="Calibri"/>
              </a:rPr>
              <a:t> and </a:t>
            </a:r>
            <a:r>
              <a:rPr lang="hu-HU" sz="1400" err="1">
                <a:latin typeface="Calibri"/>
                <a:ea typeface="Calibri"/>
                <a:cs typeface="Calibri"/>
              </a:rPr>
              <a:t>explainable</a:t>
            </a:r>
            <a:endParaRPr lang="hu-HU" sz="1400">
              <a:latin typeface="Calibri"/>
              <a:ea typeface="Calibri"/>
              <a:cs typeface="Calibri"/>
            </a:endParaRPr>
          </a:p>
          <a:p>
            <a:r>
              <a:rPr lang="hu-HU" sz="1400" err="1">
                <a:latin typeface="Calibri"/>
                <a:ea typeface="Calibri"/>
                <a:cs typeface="Calibri"/>
              </a:rPr>
              <a:t>handles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missing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data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naturally</a:t>
            </a:r>
            <a:endParaRPr lang="hu-HU" sz="1400">
              <a:latin typeface="Calibri"/>
              <a:ea typeface="Calibri"/>
              <a:cs typeface="Calibri"/>
            </a:endParaRPr>
          </a:p>
          <a:p>
            <a:r>
              <a:rPr lang="hu-HU" sz="1400" err="1">
                <a:latin typeface="Calibri"/>
                <a:ea typeface="Calibri"/>
                <a:cs typeface="Calibri"/>
              </a:rPr>
              <a:t>strong</a:t>
            </a:r>
            <a:r>
              <a:rPr lang="hu-HU" sz="1400">
                <a:latin typeface="Calibri"/>
                <a:ea typeface="Calibri"/>
                <a:cs typeface="Calibri"/>
              </a:rPr>
              <a:t> fit </a:t>
            </a:r>
            <a:r>
              <a:rPr lang="hu-HU" sz="1400" err="1">
                <a:latin typeface="Calibri"/>
                <a:ea typeface="Calibri"/>
                <a:cs typeface="Calibri"/>
              </a:rPr>
              <a:t>for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risk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modeling</a:t>
            </a:r>
            <a:r>
              <a:rPr lang="hu-HU" sz="1400">
                <a:latin typeface="Calibri"/>
                <a:ea typeface="Calibri"/>
                <a:cs typeface="Calibri"/>
              </a:rPr>
              <a:t>, </a:t>
            </a:r>
            <a:r>
              <a:rPr lang="hu-HU" sz="1400" err="1">
                <a:latin typeface="Calibri"/>
                <a:ea typeface="Calibri"/>
                <a:cs typeface="Calibri"/>
              </a:rPr>
              <a:t>healthcare</a:t>
            </a:r>
            <a:r>
              <a:rPr lang="hu-HU" sz="1400">
                <a:latin typeface="Calibri"/>
                <a:ea typeface="Calibri"/>
                <a:cs typeface="Calibri"/>
              </a:rPr>
              <a:t>, and </a:t>
            </a:r>
            <a:r>
              <a:rPr lang="hu-HU" sz="1400" err="1">
                <a:latin typeface="Calibri"/>
                <a:ea typeface="Calibri"/>
                <a:cs typeface="Calibri"/>
              </a:rPr>
              <a:t>diagnostics</a:t>
            </a:r>
            <a:endParaRPr lang="hu-HU" sz="14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493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EC054-C82A-D131-4CC0-C03A0615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420"/>
          </a:xfrm>
        </p:spPr>
        <p:txBody>
          <a:bodyPr>
            <a:normAutofit/>
          </a:bodyPr>
          <a:lstStyle/>
          <a:p>
            <a:r>
              <a:rPr lang="hu-HU" sz="2800" b="1">
                <a:ea typeface="+mj-lt"/>
                <a:cs typeface="+mj-lt"/>
              </a:rPr>
              <a:t>Gaussian </a:t>
            </a:r>
            <a:r>
              <a:rPr lang="hu-HU" sz="2800" b="1" err="1">
                <a:ea typeface="+mj-lt"/>
                <a:cs typeface="+mj-lt"/>
              </a:rPr>
              <a:t>Copula</a:t>
            </a:r>
            <a:endParaRPr lang="hu-HU" sz="2800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4C1C53-0537-C1C8-9377-E683D6495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031"/>
            <a:ext cx="10515600" cy="54428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sz="2000" b="1">
                <a:ea typeface="+mn-lt"/>
                <a:cs typeface="+mn-lt"/>
              </a:rPr>
              <a:t>  </a:t>
            </a:r>
            <a:r>
              <a:rPr lang="hu-HU" sz="2000" err="1">
                <a:ea typeface="+mn-lt"/>
                <a:cs typeface="+mn-lt"/>
              </a:rPr>
              <a:t>used</a:t>
            </a:r>
            <a:r>
              <a:rPr lang="hu-HU" sz="2000" b="1">
                <a:ea typeface="+mn-lt"/>
                <a:cs typeface="+mn-lt"/>
              </a:rPr>
              <a:t> Gaussian </a:t>
            </a:r>
            <a:r>
              <a:rPr lang="hu-HU" sz="2000" b="1" err="1">
                <a:ea typeface="+mn-lt"/>
                <a:cs typeface="+mn-lt"/>
              </a:rPr>
              <a:t>Copula</a:t>
            </a:r>
            <a:r>
              <a:rPr lang="hu-HU" sz="2000">
                <a:ea typeface="+mn-lt"/>
                <a:cs typeface="+mn-lt"/>
              </a:rPr>
              <a:t> </a:t>
            </a:r>
            <a:r>
              <a:rPr lang="hu-HU" sz="2000" err="1">
                <a:ea typeface="+mn-lt"/>
                <a:cs typeface="+mn-lt"/>
              </a:rPr>
              <a:t>method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to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capture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marginal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distributions</a:t>
            </a:r>
            <a:r>
              <a:rPr lang="hu-HU" sz="2000">
                <a:ea typeface="+mn-lt"/>
                <a:cs typeface="+mn-lt"/>
              </a:rPr>
              <a:t> and </a:t>
            </a:r>
            <a:r>
              <a:rPr lang="hu-HU" sz="2000" err="1">
                <a:ea typeface="+mn-lt"/>
                <a:cs typeface="+mn-lt"/>
              </a:rPr>
              <a:t>dependencies</a:t>
            </a:r>
            <a:endParaRPr lang="hu-HU" sz="2000" err="1"/>
          </a:p>
          <a:p>
            <a:r>
              <a:rPr lang="hu-HU" sz="2000" b="1">
                <a:ea typeface="+mn-lt"/>
                <a:cs typeface="+mn-lt"/>
              </a:rPr>
              <a:t>  SDV</a:t>
            </a:r>
            <a:r>
              <a:rPr lang="hu-HU" sz="2000">
                <a:ea typeface="+mn-lt"/>
                <a:cs typeface="+mn-lt"/>
              </a:rPr>
              <a:t> &amp; </a:t>
            </a:r>
            <a:r>
              <a:rPr lang="hu-HU" sz="2000" b="1" err="1">
                <a:ea typeface="+mn-lt"/>
                <a:cs typeface="+mn-lt"/>
              </a:rPr>
              <a:t>SDMetrics</a:t>
            </a:r>
            <a:r>
              <a:rPr lang="hu-HU" sz="2000">
                <a:ea typeface="+mn-lt"/>
                <a:cs typeface="+mn-lt"/>
              </a:rPr>
              <a:t> </a:t>
            </a:r>
            <a:r>
              <a:rPr lang="hu-HU" sz="2000" err="1">
                <a:ea typeface="+mn-lt"/>
                <a:cs typeface="+mn-lt"/>
              </a:rPr>
              <a:t>for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generation</a:t>
            </a:r>
            <a:r>
              <a:rPr lang="hu-HU" sz="2000">
                <a:ea typeface="+mn-lt"/>
                <a:cs typeface="+mn-lt"/>
              </a:rPr>
              <a:t> and </a:t>
            </a:r>
            <a:r>
              <a:rPr lang="hu-HU" sz="2000" err="1">
                <a:ea typeface="+mn-lt"/>
                <a:cs typeface="+mn-lt"/>
              </a:rPr>
              <a:t>evaluation</a:t>
            </a:r>
            <a:endParaRPr lang="hu-HU" sz="2000" err="1"/>
          </a:p>
          <a:p>
            <a:pPr marL="0" indent="0">
              <a:buNone/>
            </a:pPr>
            <a:r>
              <a:rPr lang="hu-HU" sz="2000"/>
              <a:t> </a:t>
            </a:r>
            <a:r>
              <a:rPr lang="hu-HU" sz="2000" b="1"/>
              <a:t>Key </a:t>
            </a:r>
            <a:r>
              <a:rPr lang="hu-HU" sz="2000" b="1" err="1"/>
              <a:t>Steps</a:t>
            </a:r>
            <a:r>
              <a:rPr lang="hu-HU" sz="2000" b="1"/>
              <a:t>: </a:t>
            </a:r>
            <a:endParaRPr lang="hu-HU" sz="2000"/>
          </a:p>
          <a:p>
            <a:pPr marL="342900" indent="-342900"/>
            <a:r>
              <a:rPr lang="hu-HU" sz="2000"/>
              <a:t> </a:t>
            </a:r>
            <a:r>
              <a:rPr lang="hu-HU" sz="2000" err="1"/>
              <a:t>data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preprocessing</a:t>
            </a:r>
            <a:r>
              <a:rPr lang="hu-HU" sz="2000">
                <a:ea typeface="+mn-lt"/>
                <a:cs typeface="+mn-lt"/>
              </a:rPr>
              <a:t> &amp; </a:t>
            </a:r>
            <a:r>
              <a:rPr lang="hu-HU" sz="2000" err="1">
                <a:ea typeface="+mn-lt"/>
                <a:cs typeface="+mn-lt"/>
              </a:rPr>
              <a:t>metadata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setup</a:t>
            </a:r>
            <a:endParaRPr lang="hu-HU" sz="2000"/>
          </a:p>
          <a:p>
            <a:r>
              <a:rPr lang="hu-HU" sz="2000">
                <a:ea typeface="+mn-lt"/>
                <a:cs typeface="+mn-lt"/>
              </a:rPr>
              <a:t>   Gaussian </a:t>
            </a:r>
            <a:r>
              <a:rPr lang="hu-HU" sz="2000" err="1">
                <a:ea typeface="+mn-lt"/>
                <a:cs typeface="+mn-lt"/>
              </a:rPr>
              <a:t>Copula-based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synthesis</a:t>
            </a:r>
            <a:endParaRPr lang="hu-HU" sz="2000"/>
          </a:p>
          <a:p>
            <a:r>
              <a:rPr lang="hu-HU" sz="2000">
                <a:ea typeface="+mn-lt"/>
                <a:cs typeface="+mn-lt"/>
              </a:rPr>
              <a:t>   </a:t>
            </a:r>
            <a:r>
              <a:rPr lang="hu-HU" sz="2000" err="1">
                <a:ea typeface="+mn-lt"/>
                <a:cs typeface="+mn-lt"/>
              </a:rPr>
              <a:t>quality</a:t>
            </a:r>
            <a:r>
              <a:rPr lang="hu-HU" sz="2000">
                <a:ea typeface="+mn-lt"/>
                <a:cs typeface="+mn-lt"/>
              </a:rPr>
              <a:t> &amp; </a:t>
            </a:r>
            <a:r>
              <a:rPr lang="hu-HU" sz="2000" err="1">
                <a:ea typeface="+mn-lt"/>
                <a:cs typeface="+mn-lt"/>
              </a:rPr>
              <a:t>diagnostics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evaluation</a:t>
            </a:r>
            <a:endParaRPr lang="hu-HU" sz="2000"/>
          </a:p>
          <a:p>
            <a:r>
              <a:rPr lang="hu-HU" sz="2000">
                <a:ea typeface="+mn-lt"/>
                <a:cs typeface="+mn-lt"/>
              </a:rPr>
              <a:t>   </a:t>
            </a:r>
            <a:r>
              <a:rPr lang="hu-HU" sz="2000" err="1">
                <a:ea typeface="+mn-lt"/>
                <a:cs typeface="+mn-lt"/>
              </a:rPr>
              <a:t>visual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comparisons</a:t>
            </a:r>
            <a:r>
              <a:rPr lang="hu-HU" sz="2000">
                <a:ea typeface="+mn-lt"/>
                <a:cs typeface="+mn-lt"/>
              </a:rPr>
              <a:t> (</a:t>
            </a:r>
            <a:r>
              <a:rPr lang="hu-HU" sz="2000" err="1">
                <a:ea typeface="+mn-lt"/>
                <a:cs typeface="+mn-lt"/>
              </a:rPr>
              <a:t>distributions</a:t>
            </a:r>
            <a:r>
              <a:rPr lang="hu-HU" sz="2000">
                <a:ea typeface="+mn-lt"/>
                <a:cs typeface="+mn-lt"/>
              </a:rPr>
              <a:t> &amp; </a:t>
            </a:r>
            <a:r>
              <a:rPr lang="hu-HU" sz="2000" err="1">
                <a:ea typeface="+mn-lt"/>
                <a:cs typeface="+mn-lt"/>
              </a:rPr>
              <a:t>correlations</a:t>
            </a:r>
            <a:r>
              <a:rPr lang="hu-HU" sz="2000">
                <a:ea typeface="+mn-lt"/>
                <a:cs typeface="+mn-lt"/>
              </a:rPr>
              <a:t>)</a:t>
            </a:r>
            <a:endParaRPr lang="hu-HU" sz="2000"/>
          </a:p>
          <a:p>
            <a:pPr marL="0" indent="0">
              <a:buNone/>
            </a:pPr>
            <a:r>
              <a:rPr lang="hu-HU" sz="2000"/>
              <a:t> </a:t>
            </a:r>
            <a:r>
              <a:rPr lang="hu-HU" sz="2000" b="1" err="1"/>
              <a:t>Outcomes</a:t>
            </a:r>
            <a:r>
              <a:rPr lang="hu-HU" sz="2000" b="1"/>
              <a:t>: </a:t>
            </a:r>
            <a:endParaRPr lang="hu-HU" sz="2000" err="1"/>
          </a:p>
          <a:p>
            <a:pPr marL="342900" indent="-342900"/>
            <a:r>
              <a:rPr lang="hu-HU" sz="2000" err="1"/>
              <a:t>high-quality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synthetic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data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that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mimics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real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data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well</a:t>
            </a:r>
            <a:endParaRPr lang="hu-HU" sz="2000"/>
          </a:p>
          <a:p>
            <a:r>
              <a:rPr lang="hu-HU" sz="2000">
                <a:ea typeface="+mn-lt"/>
                <a:cs typeface="+mn-lt"/>
              </a:rPr>
              <a:t>  </a:t>
            </a:r>
            <a:r>
              <a:rPr lang="hu-HU" sz="2000" err="1">
                <a:ea typeface="+mn-lt"/>
                <a:cs typeface="+mn-lt"/>
              </a:rPr>
              <a:t>preserved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statistical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structure</a:t>
            </a:r>
            <a:r>
              <a:rPr lang="hu-HU" sz="2000">
                <a:ea typeface="+mn-lt"/>
                <a:cs typeface="+mn-lt"/>
              </a:rPr>
              <a:t> &amp; </a:t>
            </a:r>
            <a:r>
              <a:rPr lang="hu-HU" sz="2000" err="1">
                <a:ea typeface="+mn-lt"/>
                <a:cs typeface="+mn-lt"/>
              </a:rPr>
              <a:t>relationships</a:t>
            </a:r>
            <a:endParaRPr lang="hu-HU" sz="2000"/>
          </a:p>
          <a:p>
            <a:r>
              <a:rPr lang="hu-HU" sz="2000">
                <a:ea typeface="+mn-lt"/>
                <a:cs typeface="+mn-lt"/>
              </a:rPr>
              <a:t>  </a:t>
            </a:r>
            <a:r>
              <a:rPr lang="hu-HU" sz="2000" err="1">
                <a:ea typeface="+mn-lt"/>
                <a:cs typeface="+mn-lt"/>
              </a:rPr>
              <a:t>suitable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for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secure</a:t>
            </a:r>
            <a:r>
              <a:rPr lang="hu-HU" sz="2000">
                <a:ea typeface="+mn-lt"/>
                <a:cs typeface="+mn-lt"/>
              </a:rPr>
              <a:t> ML </a:t>
            </a:r>
            <a:r>
              <a:rPr lang="hu-HU" sz="2000" err="1">
                <a:ea typeface="+mn-lt"/>
                <a:cs typeface="+mn-lt"/>
              </a:rPr>
              <a:t>training</a:t>
            </a:r>
            <a:r>
              <a:rPr lang="hu-HU" sz="2000">
                <a:ea typeface="+mn-lt"/>
                <a:cs typeface="+mn-lt"/>
              </a:rPr>
              <a:t> and testing</a:t>
            </a:r>
            <a:endParaRPr lang="hu-HU" sz="2000"/>
          </a:p>
          <a:p>
            <a:pPr marL="0" indent="0">
              <a:buNone/>
            </a:pPr>
            <a:r>
              <a:rPr lang="hu-HU" sz="2000" b="1" err="1"/>
              <a:t>Benefits</a:t>
            </a:r>
            <a:r>
              <a:rPr lang="hu-HU" sz="2000" b="1"/>
              <a:t>: </a:t>
            </a:r>
            <a:endParaRPr lang="hu-HU" sz="2000">
              <a:ea typeface="+mn-lt"/>
              <a:cs typeface="+mn-lt"/>
            </a:endParaRPr>
          </a:p>
          <a:p>
            <a:r>
              <a:rPr lang="hu-HU" sz="2000">
                <a:ea typeface="+mn-lt"/>
                <a:cs typeface="+mn-lt"/>
              </a:rPr>
              <a:t>  </a:t>
            </a:r>
            <a:r>
              <a:rPr lang="hu-HU" sz="2000" err="1">
                <a:ea typeface="+mn-lt"/>
                <a:cs typeface="+mn-lt"/>
              </a:rPr>
              <a:t>reproducible</a:t>
            </a:r>
            <a:r>
              <a:rPr lang="hu-HU" sz="2000">
                <a:ea typeface="+mn-lt"/>
                <a:cs typeface="+mn-lt"/>
              </a:rPr>
              <a:t> &amp; </a:t>
            </a:r>
            <a:r>
              <a:rPr lang="hu-HU" sz="2000" err="1">
                <a:ea typeface="+mn-lt"/>
                <a:cs typeface="+mn-lt"/>
              </a:rPr>
              <a:t>scalable</a:t>
            </a:r>
            <a:endParaRPr lang="hu-HU" sz="2000"/>
          </a:p>
          <a:p>
            <a:r>
              <a:rPr lang="hu-HU" sz="2000">
                <a:ea typeface="+mn-lt"/>
                <a:cs typeface="+mn-lt"/>
              </a:rPr>
              <a:t>  </a:t>
            </a:r>
            <a:r>
              <a:rPr lang="hu-HU" sz="2000" err="1">
                <a:ea typeface="+mn-lt"/>
                <a:cs typeface="+mn-lt"/>
              </a:rPr>
              <a:t>useful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with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variables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that</a:t>
            </a:r>
            <a:r>
              <a:rPr lang="hu-HU" sz="2000">
                <a:ea typeface="+mn-lt"/>
                <a:cs typeface="+mn-lt"/>
              </a:rPr>
              <a:t> </a:t>
            </a:r>
            <a:r>
              <a:rPr lang="hu-HU" sz="2000" err="1">
                <a:ea typeface="+mn-lt"/>
                <a:cs typeface="+mn-lt"/>
              </a:rPr>
              <a:t>have</a:t>
            </a:r>
            <a:r>
              <a:rPr lang="hu-HU" sz="2000">
                <a:ea typeface="+mn-lt"/>
                <a:cs typeface="+mn-lt"/>
              </a:rPr>
              <a:t> Gaussian </a:t>
            </a:r>
            <a:r>
              <a:rPr lang="hu-HU" sz="2000" err="1">
                <a:ea typeface="+mn-lt"/>
                <a:cs typeface="+mn-lt"/>
              </a:rPr>
              <a:t>distribution</a:t>
            </a:r>
            <a:endParaRPr lang="hu-HU" sz="2000" err="1"/>
          </a:p>
        </p:txBody>
      </p:sp>
    </p:spTree>
    <p:extLst>
      <p:ext uri="{BB962C8B-B14F-4D97-AF65-F5344CB8AC3E}">
        <p14:creationId xmlns:p14="http://schemas.microsoft.com/office/powerpoint/2010/main" val="363544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258B464-1CF8-DE74-8EB5-E0039584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24973"/>
            <a:ext cx="8074815" cy="1618489"/>
          </a:xfrm>
        </p:spPr>
        <p:txBody>
          <a:bodyPr anchor="ctr">
            <a:normAutofit/>
          </a:bodyPr>
          <a:lstStyle/>
          <a:p>
            <a:r>
              <a:rPr lang="hu-HU" sz="2800" b="1" err="1"/>
              <a:t>Generative</a:t>
            </a:r>
            <a:r>
              <a:rPr lang="hu-HU" sz="2800" b="1"/>
              <a:t> </a:t>
            </a:r>
            <a:r>
              <a:rPr lang="hu-HU" sz="2800" b="1" err="1"/>
              <a:t>adversarial</a:t>
            </a:r>
            <a:r>
              <a:rPr lang="hu-HU" sz="2800" b="1"/>
              <a:t> </a:t>
            </a:r>
            <a:r>
              <a:rPr lang="hu-HU" sz="2800" b="1" err="1"/>
              <a:t>network</a:t>
            </a:r>
            <a:r>
              <a:rPr lang="hu-HU" sz="2800" b="1"/>
              <a:t> - </a:t>
            </a:r>
            <a:r>
              <a:rPr lang="hu-HU" sz="2800" b="1" err="1"/>
              <a:t>GANs</a:t>
            </a:r>
            <a:endParaRPr lang="hu-HU" sz="2800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3F95CA-A77B-B758-AA1D-0D9F6D4F5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713198"/>
            <a:ext cx="8074815" cy="4393043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hu-HU" sz="6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1400" b="1"/>
              <a:t>Key </a:t>
            </a:r>
            <a:r>
              <a:rPr lang="hu-HU" sz="1400" b="1" err="1"/>
              <a:t>Steps</a:t>
            </a:r>
            <a:endParaRPr lang="hu-HU" sz="1400" b="1"/>
          </a:p>
          <a:p>
            <a:pPr marL="228600" lvl="1">
              <a:spcBef>
                <a:spcPts val="1000"/>
              </a:spcBef>
            </a:pPr>
            <a:r>
              <a:rPr lang="hu-HU" sz="1400" err="1">
                <a:latin typeface="Calibri"/>
                <a:ea typeface="Calibri"/>
                <a:cs typeface="Calibri"/>
              </a:rPr>
              <a:t>data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loading</a:t>
            </a:r>
            <a:r>
              <a:rPr lang="hu-HU" sz="1400">
                <a:latin typeface="Calibri"/>
                <a:ea typeface="Calibri"/>
                <a:cs typeface="Calibri"/>
              </a:rPr>
              <a:t> and </a:t>
            </a:r>
            <a:r>
              <a:rPr lang="hu-HU" sz="1400" err="1">
                <a:latin typeface="Calibri"/>
                <a:ea typeface="Calibri"/>
                <a:cs typeface="Calibri"/>
              </a:rPr>
              <a:t>preprocessing</a:t>
            </a:r>
            <a:endParaRPr lang="hu-HU" sz="1400">
              <a:latin typeface="Calibri"/>
              <a:ea typeface="Calibri"/>
              <a:cs typeface="Calibri"/>
            </a:endParaRPr>
          </a:p>
          <a:p>
            <a:pPr marL="228600" lvl="1">
              <a:spcBef>
                <a:spcPts val="1000"/>
              </a:spcBef>
            </a:pPr>
            <a:r>
              <a:rPr lang="hu-HU" sz="1400" err="1">
                <a:latin typeface="Calibri"/>
                <a:ea typeface="Calibri"/>
                <a:cs typeface="Calibri"/>
              </a:rPr>
              <a:t>Loading</a:t>
            </a:r>
            <a:r>
              <a:rPr lang="hu-HU" sz="1400">
                <a:latin typeface="Calibri"/>
                <a:ea typeface="Calibri"/>
                <a:cs typeface="Calibri"/>
              </a:rPr>
              <a:t> and </a:t>
            </a:r>
            <a:r>
              <a:rPr lang="hu-HU" sz="1400" err="1">
                <a:latin typeface="Calibri"/>
                <a:ea typeface="Calibri"/>
                <a:cs typeface="Calibri"/>
              </a:rPr>
              <a:t>training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two</a:t>
            </a:r>
            <a:r>
              <a:rPr lang="hu-HU" sz="1400">
                <a:latin typeface="Calibri"/>
                <a:ea typeface="Calibri"/>
                <a:cs typeface="Calibri"/>
              </a:rPr>
              <a:t> GAN modell: CTGAN, </a:t>
            </a:r>
            <a:r>
              <a:rPr lang="hu-HU" sz="1400" err="1">
                <a:latin typeface="Calibri"/>
                <a:ea typeface="Calibri"/>
                <a:cs typeface="Calibri"/>
              </a:rPr>
              <a:t>TabFairGAN</a:t>
            </a:r>
            <a:endParaRPr lang="hu-HU" sz="1400">
              <a:latin typeface="Calibri"/>
              <a:ea typeface="Calibri"/>
              <a:cs typeface="Calibri"/>
            </a:endParaRPr>
          </a:p>
          <a:p>
            <a:pPr marL="228600" lvl="1">
              <a:spcBef>
                <a:spcPts val="1000"/>
              </a:spcBef>
            </a:pPr>
            <a:r>
              <a:rPr lang="hu-HU" sz="1400" err="1">
                <a:latin typeface="Calibri"/>
                <a:ea typeface="Calibri"/>
                <a:cs typeface="Calibri"/>
              </a:rPr>
              <a:t>TabFairGAN</a:t>
            </a:r>
            <a:r>
              <a:rPr lang="hu-HU" sz="1400">
                <a:latin typeface="Calibri"/>
                <a:ea typeface="Calibri"/>
                <a:cs typeface="Calibri"/>
              </a:rPr>
              <a:t>: </a:t>
            </a:r>
            <a:r>
              <a:rPr lang="hu-HU" sz="1400" err="1">
                <a:latin typeface="Calibri"/>
                <a:ea typeface="Calibri"/>
                <a:cs typeface="Calibri"/>
              </a:rPr>
              <a:t>fairness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configuration</a:t>
            </a:r>
            <a:endParaRPr lang="hu-HU" sz="1400">
              <a:latin typeface="Calibri"/>
              <a:ea typeface="Calibri"/>
              <a:cs typeface="Calibri"/>
            </a:endParaRPr>
          </a:p>
          <a:p>
            <a:r>
              <a:rPr lang="hu-HU" sz="1400" err="1">
                <a:latin typeface="Calibri"/>
                <a:ea typeface="Calibri"/>
                <a:cs typeface="Calibri"/>
              </a:rPr>
              <a:t>Generated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data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saved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as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csv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files</a:t>
            </a:r>
            <a:endParaRPr lang="hu-HU" sz="1400" b="1" err="1">
              <a:latin typeface="Aptos"/>
              <a:ea typeface="Calibri"/>
              <a:cs typeface="Calibri"/>
            </a:endParaRPr>
          </a:p>
          <a:p>
            <a:r>
              <a:rPr lang="hu-HU" sz="1400" err="1">
                <a:latin typeface="Calibri"/>
                <a:ea typeface="Calibri"/>
                <a:cs typeface="Calibri"/>
              </a:rPr>
              <a:t>Evaulation</a:t>
            </a:r>
            <a:endParaRPr lang="hu-HU" sz="14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1400" b="1" err="1">
                <a:latin typeface="Aptos"/>
                <a:ea typeface="Calibri"/>
                <a:cs typeface="Calibri"/>
              </a:rPr>
              <a:t>Outcomes</a:t>
            </a:r>
            <a:endParaRPr lang="hu-HU" sz="1400" b="1" err="1"/>
          </a:p>
          <a:p>
            <a:pPr marL="228600" lvl="1">
              <a:spcBef>
                <a:spcPts val="1000"/>
              </a:spcBef>
            </a:pPr>
            <a:r>
              <a:rPr lang="hu-HU" sz="1400" err="1">
                <a:latin typeface="Calibri"/>
                <a:ea typeface="Calibri"/>
                <a:cs typeface="Calibri"/>
              </a:rPr>
              <a:t>high-quality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synthetic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data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that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mimics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real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data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well</a:t>
            </a:r>
            <a:endParaRPr lang="hu-HU" sz="1400">
              <a:latin typeface="Calibri"/>
              <a:ea typeface="Calibri"/>
              <a:cs typeface="Calibri"/>
            </a:endParaRPr>
          </a:p>
          <a:p>
            <a:pPr marL="228600" lvl="1">
              <a:spcBef>
                <a:spcPts val="1000"/>
              </a:spcBef>
            </a:pPr>
            <a:r>
              <a:rPr lang="hu-HU" sz="1400" err="1">
                <a:latin typeface="Calibri"/>
                <a:ea typeface="Calibri"/>
                <a:cs typeface="Calibri"/>
              </a:rPr>
              <a:t>Closely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preserved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statistical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structure</a:t>
            </a:r>
            <a:r>
              <a:rPr lang="hu-HU" sz="1400">
                <a:latin typeface="Calibri"/>
                <a:ea typeface="Calibri"/>
                <a:cs typeface="Calibri"/>
              </a:rPr>
              <a:t> &amp; </a:t>
            </a:r>
            <a:r>
              <a:rPr lang="hu-HU" sz="1400" err="1">
                <a:latin typeface="Calibri"/>
                <a:ea typeface="Calibri"/>
                <a:cs typeface="Calibri"/>
              </a:rPr>
              <a:t>relationships</a:t>
            </a:r>
            <a:endParaRPr lang="hu-HU" sz="14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1400" b="1" err="1"/>
              <a:t>Benefits</a:t>
            </a:r>
            <a:endParaRPr lang="hu-HU" sz="1400" b="1"/>
          </a:p>
          <a:p>
            <a:pPr marL="228600" lvl="1">
              <a:spcBef>
                <a:spcPts val="1000"/>
              </a:spcBef>
            </a:pPr>
            <a:r>
              <a:rPr lang="hu-HU" sz="1400" err="1">
                <a:latin typeface="Calibri"/>
                <a:ea typeface="Calibri"/>
                <a:cs typeface="Calibri"/>
              </a:rPr>
              <a:t>Enabled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unsupervised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learning</a:t>
            </a:r>
            <a:r>
              <a:rPr lang="hu-HU" sz="1400">
                <a:latin typeface="Calibri"/>
                <a:ea typeface="Calibri"/>
                <a:cs typeface="Calibri"/>
              </a:rPr>
              <a:t> of </a:t>
            </a:r>
            <a:r>
              <a:rPr lang="hu-HU" sz="1400" err="1">
                <a:latin typeface="Calibri"/>
                <a:ea typeface="Calibri"/>
                <a:cs typeface="Calibri"/>
              </a:rPr>
              <a:t>structured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features</a:t>
            </a:r>
            <a:endParaRPr lang="hu-HU" sz="1400">
              <a:latin typeface="Calibri"/>
              <a:ea typeface="Calibri"/>
              <a:cs typeface="Calibri"/>
            </a:endParaRPr>
          </a:p>
          <a:p>
            <a:pPr marL="228600" lvl="1">
              <a:spcBef>
                <a:spcPts val="1000"/>
              </a:spcBef>
            </a:pPr>
            <a:r>
              <a:rPr lang="hu-HU" sz="1400" err="1">
                <a:latin typeface="Calibri"/>
                <a:ea typeface="Calibri"/>
                <a:cs typeface="Calibri"/>
              </a:rPr>
              <a:t>Generates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similar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synthetic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data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to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the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real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data</a:t>
            </a:r>
            <a:endParaRPr lang="hu-HU" sz="1400">
              <a:latin typeface="Calibri"/>
              <a:ea typeface="Calibri"/>
              <a:cs typeface="Calibri"/>
            </a:endParaRPr>
          </a:p>
          <a:p>
            <a:pPr marL="228600" lvl="1">
              <a:spcBef>
                <a:spcPts val="1000"/>
              </a:spcBef>
            </a:pPr>
            <a:r>
              <a:rPr lang="hu-HU" sz="1400" err="1">
                <a:latin typeface="Calibri"/>
                <a:ea typeface="Calibri"/>
                <a:cs typeface="Calibri"/>
              </a:rPr>
              <a:t>High-quality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generation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for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complex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distributions</a:t>
            </a:r>
            <a:endParaRPr lang="hu-HU" sz="14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611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C77F8CB-CEF8-3D82-7A92-353B8AE1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369" y="1068891"/>
            <a:ext cx="4185391" cy="1031037"/>
          </a:xfrm>
        </p:spPr>
        <p:txBody>
          <a:bodyPr anchor="b">
            <a:normAutofit/>
          </a:bodyPr>
          <a:lstStyle/>
          <a:p>
            <a:pPr algn="ctr"/>
            <a:r>
              <a:rPr lang="hu-HU" sz="2800" b="1" err="1"/>
              <a:t>Variational</a:t>
            </a:r>
            <a:r>
              <a:rPr lang="hu-HU" sz="2800" b="1"/>
              <a:t> </a:t>
            </a:r>
            <a:r>
              <a:rPr lang="hu-HU" sz="2800" b="1" err="1"/>
              <a:t>autoencoder</a:t>
            </a:r>
            <a:r>
              <a:rPr lang="hu-HU" sz="2800" b="1"/>
              <a:t> - </a:t>
            </a:r>
            <a:r>
              <a:rPr lang="hu-HU" sz="2800" b="1" err="1"/>
              <a:t>VAEs</a:t>
            </a:r>
          </a:p>
        </p:txBody>
      </p:sp>
      <p:sp>
        <p:nvSpPr>
          <p:cNvPr id="38" name="Freeform: Shape 23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Kép 3" descr="A képen diagram, Téglalap, képernyőkép, tér látható&#10;&#10;Lehet, hogy az AI által létrehozott tartalom helytelen.">
            <a:extLst>
              <a:ext uri="{FF2B5EF4-FFF2-40B4-BE49-F238E27FC236}">
                <a16:creationId xmlns:a16="http://schemas.microsoft.com/office/drawing/2014/main" id="{40339EAE-7169-9C9F-900F-D484CCD73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7" y="3951182"/>
            <a:ext cx="3836894" cy="1659456"/>
          </a:xfrm>
          <a:prstGeom prst="rect">
            <a:avLst/>
          </a:prstGeom>
        </p:spPr>
      </p:pic>
      <p:sp>
        <p:nvSpPr>
          <p:cNvPr id="39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1730EC-2BD7-CFD8-A486-D4815C5C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15" y="275311"/>
            <a:ext cx="5277676" cy="581358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hu-HU" sz="1400">
              <a:ea typeface="+mn-lt"/>
              <a:cs typeface="+mn-lt"/>
            </a:endParaRPr>
          </a:p>
          <a:p>
            <a:pPr marL="0" indent="0">
              <a:buNone/>
            </a:pPr>
            <a:r>
              <a:rPr lang="hu-HU" sz="1400" b="1"/>
              <a:t>Key </a:t>
            </a:r>
            <a:r>
              <a:rPr lang="hu-HU" sz="1400" b="1" err="1"/>
              <a:t>Steps</a:t>
            </a:r>
            <a:endParaRPr lang="hu-HU" sz="1400" b="1"/>
          </a:p>
          <a:p>
            <a:pPr marL="228600" lvl="1">
              <a:spcBef>
                <a:spcPts val="1000"/>
              </a:spcBef>
            </a:pPr>
            <a:r>
              <a:rPr lang="hu-HU" sz="1400" err="1">
                <a:latin typeface="Calibri"/>
                <a:ea typeface="Calibri"/>
                <a:cs typeface="Calibri"/>
              </a:rPr>
              <a:t>data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loading</a:t>
            </a:r>
            <a:r>
              <a:rPr lang="hu-HU" sz="1400">
                <a:latin typeface="Calibri"/>
                <a:ea typeface="Calibri"/>
                <a:cs typeface="Calibri"/>
              </a:rPr>
              <a:t> and </a:t>
            </a:r>
            <a:r>
              <a:rPr lang="hu-HU" sz="1400" err="1">
                <a:latin typeface="Calibri"/>
                <a:ea typeface="Calibri"/>
                <a:cs typeface="Calibri"/>
              </a:rPr>
              <a:t>scaling</a:t>
            </a:r>
            <a:endParaRPr lang="hu-HU" sz="1400">
              <a:latin typeface="Calibri"/>
              <a:ea typeface="Calibri"/>
              <a:cs typeface="Calibri"/>
            </a:endParaRPr>
          </a:p>
          <a:p>
            <a:pPr marL="228600" lvl="1">
              <a:spcBef>
                <a:spcPts val="1000"/>
              </a:spcBef>
            </a:pPr>
            <a:r>
              <a:rPr lang="hu-HU" sz="1400" err="1">
                <a:latin typeface="Calibri"/>
                <a:ea typeface="Calibri"/>
                <a:cs typeface="Calibri"/>
              </a:rPr>
              <a:t>encoder</a:t>
            </a:r>
            <a:r>
              <a:rPr lang="hu-HU" sz="1400">
                <a:latin typeface="Calibri"/>
                <a:ea typeface="Calibri"/>
                <a:cs typeface="Calibri"/>
              </a:rPr>
              <a:t> and </a:t>
            </a:r>
            <a:r>
              <a:rPr lang="hu-HU" sz="1400" err="1">
                <a:latin typeface="Calibri"/>
                <a:ea typeface="Calibri"/>
                <a:cs typeface="Calibri"/>
              </a:rPr>
              <a:t>decoder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neural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network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construction</a:t>
            </a:r>
            <a:r>
              <a:rPr lang="hu-HU" sz="1400">
                <a:latin typeface="Calibri"/>
                <a:ea typeface="Calibri"/>
                <a:cs typeface="Calibri"/>
              </a:rPr>
              <a:t>  </a:t>
            </a:r>
          </a:p>
          <a:p>
            <a:pPr marL="228600" lvl="1">
              <a:spcBef>
                <a:spcPts val="1000"/>
              </a:spcBef>
            </a:pPr>
            <a:r>
              <a:rPr lang="hu-HU" sz="1400">
                <a:latin typeface="Calibri"/>
                <a:ea typeface="Calibri"/>
                <a:cs typeface="Calibri"/>
              </a:rPr>
              <a:t>MSE  + KL </a:t>
            </a:r>
            <a:r>
              <a:rPr lang="hu-HU" sz="1400" err="1">
                <a:latin typeface="Calibri"/>
                <a:ea typeface="Calibri"/>
                <a:cs typeface="Calibri"/>
              </a:rPr>
              <a:t>divergence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loss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definition</a:t>
            </a:r>
            <a:endParaRPr lang="hu-HU" sz="1400">
              <a:latin typeface="Calibri"/>
              <a:ea typeface="Calibri"/>
              <a:cs typeface="Calibri"/>
            </a:endParaRPr>
          </a:p>
          <a:p>
            <a:pPr marL="228600" lvl="1">
              <a:spcBef>
                <a:spcPts val="1000"/>
              </a:spcBef>
            </a:pPr>
            <a:r>
              <a:rPr lang="hu-HU" sz="1400" err="1">
                <a:latin typeface="Calibri"/>
                <a:ea typeface="Calibri"/>
                <a:cs typeface="Calibri"/>
              </a:rPr>
              <a:t>model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training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with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combined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loss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optimization</a:t>
            </a:r>
            <a:endParaRPr lang="hu-HU" sz="1400">
              <a:latin typeface="Calibri"/>
              <a:ea typeface="Calibri"/>
              <a:cs typeface="Calibri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hu-HU" sz="1400" b="1" err="1"/>
              <a:t>Outcomes</a:t>
            </a:r>
            <a:endParaRPr lang="hu-HU" sz="1400" b="1"/>
          </a:p>
          <a:p>
            <a:pPr marL="228600" lvl="1">
              <a:spcBef>
                <a:spcPts val="1000"/>
              </a:spcBef>
            </a:pPr>
            <a:r>
              <a:rPr lang="hu-HU" sz="1400" err="1">
                <a:latin typeface="Calibri"/>
                <a:ea typeface="Calibri"/>
                <a:cs typeface="Calibri"/>
              </a:rPr>
              <a:t>encoder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learned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compact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latent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representations</a:t>
            </a:r>
            <a:endParaRPr lang="hu-HU" sz="1400">
              <a:latin typeface="Calibri"/>
              <a:ea typeface="Calibri"/>
              <a:cs typeface="Calibri"/>
            </a:endParaRPr>
          </a:p>
          <a:p>
            <a:pPr marL="228600" lvl="1">
              <a:spcBef>
                <a:spcPts val="1000"/>
              </a:spcBef>
            </a:pPr>
            <a:r>
              <a:rPr lang="hu-HU" sz="1400" err="1">
                <a:latin typeface="Calibri"/>
                <a:ea typeface="Calibri"/>
                <a:cs typeface="Calibri"/>
              </a:rPr>
              <a:t>decoder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successfully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reconstructed</a:t>
            </a:r>
            <a:r>
              <a:rPr lang="hu-HU" sz="1400">
                <a:latin typeface="Calibri"/>
                <a:ea typeface="Calibri"/>
                <a:cs typeface="Calibri"/>
              </a:rPr>
              <a:t> input </a:t>
            </a:r>
            <a:r>
              <a:rPr lang="hu-HU" sz="1400" err="1">
                <a:latin typeface="Calibri"/>
                <a:ea typeface="Calibri"/>
                <a:cs typeface="Calibri"/>
              </a:rPr>
              <a:t>data</a:t>
            </a:r>
            <a:endParaRPr lang="hu-HU" sz="1400">
              <a:latin typeface="Calibri"/>
              <a:ea typeface="Calibri"/>
              <a:cs typeface="Calibri"/>
            </a:endParaRPr>
          </a:p>
          <a:p>
            <a:pPr marL="228600" lvl="1">
              <a:spcBef>
                <a:spcPts val="1000"/>
              </a:spcBef>
            </a:pPr>
            <a:r>
              <a:rPr lang="hu-HU" sz="1400" err="1">
                <a:latin typeface="Calibri"/>
                <a:ea typeface="Calibri"/>
                <a:cs typeface="Calibri"/>
              </a:rPr>
              <a:t>smooth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latent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space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enabled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meaningful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interpolation</a:t>
            </a:r>
            <a:endParaRPr lang="hu-HU" sz="1400">
              <a:latin typeface="Calibri"/>
              <a:ea typeface="Calibri"/>
              <a:cs typeface="Calibri"/>
            </a:endParaRPr>
          </a:p>
          <a:p>
            <a:pPr marL="228600" lvl="1">
              <a:spcBef>
                <a:spcPts val="1000"/>
              </a:spcBef>
            </a:pPr>
            <a:r>
              <a:rPr lang="hu-HU" sz="1400" err="1">
                <a:latin typeface="Calibri"/>
                <a:ea typeface="Calibri"/>
                <a:cs typeface="Calibri"/>
              </a:rPr>
              <a:t>reduced</a:t>
            </a:r>
            <a:r>
              <a:rPr lang="hu-HU" sz="1400">
                <a:latin typeface="Calibri"/>
                <a:ea typeface="Calibri"/>
                <a:cs typeface="Calibri"/>
              </a:rPr>
              <a:t> overfitting </a:t>
            </a:r>
            <a:r>
              <a:rPr lang="hu-HU" sz="1400" err="1">
                <a:latin typeface="Calibri"/>
                <a:ea typeface="Calibri"/>
                <a:cs typeface="Calibri"/>
              </a:rPr>
              <a:t>via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regularized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latent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encoding</a:t>
            </a:r>
            <a:br>
              <a:rPr lang="en-US" sz="1400">
                <a:latin typeface="Calibri"/>
                <a:ea typeface="Calibri"/>
                <a:cs typeface="Calibri"/>
              </a:rPr>
            </a:br>
            <a:endParaRPr lang="hu-HU" sz="1400">
              <a:latin typeface="Calibri"/>
              <a:ea typeface="Calibri"/>
              <a:cs typeface="Calibri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hu-HU" sz="1400" b="1" err="1"/>
              <a:t>Benefits</a:t>
            </a:r>
            <a:endParaRPr lang="hu-HU" err="1"/>
          </a:p>
          <a:p>
            <a:pPr marL="228600" lvl="1">
              <a:spcBef>
                <a:spcPts val="1000"/>
              </a:spcBef>
            </a:pPr>
            <a:r>
              <a:rPr lang="hu-HU" sz="1400" err="1">
                <a:latin typeface="Calibri"/>
                <a:ea typeface="Calibri"/>
                <a:cs typeface="Calibri"/>
              </a:rPr>
              <a:t>intuitive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introduction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to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probabilistic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generative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models</a:t>
            </a:r>
            <a:endParaRPr lang="hu-HU" sz="1400">
              <a:latin typeface="Calibri"/>
              <a:ea typeface="Calibri"/>
              <a:cs typeface="Calibri"/>
            </a:endParaRPr>
          </a:p>
          <a:p>
            <a:pPr marL="228600" lvl="1">
              <a:spcBef>
                <a:spcPts val="1000"/>
              </a:spcBef>
            </a:pPr>
            <a:r>
              <a:rPr lang="hu-HU" sz="1400" err="1">
                <a:latin typeface="Calibri"/>
                <a:ea typeface="Calibri"/>
                <a:cs typeface="Calibri"/>
              </a:rPr>
              <a:t>enabled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unsupervised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learning</a:t>
            </a:r>
            <a:r>
              <a:rPr lang="hu-HU" sz="1400">
                <a:latin typeface="Calibri"/>
                <a:ea typeface="Calibri"/>
                <a:cs typeface="Calibri"/>
              </a:rPr>
              <a:t> of </a:t>
            </a:r>
            <a:r>
              <a:rPr lang="hu-HU" sz="1400" err="1">
                <a:latin typeface="Calibri"/>
                <a:ea typeface="Calibri"/>
                <a:cs typeface="Calibri"/>
              </a:rPr>
              <a:t>structured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features</a:t>
            </a:r>
            <a:endParaRPr lang="hu-HU" sz="1400">
              <a:latin typeface="Calibri"/>
              <a:ea typeface="Calibri"/>
              <a:cs typeface="Calibri"/>
            </a:endParaRPr>
          </a:p>
          <a:p>
            <a:pPr marL="228600" lvl="1">
              <a:spcBef>
                <a:spcPts val="1000"/>
              </a:spcBef>
            </a:pPr>
            <a:r>
              <a:rPr lang="hu-HU" sz="1400" err="1">
                <a:latin typeface="Calibri"/>
                <a:ea typeface="Calibri"/>
                <a:cs typeface="Calibri"/>
              </a:rPr>
              <a:t>strong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base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for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advanced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models</a:t>
            </a:r>
            <a:r>
              <a:rPr lang="hu-HU" sz="1400">
                <a:latin typeface="Calibri"/>
                <a:ea typeface="Calibri"/>
                <a:cs typeface="Calibri"/>
              </a:rPr>
              <a:t> like </a:t>
            </a:r>
            <a:r>
              <a:rPr lang="hu-HU" sz="1400" err="1">
                <a:latin typeface="Calibri"/>
                <a:ea typeface="Calibri"/>
                <a:cs typeface="Calibri"/>
              </a:rPr>
              <a:t>VAEs</a:t>
            </a:r>
            <a:r>
              <a:rPr lang="hu-HU" sz="1400">
                <a:latin typeface="Calibri"/>
                <a:ea typeface="Calibri"/>
                <a:cs typeface="Calibri"/>
              </a:rPr>
              <a:t> + </a:t>
            </a:r>
            <a:r>
              <a:rPr lang="hu-HU" sz="1400" err="1">
                <a:latin typeface="Calibri"/>
                <a:ea typeface="Calibri"/>
                <a:cs typeface="Calibri"/>
              </a:rPr>
              <a:t>GANs</a:t>
            </a:r>
            <a:r>
              <a:rPr lang="hu-HU" sz="1400">
                <a:latin typeface="Calibri"/>
                <a:ea typeface="Calibri"/>
                <a:cs typeface="Calibri"/>
              </a:rPr>
              <a:t> </a:t>
            </a:r>
            <a:r>
              <a:rPr lang="hu-HU" sz="1400" err="1">
                <a:latin typeface="Calibri"/>
                <a:ea typeface="Calibri"/>
                <a:cs typeface="Calibri"/>
              </a:rPr>
              <a:t>or</a:t>
            </a:r>
            <a:r>
              <a:rPr lang="hu-HU" sz="1400">
                <a:latin typeface="Calibri"/>
                <a:ea typeface="Calibri"/>
                <a:cs typeface="Calibri"/>
              </a:rPr>
              <a:t> β-</a:t>
            </a:r>
            <a:r>
              <a:rPr lang="hu-HU" sz="1400" err="1">
                <a:latin typeface="Calibri"/>
                <a:ea typeface="Calibri"/>
                <a:cs typeface="Calibri"/>
              </a:rPr>
              <a:t>VAEs</a:t>
            </a:r>
            <a:endParaRPr lang="hu-HU" sz="1400">
              <a:latin typeface="Calibri"/>
              <a:ea typeface="Calibri"/>
              <a:cs typeface="Calibri"/>
            </a:endParaRPr>
          </a:p>
          <a:p>
            <a:endParaRPr lang="hu-HU" sz="1400"/>
          </a:p>
          <a:p>
            <a:pPr marL="0" indent="0">
              <a:buNone/>
            </a:pPr>
            <a:endParaRPr lang="hu-HU" sz="1400"/>
          </a:p>
        </p:txBody>
      </p:sp>
    </p:spTree>
    <p:extLst>
      <p:ext uri="{BB962C8B-B14F-4D97-AF65-F5344CB8AC3E}">
        <p14:creationId xmlns:p14="http://schemas.microsoft.com/office/powerpoint/2010/main" val="219705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Office-téma</vt:lpstr>
      <vt:lpstr>Tabular Synthetic Data Generation</vt:lpstr>
      <vt:lpstr>Overview and Motivation</vt:lpstr>
      <vt:lpstr>Methods and Challenges </vt:lpstr>
      <vt:lpstr>Dataset</vt:lpstr>
      <vt:lpstr>PowerPoint Presentation</vt:lpstr>
      <vt:lpstr>Bayesian Network</vt:lpstr>
      <vt:lpstr>Gaussian Copula</vt:lpstr>
      <vt:lpstr>Generative adversarial network - GANs</vt:lpstr>
      <vt:lpstr>Variational autoencoder - VAEs</vt:lpstr>
      <vt:lpstr>Used evaluation metrics</vt:lpstr>
      <vt:lpstr>Conclusion – Model comparison</vt:lpstr>
      <vt:lpstr>Task Division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2025-05-04T20:54:59Z</dcterms:created>
  <dcterms:modified xsi:type="dcterms:W3CDTF">2025-05-12T08:30:22Z</dcterms:modified>
</cp:coreProperties>
</file>