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 id="2147483874" r:id="rId2"/>
  </p:sldMasterIdLst>
  <p:sldIdLst>
    <p:sldId id="256" r:id="rId3"/>
    <p:sldId id="259" r:id="rId4"/>
    <p:sldId id="258" r:id="rId5"/>
    <p:sldId id="292" r:id="rId6"/>
    <p:sldId id="260" r:id="rId7"/>
    <p:sldId id="263" r:id="rId8"/>
    <p:sldId id="264" r:id="rId9"/>
    <p:sldId id="261" r:id="rId10"/>
    <p:sldId id="269" r:id="rId11"/>
    <p:sldId id="262" r:id="rId12"/>
    <p:sldId id="268" r:id="rId13"/>
    <p:sldId id="270" r:id="rId14"/>
    <p:sldId id="265" r:id="rId15"/>
    <p:sldId id="271" r:id="rId16"/>
    <p:sldId id="274" r:id="rId17"/>
    <p:sldId id="275" r:id="rId18"/>
    <p:sldId id="276" r:id="rId19"/>
    <p:sldId id="277"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3" autoAdjust="0"/>
    <p:restoredTop sz="94660"/>
  </p:normalViewPr>
  <p:slideViewPr>
    <p:cSldViewPr snapToGrid="0">
      <p:cViewPr varScale="1">
        <p:scale>
          <a:sx n="80" d="100"/>
          <a:sy n="80" d="100"/>
        </p:scale>
        <p:origin x="2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33699001-418A-431E-B28C-560AE85BDB5A}" type="datetimeFigureOut">
              <a:rPr lang="fr-FR" smtClean="0"/>
              <a:t>05/05/2024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3B9DD41D-0A54-4F3B-8D23-3A54BA8932F1}" type="slidenum">
              <a:rPr lang="fr-FR" smtClean="0"/>
              <a:t>‹N°›</a:t>
            </a:fld>
            <a:endParaRPr lang="fr-FR" dirty="0"/>
          </a:p>
        </p:txBody>
      </p:sp>
    </p:spTree>
    <p:extLst>
      <p:ext uri="{BB962C8B-B14F-4D97-AF65-F5344CB8AC3E}">
        <p14:creationId xmlns:p14="http://schemas.microsoft.com/office/powerpoint/2010/main" val="1080259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33699001-418A-431E-B28C-560AE85BDB5A}" type="datetimeFigureOut">
              <a:rPr lang="fr-FR" smtClean="0"/>
              <a:t>05/05/2024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3B9DD41D-0A54-4F3B-8D23-3A54BA8932F1}" type="slidenum">
              <a:rPr lang="fr-FR" smtClean="0"/>
              <a:t>‹N°›</a:t>
            </a:fld>
            <a:endParaRPr lang="fr-FR" dirty="0"/>
          </a:p>
        </p:txBody>
      </p:sp>
    </p:spTree>
    <p:extLst>
      <p:ext uri="{BB962C8B-B14F-4D97-AF65-F5344CB8AC3E}">
        <p14:creationId xmlns:p14="http://schemas.microsoft.com/office/powerpoint/2010/main" val="4107800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33699001-418A-431E-B28C-560AE85BDB5A}" type="datetimeFigureOut">
              <a:rPr lang="fr-FR" smtClean="0"/>
              <a:t>05/05/2024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3B9DD41D-0A54-4F3B-8D23-3A54BA8932F1}" type="slidenum">
              <a:rPr lang="fr-FR" smtClean="0"/>
              <a:t>‹N°›</a:t>
            </a:fld>
            <a:endParaRPr lang="fr-FR"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79783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33699001-418A-431E-B28C-560AE85BDB5A}" type="datetimeFigureOut">
              <a:rPr lang="fr-FR" smtClean="0"/>
              <a:t>05/05/2024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3B9DD41D-0A54-4F3B-8D23-3A54BA8932F1}" type="slidenum">
              <a:rPr lang="fr-FR" smtClean="0"/>
              <a:t>‹N°›</a:t>
            </a:fld>
            <a:endParaRPr lang="fr-FR" dirty="0"/>
          </a:p>
        </p:txBody>
      </p:sp>
    </p:spTree>
    <p:extLst>
      <p:ext uri="{BB962C8B-B14F-4D97-AF65-F5344CB8AC3E}">
        <p14:creationId xmlns:p14="http://schemas.microsoft.com/office/powerpoint/2010/main" val="586278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33699001-418A-431E-B28C-560AE85BDB5A}" type="datetimeFigureOut">
              <a:rPr lang="fr-FR" smtClean="0"/>
              <a:t>05/05/2024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3B9DD41D-0A54-4F3B-8D23-3A54BA8932F1}" type="slidenum">
              <a:rPr lang="fr-FR" smtClean="0"/>
              <a:t>‹N°›</a:t>
            </a:fld>
            <a:endParaRPr lang="fr-FR"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01577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33699001-418A-431E-B28C-560AE85BDB5A}" type="datetimeFigureOut">
              <a:rPr lang="fr-FR" smtClean="0"/>
              <a:t>05/05/2024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3B9DD41D-0A54-4F3B-8D23-3A54BA8932F1}" type="slidenum">
              <a:rPr lang="fr-FR" smtClean="0"/>
              <a:t>‹N°›</a:t>
            </a:fld>
            <a:endParaRPr lang="fr-FR" dirty="0"/>
          </a:p>
        </p:txBody>
      </p:sp>
    </p:spTree>
    <p:extLst>
      <p:ext uri="{BB962C8B-B14F-4D97-AF65-F5344CB8AC3E}">
        <p14:creationId xmlns:p14="http://schemas.microsoft.com/office/powerpoint/2010/main" val="3623551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3699001-418A-431E-B28C-560AE85BDB5A}" type="datetimeFigureOut">
              <a:rPr lang="fr-FR" smtClean="0"/>
              <a:t>05/05/2024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3B9DD41D-0A54-4F3B-8D23-3A54BA8932F1}" type="slidenum">
              <a:rPr lang="fr-FR" smtClean="0"/>
              <a:t>‹N°›</a:t>
            </a:fld>
            <a:endParaRPr lang="fr-FR" dirty="0"/>
          </a:p>
        </p:txBody>
      </p:sp>
    </p:spTree>
    <p:extLst>
      <p:ext uri="{BB962C8B-B14F-4D97-AF65-F5344CB8AC3E}">
        <p14:creationId xmlns:p14="http://schemas.microsoft.com/office/powerpoint/2010/main" val="3669385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3699001-418A-431E-B28C-560AE85BDB5A}" type="datetimeFigureOut">
              <a:rPr lang="fr-FR" smtClean="0"/>
              <a:t>05/05/2024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3B9DD41D-0A54-4F3B-8D23-3A54BA8932F1}" type="slidenum">
              <a:rPr lang="fr-FR" smtClean="0"/>
              <a:t>‹N°›</a:t>
            </a:fld>
            <a:endParaRPr lang="fr-FR" dirty="0"/>
          </a:p>
        </p:txBody>
      </p:sp>
    </p:spTree>
    <p:extLst>
      <p:ext uri="{BB962C8B-B14F-4D97-AF65-F5344CB8AC3E}">
        <p14:creationId xmlns:p14="http://schemas.microsoft.com/office/powerpoint/2010/main" val="1758450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33699001-418A-431E-B28C-560AE85BDB5A}" type="datetimeFigureOut">
              <a:rPr lang="fr-FR" smtClean="0"/>
              <a:t>05/05/2024</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3B9DD41D-0A54-4F3B-8D23-3A54BA8932F1}" type="slidenum">
              <a:rPr lang="fr-FR" smtClean="0"/>
              <a:t>‹N°›</a:t>
            </a:fld>
            <a:endParaRPr lang="fr-FR" dirty="0"/>
          </a:p>
        </p:txBody>
      </p:sp>
    </p:spTree>
    <p:extLst>
      <p:ext uri="{BB962C8B-B14F-4D97-AF65-F5344CB8AC3E}">
        <p14:creationId xmlns:p14="http://schemas.microsoft.com/office/powerpoint/2010/main" val="769080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3699001-418A-431E-B28C-560AE85BDB5A}" type="datetimeFigureOut">
              <a:rPr lang="fr-FR" smtClean="0"/>
              <a:t>05/05/2024</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3B9DD41D-0A54-4F3B-8D23-3A54BA8932F1}" type="slidenum">
              <a:rPr lang="fr-FR" smtClean="0"/>
              <a:t>‹N°›</a:t>
            </a:fld>
            <a:endParaRPr lang="fr-FR" dirty="0"/>
          </a:p>
        </p:txBody>
      </p:sp>
    </p:spTree>
    <p:extLst>
      <p:ext uri="{BB962C8B-B14F-4D97-AF65-F5344CB8AC3E}">
        <p14:creationId xmlns:p14="http://schemas.microsoft.com/office/powerpoint/2010/main" val="27874154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33699001-418A-431E-B28C-560AE85BDB5A}" type="datetimeFigureOut">
              <a:rPr lang="fr-FR" smtClean="0"/>
              <a:t>05/05/2024</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3B9DD41D-0A54-4F3B-8D23-3A54BA8932F1}" type="slidenum">
              <a:rPr lang="fr-FR" smtClean="0"/>
              <a:t>‹N°›</a:t>
            </a:fld>
            <a:endParaRPr lang="fr-FR" dirty="0"/>
          </a:p>
        </p:txBody>
      </p:sp>
    </p:spTree>
    <p:extLst>
      <p:ext uri="{BB962C8B-B14F-4D97-AF65-F5344CB8AC3E}">
        <p14:creationId xmlns:p14="http://schemas.microsoft.com/office/powerpoint/2010/main" val="4013709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3699001-418A-431E-B28C-560AE85BDB5A}" type="datetimeFigureOut">
              <a:rPr lang="fr-FR" smtClean="0"/>
              <a:t>05/05/2024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3B9DD41D-0A54-4F3B-8D23-3A54BA8932F1}" type="slidenum">
              <a:rPr lang="fr-FR" smtClean="0"/>
              <a:t>‹N°›</a:t>
            </a:fld>
            <a:endParaRPr lang="fr-FR" dirty="0"/>
          </a:p>
        </p:txBody>
      </p:sp>
    </p:spTree>
    <p:extLst>
      <p:ext uri="{BB962C8B-B14F-4D97-AF65-F5344CB8AC3E}">
        <p14:creationId xmlns:p14="http://schemas.microsoft.com/office/powerpoint/2010/main" val="28765408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33699001-418A-431E-B28C-560AE85BDB5A}" type="datetimeFigureOut">
              <a:rPr lang="fr-FR" smtClean="0"/>
              <a:t>05/05/2024</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3B9DD41D-0A54-4F3B-8D23-3A54BA8932F1}" type="slidenum">
              <a:rPr lang="fr-FR" smtClean="0"/>
              <a:t>‹N°›</a:t>
            </a:fld>
            <a:endParaRPr lang="fr-FR" dirty="0"/>
          </a:p>
        </p:txBody>
      </p:sp>
    </p:spTree>
    <p:extLst>
      <p:ext uri="{BB962C8B-B14F-4D97-AF65-F5344CB8AC3E}">
        <p14:creationId xmlns:p14="http://schemas.microsoft.com/office/powerpoint/2010/main" val="31616036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3699001-418A-431E-B28C-560AE85BDB5A}" type="datetimeFigureOut">
              <a:rPr lang="fr-FR" smtClean="0"/>
              <a:t>05/05/2024</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3B9DD41D-0A54-4F3B-8D23-3A54BA8932F1}" type="slidenum">
              <a:rPr lang="fr-FR" smtClean="0"/>
              <a:t>‹N°›</a:t>
            </a:fld>
            <a:endParaRPr lang="fr-FR" dirty="0"/>
          </a:p>
        </p:txBody>
      </p:sp>
    </p:spTree>
    <p:extLst>
      <p:ext uri="{BB962C8B-B14F-4D97-AF65-F5344CB8AC3E}">
        <p14:creationId xmlns:p14="http://schemas.microsoft.com/office/powerpoint/2010/main" val="5972047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33699001-418A-431E-B28C-560AE85BDB5A}" type="datetimeFigureOut">
              <a:rPr lang="fr-FR" smtClean="0"/>
              <a:t>05/05/2024</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3B9DD41D-0A54-4F3B-8D23-3A54BA8932F1}" type="slidenum">
              <a:rPr lang="fr-FR" smtClean="0"/>
              <a:t>‹N°›</a:t>
            </a:fld>
            <a:endParaRPr lang="fr-FR" dirty="0"/>
          </a:p>
        </p:txBody>
      </p:sp>
    </p:spTree>
    <p:extLst>
      <p:ext uri="{BB962C8B-B14F-4D97-AF65-F5344CB8AC3E}">
        <p14:creationId xmlns:p14="http://schemas.microsoft.com/office/powerpoint/2010/main" val="647102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3699001-418A-431E-B28C-560AE85BDB5A}" type="datetimeFigureOut">
              <a:rPr lang="fr-FR" smtClean="0"/>
              <a:t>05/05/2024</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3B9DD41D-0A54-4F3B-8D23-3A54BA8932F1}" type="slidenum">
              <a:rPr lang="fr-FR" smtClean="0"/>
              <a:t>‹N°›</a:t>
            </a:fld>
            <a:endParaRPr lang="fr-FR" dirty="0"/>
          </a:p>
        </p:txBody>
      </p:sp>
    </p:spTree>
    <p:extLst>
      <p:ext uri="{BB962C8B-B14F-4D97-AF65-F5344CB8AC3E}">
        <p14:creationId xmlns:p14="http://schemas.microsoft.com/office/powerpoint/2010/main" val="9107270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33699001-418A-431E-B28C-560AE85BDB5A}" type="datetimeFigureOut">
              <a:rPr lang="fr-FR" smtClean="0"/>
              <a:t>05/05/2024</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3B9DD41D-0A54-4F3B-8D23-3A54BA8932F1}" type="slidenum">
              <a:rPr lang="fr-FR" smtClean="0"/>
              <a:t>‹N°›</a:t>
            </a:fld>
            <a:endParaRPr lang="fr-FR" dirty="0"/>
          </a:p>
        </p:txBody>
      </p:sp>
    </p:spTree>
    <p:extLst>
      <p:ext uri="{BB962C8B-B14F-4D97-AF65-F5344CB8AC3E}">
        <p14:creationId xmlns:p14="http://schemas.microsoft.com/office/powerpoint/2010/main" val="1407454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33699001-418A-431E-B28C-560AE85BDB5A}" type="datetimeFigureOut">
              <a:rPr lang="fr-FR" smtClean="0"/>
              <a:t>05/05/2024</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3B9DD41D-0A54-4F3B-8D23-3A54BA8932F1}" type="slidenum">
              <a:rPr lang="fr-FR" smtClean="0"/>
              <a:t>‹N°›</a:t>
            </a:fld>
            <a:endParaRPr lang="fr-FR" dirty="0"/>
          </a:p>
        </p:txBody>
      </p:sp>
    </p:spTree>
    <p:extLst>
      <p:ext uri="{BB962C8B-B14F-4D97-AF65-F5344CB8AC3E}">
        <p14:creationId xmlns:p14="http://schemas.microsoft.com/office/powerpoint/2010/main" val="3029010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3699001-418A-431E-B28C-560AE85BDB5A}" type="datetimeFigureOut">
              <a:rPr lang="fr-FR" smtClean="0"/>
              <a:t>05/05/2024</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3B9DD41D-0A54-4F3B-8D23-3A54BA8932F1}" type="slidenum">
              <a:rPr lang="fr-FR" smtClean="0"/>
              <a:t>‹N°›</a:t>
            </a:fld>
            <a:endParaRPr lang="fr-FR" dirty="0"/>
          </a:p>
        </p:txBody>
      </p:sp>
    </p:spTree>
    <p:extLst>
      <p:ext uri="{BB962C8B-B14F-4D97-AF65-F5344CB8AC3E}">
        <p14:creationId xmlns:p14="http://schemas.microsoft.com/office/powerpoint/2010/main" val="42283118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3699001-418A-431E-B28C-560AE85BDB5A}" type="datetimeFigureOut">
              <a:rPr lang="fr-FR" smtClean="0"/>
              <a:t>05/05/2024</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3B9DD41D-0A54-4F3B-8D23-3A54BA8932F1}" type="slidenum">
              <a:rPr lang="fr-FR" smtClean="0"/>
              <a:t>‹N°›</a:t>
            </a:fld>
            <a:endParaRPr lang="fr-FR" dirty="0"/>
          </a:p>
        </p:txBody>
      </p:sp>
    </p:spTree>
    <p:extLst>
      <p:ext uri="{BB962C8B-B14F-4D97-AF65-F5344CB8AC3E}">
        <p14:creationId xmlns:p14="http://schemas.microsoft.com/office/powerpoint/2010/main" val="3257668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33699001-418A-431E-B28C-560AE85BDB5A}" type="datetimeFigureOut">
              <a:rPr lang="fr-FR" smtClean="0"/>
              <a:t>05/05/2024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3B9DD41D-0A54-4F3B-8D23-3A54BA8932F1}" type="slidenum">
              <a:rPr lang="fr-FR" smtClean="0"/>
              <a:t>‹N°›</a:t>
            </a:fld>
            <a:endParaRPr lang="fr-FR" dirty="0"/>
          </a:p>
        </p:txBody>
      </p:sp>
    </p:spTree>
    <p:extLst>
      <p:ext uri="{BB962C8B-B14F-4D97-AF65-F5344CB8AC3E}">
        <p14:creationId xmlns:p14="http://schemas.microsoft.com/office/powerpoint/2010/main" val="3210457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33699001-418A-431E-B28C-560AE85BDB5A}" type="datetimeFigureOut">
              <a:rPr lang="fr-FR" smtClean="0"/>
              <a:t>05/05/2024</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3B9DD41D-0A54-4F3B-8D23-3A54BA8932F1}" type="slidenum">
              <a:rPr lang="fr-FR" smtClean="0"/>
              <a:t>‹N°›</a:t>
            </a:fld>
            <a:endParaRPr lang="fr-FR" dirty="0"/>
          </a:p>
        </p:txBody>
      </p:sp>
    </p:spTree>
    <p:extLst>
      <p:ext uri="{BB962C8B-B14F-4D97-AF65-F5344CB8AC3E}">
        <p14:creationId xmlns:p14="http://schemas.microsoft.com/office/powerpoint/2010/main" val="3893061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33699001-418A-431E-B28C-560AE85BDB5A}" type="datetimeFigureOut">
              <a:rPr lang="fr-FR" smtClean="0"/>
              <a:t>05/05/2024</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3B9DD41D-0A54-4F3B-8D23-3A54BA8932F1}" type="slidenum">
              <a:rPr lang="fr-FR" smtClean="0"/>
              <a:t>‹N°›</a:t>
            </a:fld>
            <a:endParaRPr lang="fr-FR" dirty="0"/>
          </a:p>
        </p:txBody>
      </p:sp>
    </p:spTree>
    <p:extLst>
      <p:ext uri="{BB962C8B-B14F-4D97-AF65-F5344CB8AC3E}">
        <p14:creationId xmlns:p14="http://schemas.microsoft.com/office/powerpoint/2010/main" val="2862914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33699001-418A-431E-B28C-560AE85BDB5A}" type="datetimeFigureOut">
              <a:rPr lang="fr-FR" smtClean="0"/>
              <a:t>05/05/2024</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3B9DD41D-0A54-4F3B-8D23-3A54BA8932F1}" type="slidenum">
              <a:rPr lang="fr-FR" smtClean="0"/>
              <a:t>‹N°›</a:t>
            </a:fld>
            <a:endParaRPr lang="fr-FR" dirty="0"/>
          </a:p>
        </p:txBody>
      </p:sp>
    </p:spTree>
    <p:extLst>
      <p:ext uri="{BB962C8B-B14F-4D97-AF65-F5344CB8AC3E}">
        <p14:creationId xmlns:p14="http://schemas.microsoft.com/office/powerpoint/2010/main" val="261474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699001-418A-431E-B28C-560AE85BDB5A}" type="datetimeFigureOut">
              <a:rPr lang="fr-FR" smtClean="0"/>
              <a:t>05/05/2024</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3B9DD41D-0A54-4F3B-8D23-3A54BA8932F1}" type="slidenum">
              <a:rPr lang="fr-FR" smtClean="0"/>
              <a:t>‹N°›</a:t>
            </a:fld>
            <a:endParaRPr lang="fr-FR" dirty="0"/>
          </a:p>
        </p:txBody>
      </p:sp>
    </p:spTree>
    <p:extLst>
      <p:ext uri="{BB962C8B-B14F-4D97-AF65-F5344CB8AC3E}">
        <p14:creationId xmlns:p14="http://schemas.microsoft.com/office/powerpoint/2010/main" val="4096371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3699001-418A-431E-B28C-560AE85BDB5A}" type="datetimeFigureOut">
              <a:rPr lang="fr-FR" smtClean="0"/>
              <a:t>05/05/2024</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3B9DD41D-0A54-4F3B-8D23-3A54BA8932F1}" type="slidenum">
              <a:rPr lang="fr-FR" smtClean="0"/>
              <a:t>‹N°›</a:t>
            </a:fld>
            <a:endParaRPr lang="fr-FR" dirty="0"/>
          </a:p>
        </p:txBody>
      </p:sp>
    </p:spTree>
    <p:extLst>
      <p:ext uri="{BB962C8B-B14F-4D97-AF65-F5344CB8AC3E}">
        <p14:creationId xmlns:p14="http://schemas.microsoft.com/office/powerpoint/2010/main" val="2324477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3699001-418A-431E-B28C-560AE85BDB5A}" type="datetimeFigureOut">
              <a:rPr lang="fr-FR" smtClean="0"/>
              <a:t>05/05/2024</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3B9DD41D-0A54-4F3B-8D23-3A54BA8932F1}" type="slidenum">
              <a:rPr lang="fr-FR" smtClean="0"/>
              <a:t>‹N°›</a:t>
            </a:fld>
            <a:endParaRPr lang="fr-FR" dirty="0"/>
          </a:p>
        </p:txBody>
      </p:sp>
    </p:spTree>
    <p:extLst>
      <p:ext uri="{BB962C8B-B14F-4D97-AF65-F5344CB8AC3E}">
        <p14:creationId xmlns:p14="http://schemas.microsoft.com/office/powerpoint/2010/main" val="3770691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3699001-418A-431E-B28C-560AE85BDB5A}" type="datetimeFigureOut">
              <a:rPr lang="fr-FR" smtClean="0"/>
              <a:t>05/05/2024</a:t>
            </a:fld>
            <a:endParaRPr lang="fr-FR"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B9DD41D-0A54-4F3B-8D23-3A54BA8932F1}" type="slidenum">
              <a:rPr lang="fr-FR" smtClean="0"/>
              <a:t>‹N°›</a:t>
            </a:fld>
            <a:endParaRPr lang="fr-FR" dirty="0"/>
          </a:p>
        </p:txBody>
      </p:sp>
    </p:spTree>
    <p:extLst>
      <p:ext uri="{BB962C8B-B14F-4D97-AF65-F5344CB8AC3E}">
        <p14:creationId xmlns:p14="http://schemas.microsoft.com/office/powerpoint/2010/main" val="2482975646"/>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699001-418A-431E-B28C-560AE85BDB5A}" type="datetimeFigureOut">
              <a:rPr lang="fr-FR" smtClean="0"/>
              <a:t>05/05/2024</a:t>
            </a:fld>
            <a:endParaRPr lang="fr-FR"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DD41D-0A54-4F3B-8D23-3A54BA8932F1}" type="slidenum">
              <a:rPr lang="fr-FR" smtClean="0"/>
              <a:t>‹N°›</a:t>
            </a:fld>
            <a:endParaRPr lang="fr-FR" dirty="0"/>
          </a:p>
        </p:txBody>
      </p:sp>
    </p:spTree>
    <p:extLst>
      <p:ext uri="{BB962C8B-B14F-4D97-AF65-F5344CB8AC3E}">
        <p14:creationId xmlns:p14="http://schemas.microsoft.com/office/powerpoint/2010/main" val="3269024348"/>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17929"/>
            <a:ext cx="4486275" cy="1353684"/>
          </a:xfrm>
          <a:prstGeom prst="rect">
            <a:avLst/>
          </a:prstGeom>
        </p:spPr>
      </p:pic>
      <p:sp>
        <p:nvSpPr>
          <p:cNvPr id="6" name="Rectangle 5"/>
          <p:cNvSpPr/>
          <p:nvPr/>
        </p:nvSpPr>
        <p:spPr>
          <a:xfrm>
            <a:off x="1328738" y="5113649"/>
            <a:ext cx="4229100" cy="985270"/>
          </a:xfrm>
          <a:prstGeom prst="rect">
            <a:avLst/>
          </a:prstGeom>
        </p:spPr>
        <p:txBody>
          <a:bodyPr wrap="square">
            <a:spAutoFit/>
          </a:bodyPr>
          <a:lstStyle/>
          <a:p>
            <a:pPr>
              <a:lnSpc>
                <a:spcPct val="107000"/>
              </a:lnSpc>
              <a:spcAft>
                <a:spcPts val="800"/>
              </a:spcAft>
            </a:pPr>
            <a:r>
              <a:rPr lang="fr-FR" sz="2400" b="1" u="sng"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Réalisé par :</a:t>
            </a:r>
            <a:r>
              <a:rPr lang="fr-FR" sz="2400" b="1"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                                         </a:t>
            </a:r>
            <a:r>
              <a:rPr lang="fr-FR" sz="2400" b="1" dirty="0" smtClean="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                                               </a:t>
            </a:r>
          </a:p>
          <a:p>
            <a:pPr marL="800100" lvl="1" indent="-342900">
              <a:lnSpc>
                <a:spcPct val="107000"/>
              </a:lnSpc>
              <a:buFont typeface="Wingdings" panose="05000000000000000000" pitchFamily="2" charset="2"/>
              <a:buChar char="Ø"/>
            </a:pPr>
            <a:r>
              <a:rPr lang="fr-FR" sz="2400" b="1" i="1" dirty="0" smtClean="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ZAKARIA SAADOUN                                                                 </a:t>
            </a:r>
            <a:endParaRPr lang="fr-FR" sz="2400" dirty="0" smtClean="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ZoneTexte 6"/>
          <p:cNvSpPr txBox="1"/>
          <p:nvPr/>
        </p:nvSpPr>
        <p:spPr>
          <a:xfrm>
            <a:off x="7005637" y="5113649"/>
            <a:ext cx="4032000" cy="830997"/>
          </a:xfrm>
          <a:prstGeom prst="rect">
            <a:avLst/>
          </a:prstGeom>
          <a:noFill/>
        </p:spPr>
        <p:txBody>
          <a:bodyPr wrap="square" rtlCol="0">
            <a:spAutoFit/>
          </a:bodyPr>
          <a:lstStyle/>
          <a:p>
            <a:r>
              <a:rPr lang="fr-MA" sz="2400" b="1" u="sng" dirty="0" smtClean="0">
                <a:solidFill>
                  <a:schemeClr val="accent2">
                    <a:lumMod val="75000"/>
                  </a:schemeClr>
                </a:solidFill>
                <a:latin typeface="Calibri" panose="020F0502020204030204" pitchFamily="34" charset="0"/>
                <a:cs typeface="Calibri" panose="020F0502020204030204" pitchFamily="34" charset="0"/>
              </a:rPr>
              <a:t>Encadré par :</a:t>
            </a:r>
          </a:p>
          <a:p>
            <a:pPr marL="800100" lvl="1" indent="-342900">
              <a:buFont typeface="Wingdings" panose="05000000000000000000" pitchFamily="2" charset="2"/>
              <a:buChar char="Ø"/>
            </a:pPr>
            <a:r>
              <a:rPr lang="fr-MA" sz="2400" b="1" i="1" dirty="0" smtClean="0">
                <a:solidFill>
                  <a:schemeClr val="accent2">
                    <a:lumMod val="75000"/>
                  </a:schemeClr>
                </a:solidFill>
                <a:latin typeface="Calibri" panose="020F0502020204030204" pitchFamily="34" charset="0"/>
                <a:cs typeface="Calibri" panose="020F0502020204030204" pitchFamily="34" charset="0"/>
              </a:rPr>
              <a:t>Mme Amina Ouatiq</a:t>
            </a:r>
            <a:endParaRPr lang="fr-FR" sz="2400" b="1" i="1" dirty="0">
              <a:solidFill>
                <a:schemeClr val="accent2">
                  <a:lumMod val="75000"/>
                </a:schemeClr>
              </a:solidFill>
              <a:latin typeface="Calibri" panose="020F0502020204030204" pitchFamily="34" charset="0"/>
              <a:cs typeface="Calibri" panose="020F0502020204030204" pitchFamily="34" charset="0"/>
            </a:endParaRPr>
          </a:p>
        </p:txBody>
      </p:sp>
      <p:sp>
        <p:nvSpPr>
          <p:cNvPr id="8" name="ZoneTexte 7"/>
          <p:cNvSpPr txBox="1"/>
          <p:nvPr/>
        </p:nvSpPr>
        <p:spPr>
          <a:xfrm>
            <a:off x="7005637" y="117929"/>
            <a:ext cx="5486400" cy="1477328"/>
          </a:xfrm>
          <a:prstGeom prst="rect">
            <a:avLst/>
          </a:prstGeom>
          <a:noFill/>
        </p:spPr>
        <p:txBody>
          <a:bodyPr wrap="square" rtlCol="0">
            <a:spAutoFit/>
          </a:bodyPr>
          <a:lstStyle/>
          <a:p>
            <a:r>
              <a:rPr lang="fr-FR" sz="2400" b="1" dirty="0">
                <a:solidFill>
                  <a:schemeClr val="accent1">
                    <a:lumMod val="50000"/>
                  </a:schemeClr>
                </a:solidFill>
                <a:latin typeface="Calibri" panose="020F0502020204030204" pitchFamily="34" charset="0"/>
                <a:cs typeface="Calibri" panose="020F0502020204030204" pitchFamily="34" charset="0"/>
              </a:rPr>
              <a:t>Filière : 3IIR</a:t>
            </a:r>
            <a:endParaRPr lang="fr-FR" sz="2400" dirty="0">
              <a:solidFill>
                <a:schemeClr val="accent1">
                  <a:lumMod val="50000"/>
                </a:schemeClr>
              </a:solidFill>
              <a:latin typeface="Calibri" panose="020F0502020204030204" pitchFamily="34" charset="0"/>
              <a:cs typeface="Calibri" panose="020F0502020204030204" pitchFamily="34" charset="0"/>
            </a:endParaRPr>
          </a:p>
          <a:p>
            <a:r>
              <a:rPr lang="fr-FR" sz="2400" b="1" dirty="0">
                <a:solidFill>
                  <a:schemeClr val="accent1">
                    <a:lumMod val="50000"/>
                  </a:schemeClr>
                </a:solidFill>
                <a:latin typeface="Calibri" panose="020F0502020204030204" pitchFamily="34" charset="0"/>
                <a:cs typeface="Calibri" panose="020F0502020204030204" pitchFamily="34" charset="0"/>
              </a:rPr>
              <a:t>Groupe 3</a:t>
            </a:r>
            <a:endParaRPr lang="fr-FR" sz="2400" dirty="0">
              <a:solidFill>
                <a:schemeClr val="accent1">
                  <a:lumMod val="50000"/>
                </a:schemeClr>
              </a:solidFill>
              <a:latin typeface="Calibri" panose="020F0502020204030204" pitchFamily="34" charset="0"/>
              <a:cs typeface="Calibri" panose="020F0502020204030204" pitchFamily="34" charset="0"/>
            </a:endParaRPr>
          </a:p>
          <a:p>
            <a:r>
              <a:rPr lang="fr-FR" sz="2400" b="1" dirty="0">
                <a:solidFill>
                  <a:schemeClr val="accent1">
                    <a:lumMod val="50000"/>
                  </a:schemeClr>
                </a:solidFill>
                <a:latin typeface="Calibri" panose="020F0502020204030204" pitchFamily="34" charset="0"/>
                <a:cs typeface="Calibri" panose="020F0502020204030204" pitchFamily="34" charset="0"/>
              </a:rPr>
              <a:t>Module : Conception orienté objet</a:t>
            </a:r>
            <a:endParaRPr lang="fr-FR" sz="2400" dirty="0">
              <a:solidFill>
                <a:schemeClr val="accent1">
                  <a:lumMod val="50000"/>
                </a:schemeClr>
              </a:solidFill>
              <a:latin typeface="Calibri" panose="020F0502020204030204" pitchFamily="34" charset="0"/>
              <a:cs typeface="Calibri" panose="020F0502020204030204" pitchFamily="34" charset="0"/>
            </a:endParaRPr>
          </a:p>
          <a:p>
            <a:endParaRPr lang="fr-FR" dirty="0"/>
          </a:p>
        </p:txBody>
      </p:sp>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5426" y="2450781"/>
            <a:ext cx="2628901" cy="1781017"/>
          </a:xfrm>
          <a:prstGeom prst="rect">
            <a:avLst/>
          </a:prstGeom>
        </p:spPr>
      </p:pic>
      <p:pic>
        <p:nvPicPr>
          <p:cNvPr id="10" name="Imag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353464"/>
            <a:ext cx="2714626" cy="1878335"/>
          </a:xfrm>
          <a:prstGeom prst="rect">
            <a:avLst/>
          </a:prstGeom>
        </p:spPr>
      </p:pic>
      <p:sp>
        <p:nvSpPr>
          <p:cNvPr id="11" name="Rectangle 10"/>
          <p:cNvSpPr/>
          <p:nvPr/>
        </p:nvSpPr>
        <p:spPr>
          <a:xfrm>
            <a:off x="2537924" y="2477108"/>
            <a:ext cx="6668479" cy="1878335"/>
          </a:xfrm>
          <a:prstGeom prst="rect">
            <a:avLst/>
          </a:prstGeom>
          <a:noFill/>
          <a:effectLst>
            <a:outerShdw blurRad="50800" dist="38100" algn="l" rotWithShape="0">
              <a:prstClr val="black">
                <a:alpha val="40000"/>
              </a:prstClr>
            </a:outerShdw>
          </a:effectLst>
        </p:spPr>
        <p:txBody>
          <a:bodyPr wrap="square" lIns="91440" tIns="45720" rIns="91440" bIns="45720">
            <a:spAutoFit/>
          </a:bodyPr>
          <a:lstStyle/>
          <a:p>
            <a:pPr algn="ctr">
              <a:lnSpc>
                <a:spcPct val="107000"/>
              </a:lnSpc>
              <a:spcAft>
                <a:spcPts val="800"/>
              </a:spcAft>
            </a:pPr>
            <a:r>
              <a:rPr lang="fr-FR" sz="3200" b="1" cap="none" spc="0" dirty="0" smtClean="0">
                <a:ln w="13462">
                  <a:solidFill>
                    <a:schemeClr val="bg1"/>
                  </a:solidFill>
                  <a:prstDash val="solid"/>
                </a:ln>
                <a:solidFill>
                  <a:schemeClr val="accent2">
                    <a:lumMod val="75000"/>
                  </a:schemeClr>
                </a:solidFill>
                <a:effectLst>
                  <a:outerShdw dist="38100" dir="2700000" algn="bl" rotWithShape="0">
                    <a:schemeClr val="accent5"/>
                  </a:outerShdw>
                </a:effectLst>
                <a:latin typeface="Calibri" panose="020F0502020204030204" pitchFamily="34" charset="0"/>
                <a:ea typeface="Calibri" panose="020F0502020204030204" pitchFamily="34" charset="0"/>
                <a:cs typeface="Calibri" panose="020F0502020204030204" pitchFamily="34" charset="0"/>
              </a:rPr>
              <a:t>Projet Conception orienté objet (UML)</a:t>
            </a:r>
          </a:p>
          <a:p>
            <a:pPr algn="ctr">
              <a:lnSpc>
                <a:spcPct val="107000"/>
              </a:lnSpc>
              <a:spcAft>
                <a:spcPts val="800"/>
              </a:spcAft>
            </a:pPr>
            <a:r>
              <a:rPr lang="fr-FR" sz="3200" b="1" cap="none" spc="0" dirty="0" smtClean="0">
                <a:ln w="13462">
                  <a:solidFill>
                    <a:schemeClr val="bg1"/>
                  </a:solidFill>
                  <a:prstDash val="solid"/>
                </a:ln>
                <a:solidFill>
                  <a:schemeClr val="accent2">
                    <a:lumMod val="75000"/>
                  </a:schemeClr>
                </a:solidFill>
                <a:effectLst>
                  <a:outerShdw dist="38100" dir="2700000" algn="bl" rotWithShape="0">
                    <a:schemeClr val="accent5"/>
                  </a:outerShdw>
                </a:effectLst>
                <a:latin typeface="Calibri" panose="020F0502020204030204" pitchFamily="34" charset="0"/>
                <a:ea typeface="Calibri" panose="020F0502020204030204" pitchFamily="34" charset="0"/>
                <a:cs typeface="Calibri" panose="020F0502020204030204" pitchFamily="34" charset="0"/>
              </a:rPr>
              <a:t>Application web :</a:t>
            </a:r>
          </a:p>
          <a:p>
            <a:pPr algn="ctr">
              <a:lnSpc>
                <a:spcPct val="107000"/>
              </a:lnSpc>
              <a:spcAft>
                <a:spcPts val="800"/>
              </a:spcAft>
            </a:pPr>
            <a:r>
              <a:rPr lang="fr-FR" sz="3200" b="1" cap="none" spc="0" dirty="0" smtClean="0">
                <a:ln w="13462">
                  <a:solidFill>
                    <a:schemeClr val="bg1"/>
                  </a:solidFill>
                  <a:prstDash val="solid"/>
                </a:ln>
                <a:solidFill>
                  <a:schemeClr val="accent2">
                    <a:lumMod val="75000"/>
                  </a:schemeClr>
                </a:solidFill>
                <a:effectLst>
                  <a:outerShdw dist="38100" dir="2700000" algn="bl" rotWithShape="0">
                    <a:schemeClr val="accent5"/>
                  </a:outerShdw>
                </a:effectLst>
                <a:latin typeface="Calibri" panose="020F0502020204030204" pitchFamily="34" charset="0"/>
                <a:ea typeface="Calibri" panose="020F0502020204030204" pitchFamily="34" charset="0"/>
                <a:cs typeface="Calibri" panose="020F0502020204030204" pitchFamily="34" charset="0"/>
              </a:rPr>
              <a:t>(Gestion de voyages </a:t>
            </a:r>
            <a:r>
              <a:rPr lang="fr-FR" sz="3200" b="1" dirty="0" smtClean="0">
                <a:ln w="13462">
                  <a:solidFill>
                    <a:schemeClr val="bg1"/>
                  </a:solidFill>
                  <a:prstDash val="solid"/>
                </a:ln>
                <a:solidFill>
                  <a:schemeClr val="accent2">
                    <a:lumMod val="75000"/>
                  </a:schemeClr>
                </a:solidFill>
                <a:effectLst>
                  <a:outerShdw dist="38100" dir="2700000" algn="bl" rotWithShape="0">
                    <a:schemeClr val="accent5"/>
                  </a:outerShdw>
                </a:effectLst>
                <a:latin typeface="Calibri" panose="020F0502020204030204" pitchFamily="34" charset="0"/>
                <a:ea typeface="Calibri" panose="020F0502020204030204" pitchFamily="34" charset="0"/>
                <a:cs typeface="Calibri" panose="020F0502020204030204" pitchFamily="34" charset="0"/>
              </a:rPr>
              <a:t>en </a:t>
            </a:r>
            <a:r>
              <a:rPr lang="fr-FR" sz="3200" b="1" cap="none" spc="0" dirty="0" smtClean="0">
                <a:ln w="13462">
                  <a:solidFill>
                    <a:schemeClr val="bg1"/>
                  </a:solidFill>
                  <a:prstDash val="solid"/>
                </a:ln>
                <a:solidFill>
                  <a:schemeClr val="accent2">
                    <a:lumMod val="75000"/>
                  </a:schemeClr>
                </a:solidFill>
                <a:effectLst>
                  <a:outerShdw dist="38100" dir="2700000" algn="bl" rotWithShape="0">
                    <a:schemeClr val="accent5"/>
                  </a:outerShdw>
                </a:effectLst>
                <a:latin typeface="Calibri" panose="020F0502020204030204" pitchFamily="34" charset="0"/>
                <a:ea typeface="Calibri" panose="020F0502020204030204" pitchFamily="34" charset="0"/>
                <a:cs typeface="Calibri" panose="020F0502020204030204" pitchFamily="34" charset="0"/>
              </a:rPr>
              <a:t>autocars)</a:t>
            </a:r>
            <a:endParaRPr lang="fr-FR" sz="3200" b="1" cap="none" spc="0" dirty="0">
              <a:ln w="13462">
                <a:solidFill>
                  <a:schemeClr val="bg1"/>
                </a:solidFill>
                <a:prstDash val="solid"/>
              </a:ln>
              <a:solidFill>
                <a:schemeClr val="accent2">
                  <a:lumMod val="75000"/>
                </a:schemeClr>
              </a:solidFill>
              <a:effectLst>
                <a:outerShdw dist="38100" dir="2700000" algn="bl" rotWithShape="0">
                  <a:schemeClr val="accent5"/>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198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844800" y="3035300"/>
            <a:ext cx="4521200" cy="646331"/>
          </a:xfrm>
          <a:prstGeom prst="rect">
            <a:avLst/>
          </a:prstGeom>
          <a:noFill/>
        </p:spPr>
        <p:txBody>
          <a:bodyPr wrap="square" rtlCol="0">
            <a:spAutoFit/>
          </a:bodyPr>
          <a:lstStyle/>
          <a:p>
            <a:r>
              <a:rPr lang="fr-MA" sz="3600" b="1" dirty="0" smtClean="0">
                <a:effectLst>
                  <a:outerShdw blurRad="38100" dist="38100" dir="2700000" algn="tl">
                    <a:srgbClr val="000000">
                      <a:alpha val="43137"/>
                    </a:srgbClr>
                  </a:outerShdw>
                </a:effectLst>
              </a:rPr>
              <a:t>Diagramme d’objet</a:t>
            </a:r>
          </a:p>
        </p:txBody>
      </p:sp>
    </p:spTree>
    <p:extLst>
      <p:ext uri="{BB962C8B-B14F-4D97-AF65-F5344CB8AC3E}">
        <p14:creationId xmlns:p14="http://schemas.microsoft.com/office/powerpoint/2010/main" val="36998260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205" y="0"/>
            <a:ext cx="11371007" cy="6858000"/>
          </a:xfrm>
          <a:prstGeom prst="rect">
            <a:avLst/>
          </a:prstGeom>
        </p:spPr>
      </p:pic>
    </p:spTree>
    <p:extLst>
      <p:ext uri="{BB962C8B-B14F-4D97-AF65-F5344CB8AC3E}">
        <p14:creationId xmlns:p14="http://schemas.microsoft.com/office/powerpoint/2010/main" val="604838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565400" y="3022600"/>
            <a:ext cx="6870700" cy="646331"/>
          </a:xfrm>
          <a:prstGeom prst="rect">
            <a:avLst/>
          </a:prstGeom>
          <a:noFill/>
        </p:spPr>
        <p:txBody>
          <a:bodyPr wrap="square" rtlCol="0">
            <a:spAutoFit/>
          </a:bodyPr>
          <a:lstStyle/>
          <a:p>
            <a:r>
              <a:rPr lang="fr-MA" sz="3600" b="1" dirty="0" smtClean="0">
                <a:effectLst>
                  <a:outerShdw blurRad="38100" dist="38100" dir="2700000" algn="tl">
                    <a:srgbClr val="000000">
                      <a:alpha val="43137"/>
                    </a:srgbClr>
                  </a:outerShdw>
                </a:effectLst>
              </a:rPr>
              <a:t>Diagramme d’activité</a:t>
            </a:r>
            <a:endParaRPr lang="fr-FR"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048605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56204" y="0"/>
            <a:ext cx="8710863" cy="6946900"/>
          </a:xfrm>
          <a:prstGeom prst="rect">
            <a:avLst/>
          </a:prstGeom>
        </p:spPr>
      </p:pic>
    </p:spTree>
    <p:extLst>
      <p:ext uri="{BB962C8B-B14F-4D97-AF65-F5344CB8AC3E}">
        <p14:creationId xmlns:p14="http://schemas.microsoft.com/office/powerpoint/2010/main" val="2056423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565400" y="3022600"/>
            <a:ext cx="6870700" cy="646331"/>
          </a:xfrm>
          <a:prstGeom prst="rect">
            <a:avLst/>
          </a:prstGeom>
          <a:noFill/>
        </p:spPr>
        <p:txBody>
          <a:bodyPr wrap="square" rtlCol="0">
            <a:spAutoFit/>
          </a:bodyPr>
          <a:lstStyle/>
          <a:p>
            <a:r>
              <a:rPr lang="fr-MA" sz="3600" b="1" dirty="0" smtClean="0">
                <a:effectLst>
                  <a:outerShdw blurRad="38100" dist="38100" dir="2700000" algn="tl">
                    <a:srgbClr val="000000">
                      <a:alpha val="43137"/>
                    </a:srgbClr>
                  </a:outerShdw>
                </a:effectLst>
              </a:rPr>
              <a:t>Diagramme de séquence</a:t>
            </a:r>
            <a:endParaRPr lang="fr-FR"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579921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8200" y="165100"/>
            <a:ext cx="7823199" cy="6845300"/>
          </a:xfrm>
          <a:prstGeom prst="rect">
            <a:avLst/>
          </a:prstGeom>
        </p:spPr>
      </p:pic>
      <p:sp>
        <p:nvSpPr>
          <p:cNvPr id="3" name="ZoneTexte 2"/>
          <p:cNvSpPr txBox="1"/>
          <p:nvPr/>
        </p:nvSpPr>
        <p:spPr>
          <a:xfrm>
            <a:off x="203200" y="3387695"/>
            <a:ext cx="1638300" cy="400110"/>
          </a:xfrm>
          <a:prstGeom prst="rect">
            <a:avLst/>
          </a:prstGeom>
          <a:solidFill>
            <a:schemeClr val="accent6">
              <a:lumMod val="40000"/>
              <a:lumOff val="60000"/>
            </a:schemeClr>
          </a:solidFill>
          <a:ln>
            <a:solidFill>
              <a:schemeClr val="accent6">
                <a:lumMod val="50000"/>
              </a:schemeClr>
            </a:solidFill>
          </a:ln>
        </p:spPr>
        <p:txBody>
          <a:bodyPr wrap="square" rtlCol="0">
            <a:spAutoFit/>
          </a:bodyPr>
          <a:lstStyle/>
          <a:p>
            <a:r>
              <a:rPr lang="fr-MA" sz="2000" b="1" dirty="0" smtClean="0">
                <a:effectLst>
                  <a:outerShdw blurRad="38100" dist="38100" dir="2700000" algn="tl">
                    <a:srgbClr val="000000">
                      <a:alpha val="43137"/>
                    </a:srgbClr>
                  </a:outerShdw>
                </a:effectLst>
              </a:rPr>
              <a:t>Se connecter</a:t>
            </a:r>
            <a:endParaRPr lang="fr-FR" sz="2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192923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3500" y="57150"/>
            <a:ext cx="8801099" cy="6800850"/>
          </a:xfrm>
          <a:prstGeom prst="rect">
            <a:avLst/>
          </a:prstGeom>
        </p:spPr>
      </p:pic>
      <p:sp>
        <p:nvSpPr>
          <p:cNvPr id="3" name="ZoneTexte 2"/>
          <p:cNvSpPr txBox="1"/>
          <p:nvPr/>
        </p:nvSpPr>
        <p:spPr>
          <a:xfrm>
            <a:off x="342900" y="3257520"/>
            <a:ext cx="1955800" cy="400110"/>
          </a:xfrm>
          <a:prstGeom prst="rect">
            <a:avLst/>
          </a:prstGeom>
          <a:solidFill>
            <a:schemeClr val="accent6">
              <a:lumMod val="40000"/>
              <a:lumOff val="60000"/>
            </a:schemeClr>
          </a:solidFill>
          <a:ln>
            <a:solidFill>
              <a:schemeClr val="accent6">
                <a:lumMod val="50000"/>
              </a:schemeClr>
            </a:solidFill>
          </a:ln>
        </p:spPr>
        <p:txBody>
          <a:bodyPr wrap="square" rtlCol="0">
            <a:spAutoFit/>
          </a:bodyPr>
          <a:lstStyle/>
          <a:p>
            <a:r>
              <a:rPr lang="fr-MA" sz="2000" b="1" dirty="0" smtClean="0">
                <a:effectLst>
                  <a:outerShdw blurRad="38100" dist="38100" dir="2700000" algn="tl">
                    <a:srgbClr val="000000">
                      <a:alpha val="43137"/>
                    </a:srgbClr>
                  </a:outerShdw>
                </a:effectLst>
              </a:rPr>
              <a:t>Ajouter voyage</a:t>
            </a:r>
            <a:endParaRPr lang="fr-FR" sz="2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490788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9500" y="101600"/>
            <a:ext cx="8153400" cy="6756400"/>
          </a:xfrm>
          <a:prstGeom prst="rect">
            <a:avLst/>
          </a:prstGeom>
        </p:spPr>
      </p:pic>
      <p:sp>
        <p:nvSpPr>
          <p:cNvPr id="3" name="ZoneTexte 2"/>
          <p:cNvSpPr txBox="1"/>
          <p:nvPr/>
        </p:nvSpPr>
        <p:spPr>
          <a:xfrm>
            <a:off x="457200" y="3279745"/>
            <a:ext cx="1638300" cy="400110"/>
          </a:xfrm>
          <a:prstGeom prst="rect">
            <a:avLst/>
          </a:prstGeom>
          <a:solidFill>
            <a:schemeClr val="accent6">
              <a:lumMod val="40000"/>
              <a:lumOff val="60000"/>
            </a:schemeClr>
          </a:solidFill>
          <a:ln>
            <a:solidFill>
              <a:schemeClr val="accent6">
                <a:lumMod val="50000"/>
              </a:schemeClr>
            </a:solidFill>
          </a:ln>
        </p:spPr>
        <p:txBody>
          <a:bodyPr wrap="square" rtlCol="0">
            <a:spAutoFit/>
          </a:bodyPr>
          <a:lstStyle/>
          <a:p>
            <a:r>
              <a:rPr lang="fr-MA" sz="2000" b="1" dirty="0" smtClean="0">
                <a:effectLst>
                  <a:outerShdw blurRad="38100" dist="38100" dir="2700000" algn="tl">
                    <a:srgbClr val="000000">
                      <a:alpha val="43137"/>
                    </a:srgbClr>
                  </a:outerShdw>
                </a:effectLst>
              </a:rPr>
              <a:t>Ajouter agent</a:t>
            </a:r>
            <a:endParaRPr lang="fr-FR" sz="2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218264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0" y="180975"/>
            <a:ext cx="7950200" cy="6677025"/>
          </a:xfrm>
          <a:prstGeom prst="rect">
            <a:avLst/>
          </a:prstGeom>
        </p:spPr>
      </p:pic>
      <p:sp>
        <p:nvSpPr>
          <p:cNvPr id="3" name="ZoneTexte 2"/>
          <p:cNvSpPr txBox="1"/>
          <p:nvPr/>
        </p:nvSpPr>
        <p:spPr>
          <a:xfrm>
            <a:off x="431800" y="3319432"/>
            <a:ext cx="1943100" cy="400110"/>
          </a:xfrm>
          <a:prstGeom prst="rect">
            <a:avLst/>
          </a:prstGeom>
          <a:solidFill>
            <a:schemeClr val="accent6">
              <a:lumMod val="40000"/>
              <a:lumOff val="60000"/>
            </a:schemeClr>
          </a:solidFill>
          <a:ln>
            <a:solidFill>
              <a:schemeClr val="accent6">
                <a:lumMod val="50000"/>
              </a:schemeClr>
            </a:solidFill>
          </a:ln>
        </p:spPr>
        <p:txBody>
          <a:bodyPr wrap="square" rtlCol="0">
            <a:spAutoFit/>
          </a:bodyPr>
          <a:lstStyle/>
          <a:p>
            <a:r>
              <a:rPr lang="fr-MA" sz="2000" b="1" dirty="0" smtClean="0">
                <a:effectLst>
                  <a:outerShdw blurRad="38100" dist="38100" dir="2700000" algn="tl">
                    <a:srgbClr val="000000">
                      <a:alpha val="43137"/>
                    </a:srgbClr>
                  </a:outerShdw>
                </a:effectLst>
              </a:rPr>
              <a:t>Supprimer agent</a:t>
            </a:r>
            <a:endParaRPr lang="fr-FR" sz="2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988432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8424" y="94247"/>
            <a:ext cx="9620859" cy="6477000"/>
          </a:xfrm>
          <a:prstGeom prst="rect">
            <a:avLst/>
          </a:prstGeom>
        </p:spPr>
      </p:pic>
      <p:sp>
        <p:nvSpPr>
          <p:cNvPr id="3" name="ZoneTexte 2"/>
          <p:cNvSpPr txBox="1"/>
          <p:nvPr/>
        </p:nvSpPr>
        <p:spPr>
          <a:xfrm>
            <a:off x="235009" y="3168787"/>
            <a:ext cx="1918644" cy="400110"/>
          </a:xfrm>
          <a:prstGeom prst="rect">
            <a:avLst/>
          </a:prstGeom>
          <a:solidFill>
            <a:schemeClr val="accent6">
              <a:lumMod val="40000"/>
              <a:lumOff val="60000"/>
            </a:schemeClr>
          </a:solidFill>
          <a:ln>
            <a:solidFill>
              <a:schemeClr val="accent6">
                <a:lumMod val="50000"/>
              </a:schemeClr>
            </a:solidFill>
          </a:ln>
        </p:spPr>
        <p:txBody>
          <a:bodyPr wrap="square" rtlCol="0">
            <a:spAutoFit/>
          </a:bodyPr>
          <a:lstStyle/>
          <a:p>
            <a:r>
              <a:rPr lang="fr-MA" sz="2000" b="1" dirty="0" smtClean="0">
                <a:effectLst>
                  <a:outerShdw blurRad="38100" dist="38100" dir="2700000" algn="tl">
                    <a:srgbClr val="000000">
                      <a:alpha val="43137"/>
                    </a:srgbClr>
                  </a:outerShdw>
                </a:effectLst>
              </a:rPr>
              <a:t>Réserver voyage</a:t>
            </a:r>
            <a:endParaRPr lang="fr-FR" sz="2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04102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4014788" y="442913"/>
            <a:ext cx="2600326" cy="584775"/>
          </a:xfrm>
          <a:prstGeom prst="rect">
            <a:avLst/>
          </a:prstGeom>
          <a:noFill/>
        </p:spPr>
        <p:txBody>
          <a:bodyPr wrap="square" rtlCol="0">
            <a:spAutoFit/>
          </a:bodyPr>
          <a:lstStyle/>
          <a:p>
            <a:r>
              <a:rPr lang="fr-MA" sz="3200" u="sng" dirty="0" smtClean="0">
                <a:effectLst>
                  <a:outerShdw blurRad="38100" dist="38100" dir="2700000" algn="tl">
                    <a:srgbClr val="000000">
                      <a:alpha val="43137"/>
                    </a:srgbClr>
                  </a:outerShdw>
                </a:effectLst>
              </a:rPr>
              <a:t>Introduction:</a:t>
            </a:r>
            <a:endParaRPr lang="fr-FR" sz="3200" u="sng" dirty="0">
              <a:effectLst>
                <a:outerShdw blurRad="38100" dist="38100" dir="2700000" algn="tl">
                  <a:srgbClr val="000000">
                    <a:alpha val="43137"/>
                  </a:srgbClr>
                </a:outerShdw>
              </a:effectLst>
            </a:endParaRPr>
          </a:p>
        </p:txBody>
      </p:sp>
      <p:sp>
        <p:nvSpPr>
          <p:cNvPr id="5" name="Rectangle 4"/>
          <p:cNvSpPr/>
          <p:nvPr/>
        </p:nvSpPr>
        <p:spPr>
          <a:xfrm>
            <a:off x="1014414" y="1680032"/>
            <a:ext cx="8601074" cy="3785652"/>
          </a:xfrm>
          <a:prstGeom prst="rect">
            <a:avLst/>
          </a:prstGeom>
        </p:spPr>
        <p:txBody>
          <a:bodyPr wrap="square">
            <a:spAutoFit/>
          </a:bodyPr>
          <a:lstStyle/>
          <a:p>
            <a:r>
              <a:rPr lang="fr-FR" sz="2000" dirty="0" smtClean="0">
                <a:latin typeface="Calibri" panose="020F0502020204030204" pitchFamily="34" charset="0"/>
                <a:cs typeface="Calibri" panose="020F0502020204030204" pitchFamily="34" charset="0"/>
              </a:rPr>
              <a:t>Dans ce projet, nous avons réalisé la conception d'une application web de gestion de voyages en autocars à travers des diagrammes UML détaillés. La création de ces diagrammes nous a permis de représenter les différentes fonctionnalités de l'application de manière visuelle et structurée.</a:t>
            </a:r>
          </a:p>
          <a:p>
            <a:r>
              <a:rPr lang="fr-FR" sz="2000" dirty="0" smtClean="0">
                <a:latin typeface="Calibri" panose="020F0502020204030204" pitchFamily="34" charset="0"/>
                <a:cs typeface="Calibri" panose="020F0502020204030204" pitchFamily="34" charset="0"/>
              </a:rPr>
              <a:t>L'intérêt de la conception de cette application réside dans la simplification de la gestion des réservations, des voyages, des clients et des autocars pour les employés des sociétés de transport. Grâce à notre application, les processus de gestion peuvent être rationalisés et améliorés pour une meilleure efficacité opérationnelle.</a:t>
            </a:r>
          </a:p>
          <a:p>
            <a:r>
              <a:rPr lang="fr-FR" sz="2000" dirty="0" smtClean="0">
                <a:latin typeface="Calibri" panose="020F0502020204030204" pitchFamily="34" charset="0"/>
                <a:cs typeface="Calibri" panose="020F0502020204030204" pitchFamily="34" charset="0"/>
              </a:rPr>
              <a:t>Notre application de gestion de voyages en autocars est utile pour les employés des sociétés de transport car elle leur permet de gérer les réservations, les voyages, les clients et les autocars de manière centralisée et organisée. </a:t>
            </a:r>
            <a:endParaRPr lang="fr-F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48727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621" y="240632"/>
            <a:ext cx="10503569" cy="6509084"/>
          </a:xfrm>
          <a:prstGeom prst="rect">
            <a:avLst/>
          </a:prstGeom>
        </p:spPr>
      </p:pic>
    </p:spTree>
    <p:extLst>
      <p:ext uri="{BB962C8B-B14F-4D97-AF65-F5344CB8AC3E}">
        <p14:creationId xmlns:p14="http://schemas.microsoft.com/office/powerpoint/2010/main" val="5174478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800" y="0"/>
            <a:ext cx="8077200" cy="6931025"/>
          </a:xfrm>
          <a:prstGeom prst="rect">
            <a:avLst/>
          </a:prstGeom>
        </p:spPr>
      </p:pic>
      <p:sp>
        <p:nvSpPr>
          <p:cNvPr id="3" name="ZoneTexte 2"/>
          <p:cNvSpPr txBox="1"/>
          <p:nvPr/>
        </p:nvSpPr>
        <p:spPr>
          <a:xfrm>
            <a:off x="254000" y="3265457"/>
            <a:ext cx="2540000" cy="400110"/>
          </a:xfrm>
          <a:prstGeom prst="rect">
            <a:avLst/>
          </a:prstGeom>
          <a:solidFill>
            <a:schemeClr val="accent6">
              <a:lumMod val="40000"/>
              <a:lumOff val="60000"/>
            </a:schemeClr>
          </a:solidFill>
          <a:ln>
            <a:solidFill>
              <a:schemeClr val="accent6">
                <a:lumMod val="50000"/>
              </a:schemeClr>
            </a:solidFill>
          </a:ln>
        </p:spPr>
        <p:txBody>
          <a:bodyPr wrap="square" rtlCol="0">
            <a:spAutoFit/>
          </a:bodyPr>
          <a:lstStyle/>
          <a:p>
            <a:r>
              <a:rPr lang="fr-MA" sz="2000" b="1" dirty="0" smtClean="0">
                <a:effectLst>
                  <a:outerShdw blurRad="38100" dist="38100" dir="2700000" algn="tl">
                    <a:srgbClr val="000000">
                      <a:alpha val="43137"/>
                    </a:srgbClr>
                  </a:outerShdw>
                </a:effectLst>
              </a:rPr>
              <a:t>Effectuer réclamation</a:t>
            </a:r>
            <a:endParaRPr lang="fr-FR" sz="2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732089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100" y="139700"/>
            <a:ext cx="8369300" cy="6896100"/>
          </a:xfrm>
          <a:prstGeom prst="rect">
            <a:avLst/>
          </a:prstGeom>
        </p:spPr>
      </p:pic>
      <p:sp>
        <p:nvSpPr>
          <p:cNvPr id="3" name="ZoneTexte 2"/>
          <p:cNvSpPr txBox="1"/>
          <p:nvPr/>
        </p:nvSpPr>
        <p:spPr>
          <a:xfrm>
            <a:off x="368300" y="3387695"/>
            <a:ext cx="2286000" cy="400110"/>
          </a:xfrm>
          <a:prstGeom prst="rect">
            <a:avLst/>
          </a:prstGeom>
          <a:solidFill>
            <a:schemeClr val="accent6">
              <a:lumMod val="40000"/>
              <a:lumOff val="60000"/>
            </a:schemeClr>
          </a:solidFill>
          <a:ln>
            <a:solidFill>
              <a:schemeClr val="accent6">
                <a:lumMod val="50000"/>
              </a:schemeClr>
            </a:solidFill>
          </a:ln>
        </p:spPr>
        <p:txBody>
          <a:bodyPr wrap="square" rtlCol="0">
            <a:spAutoFit/>
          </a:bodyPr>
          <a:lstStyle/>
          <a:p>
            <a:r>
              <a:rPr lang="fr-MA" sz="2000" b="1" dirty="0" smtClean="0">
                <a:effectLst>
                  <a:outerShdw blurRad="38100" dist="38100" dir="2700000" algn="tl">
                    <a:srgbClr val="000000">
                      <a:alpha val="43137"/>
                    </a:srgbClr>
                  </a:outerShdw>
                </a:effectLst>
              </a:rPr>
              <a:t>Traiter réclamation</a:t>
            </a:r>
            <a:endParaRPr lang="fr-FR" sz="2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093698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349500" y="3022600"/>
            <a:ext cx="6870700" cy="646331"/>
          </a:xfrm>
          <a:prstGeom prst="rect">
            <a:avLst/>
          </a:prstGeom>
          <a:noFill/>
        </p:spPr>
        <p:txBody>
          <a:bodyPr wrap="square" rtlCol="0">
            <a:spAutoFit/>
          </a:bodyPr>
          <a:lstStyle/>
          <a:p>
            <a:r>
              <a:rPr lang="fr-MA" sz="3600" b="1" dirty="0" smtClean="0">
                <a:effectLst>
                  <a:outerShdw blurRad="38100" dist="38100" dir="2700000" algn="tl">
                    <a:srgbClr val="000000">
                      <a:alpha val="43137"/>
                    </a:srgbClr>
                  </a:outerShdw>
                </a:effectLst>
              </a:rPr>
              <a:t>Diagramme de paquetage</a:t>
            </a:r>
            <a:endParaRPr lang="fr-FR"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7031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601" y="0"/>
            <a:ext cx="9867900" cy="6858000"/>
          </a:xfrm>
          <a:prstGeom prst="rect">
            <a:avLst/>
          </a:prstGeom>
        </p:spPr>
      </p:pic>
    </p:spTree>
    <p:extLst>
      <p:ext uri="{BB962C8B-B14F-4D97-AF65-F5344CB8AC3E}">
        <p14:creationId xmlns:p14="http://schemas.microsoft.com/office/powerpoint/2010/main" val="12272648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01800" y="3073400"/>
            <a:ext cx="7239000" cy="646331"/>
          </a:xfrm>
          <a:prstGeom prst="rect">
            <a:avLst/>
          </a:prstGeom>
          <a:noFill/>
        </p:spPr>
        <p:txBody>
          <a:bodyPr wrap="square" rtlCol="0">
            <a:spAutoFit/>
          </a:bodyPr>
          <a:lstStyle/>
          <a:p>
            <a:r>
              <a:rPr lang="fr-MA" sz="3600" b="1" dirty="0" smtClean="0">
                <a:effectLst>
                  <a:outerShdw blurRad="38100" dist="38100" dir="2700000" algn="tl">
                    <a:srgbClr val="000000">
                      <a:alpha val="43137"/>
                    </a:srgbClr>
                  </a:outerShdw>
                </a:effectLst>
              </a:rPr>
              <a:t>Diagramme globale d’interaction</a:t>
            </a:r>
            <a:endParaRPr lang="fr-FR"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093918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400" y="0"/>
            <a:ext cx="10668000" cy="7048500"/>
          </a:xfrm>
          <a:prstGeom prst="rect">
            <a:avLst/>
          </a:prstGeom>
        </p:spPr>
      </p:pic>
    </p:spTree>
    <p:extLst>
      <p:ext uri="{BB962C8B-B14F-4D97-AF65-F5344CB8AC3E}">
        <p14:creationId xmlns:p14="http://schemas.microsoft.com/office/powerpoint/2010/main" val="595334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197100" y="3136900"/>
            <a:ext cx="6870700" cy="646331"/>
          </a:xfrm>
          <a:prstGeom prst="rect">
            <a:avLst/>
          </a:prstGeom>
          <a:noFill/>
        </p:spPr>
        <p:txBody>
          <a:bodyPr wrap="square" rtlCol="0">
            <a:spAutoFit/>
          </a:bodyPr>
          <a:lstStyle/>
          <a:p>
            <a:r>
              <a:rPr lang="fr-MA" sz="3600" b="1" dirty="0" smtClean="0">
                <a:effectLst>
                  <a:outerShdw blurRad="38100" dist="38100" dir="2700000" algn="tl">
                    <a:srgbClr val="000000">
                      <a:alpha val="43137"/>
                    </a:srgbClr>
                  </a:outerShdw>
                </a:effectLst>
              </a:rPr>
              <a:t>Diagramme d’état-transition</a:t>
            </a:r>
            <a:endParaRPr lang="fr-FR"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539301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000" y="533400"/>
            <a:ext cx="7975600" cy="5841999"/>
          </a:xfrm>
          <a:prstGeom prst="rect">
            <a:avLst/>
          </a:prstGeom>
        </p:spPr>
      </p:pic>
      <p:sp>
        <p:nvSpPr>
          <p:cNvPr id="3" name="ZoneTexte 2"/>
          <p:cNvSpPr txBox="1"/>
          <p:nvPr/>
        </p:nvSpPr>
        <p:spPr>
          <a:xfrm>
            <a:off x="152400" y="158690"/>
            <a:ext cx="3238500" cy="400110"/>
          </a:xfrm>
          <a:prstGeom prst="rect">
            <a:avLst/>
          </a:prstGeom>
          <a:solidFill>
            <a:schemeClr val="accent6">
              <a:lumMod val="40000"/>
              <a:lumOff val="60000"/>
            </a:schemeClr>
          </a:solidFill>
          <a:ln>
            <a:solidFill>
              <a:schemeClr val="accent6">
                <a:lumMod val="50000"/>
              </a:schemeClr>
            </a:solidFill>
          </a:ln>
        </p:spPr>
        <p:txBody>
          <a:bodyPr wrap="square" rtlCol="0">
            <a:spAutoFit/>
          </a:bodyPr>
          <a:lstStyle/>
          <a:p>
            <a:r>
              <a:rPr lang="fr-MA" sz="2000" b="1" dirty="0" smtClean="0">
                <a:effectLst>
                  <a:outerShdw blurRad="38100" dist="38100" dir="2700000" algn="tl">
                    <a:srgbClr val="000000">
                      <a:alpha val="43137"/>
                    </a:srgbClr>
                  </a:outerShdw>
                </a:effectLst>
              </a:rPr>
              <a:t>Etat-transition d’un voyage</a:t>
            </a:r>
            <a:endParaRPr lang="fr-FR" sz="2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491018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6700" y="889000"/>
            <a:ext cx="7315200" cy="5600699"/>
          </a:xfrm>
          <a:prstGeom prst="rect">
            <a:avLst/>
          </a:prstGeom>
        </p:spPr>
      </p:pic>
      <p:sp>
        <p:nvSpPr>
          <p:cNvPr id="3" name="ZoneTexte 2"/>
          <p:cNvSpPr txBox="1"/>
          <p:nvPr/>
        </p:nvSpPr>
        <p:spPr>
          <a:xfrm>
            <a:off x="152400" y="158690"/>
            <a:ext cx="3632200" cy="400110"/>
          </a:xfrm>
          <a:prstGeom prst="rect">
            <a:avLst/>
          </a:prstGeom>
          <a:solidFill>
            <a:schemeClr val="accent6">
              <a:lumMod val="40000"/>
              <a:lumOff val="60000"/>
            </a:schemeClr>
          </a:solidFill>
          <a:ln>
            <a:solidFill>
              <a:schemeClr val="accent6">
                <a:lumMod val="50000"/>
              </a:schemeClr>
            </a:solidFill>
          </a:ln>
        </p:spPr>
        <p:txBody>
          <a:bodyPr wrap="square" rtlCol="0">
            <a:spAutoFit/>
          </a:bodyPr>
          <a:lstStyle/>
          <a:p>
            <a:r>
              <a:rPr lang="fr-MA" sz="2000" b="1" dirty="0" smtClean="0">
                <a:effectLst>
                  <a:outerShdw blurRad="38100" dist="38100" dir="2700000" algn="tl">
                    <a:srgbClr val="000000">
                      <a:alpha val="43137"/>
                    </a:srgbClr>
                  </a:outerShdw>
                </a:effectLst>
              </a:rPr>
              <a:t>Etat-transition d’une réservation</a:t>
            </a:r>
            <a:endParaRPr lang="fr-FR" sz="2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842011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1296988" y="200025"/>
            <a:ext cx="3414712" cy="584775"/>
          </a:xfrm>
          <a:prstGeom prst="rect">
            <a:avLst/>
          </a:prstGeom>
          <a:noFill/>
        </p:spPr>
        <p:txBody>
          <a:bodyPr wrap="square" rtlCol="0">
            <a:spAutoFit/>
          </a:bodyPr>
          <a:lstStyle/>
          <a:p>
            <a:r>
              <a:rPr lang="fr-MA" sz="3200" u="sng" dirty="0" smtClean="0">
                <a:solidFill>
                  <a:schemeClr val="tx1">
                    <a:lumMod val="85000"/>
                    <a:lumOff val="15000"/>
                  </a:schemeClr>
                </a:solidFill>
                <a:effectLst>
                  <a:outerShdw blurRad="38100" dist="38100" dir="2700000" algn="tl">
                    <a:srgbClr val="000000">
                      <a:alpha val="43137"/>
                    </a:srgbClr>
                  </a:outerShdw>
                </a:effectLst>
              </a:rPr>
              <a:t>Plan:</a:t>
            </a:r>
          </a:p>
        </p:txBody>
      </p:sp>
      <p:sp>
        <p:nvSpPr>
          <p:cNvPr id="8" name="ZoneTexte 7"/>
          <p:cNvSpPr txBox="1"/>
          <p:nvPr/>
        </p:nvSpPr>
        <p:spPr>
          <a:xfrm>
            <a:off x="2398713" y="985838"/>
            <a:ext cx="4357687" cy="8371523"/>
          </a:xfrm>
          <a:prstGeom prst="rect">
            <a:avLst/>
          </a:prstGeom>
          <a:noFill/>
        </p:spPr>
        <p:txBody>
          <a:bodyPr wrap="square" rtlCol="0">
            <a:spAutoFit/>
          </a:bodyPr>
          <a:lstStyle/>
          <a:p>
            <a:pPr marL="400050" indent="-400050">
              <a:buFont typeface="+mj-lt"/>
              <a:buAutoNum type="romanUcPeriod"/>
            </a:pPr>
            <a:r>
              <a:rPr lang="fr-MA" sz="2000" b="1" dirty="0" smtClean="0">
                <a:latin typeface="Calibri" panose="020F0502020204030204" pitchFamily="34" charset="0"/>
                <a:cs typeface="Calibri" panose="020F0502020204030204" pitchFamily="34" charset="0"/>
              </a:rPr>
              <a:t>Diagramme de cas d’utilisation</a:t>
            </a:r>
          </a:p>
          <a:p>
            <a:pPr marL="400050" indent="-400050">
              <a:buFont typeface="+mj-lt"/>
              <a:buAutoNum type="romanUcPeriod"/>
            </a:pPr>
            <a:r>
              <a:rPr lang="fr-MA" sz="2000" b="1" dirty="0" smtClean="0">
                <a:latin typeface="Calibri" panose="020F0502020204030204" pitchFamily="34" charset="0"/>
                <a:cs typeface="Calibri" panose="020F0502020204030204" pitchFamily="34" charset="0"/>
              </a:rPr>
              <a:t>Diagramme de classe</a:t>
            </a:r>
          </a:p>
          <a:p>
            <a:pPr marL="400050" indent="-400050">
              <a:buFont typeface="+mj-lt"/>
              <a:buAutoNum type="romanUcPeriod"/>
            </a:pPr>
            <a:r>
              <a:rPr lang="fr-MA" sz="2000" b="1" dirty="0" smtClean="0">
                <a:latin typeface="Calibri" panose="020F0502020204030204" pitchFamily="34" charset="0"/>
                <a:cs typeface="Calibri" panose="020F0502020204030204" pitchFamily="34" charset="0"/>
              </a:rPr>
              <a:t>Diagramme d’objet</a:t>
            </a:r>
          </a:p>
          <a:p>
            <a:pPr marL="400050" indent="-400050">
              <a:buFont typeface="+mj-lt"/>
              <a:buAutoNum type="romanUcPeriod"/>
            </a:pPr>
            <a:r>
              <a:rPr lang="fr-MA" sz="2000" b="1" dirty="0" smtClean="0">
                <a:latin typeface="Calibri" panose="020F0502020204030204" pitchFamily="34" charset="0"/>
                <a:cs typeface="Calibri" panose="020F0502020204030204" pitchFamily="34" charset="0"/>
              </a:rPr>
              <a:t>Diagramme d’activité</a:t>
            </a:r>
          </a:p>
          <a:p>
            <a:pPr marL="400050" indent="-400050">
              <a:buFont typeface="+mj-lt"/>
              <a:buAutoNum type="romanUcPeriod"/>
            </a:pPr>
            <a:r>
              <a:rPr lang="fr-MA" sz="2000" b="1" dirty="0" smtClean="0">
                <a:latin typeface="Calibri" panose="020F0502020204030204" pitchFamily="34" charset="0"/>
                <a:cs typeface="Calibri" panose="020F0502020204030204" pitchFamily="34" charset="0"/>
              </a:rPr>
              <a:t>Diagramme de séquence</a:t>
            </a:r>
          </a:p>
          <a:p>
            <a:pPr marL="800100" lvl="1" indent="-342900">
              <a:buFont typeface="+mj-lt"/>
              <a:buAutoNum type="arabicPeriod"/>
            </a:pPr>
            <a:r>
              <a:rPr lang="fr-MA" sz="2000" b="1" dirty="0" smtClean="0">
                <a:latin typeface="Calibri" panose="020F0502020204030204" pitchFamily="34" charset="0"/>
                <a:cs typeface="Calibri" panose="020F0502020204030204" pitchFamily="34" charset="0"/>
              </a:rPr>
              <a:t>Se connecter</a:t>
            </a:r>
          </a:p>
          <a:p>
            <a:pPr marL="800100" lvl="1" indent="-342900">
              <a:buFont typeface="+mj-lt"/>
              <a:buAutoNum type="arabicPeriod"/>
            </a:pPr>
            <a:r>
              <a:rPr lang="fr-MA" sz="2000" b="1" dirty="0" smtClean="0">
                <a:latin typeface="Calibri" panose="020F0502020204030204" pitchFamily="34" charset="0"/>
                <a:cs typeface="Calibri" panose="020F0502020204030204" pitchFamily="34" charset="0"/>
              </a:rPr>
              <a:t>Ajouter voyage</a:t>
            </a:r>
          </a:p>
          <a:p>
            <a:pPr marL="800100" lvl="1" indent="-342900">
              <a:buFont typeface="+mj-lt"/>
              <a:buAutoNum type="arabicPeriod"/>
            </a:pPr>
            <a:r>
              <a:rPr lang="fr-MA" sz="2000" b="1" dirty="0" smtClean="0">
                <a:latin typeface="Calibri" panose="020F0502020204030204" pitchFamily="34" charset="0"/>
                <a:cs typeface="Calibri" panose="020F0502020204030204" pitchFamily="34" charset="0"/>
              </a:rPr>
              <a:t>Ajouter un agent</a:t>
            </a:r>
          </a:p>
          <a:p>
            <a:pPr marL="800100" lvl="1" indent="-342900">
              <a:buFont typeface="+mj-lt"/>
              <a:buAutoNum type="arabicPeriod"/>
            </a:pPr>
            <a:r>
              <a:rPr lang="fr-MA" sz="2000" b="1" dirty="0" smtClean="0">
                <a:latin typeface="Calibri" panose="020F0502020204030204" pitchFamily="34" charset="0"/>
                <a:cs typeface="Calibri" panose="020F0502020204030204" pitchFamily="34" charset="0"/>
              </a:rPr>
              <a:t>Supprimer un agent</a:t>
            </a:r>
          </a:p>
          <a:p>
            <a:pPr marL="800100" lvl="1" indent="-342900">
              <a:buFont typeface="+mj-lt"/>
              <a:buAutoNum type="arabicPeriod"/>
            </a:pPr>
            <a:r>
              <a:rPr lang="fr-MA" sz="2000" b="1" dirty="0" smtClean="0">
                <a:latin typeface="Calibri" panose="020F0502020204030204" pitchFamily="34" charset="0"/>
                <a:cs typeface="Calibri" panose="020F0502020204030204" pitchFamily="34" charset="0"/>
              </a:rPr>
              <a:t>Réserver un voyage</a:t>
            </a:r>
          </a:p>
          <a:p>
            <a:pPr marL="800100" lvl="1" indent="-342900">
              <a:buFont typeface="+mj-lt"/>
              <a:buAutoNum type="arabicPeriod"/>
            </a:pPr>
            <a:r>
              <a:rPr lang="fr-MA" sz="2000" b="1" dirty="0" smtClean="0">
                <a:latin typeface="Calibri" panose="020F0502020204030204" pitchFamily="34" charset="0"/>
                <a:cs typeface="Calibri" panose="020F0502020204030204" pitchFamily="34" charset="0"/>
              </a:rPr>
              <a:t>Effectuer une réclamation</a:t>
            </a:r>
          </a:p>
          <a:p>
            <a:pPr marL="800100" lvl="1" indent="-342900">
              <a:buFont typeface="+mj-lt"/>
              <a:buAutoNum type="arabicPeriod"/>
            </a:pPr>
            <a:r>
              <a:rPr lang="fr-MA" sz="2000" b="1" dirty="0" smtClean="0">
                <a:latin typeface="Calibri" panose="020F0502020204030204" pitchFamily="34" charset="0"/>
                <a:cs typeface="Calibri" panose="020F0502020204030204" pitchFamily="34" charset="0"/>
              </a:rPr>
              <a:t>Traiter une réclamation</a:t>
            </a:r>
          </a:p>
          <a:p>
            <a:pPr marL="400050" indent="-400050">
              <a:buFont typeface="+mj-lt"/>
              <a:buAutoNum type="romanUcPeriod" startAt="6"/>
            </a:pPr>
            <a:r>
              <a:rPr lang="fr-MA" sz="2000" b="1" dirty="0" smtClean="0">
                <a:latin typeface="Calibri" panose="020F0502020204030204" pitchFamily="34" charset="0"/>
                <a:cs typeface="Calibri" panose="020F0502020204030204" pitchFamily="34" charset="0"/>
              </a:rPr>
              <a:t>Diagramme de paquetage</a:t>
            </a:r>
          </a:p>
          <a:p>
            <a:pPr marL="400050" indent="-400050">
              <a:buFont typeface="+mj-lt"/>
              <a:buAutoNum type="romanUcPeriod" startAt="6"/>
            </a:pPr>
            <a:r>
              <a:rPr lang="fr-MA" sz="2000" b="1" dirty="0" smtClean="0">
                <a:latin typeface="Calibri" panose="020F0502020204030204" pitchFamily="34" charset="0"/>
                <a:cs typeface="Calibri" panose="020F0502020204030204" pitchFamily="34" charset="0"/>
              </a:rPr>
              <a:t>Diagramme global d’interaction</a:t>
            </a:r>
          </a:p>
          <a:p>
            <a:pPr marL="400050" indent="-400050">
              <a:buFont typeface="+mj-lt"/>
              <a:buAutoNum type="romanUcPeriod" startAt="6"/>
            </a:pPr>
            <a:r>
              <a:rPr lang="fr-MA" sz="2000" b="1" dirty="0" smtClean="0">
                <a:latin typeface="Calibri" panose="020F0502020204030204" pitchFamily="34" charset="0"/>
                <a:cs typeface="Calibri" panose="020F0502020204030204" pitchFamily="34" charset="0"/>
              </a:rPr>
              <a:t>Diagramme d’états-transition</a:t>
            </a:r>
          </a:p>
          <a:p>
            <a:pPr marL="800100" lvl="1" indent="-342900">
              <a:buFont typeface="+mj-lt"/>
              <a:buAutoNum type="arabicPeriod"/>
            </a:pPr>
            <a:r>
              <a:rPr lang="fr-MA" sz="2000" b="1" dirty="0" smtClean="0">
                <a:latin typeface="Calibri" panose="020F0502020204030204" pitchFamily="34" charset="0"/>
                <a:cs typeface="Calibri" panose="020F0502020204030204" pitchFamily="34" charset="0"/>
              </a:rPr>
              <a:t>Etat-transition du voyage</a:t>
            </a:r>
          </a:p>
          <a:p>
            <a:pPr marL="800100" lvl="1" indent="-342900">
              <a:buFont typeface="+mj-lt"/>
              <a:buAutoNum type="arabicPeriod"/>
            </a:pPr>
            <a:r>
              <a:rPr lang="fr-MA" sz="2000" b="1" dirty="0" smtClean="0">
                <a:latin typeface="Calibri" panose="020F0502020204030204" pitchFamily="34" charset="0"/>
                <a:cs typeface="Calibri" panose="020F0502020204030204" pitchFamily="34" charset="0"/>
              </a:rPr>
              <a:t>Etat-transition du réservation</a:t>
            </a:r>
          </a:p>
          <a:p>
            <a:endParaRPr lang="fr-MA" dirty="0" smtClean="0"/>
          </a:p>
          <a:p>
            <a:pPr marL="342900" indent="-342900">
              <a:buFont typeface="+mj-lt"/>
              <a:buAutoNum type="arabicPeriod"/>
            </a:pPr>
            <a:endParaRPr lang="fr-MA" dirty="0" smtClean="0"/>
          </a:p>
          <a:p>
            <a:pPr marL="342900" indent="-342900">
              <a:buFont typeface="+mj-lt"/>
              <a:buAutoNum type="arabicPeriod"/>
            </a:pPr>
            <a:endParaRPr lang="fr-MA" dirty="0" smtClean="0"/>
          </a:p>
          <a:p>
            <a:pPr marL="342900" indent="-342900">
              <a:buFont typeface="+mj-lt"/>
              <a:buAutoNum type="arabicPeriod"/>
            </a:pPr>
            <a:endParaRPr lang="fr-MA" dirty="0" smtClean="0"/>
          </a:p>
          <a:p>
            <a:pPr marL="342900" indent="-342900">
              <a:buFont typeface="+mj-lt"/>
              <a:buAutoNum type="arabicPeriod"/>
            </a:pPr>
            <a:endParaRPr lang="fr-MA" dirty="0" smtClean="0"/>
          </a:p>
          <a:p>
            <a:pPr marL="342900" indent="-342900">
              <a:buFont typeface="+mj-lt"/>
              <a:buAutoNum type="arabicPeriod"/>
            </a:pPr>
            <a:endParaRPr lang="fr-MA" dirty="0" smtClean="0"/>
          </a:p>
          <a:p>
            <a:pPr marL="342900" indent="-342900">
              <a:buFont typeface="+mj-lt"/>
              <a:buAutoNum type="arabicPeriod"/>
            </a:pPr>
            <a:endParaRPr lang="fr-MA" dirty="0" smtClean="0"/>
          </a:p>
          <a:p>
            <a:endParaRPr lang="fr-MA" dirty="0" smtClean="0"/>
          </a:p>
          <a:p>
            <a:endParaRPr lang="fr-MA" dirty="0" smtClean="0"/>
          </a:p>
          <a:p>
            <a:pPr marL="400050" indent="-400050">
              <a:buFont typeface="+mj-lt"/>
              <a:buAutoNum type="romanUcPeriod"/>
            </a:pPr>
            <a:endParaRPr lang="fr-MA" dirty="0" smtClean="0"/>
          </a:p>
          <a:p>
            <a:pPr marL="400050" indent="-400050">
              <a:buFont typeface="+mj-lt"/>
              <a:buAutoNum type="romanUcPeriod"/>
            </a:pPr>
            <a:endParaRPr lang="fr-FR" dirty="0"/>
          </a:p>
        </p:txBody>
      </p:sp>
    </p:spTree>
    <p:extLst>
      <p:ext uri="{BB962C8B-B14F-4D97-AF65-F5344CB8AC3E}">
        <p14:creationId xmlns:p14="http://schemas.microsoft.com/office/powerpoint/2010/main" val="5245495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20697" y="742434"/>
            <a:ext cx="2425664" cy="584775"/>
          </a:xfrm>
          <a:prstGeom prst="rect">
            <a:avLst/>
          </a:prstGeom>
        </p:spPr>
        <p:txBody>
          <a:bodyPr wrap="none">
            <a:spAutoFit/>
          </a:bodyPr>
          <a:lstStyle/>
          <a:p>
            <a:r>
              <a:rPr lang="fr-MA" sz="3200" u="sng" dirty="0" smtClean="0">
                <a:effectLst>
                  <a:outerShdw blurRad="38100" dist="38100" dir="2700000" algn="tl">
                    <a:srgbClr val="000000">
                      <a:alpha val="43137"/>
                    </a:srgbClr>
                  </a:outerShdw>
                </a:effectLst>
              </a:rPr>
              <a:t>Conclusion :</a:t>
            </a:r>
            <a:endParaRPr lang="fr-FR" sz="3200" u="sng" dirty="0">
              <a:effectLst>
                <a:outerShdw blurRad="38100" dist="38100" dir="2700000" algn="tl">
                  <a:srgbClr val="000000">
                    <a:alpha val="43137"/>
                  </a:srgbClr>
                </a:outerShdw>
              </a:effectLst>
            </a:endParaRPr>
          </a:p>
        </p:txBody>
      </p:sp>
      <p:sp>
        <p:nvSpPr>
          <p:cNvPr id="3" name="Rectangle 2"/>
          <p:cNvSpPr/>
          <p:nvPr/>
        </p:nvSpPr>
        <p:spPr>
          <a:xfrm>
            <a:off x="1397569" y="1930130"/>
            <a:ext cx="8179568" cy="3042821"/>
          </a:xfrm>
          <a:prstGeom prst="rect">
            <a:avLst/>
          </a:prstGeom>
        </p:spPr>
        <p:txBody>
          <a:bodyPr wrap="square">
            <a:spAutoFit/>
          </a:bodyPr>
          <a:lstStyle/>
          <a:p>
            <a:pPr indent="449580">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En conclusion, la conception de l'application web de gestion de voyage en autocars a été réalisée en mettant en pratique nos connaissances en programmation web et en modélisation à l'aide de la méthode UML. Les diagrammes UML ont été utilisés pour modéliser les différents aspects du système, tels que les cas d'utilisation, les classes et les séquences, etc. </a:t>
            </a:r>
            <a:r>
              <a:rPr lang="fr-FR" dirty="0" smtClean="0">
                <a:latin typeface="Calibri" panose="020F0502020204030204" pitchFamily="34" charset="0"/>
                <a:ea typeface="Calibri" panose="020F0502020204030204" pitchFamily="34" charset="0"/>
                <a:cs typeface="Times New Roman" panose="02020603050405020304" pitchFamily="18" charset="0"/>
              </a:rPr>
              <a:t>Bien </a:t>
            </a:r>
            <a:r>
              <a:rPr lang="fr-FR" dirty="0">
                <a:latin typeface="Calibri" panose="020F0502020204030204" pitchFamily="34" charset="0"/>
                <a:ea typeface="Calibri" panose="020F0502020204030204" pitchFamily="34" charset="0"/>
                <a:cs typeface="Times New Roman" panose="02020603050405020304" pitchFamily="18" charset="0"/>
              </a:rPr>
              <a:t>que nous n'ayons pas implémenté l'application web, la conception a permis de créer un modèle fonctionnel qui répond aux besoins identifiés. Des améliorations pourraient être apportées en ajoutant des fonctionnalités supplémentaires et en optimisant certaines parties du code</a:t>
            </a:r>
            <a:r>
              <a:rPr lang="fr-FR" dirty="0" smtClean="0">
                <a:latin typeface="Calibri" panose="020F0502020204030204" pitchFamily="34" charset="0"/>
                <a:ea typeface="Calibri" panose="020F0502020204030204" pitchFamily="34" charset="0"/>
                <a:cs typeface="Times New Roman" panose="02020603050405020304" pitchFamily="18" charset="0"/>
              </a:rPr>
              <a:t>. </a:t>
            </a:r>
            <a:r>
              <a:rPr lang="fr-FR" dirty="0">
                <a:latin typeface="Calibri" panose="020F0502020204030204" pitchFamily="34" charset="0"/>
                <a:ea typeface="Calibri" panose="020F0502020204030204" pitchFamily="34" charset="0"/>
                <a:cs typeface="Times New Roman" panose="02020603050405020304" pitchFamily="18" charset="0"/>
              </a:rPr>
              <a:t>Ce projet nous a permis de développer nos compétences en conception logicielle et de nous préparer pour les défis futurs dans notre parcours académique et professionnel.</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0756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993900" y="2997200"/>
            <a:ext cx="6870700" cy="646331"/>
          </a:xfrm>
          <a:prstGeom prst="rect">
            <a:avLst/>
          </a:prstGeom>
          <a:noFill/>
        </p:spPr>
        <p:txBody>
          <a:bodyPr wrap="square" rtlCol="0">
            <a:spAutoFit/>
          </a:bodyPr>
          <a:lstStyle/>
          <a:p>
            <a:r>
              <a:rPr lang="fr-MA" sz="3600" b="1" dirty="0" smtClean="0">
                <a:effectLst>
                  <a:outerShdw blurRad="38100" dist="38100" dir="2700000" algn="tl">
                    <a:srgbClr val="000000">
                      <a:alpha val="43137"/>
                    </a:srgbClr>
                  </a:outerShdw>
                </a:effectLst>
              </a:rPr>
              <a:t>Diagramme de cas d’utilisation</a:t>
            </a:r>
            <a:endParaRPr lang="fr-FR"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806908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181" y="0"/>
            <a:ext cx="10869561" cy="7093974"/>
          </a:xfrm>
          <a:prstGeom prst="rect">
            <a:avLst/>
          </a:prstGeom>
        </p:spPr>
      </p:pic>
    </p:spTree>
    <p:extLst>
      <p:ext uri="{BB962C8B-B14F-4D97-AF65-F5344CB8AC3E}">
        <p14:creationId xmlns:p14="http://schemas.microsoft.com/office/powerpoint/2010/main" val="1097115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161" y="-1"/>
            <a:ext cx="10530349" cy="7108723"/>
          </a:xfrm>
          <a:prstGeom prst="rect">
            <a:avLst/>
          </a:prstGeom>
        </p:spPr>
      </p:pic>
    </p:spTree>
    <p:extLst>
      <p:ext uri="{BB962C8B-B14F-4D97-AF65-F5344CB8AC3E}">
        <p14:creationId xmlns:p14="http://schemas.microsoft.com/office/powerpoint/2010/main" val="19307080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213" y="-1"/>
            <a:ext cx="10840064" cy="7049729"/>
          </a:xfrm>
          <a:prstGeom prst="rect">
            <a:avLst/>
          </a:prstGeom>
        </p:spPr>
      </p:pic>
    </p:spTree>
    <p:extLst>
      <p:ext uri="{BB962C8B-B14F-4D97-AF65-F5344CB8AC3E}">
        <p14:creationId xmlns:p14="http://schemas.microsoft.com/office/powerpoint/2010/main" val="965211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603500" y="3009900"/>
            <a:ext cx="5041900" cy="646331"/>
          </a:xfrm>
          <a:prstGeom prst="rect">
            <a:avLst/>
          </a:prstGeom>
          <a:noFill/>
        </p:spPr>
        <p:txBody>
          <a:bodyPr wrap="square" rtlCol="0">
            <a:spAutoFit/>
          </a:bodyPr>
          <a:lstStyle/>
          <a:p>
            <a:r>
              <a:rPr lang="fr-MA" sz="3600" b="1" dirty="0" smtClean="0">
                <a:effectLst>
                  <a:outerShdw blurRad="38100" dist="38100" dir="2700000" algn="tl">
                    <a:srgbClr val="000000">
                      <a:alpha val="43137"/>
                    </a:srgbClr>
                  </a:outerShdw>
                </a:effectLst>
              </a:rPr>
              <a:t>Diagramme de classe</a:t>
            </a:r>
            <a:endParaRPr lang="fr-FR"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510490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981" y="-1"/>
            <a:ext cx="12015019" cy="6975987"/>
          </a:xfrm>
          <a:prstGeom prst="rect">
            <a:avLst/>
          </a:prstGeom>
        </p:spPr>
      </p:pic>
    </p:spTree>
    <p:extLst>
      <p:ext uri="{BB962C8B-B14F-4D97-AF65-F5344CB8AC3E}">
        <p14:creationId xmlns:p14="http://schemas.microsoft.com/office/powerpoint/2010/main" val="80670950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864</TotalTime>
  <Words>385</Words>
  <Application>Microsoft Office PowerPoint</Application>
  <PresentationFormat>Grand écran</PresentationFormat>
  <Paragraphs>60</Paragraphs>
  <Slides>30</Slides>
  <Notes>0</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30</vt:i4>
      </vt:variant>
    </vt:vector>
  </HeadingPairs>
  <TitlesOfParts>
    <vt:vector size="39" baseType="lpstr">
      <vt:lpstr>Arial</vt:lpstr>
      <vt:lpstr>Calibri</vt:lpstr>
      <vt:lpstr>Calibri Light</vt:lpstr>
      <vt:lpstr>Times New Roman</vt:lpstr>
      <vt:lpstr>Trebuchet MS</vt:lpstr>
      <vt:lpstr>Wingdings</vt:lpstr>
      <vt:lpstr>Wingdings 3</vt:lpstr>
      <vt:lpstr>Facette</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Zakaria Saadoun</dc:creator>
  <cp:lastModifiedBy>ZAKARIA SAADOUN</cp:lastModifiedBy>
  <cp:revision>31</cp:revision>
  <dcterms:created xsi:type="dcterms:W3CDTF">2023-05-10T10:08:23Z</dcterms:created>
  <dcterms:modified xsi:type="dcterms:W3CDTF">2024-05-05T19:25:57Z</dcterms:modified>
</cp:coreProperties>
</file>