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IBM Plex Sans" charset="1" panose="020B0503050203000203"/>
      <p:regular r:id="rId10"/>
    </p:embeddedFont>
    <p:embeddedFont>
      <p:font typeface="IBM Plex Sans Bold" charset="1" panose="020B0803050203000203"/>
      <p:regular r:id="rId11"/>
    </p:embeddedFont>
    <p:embeddedFont>
      <p:font typeface="IBM Plex Sans Italics" charset="1" panose="020B0503050203000203"/>
      <p:regular r:id="rId12"/>
    </p:embeddedFont>
    <p:embeddedFont>
      <p:font typeface="IBM Plex Sans Bold Italics" charset="1" panose="020B0803050203000203"/>
      <p:regular r:id="rId13"/>
    </p:embeddedFont>
    <p:embeddedFont>
      <p:font typeface="IBM Plex Sans Thin" charset="1" panose="020B0203050203000203"/>
      <p:regular r:id="rId14"/>
    </p:embeddedFont>
    <p:embeddedFont>
      <p:font typeface="IBM Plex Sans Thin Italics" charset="1" panose="020B0203050203000203"/>
      <p:regular r:id="rId15"/>
    </p:embeddedFont>
    <p:embeddedFont>
      <p:font typeface="IBM Plex Sans Medium" charset="1" panose="020B0603050203000203"/>
      <p:regular r:id="rId16"/>
    </p:embeddedFont>
    <p:embeddedFont>
      <p:font typeface="IBM Plex Sans Medium Italics" charset="1" panose="020B060305020300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51761">
            <a:off x="10912533" y="-4157532"/>
            <a:ext cx="10454404" cy="7622211"/>
          </a:xfrm>
          <a:custGeom>
            <a:avLst/>
            <a:gdLst/>
            <a:ahLst/>
            <a:cxnLst/>
            <a:rect r="r" b="b" t="t" l="l"/>
            <a:pathLst>
              <a:path h="7622211" w="10454404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-4939101" y="6712177"/>
            <a:ext cx="11422613" cy="8328123"/>
          </a:xfrm>
          <a:custGeom>
            <a:avLst/>
            <a:gdLst/>
            <a:ahLst/>
            <a:cxnLst/>
            <a:rect r="r" b="b" t="t" l="l"/>
            <a:pathLst>
              <a:path h="8328123" w="1142261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61706" y="5045895"/>
            <a:ext cx="14164587" cy="268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7"/>
              </a:lnSpc>
            </a:pPr>
            <a:r>
              <a:rPr lang="en-US" sz="10327">
                <a:solidFill>
                  <a:srgbClr val="000000"/>
                </a:solidFill>
                <a:latin typeface="IBM Plex Sans"/>
              </a:rPr>
              <a:t>Introduction à l'intelligence artificielle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99680" y="-1470403"/>
            <a:ext cx="14026196" cy="11628992"/>
          </a:xfrm>
          <a:custGeom>
            <a:avLst/>
            <a:gdLst/>
            <a:ahLst/>
            <a:cxnLst/>
            <a:rect r="r" b="b" t="t" l="l"/>
            <a:pathLst>
              <a:path h="11628992" w="14026196">
                <a:moveTo>
                  <a:pt x="0" y="0"/>
                </a:moveTo>
                <a:lnTo>
                  <a:pt x="14026196" y="0"/>
                </a:lnTo>
                <a:lnTo>
                  <a:pt x="14026196" y="11628992"/>
                </a:lnTo>
                <a:lnTo>
                  <a:pt x="0" y="11628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19993" y="1028700"/>
            <a:ext cx="11392785" cy="2217194"/>
            <a:chOff x="0" y="0"/>
            <a:chExt cx="15190380" cy="29562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4"/>
              <a:ext cx="15190380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"/>
                </a:rPr>
                <a:t>Qu'est-ce que l'IA 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8056"/>
              <a:ext cx="15190380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9993" y="6617898"/>
            <a:ext cx="15939307" cy="1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IBM Plex Sans"/>
              </a:rPr>
              <a:t>L'IA est utilisée dans une variété d'applications, notamment la reconnaissance d'image, le traitement du langage naturel, la robotique et les voitures autonomes.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4346" y="3684478"/>
            <a:ext cx="16277563" cy="1847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39"/>
              </a:lnSpc>
              <a:spcBef>
                <a:spcPct val="0"/>
              </a:spcBef>
            </a:pPr>
            <a:r>
              <a:rPr lang="en-US" sz="3799" strike="noStrike" u="none">
                <a:solidFill>
                  <a:srgbClr val="000000"/>
                </a:solidFill>
                <a:latin typeface="IBM Plex Sans"/>
              </a:rPr>
              <a:t>L'intelligence artificielle (IA) est une branche  qui vise à créer des agents intelligents, qui sont des systèmes capables de raisonner, d'apprendre et d'agir de manière autonome.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376890">
            <a:off x="-4682606" y="6811012"/>
            <a:ext cx="11422613" cy="8328123"/>
          </a:xfrm>
          <a:custGeom>
            <a:avLst/>
            <a:gdLst/>
            <a:ahLst/>
            <a:cxnLst/>
            <a:rect r="r" b="b" t="t" l="l"/>
            <a:pathLst>
              <a:path h="8328123" w="11422613">
                <a:moveTo>
                  <a:pt x="0" y="0"/>
                </a:moveTo>
                <a:lnTo>
                  <a:pt x="11422612" y="0"/>
                </a:lnTo>
                <a:lnTo>
                  <a:pt x="11422612" y="8328124"/>
                </a:lnTo>
                <a:lnTo>
                  <a:pt x="0" y="8328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29164" y="4102798"/>
            <a:ext cx="589451" cy="436194"/>
          </a:xfrm>
          <a:custGeom>
            <a:avLst/>
            <a:gdLst/>
            <a:ahLst/>
            <a:cxnLst/>
            <a:rect r="r" b="b" t="t" l="l"/>
            <a:pathLst>
              <a:path h="436194" w="589451">
                <a:moveTo>
                  <a:pt x="0" y="0"/>
                </a:moveTo>
                <a:lnTo>
                  <a:pt x="589452" y="0"/>
                </a:lnTo>
                <a:lnTo>
                  <a:pt x="589452" y="436194"/>
                </a:lnTo>
                <a:lnTo>
                  <a:pt x="0" y="4361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9993" y="1028700"/>
            <a:ext cx="11392785" cy="2217194"/>
            <a:chOff x="0" y="0"/>
            <a:chExt cx="15190380" cy="295625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4"/>
              <a:ext cx="15190380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200"/>
                </a:lnSpc>
                <a:spcBef>
                  <a:spcPct val="0"/>
                </a:spcBef>
              </a:pPr>
              <a:r>
                <a:rPr lang="en-US" sz="8500">
                  <a:solidFill>
                    <a:srgbClr val="000000"/>
                  </a:solidFill>
                  <a:latin typeface="IBM Plex Sans"/>
                </a:rPr>
                <a:t>Types d'IA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18056"/>
              <a:ext cx="15190380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29164" y="3207794"/>
            <a:ext cx="5804446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L'apprentissage automatique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9164" y="4218317"/>
            <a:ext cx="685457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L'apprentissage par renforcement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9164" y="5210994"/>
            <a:ext cx="7700218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Le traitement du langage naturel (NLP)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29164" y="6223819"/>
            <a:ext cx="478229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La vision par ordinateur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41041">
            <a:off x="-6521096" y="3918118"/>
            <a:ext cx="17614873" cy="17454738"/>
          </a:xfrm>
          <a:custGeom>
            <a:avLst/>
            <a:gdLst/>
            <a:ahLst/>
            <a:cxnLst/>
            <a:rect r="r" b="b" t="t" l="l"/>
            <a:pathLst>
              <a:path h="17454738" w="17614873">
                <a:moveTo>
                  <a:pt x="0" y="0"/>
                </a:moveTo>
                <a:lnTo>
                  <a:pt x="17614873" y="0"/>
                </a:lnTo>
                <a:lnTo>
                  <a:pt x="17614873" y="17454738"/>
                </a:lnTo>
                <a:lnTo>
                  <a:pt x="0" y="1745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010882">
            <a:off x="10077669" y="-13183640"/>
            <a:ext cx="17614873" cy="17454738"/>
          </a:xfrm>
          <a:custGeom>
            <a:avLst/>
            <a:gdLst/>
            <a:ahLst/>
            <a:cxnLst/>
            <a:rect r="r" b="b" t="t" l="l"/>
            <a:pathLst>
              <a:path h="17454738" w="17614873">
                <a:moveTo>
                  <a:pt x="0" y="0"/>
                </a:moveTo>
                <a:lnTo>
                  <a:pt x="17614873" y="0"/>
                </a:lnTo>
                <a:lnTo>
                  <a:pt x="17614873" y="17454738"/>
                </a:lnTo>
                <a:lnTo>
                  <a:pt x="0" y="17454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125158" y="8774301"/>
            <a:ext cx="3134142" cy="483999"/>
            <a:chOff x="0" y="0"/>
            <a:chExt cx="4178856" cy="645332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4178856" cy="645332"/>
            </a:xfrm>
            <a:prstGeom prst="rect">
              <a:avLst/>
            </a:prstGeom>
            <a:solidFill>
              <a:srgbClr val="F24300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291683" y="202416"/>
              <a:ext cx="3716088" cy="288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55"/>
                </a:lnSpc>
                <a:spcBef>
                  <a:spcPct val="0"/>
                </a:spcBef>
              </a:pPr>
              <a:r>
                <a:rPr lang="en-US" sz="1325" u="none">
                  <a:solidFill>
                    <a:srgbClr val="FFFFFF"/>
                  </a:solidFill>
                  <a:latin typeface="IBM Plex Sans Bold"/>
                </a:rPr>
                <a:t>RETOURNER À L'ORDRE DU JOUR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-2576338" y="381000"/>
            <a:ext cx="1062990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IBM Plex Sans"/>
              </a:rPr>
              <a:t>Modèles d'IA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988900"/>
            <a:ext cx="1610712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IBM Plex Sans"/>
              </a:rPr>
              <a:t>Les modèles d'IA sont des algorithmes conçus pour effectuer des tâches spécifiques.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2958" y="3835091"/>
            <a:ext cx="7606457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IBM Plex Sans"/>
              </a:rPr>
              <a:t>Les réseaux de neurones artificiels (ANN)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2958" y="5105400"/>
            <a:ext cx="4572893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IBM Plex Sans"/>
              </a:rPr>
              <a:t>Les arbres de décision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2958" y="6440805"/>
            <a:ext cx="593586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IBM Plex Sans"/>
              </a:rPr>
              <a:t>es K-nearest neighbors (KNN)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DAFkrUtItF8</dc:identifier>
  <dcterms:modified xsi:type="dcterms:W3CDTF">2011-08-01T06:04:30Z</dcterms:modified>
  <cp:revision>1</cp:revision>
  <dc:title>Introduction à l'intelligence artificielle</dc:title>
</cp:coreProperties>
</file>