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AF4751D-DE4E-41E9-AA38-33DECD37811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737DEA-8EF9-47AE-A673-F4605A996FF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EC56E5-545B-45B0-B2CC-DC1CA25E76D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51AB37-4E80-4F28-8DF0-B5CB2A78FA6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0E40FC-BC76-40B3-9250-2AEE54DBEB6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Paste the SQL statements that transform data in one or more MIMIC tables to the correct column or columns in OMOP CONDITION_OCCURRENCE into the Coursera Submission Site.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5A95FA-F115-4FD1-87C2-685A73FF23E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02A0F7-1F80-4622-B747-FF52E59449F7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A65B3B-0839-4331-B83A-8D03507EF300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4ACF7F-16C8-408E-9110-5D0EA5C3D093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0B9D95-318D-478C-99B1-D7652B391274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C611DF-FF38-4E0F-9B09-B341A6EF8F66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10600" y="433080"/>
            <a:ext cx="8722440" cy="41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COURSE 2 MODULE 5</a:t>
            </a:r>
            <a:br/>
            <a:r>
              <a:rPr b="1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PROGRAMMING ASSIGNMENT</a:t>
            </a:r>
            <a:br/>
            <a:br/>
            <a:r>
              <a:rPr b="1" lang="en-GB" sz="3600" spc="-1" strike="noStrike">
                <a:solidFill>
                  <a:srgbClr val="ff0000"/>
                </a:solidFill>
                <a:latin typeface="Calibri"/>
                <a:ea typeface="Calibri"/>
              </a:rPr>
              <a:t>ASSIGNMENT IS TO ETL MIMIC DATA INTO THE OMOP CONDITION_OCCURRENCE TABLE</a:t>
            </a:r>
            <a:br/>
            <a:br/>
            <a:r>
              <a:rPr b="1" lang="en-GB" sz="2790" spc="-1" strike="noStrike">
                <a:solidFill>
                  <a:srgbClr val="000000"/>
                </a:solidFill>
                <a:latin typeface="Calibri"/>
                <a:ea typeface="Calibri"/>
              </a:rPr>
              <a:t>BY/ zakaria abrabri</a:t>
            </a:r>
            <a:endParaRPr b="0" lang="en-GB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11240" y="155808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ETL Steps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28560" y="2883600"/>
            <a:ext cx="7886520" cy="370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95360" indent="-495000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2960" spc="-1" strike="noStrike">
                <a:solidFill>
                  <a:srgbClr val="000000"/>
                </a:solidFill>
                <a:latin typeface="Calibri"/>
                <a:ea typeface="Calibri"/>
              </a:rPr>
              <a:t>Understand source/target data models</a:t>
            </a:r>
            <a:endParaRPr b="0" lang="en-GB" sz="2960" spc="-1" strike="noStrike">
              <a:solidFill>
                <a:srgbClr val="000000"/>
              </a:solidFill>
              <a:latin typeface="Arial"/>
            </a:endParaRPr>
          </a:p>
          <a:p>
            <a:pPr marL="495360" indent="-495000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GB" sz="2960" spc="-1" strike="noStrike">
                <a:solidFill>
                  <a:srgbClr val="000000"/>
                </a:solidFill>
                <a:latin typeface="Calibri"/>
                <a:ea typeface="Calibri"/>
              </a:rPr>
              <a:t>Profile source tables</a:t>
            </a:r>
            <a:endParaRPr b="0" lang="en-GB" sz="2960" spc="-1" strike="noStrike">
              <a:solidFill>
                <a:srgbClr val="000000"/>
              </a:solidFill>
              <a:latin typeface="Arial"/>
            </a:endParaRPr>
          </a:p>
          <a:p>
            <a:pPr marL="495360" indent="-495000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GB" sz="2960" spc="-1" strike="noStrike">
                <a:solidFill>
                  <a:srgbClr val="000000"/>
                </a:solidFill>
                <a:latin typeface="Calibri"/>
                <a:ea typeface="Calibri"/>
              </a:rPr>
              <a:t>Create ETL mappings</a:t>
            </a:r>
            <a:endParaRPr b="0" lang="en-GB" sz="2960" spc="-1" strike="noStrike">
              <a:solidFill>
                <a:srgbClr val="000000"/>
              </a:solidFill>
              <a:latin typeface="Arial"/>
            </a:endParaRPr>
          </a:p>
          <a:p>
            <a:pPr marL="495360" indent="-495000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GB" sz="2960" spc="-1" strike="noStrike">
                <a:solidFill>
                  <a:srgbClr val="000000"/>
                </a:solidFill>
                <a:latin typeface="Calibri"/>
                <a:ea typeface="Calibri"/>
              </a:rPr>
              <a:t>Write transformation code</a:t>
            </a:r>
            <a:endParaRPr b="0" lang="en-GB" sz="2960" spc="-1" strike="noStrike">
              <a:solidFill>
                <a:srgbClr val="000000"/>
              </a:solidFill>
              <a:latin typeface="Arial"/>
            </a:endParaRPr>
          </a:p>
          <a:p>
            <a:pPr marL="495360" indent="-495000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GB" sz="2960" spc="-1" strike="noStrike">
                <a:solidFill>
                  <a:srgbClr val="000000"/>
                </a:solidFill>
                <a:latin typeface="Calibri"/>
                <a:ea typeface="Calibri"/>
              </a:rPr>
              <a:t>Execute transformation</a:t>
            </a:r>
            <a:endParaRPr b="0" lang="en-GB" sz="2960" spc="-1" strike="noStrike">
              <a:solidFill>
                <a:srgbClr val="000000"/>
              </a:solidFill>
              <a:latin typeface="Arial"/>
            </a:endParaRPr>
          </a:p>
          <a:p>
            <a:pPr marL="495360" indent="-495000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GB" sz="2960" spc="-1" strike="noStrike">
                <a:solidFill>
                  <a:srgbClr val="000000"/>
                </a:solidFill>
                <a:latin typeface="Calibri"/>
                <a:ea typeface="Calibri"/>
              </a:rPr>
              <a:t>Perform data quality assessment</a:t>
            </a:r>
            <a:endParaRPr b="0" lang="en-GB" sz="2960" spc="-1" strike="noStrike">
              <a:solidFill>
                <a:srgbClr val="000000"/>
              </a:solidFill>
              <a:latin typeface="Arial"/>
            </a:endParaRPr>
          </a:p>
          <a:p>
            <a:pPr marL="495360" indent="-495000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GB" sz="2960" spc="-1" strike="noStrike">
                <a:solidFill>
                  <a:srgbClr val="000000"/>
                </a:solidFill>
                <a:latin typeface="Calibri"/>
                <a:ea typeface="Calibri"/>
              </a:rPr>
              <a:t>Package documentation</a:t>
            </a:r>
            <a:endParaRPr b="0" lang="en-GB" sz="29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0" y="265680"/>
            <a:ext cx="9143640" cy="15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70000"/>
              </a:lnSpc>
            </a:pPr>
            <a:r>
              <a:rPr b="1" lang="en-GB" sz="4590" spc="-1" strike="noStrike">
                <a:solidFill>
                  <a:srgbClr val="ff0000"/>
                </a:solidFill>
                <a:latin typeface="Calibri"/>
                <a:ea typeface="Calibri"/>
              </a:rPr>
              <a:t>Assignment is to ETL MIMIC data into the OMOP CONDITION_OCCURRENCE table</a:t>
            </a:r>
            <a:endParaRPr b="0" lang="en-GB" sz="459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15000" y="365040"/>
            <a:ext cx="8828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9" spc="-1" strike="noStrike">
                <a:solidFill>
                  <a:srgbClr val="000000"/>
                </a:solidFill>
                <a:latin typeface="Calibri"/>
                <a:ea typeface="Calibri"/>
              </a:rPr>
              <a:t>Step 1: Understand source/target data models</a:t>
            </a:r>
            <a:endParaRPr b="0" lang="en-GB" sz="395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772080" y="38289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Google Shape;105;p15" descr=""/>
          <p:cNvPicPr/>
          <p:nvPr/>
        </p:nvPicPr>
        <p:blipFill>
          <a:blip r:embed="rId1"/>
          <a:stretch/>
        </p:blipFill>
        <p:spPr>
          <a:xfrm>
            <a:off x="5838840" y="1411200"/>
            <a:ext cx="2989800" cy="534312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172080" y="1458360"/>
            <a:ext cx="552348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CONDITION_OCCURRENCE is the TARGET OMOP table.</a:t>
            </a:r>
            <a:br/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838840" y="2336760"/>
            <a:ext cx="2989800" cy="2916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"/>
          <p:cNvSpPr/>
          <p:nvPr/>
        </p:nvSpPr>
        <p:spPr>
          <a:xfrm>
            <a:off x="5838840" y="4883400"/>
            <a:ext cx="2989800" cy="2916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5838840" y="5467320"/>
            <a:ext cx="2989800" cy="2916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772080" y="38289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Google Shape;116;p16" descr=""/>
          <p:cNvPicPr/>
          <p:nvPr/>
        </p:nvPicPr>
        <p:blipFill>
          <a:blip r:embed="rId1"/>
          <a:srcRect l="0" t="0" r="25583" b="0"/>
          <a:stretch/>
        </p:blipFill>
        <p:spPr>
          <a:xfrm>
            <a:off x="5943600" y="685800"/>
            <a:ext cx="1373400" cy="538020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304920" y="304920"/>
            <a:ext cx="457164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ADMISSIONS is the SOURCE MIMIC table.</a:t>
            </a:r>
            <a:br/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9" spc="-1" strike="noStrike">
                <a:solidFill>
                  <a:srgbClr val="000000"/>
                </a:solidFill>
                <a:latin typeface="Calibri"/>
                <a:ea typeface="Calibri"/>
              </a:rPr>
              <a:t>Step 2: Profile source table or tables</a:t>
            </a:r>
            <a:endParaRPr b="0" lang="en-GB" sz="395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62120" y="3352680"/>
            <a:ext cx="7924320" cy="2773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b="1" lang="en-GB" sz="2960" spc="-1" strike="noStrike">
                <a:solidFill>
                  <a:srgbClr val="ff0000"/>
                </a:solidFill>
                <a:latin typeface="Calibri"/>
                <a:ea typeface="Calibri"/>
              </a:rPr>
              <a:t>Distribution of the SUBJECT_ID field</a:t>
            </a:r>
            <a:endParaRPr b="0" lang="en-GB" sz="296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60" spc="-1" strike="noStrike">
                <a:solidFill>
                  <a:srgbClr val="000000"/>
                </a:solidFill>
                <a:latin typeface="Calibri"/>
                <a:ea typeface="Calibri"/>
              </a:rPr>
              <a:t>MIMIC Admissions table</a:t>
            </a:r>
            <a:endParaRPr b="0" lang="en-GB" sz="296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590" spc="-1" strike="noStrike">
                <a:solidFill>
                  <a:srgbClr val="000000"/>
                </a:solidFill>
                <a:latin typeface="Calibri"/>
                <a:ea typeface="Calibri"/>
              </a:rPr>
              <a:t>Out of the 100 admissions, 15 belonged to one patient (Subject_id # 41976).</a:t>
            </a:r>
            <a:endParaRPr b="0" lang="en-GB" sz="259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590" spc="-1" strike="noStrike">
                <a:solidFill>
                  <a:srgbClr val="000000"/>
                </a:solidFill>
                <a:latin typeface="Calibri"/>
                <a:ea typeface="Calibri"/>
              </a:rPr>
              <a:t>The most frequent cause of admission was Sepsis (10 admissions) followed by Pneumonia (8 admissions). </a:t>
            </a:r>
            <a:endParaRPr b="0" lang="en-GB" sz="259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7" name="Table 3"/>
          <p:cNvGraphicFramePr/>
          <p:nvPr/>
        </p:nvGraphicFramePr>
        <p:xfrm>
          <a:off x="990720" y="1523880"/>
          <a:ext cx="3940200" cy="1483200"/>
        </p:xfrm>
        <a:graphic>
          <a:graphicData uri="http://schemas.openxmlformats.org/drawingml/2006/table">
            <a:tbl>
              <a:tblPr/>
              <a:tblGrid>
                <a:gridCol w="1455840"/>
                <a:gridCol w="2484360"/>
              </a:tblGrid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MIMIC Value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OMOP Value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SUBJECT_ID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Person_id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HADM_ID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Visit_occurence_id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DIAGNOSIS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Condition_source_value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30;p18" descr=""/>
          <p:cNvPicPr/>
          <p:nvPr/>
        </p:nvPicPr>
        <p:blipFill>
          <a:blip r:embed="rId1"/>
          <a:srcRect l="0" t="0" r="25583" b="0"/>
          <a:stretch/>
        </p:blipFill>
        <p:spPr>
          <a:xfrm>
            <a:off x="389160" y="1143000"/>
            <a:ext cx="1380960" cy="5409720"/>
          </a:xfrm>
          <a:prstGeom prst="rect">
            <a:avLst/>
          </a:prstGeom>
          <a:ln>
            <a:noFill/>
          </a:ln>
        </p:spPr>
      </p:pic>
      <p:pic>
        <p:nvPicPr>
          <p:cNvPr id="189" name="Google Shape;131;p18" descr=""/>
          <p:cNvPicPr/>
          <p:nvPr/>
        </p:nvPicPr>
        <p:blipFill>
          <a:blip r:embed="rId2"/>
          <a:stretch/>
        </p:blipFill>
        <p:spPr>
          <a:xfrm>
            <a:off x="4648320" y="1209960"/>
            <a:ext cx="3617640" cy="484848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1770480" y="2133720"/>
            <a:ext cx="295344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 flipH="1" rot="10800000">
            <a:off x="4724280" y="5791320"/>
            <a:ext cx="295344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1758600" y="2338920"/>
            <a:ext cx="2965680" cy="22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380880" y="11880"/>
            <a:ext cx="8229240" cy="11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Step 3: Create ETL mappings</a:t>
            </a:r>
            <a:endParaRPr b="0" lang="en-GB" sz="4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Step 4: Write transformation code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82760" y="1281600"/>
            <a:ext cx="6396120" cy="1676880"/>
          </a:xfrm>
          <a:prstGeom prst="rect">
            <a:avLst/>
          </a:prstGeom>
          <a:noFill/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WITH person1 as (select distinct mp.subject_id as person_id, 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from WhiteRabbit_ScanReport_MIMIC_DEMO.ADMISSIONS mp),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person2 as (select distinct p1.person_id, mp.hadm_id as visit_occurance_id, 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from WhiteRabbit_ScanReport_MIMIC_DEMO.ADMISSIONS mp),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from person1 p1 join WhiteRabbit_ScanReport_MIMIC_DEMO.ADMISSIONS mp on p1.person_id = mp.subject_id),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person3 as (select distinct p2.person_id, mp.diagnosis as condition_source_value, 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from WhiteRabbit_ScanReport_MIMIC_DEMO.ADMISSIONS mp),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rom person2 p2 join WhiteRabbit_ScanReport_MIMIC_DEMO.ADMISSIONS mp on p2.condition_source_value = mp.diagnosis),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select . from person3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959" spc="-1" strike="noStrike">
                <a:solidFill>
                  <a:srgbClr val="000000"/>
                </a:solidFill>
                <a:latin typeface="Calibri"/>
                <a:ea typeface="Calibri"/>
              </a:rPr>
              <a:t>Step 6: Perform data quality assessment</a:t>
            </a:r>
            <a:endParaRPr b="0" lang="en-GB" sz="395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95200" y="1611000"/>
            <a:ext cx="801000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For DQA we can calculate the average admission/person to ensure no data was lost during the ETL process.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990720" y="2666880"/>
            <a:ext cx="5333760" cy="9230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select avg(visit_occurence_id) as AVG_Admission from person3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2019-07-26T22:22:21Z</dcterms:modified>
  <cp:revision>1</cp:revision>
  <dc:subject/>
  <dc:title/>
</cp:coreProperties>
</file>