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FFB65E4-AA2E-4B8F-AC5E-6EF4E78FCD3C}">
  <a:tblStyle styleId="{9FFB65E4-AA2E-4B8F-AC5E-6EF4E78FCD3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CE7"/>
          </a:solidFill>
        </a:fill>
      </a:tcStyle>
    </a:wholeTbl>
    <a:band1H>
      <a:tcTxStyle/>
      <a:tcStyle>
        <a:fill>
          <a:solidFill>
            <a:srgbClr val="F8D6CC"/>
          </a:solidFill>
        </a:fill>
      </a:tcStyle>
    </a:band1H>
    <a:band2H>
      <a:tcTxStyle/>
    </a:band2H>
    <a:band1V>
      <a:tcTxStyle/>
      <a:tcStyle>
        <a:fill>
          <a:solidFill>
            <a:srgbClr val="F8D6CC"/>
          </a:solidFill>
        </a:fill>
      </a:tcStyle>
    </a:band1V>
    <a:band2V>
      <a:tcTxStyle/>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 styleId="{ED955C4C-0249-474E-89AC-10AAE542C433}"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Paste into one or more slides, the key table or tables from MIMIC that hold data that can be used to fill in the OMOP CONDITION_OCCURRENCE table. </a:t>
            </a:r>
            <a:endParaRPr/>
          </a:p>
          <a:p>
            <a:pPr indent="0" lvl="0" marL="0" rtl="0" algn="l">
              <a:spcBef>
                <a:spcPts val="0"/>
              </a:spcBef>
              <a:spcAft>
                <a:spcPts val="0"/>
              </a:spcAft>
              <a:buNone/>
            </a:pPr>
            <a:r>
              <a:rPr lang="en-US"/>
              <a:t>Choose the MIMIC table screenshots from this slide to indicate which MIMIC table or tables would be used in the ETL process. Delete the MIMIC tables that you will not use.</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Use the White Rabbit data profiling Excel spreadsheet that is linked to the assignment to describe key profiling findings from the table or tables you identified in ETL Step 1. See rubric for the types of topics to include here.</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US"/>
              <a:t>For each MIMIC table or tables (</a:t>
            </a:r>
            <a:r>
              <a:rPr b="1" lang="en-US" u="sng"/>
              <a:t>one table per slide</a:t>
            </a:r>
            <a:r>
              <a:rPr lang="en-US"/>
              <a:t>) from Step 1, paste the screenshot of the MIMIC table on left side. Show field mappings from the MIMIC table to the OMOP CONDITION_OCCURRENCE table using arrows. Only provide mappings to the OMOP person_id, visit_occurrence_id, and condition_source_value. One MIMIC table may provide a mapping to all three OMOP tables as shown here.</a:t>
            </a:r>
            <a:endParaRPr/>
          </a:p>
          <a:p>
            <a:pPr indent="-228600" lvl="0" marL="228600" rtl="0" algn="l">
              <a:spcBef>
                <a:spcPts val="0"/>
              </a:spcBef>
              <a:spcAft>
                <a:spcPts val="0"/>
              </a:spcAft>
              <a:buClr>
                <a:schemeClr val="dk1"/>
              </a:buClr>
              <a:buSzPts val="1200"/>
              <a:buFont typeface="Calibri"/>
              <a:buAutoNum type="arabicPeriod"/>
            </a:pPr>
            <a:r>
              <a:rPr lang="en-US"/>
              <a:t>Provide an explanation for each mapping why the MIMIC field relates to the OMOP field you selected on the slide</a:t>
            </a:r>
            <a:endParaRPr/>
          </a:p>
        </p:txBody>
      </p:sp>
      <p:sp>
        <p:nvSpPr>
          <p:cNvPr id="104" name="Google Shape;10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US"/>
              <a:t>For each MIMIC table or tables (</a:t>
            </a:r>
            <a:r>
              <a:rPr b="1" lang="en-US" u="sng"/>
              <a:t>one table per slide</a:t>
            </a:r>
            <a:r>
              <a:rPr lang="en-US"/>
              <a:t>) from Step 1, paste the screenshot of the MIMIC table on left side. Show field mappings from the MIMIC table to the OMOP CONDITION_OCCURRENCE table using arrows. Only provide mappings to the OMOP person_id, visit_occurrence_id, and condition_source_value. One MIMIC table may provide a mapping to all three OMOP tables as shown here.</a:t>
            </a:r>
            <a:endParaRPr/>
          </a:p>
          <a:p>
            <a:pPr indent="-228600" lvl="0" marL="228600" rtl="0" algn="l">
              <a:spcBef>
                <a:spcPts val="0"/>
              </a:spcBef>
              <a:spcAft>
                <a:spcPts val="0"/>
              </a:spcAft>
              <a:buClr>
                <a:schemeClr val="dk1"/>
              </a:buClr>
              <a:buSzPts val="1200"/>
              <a:buFont typeface="Calibri"/>
              <a:buAutoNum type="arabicPeriod"/>
            </a:pPr>
            <a:r>
              <a:rPr lang="en-US"/>
              <a:t>Provide an explanation for each mapping why the MIMIC field relates to the OMOP field you selected on the slide</a:t>
            </a:r>
            <a:endParaRPr/>
          </a:p>
        </p:txBody>
      </p:sp>
      <p:sp>
        <p:nvSpPr>
          <p:cNvPr id="115" name="Google Shape;11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Paste the SQL statements that transform data in one or more MIMIC tables to the correct column or columns in OMOP CONDITION_OCCURRENCE into the Coursera Submission Site.</a:t>
            </a:r>
            <a:endParaRPr/>
          </a:p>
        </p:txBody>
      </p:sp>
      <p:sp>
        <p:nvSpPr>
          <p:cNvPr id="125" name="Google Shape;12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Paste the output from your data quality SQL executed on the OMOP CONDITION_OCCURRENCE table generated in Step 5 into this slide. </a:t>
            </a:r>
            <a:endParaRPr/>
          </a:p>
          <a:p>
            <a:pPr indent="0" lvl="0" marL="0" rtl="0" algn="l">
              <a:spcBef>
                <a:spcPts val="0"/>
              </a:spcBef>
              <a:spcAft>
                <a:spcPts val="0"/>
              </a:spcAft>
              <a:buNone/>
            </a:pPr>
            <a:r>
              <a:rPr lang="en-US"/>
              <a:t>OK to paste link to a GoogleDoc instead.</a:t>
            </a:r>
            <a:endParaRPr/>
          </a:p>
        </p:txBody>
      </p:sp>
      <p:sp>
        <p:nvSpPr>
          <p:cNvPr id="133" name="Google Shape;13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Paste the output from your data quality SQL executed on the OMOP CONDITION_OCCURRENCE table generated in Step 5 into this slide. </a:t>
            </a:r>
            <a:endParaRPr/>
          </a:p>
          <a:p>
            <a:pPr indent="0" lvl="0" marL="0" rtl="0" algn="l">
              <a:spcBef>
                <a:spcPts val="0"/>
              </a:spcBef>
              <a:spcAft>
                <a:spcPts val="0"/>
              </a:spcAft>
              <a:buNone/>
            </a:pPr>
            <a:r>
              <a:rPr lang="en-US"/>
              <a:t>OK to paste link to a GoogleDoc instead.</a:t>
            </a:r>
            <a:endParaRPr/>
          </a:p>
        </p:txBody>
      </p:sp>
      <p:sp>
        <p:nvSpPr>
          <p:cNvPr id="142" name="Google Shape;14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6" name="Shape 26"/>
        <p:cNvGrpSpPr/>
        <p:nvPr/>
      </p:nvGrpSpPr>
      <p:grpSpPr>
        <a:xfrm>
          <a:off x="0" y="0"/>
          <a:ext cx="0" cy="0"/>
          <a:chOff x="0" y="0"/>
          <a:chExt cx="0" cy="0"/>
        </a:xfrm>
      </p:grpSpPr>
      <p:sp>
        <p:nvSpPr>
          <p:cNvPr id="27" name="Google Shape;27;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4E0B2"/>
        </a:solidFill>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419820" y="365125"/>
            <a:ext cx="1177218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Step 1: Understand source/target data models</a:t>
            </a:r>
            <a:endParaRPr/>
          </a:p>
        </p:txBody>
      </p:sp>
      <p:sp>
        <p:nvSpPr>
          <p:cNvPr id="90" name="Google Shape;90;p13"/>
          <p:cNvSpPr txBox="1"/>
          <p:nvPr/>
        </p:nvSpPr>
        <p:spPr>
          <a:xfrm>
            <a:off x="5029200" y="3829050"/>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1" name="Google Shape;91;p13"/>
          <p:cNvPicPr preferRelativeResize="0"/>
          <p:nvPr/>
        </p:nvPicPr>
        <p:blipFill rotWithShape="1">
          <a:blip r:embed="rId3">
            <a:alphaModFix/>
          </a:blip>
          <a:srcRect b="0" l="0" r="0" t="0"/>
          <a:stretch/>
        </p:blipFill>
        <p:spPr>
          <a:xfrm>
            <a:off x="7785100" y="1465274"/>
            <a:ext cx="3987080" cy="5343341"/>
          </a:xfrm>
          <a:prstGeom prst="rect">
            <a:avLst/>
          </a:prstGeom>
          <a:noFill/>
          <a:ln>
            <a:noFill/>
          </a:ln>
        </p:spPr>
      </p:pic>
      <p:pic>
        <p:nvPicPr>
          <p:cNvPr id="92" name="Google Shape;92;p13"/>
          <p:cNvPicPr preferRelativeResize="0"/>
          <p:nvPr/>
        </p:nvPicPr>
        <p:blipFill rotWithShape="1">
          <a:blip r:embed="rId4">
            <a:alphaModFix/>
          </a:blip>
          <a:srcRect b="0" l="0" r="25590" t="0"/>
          <a:stretch/>
        </p:blipFill>
        <p:spPr>
          <a:xfrm>
            <a:off x="995892" y="1323507"/>
            <a:ext cx="1831708" cy="5380417"/>
          </a:xfrm>
          <a:prstGeom prst="rect">
            <a:avLst/>
          </a:prstGeom>
          <a:noFill/>
          <a:ln>
            <a:noFill/>
          </a:ln>
        </p:spPr>
      </p:pic>
      <p:pic>
        <p:nvPicPr>
          <p:cNvPr id="93" name="Google Shape;93;p13"/>
          <p:cNvPicPr preferRelativeResize="0"/>
          <p:nvPr/>
        </p:nvPicPr>
        <p:blipFill rotWithShape="1">
          <a:blip r:embed="rId5">
            <a:alphaModFix/>
          </a:blip>
          <a:srcRect b="0" l="0" r="17880" t="0"/>
          <a:stretch/>
        </p:blipFill>
        <p:spPr>
          <a:xfrm>
            <a:off x="3138286" y="1323507"/>
            <a:ext cx="2168064" cy="22774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4E0B2"/>
        </a:solidFill>
      </p:bgPr>
    </p:bg>
    <p:spTree>
      <p:nvGrpSpPr>
        <p:cNvPr id="98" name="Shape 98"/>
        <p:cNvGrpSpPr/>
        <p:nvPr/>
      </p:nvGrpSpPr>
      <p:grpSpPr>
        <a:xfrm>
          <a:off x="0" y="0"/>
          <a:ext cx="0" cy="0"/>
          <a:chOff x="0" y="0"/>
          <a:chExt cx="0" cy="0"/>
        </a:xfrm>
      </p:grpSpPr>
      <p:sp>
        <p:nvSpPr>
          <p:cNvPr id="99" name="Google Shape;9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Step 2: Profile source table or tables</a:t>
            </a:r>
            <a:endParaRPr/>
          </a:p>
        </p:txBody>
      </p:sp>
      <p:sp>
        <p:nvSpPr>
          <p:cNvPr id="100" name="Google Shape;10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0000"/>
              </a:buClr>
              <a:buSzPts val="2400"/>
              <a:buNone/>
            </a:pPr>
            <a:r>
              <a:rPr b="1" lang="en-US" sz="2400">
                <a:solidFill>
                  <a:srgbClr val="FF0000"/>
                </a:solidFill>
              </a:rPr>
              <a:t>The admissions table contains 129 entries.  Since the table contains records for only 100 unique patients, some patients have more than one record in the table.  For example, the White Rabbit output indicates that subject_id 41976 has 15 entries in the table.</a:t>
            </a:r>
            <a:endParaRPr/>
          </a:p>
          <a:p>
            <a:pPr indent="0" lvl="0" marL="0" rtl="0" algn="l">
              <a:lnSpc>
                <a:spcPct val="90000"/>
              </a:lnSpc>
              <a:spcBef>
                <a:spcPts val="1000"/>
              </a:spcBef>
              <a:spcAft>
                <a:spcPts val="0"/>
              </a:spcAft>
              <a:buClr>
                <a:srgbClr val="FF0000"/>
              </a:buClr>
              <a:buSzPts val="2400"/>
              <a:buNone/>
            </a:pPr>
            <a:r>
              <a:rPr b="1" lang="en-US" sz="2400">
                <a:solidFill>
                  <a:srgbClr val="FF0000"/>
                </a:solidFill>
              </a:rPr>
              <a:t>The diagnoses_icd table contains 1761 entries.  Many subjects have multiple entries in this table.  For example, the White Rabbit output indicates that subject_id 41976 has 266 entries in the table.  This means that a total of 266 diagnoses were applied to subject 41976 over the course of one or more stays at the hospital.</a:t>
            </a:r>
            <a:endParaRPr/>
          </a:p>
          <a:p>
            <a:pPr indent="0" lvl="0" marL="0" rtl="0" algn="l">
              <a:lnSpc>
                <a:spcPct val="90000"/>
              </a:lnSpc>
              <a:spcBef>
                <a:spcPts val="1000"/>
              </a:spcBef>
              <a:spcAft>
                <a:spcPts val="0"/>
              </a:spcAft>
              <a:buClr>
                <a:srgbClr val="FF0000"/>
              </a:buClr>
              <a:buSzPts val="2400"/>
              <a:buNone/>
            </a:pPr>
            <a:r>
              <a:rPr b="1" lang="en-US" sz="2400">
                <a:solidFill>
                  <a:srgbClr val="FF0000"/>
                </a:solidFill>
              </a:rPr>
              <a:t>From the diagnoses_icd table, the most common diagnoses was code ‘4019’, or hypertension NOS (not otherwise specified).  It was applied 53 times.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4E0B2"/>
        </a:solidFill>
      </p:bgPr>
    </p:bg>
    <p:spTree>
      <p:nvGrpSpPr>
        <p:cNvPr id="105" name="Shape 105"/>
        <p:cNvGrpSpPr/>
        <p:nvPr/>
      </p:nvGrpSpPr>
      <p:grpSpPr>
        <a:xfrm>
          <a:off x="0" y="0"/>
          <a:ext cx="0" cy="0"/>
          <a:chOff x="0" y="0"/>
          <a:chExt cx="0" cy="0"/>
        </a:xfrm>
      </p:grpSpPr>
      <p:pic>
        <p:nvPicPr>
          <p:cNvPr id="106" name="Google Shape;106;p15"/>
          <p:cNvPicPr preferRelativeResize="0"/>
          <p:nvPr/>
        </p:nvPicPr>
        <p:blipFill rotWithShape="1">
          <a:blip r:embed="rId3">
            <a:alphaModFix/>
          </a:blip>
          <a:srcRect b="0" l="0" r="0" t="0"/>
          <a:stretch/>
        </p:blipFill>
        <p:spPr>
          <a:xfrm>
            <a:off x="7635726" y="720163"/>
            <a:ext cx="4359758" cy="5842790"/>
          </a:xfrm>
          <a:prstGeom prst="rect">
            <a:avLst/>
          </a:prstGeom>
          <a:noFill/>
          <a:ln>
            <a:noFill/>
          </a:ln>
        </p:spPr>
      </p:pic>
      <p:sp>
        <p:nvSpPr>
          <p:cNvPr id="107" name="Google Shape;107;p15"/>
          <p:cNvSpPr txBox="1"/>
          <p:nvPr>
            <p:ph type="title"/>
          </p:nvPr>
        </p:nvSpPr>
        <p:spPr>
          <a:xfrm>
            <a:off x="629653" y="57381"/>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Step 3: Create ETL mappings</a:t>
            </a:r>
            <a:endParaRPr/>
          </a:p>
        </p:txBody>
      </p:sp>
      <p:sp>
        <p:nvSpPr>
          <p:cNvPr id="108" name="Google Shape;108;p15"/>
          <p:cNvSpPr txBox="1"/>
          <p:nvPr/>
        </p:nvSpPr>
        <p:spPr>
          <a:xfrm>
            <a:off x="860417" y="4232078"/>
            <a:ext cx="3695858" cy="2031325"/>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Each record in the diagnoses_icd table will have a corresponding record in the condition_occurrence table with person_id matching subject_id and condition_source_value matching icd9_code.</a:t>
            </a:r>
            <a:endParaRPr/>
          </a:p>
        </p:txBody>
      </p:sp>
      <p:cxnSp>
        <p:nvCxnSpPr>
          <p:cNvPr id="109" name="Google Shape;109;p15"/>
          <p:cNvCxnSpPr>
            <a:stCxn id="110" idx="3"/>
          </p:cNvCxnSpPr>
          <p:nvPr/>
        </p:nvCxnSpPr>
        <p:spPr>
          <a:xfrm flipH="1" rot="10800000">
            <a:off x="3028482" y="1949674"/>
            <a:ext cx="4607100" cy="564300"/>
          </a:xfrm>
          <a:prstGeom prst="straightConnector1">
            <a:avLst/>
          </a:prstGeom>
          <a:noFill/>
          <a:ln cap="flat" cmpd="sng" w="19050">
            <a:solidFill>
              <a:srgbClr val="FF0000"/>
            </a:solidFill>
            <a:prstDash val="solid"/>
            <a:miter lim="800000"/>
            <a:headEnd len="sm" w="sm" type="none"/>
            <a:tailEnd len="med" w="med" type="triangle"/>
          </a:ln>
        </p:spPr>
      </p:cxnSp>
      <p:pic>
        <p:nvPicPr>
          <p:cNvPr id="110" name="Google Shape;110;p15"/>
          <p:cNvPicPr preferRelativeResize="0"/>
          <p:nvPr/>
        </p:nvPicPr>
        <p:blipFill rotWithShape="1">
          <a:blip r:embed="rId4">
            <a:alphaModFix/>
          </a:blip>
          <a:srcRect b="0" l="0" r="17880" t="0"/>
          <a:stretch/>
        </p:blipFill>
        <p:spPr>
          <a:xfrm>
            <a:off x="860418" y="1375267"/>
            <a:ext cx="2168064" cy="2277413"/>
          </a:xfrm>
          <a:prstGeom prst="rect">
            <a:avLst/>
          </a:prstGeom>
          <a:noFill/>
          <a:ln>
            <a:noFill/>
          </a:ln>
        </p:spPr>
      </p:pic>
      <p:cxnSp>
        <p:nvCxnSpPr>
          <p:cNvPr id="111" name="Google Shape;111;p15"/>
          <p:cNvCxnSpPr/>
          <p:nvPr/>
        </p:nvCxnSpPr>
        <p:spPr>
          <a:xfrm>
            <a:off x="3028482" y="3429000"/>
            <a:ext cx="4607244" cy="1919377"/>
          </a:xfrm>
          <a:prstGeom prst="straightConnector1">
            <a:avLst/>
          </a:prstGeom>
          <a:noFill/>
          <a:ln cap="flat" cmpd="sng" w="19050">
            <a:solidFill>
              <a:srgbClr val="FF0000"/>
            </a:solidFill>
            <a:prstDash val="solid"/>
            <a:miter lim="800000"/>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4E0B2"/>
        </a:solidFill>
      </p:bgPr>
    </p:bg>
    <p:spTree>
      <p:nvGrpSpPr>
        <p:cNvPr id="116" name="Shape 116"/>
        <p:cNvGrpSpPr/>
        <p:nvPr/>
      </p:nvGrpSpPr>
      <p:grpSpPr>
        <a:xfrm>
          <a:off x="0" y="0"/>
          <a:ext cx="0" cy="0"/>
          <a:chOff x="0" y="0"/>
          <a:chExt cx="0" cy="0"/>
        </a:xfrm>
      </p:grpSpPr>
      <p:pic>
        <p:nvPicPr>
          <p:cNvPr id="117" name="Google Shape;117;p16"/>
          <p:cNvPicPr preferRelativeResize="0"/>
          <p:nvPr/>
        </p:nvPicPr>
        <p:blipFill rotWithShape="1">
          <a:blip r:embed="rId3">
            <a:alphaModFix/>
          </a:blip>
          <a:srcRect b="0" l="0" r="0" t="0"/>
          <a:stretch/>
        </p:blipFill>
        <p:spPr>
          <a:xfrm>
            <a:off x="7635726" y="720163"/>
            <a:ext cx="4359758" cy="5842790"/>
          </a:xfrm>
          <a:prstGeom prst="rect">
            <a:avLst/>
          </a:prstGeom>
          <a:noFill/>
          <a:ln>
            <a:noFill/>
          </a:ln>
        </p:spPr>
      </p:pic>
      <p:sp>
        <p:nvSpPr>
          <p:cNvPr id="118" name="Google Shape;118;p16"/>
          <p:cNvSpPr txBox="1"/>
          <p:nvPr>
            <p:ph type="title"/>
          </p:nvPr>
        </p:nvSpPr>
        <p:spPr>
          <a:xfrm>
            <a:off x="516242" y="295047"/>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Step 3: Create ETL mappings</a:t>
            </a:r>
            <a:endParaRPr/>
          </a:p>
        </p:txBody>
      </p:sp>
      <p:sp>
        <p:nvSpPr>
          <p:cNvPr id="119" name="Google Shape;119;p16"/>
          <p:cNvSpPr txBox="1"/>
          <p:nvPr/>
        </p:nvSpPr>
        <p:spPr>
          <a:xfrm>
            <a:off x="336886" y="4075241"/>
            <a:ext cx="5969510" cy="156966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0000"/>
                </a:solidFill>
                <a:latin typeface="Calibri"/>
                <a:ea typeface="Calibri"/>
                <a:cs typeface="Calibri"/>
                <a:sym typeface="Calibri"/>
              </a:rPr>
              <a:t>The visit_occurrence_id field in the condition_occurrence table is a foreign key and must be obtained from the OMOP visit_occurrence table</a:t>
            </a:r>
            <a:endParaRPr/>
          </a:p>
        </p:txBody>
      </p:sp>
      <p:graphicFrame>
        <p:nvGraphicFramePr>
          <p:cNvPr id="120" name="Google Shape;120;p16"/>
          <p:cNvGraphicFramePr/>
          <p:nvPr/>
        </p:nvGraphicFramePr>
        <p:xfrm>
          <a:off x="1260036" y="1645590"/>
          <a:ext cx="3000000" cy="3000000"/>
        </p:xfrm>
        <a:graphic>
          <a:graphicData uri="http://schemas.openxmlformats.org/drawingml/2006/table">
            <a:tbl>
              <a:tblPr bandRow="1" firstRow="1">
                <a:noFill/>
                <a:tableStyleId>{9FFB65E4-AA2E-4B8F-AC5E-6EF4E78FCD3C}</a:tableStyleId>
              </a:tblPr>
              <a:tblGrid>
                <a:gridCol w="2524275"/>
              </a:tblGrid>
              <a:tr h="611725">
                <a:tc>
                  <a:txBody>
                    <a:bodyPr/>
                    <a:lstStyle/>
                    <a:p>
                      <a:pPr indent="0" lvl="0" marL="0" marR="0" rtl="0" algn="l">
                        <a:spcBef>
                          <a:spcPts val="0"/>
                        </a:spcBef>
                        <a:spcAft>
                          <a:spcPts val="0"/>
                        </a:spcAft>
                        <a:buNone/>
                      </a:pPr>
                      <a:r>
                        <a:rPr lang="en-US" sz="1800" u="none" cap="none" strike="noStrike"/>
                        <a:t>OMOP visit_occurrence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11725">
                <a:tc>
                  <a:txBody>
                    <a:bodyPr/>
                    <a:lstStyle/>
                    <a:p>
                      <a:pPr indent="0" lvl="0" marL="0" marR="0" rtl="0" algn="l">
                        <a:spcBef>
                          <a:spcPts val="0"/>
                        </a:spcBef>
                        <a:spcAft>
                          <a:spcPts val="0"/>
                        </a:spcAft>
                        <a:buNone/>
                      </a:pPr>
                      <a:r>
                        <a:rPr lang="en-US" sz="1800"/>
                        <a:t>visit_occurrence_id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121" name="Google Shape;121;p16"/>
          <p:cNvCxnSpPr/>
          <p:nvPr/>
        </p:nvCxnSpPr>
        <p:spPr>
          <a:xfrm>
            <a:off x="3784311" y="2553419"/>
            <a:ext cx="3979463" cy="2191109"/>
          </a:xfrm>
          <a:prstGeom prst="straightConnector1">
            <a:avLst/>
          </a:prstGeom>
          <a:noFill/>
          <a:ln cap="flat" cmpd="sng" w="12700">
            <a:solidFill>
              <a:srgbClr val="FF0000"/>
            </a:solidFill>
            <a:prstDash val="solid"/>
            <a:miter lim="800000"/>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4E0B2"/>
        </a:solidFill>
      </p:bgPr>
    </p:bg>
    <p:spTree>
      <p:nvGrpSpPr>
        <p:cNvPr id="126" name="Shape 126"/>
        <p:cNvGrpSpPr/>
        <p:nvPr/>
      </p:nvGrpSpPr>
      <p:grpSpPr>
        <a:xfrm>
          <a:off x="0" y="0"/>
          <a:ext cx="0" cy="0"/>
          <a:chOff x="0" y="0"/>
          <a:chExt cx="0" cy="0"/>
        </a:xfrm>
      </p:grpSpPr>
      <p:sp>
        <p:nvSpPr>
          <p:cNvPr id="127" name="Google Shape;127;p17"/>
          <p:cNvSpPr txBox="1"/>
          <p:nvPr>
            <p:ph type="title"/>
          </p:nvPr>
        </p:nvSpPr>
        <p:spPr>
          <a:xfrm>
            <a:off x="1447800" y="24486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Step 4: Write transformation code</a:t>
            </a:r>
            <a:endParaRPr/>
          </a:p>
        </p:txBody>
      </p:sp>
      <p:sp>
        <p:nvSpPr>
          <p:cNvPr id="128" name="Google Shape;128;p17"/>
          <p:cNvSpPr txBox="1"/>
          <p:nvPr/>
        </p:nvSpPr>
        <p:spPr>
          <a:xfrm>
            <a:off x="643881" y="1570428"/>
            <a:ext cx="8205901" cy="3400931"/>
          </a:xfrm>
          <a:prstGeom prst="rect">
            <a:avLst/>
          </a:prstGeom>
          <a:no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ALTER TABLE visit_occurrence ADD COLUMN hadm_id (NUMBER)</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INSERT INTO visit_occurrence (person_id, hadm_id)</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SELECT admissions.subject_id, admissions.hadm_id</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FROM admissions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INSERT INTO condition_occurrence (person_id, condition_source_value, visit_occurrence_id</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SELECT diagnoses_icd.subject_id, diagnoses_icd.icd9_code, visit_occurrence.visit_occurrence_id</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FROM visit_occurrence INNER JOIN diagnoses_icd ON</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visit_occurrence.hadm_id = diagnoses_icd.hadm_id</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ALTER TABLE visit_occurrence DROP column hadm_id</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700">
              <a:solidFill>
                <a:srgbClr val="FF0000"/>
              </a:solidFill>
              <a:latin typeface="Calibri"/>
              <a:ea typeface="Calibri"/>
              <a:cs typeface="Calibri"/>
              <a:sym typeface="Calibri"/>
            </a:endParaRPr>
          </a:p>
        </p:txBody>
      </p:sp>
      <p:sp>
        <p:nvSpPr>
          <p:cNvPr id="129" name="Google Shape;129;p17"/>
          <p:cNvSpPr txBox="1"/>
          <p:nvPr/>
        </p:nvSpPr>
        <p:spPr>
          <a:xfrm>
            <a:off x="564578" y="5245206"/>
            <a:ext cx="10709919"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I used Microsoft Access to do this exercise.  These are the sql commands used to first insert records into the visit_occurrence table so that a visit_occurrence_id could be generated, then select and insert values from the diagnoses_icd table and the visit_occurrence table into the appropriate fields of the condition_occurrence table, then finally delete the ‘hadm_id’ column that had been created in the visit_occurrence table in step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4E0B2"/>
        </a:solidFill>
      </p:bgPr>
    </p:bg>
    <p:spTree>
      <p:nvGrpSpPr>
        <p:cNvPr id="134" name="Shape 134"/>
        <p:cNvGrpSpPr/>
        <p:nvPr/>
      </p:nvGrpSpPr>
      <p:grpSpPr>
        <a:xfrm>
          <a:off x="0" y="0"/>
          <a:ext cx="0" cy="0"/>
          <a:chOff x="0" y="0"/>
          <a:chExt cx="0" cy="0"/>
        </a:xfrm>
      </p:grpSpPr>
      <p:sp>
        <p:nvSpPr>
          <p:cNvPr id="135" name="Google Shape;13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Step 6: Perform data quality assessment</a:t>
            </a:r>
            <a:endParaRPr/>
          </a:p>
        </p:txBody>
      </p:sp>
      <p:sp>
        <p:nvSpPr>
          <p:cNvPr id="136" name="Google Shape;136;p18"/>
          <p:cNvSpPr txBox="1"/>
          <p:nvPr/>
        </p:nvSpPr>
        <p:spPr>
          <a:xfrm>
            <a:off x="5978024" y="2943787"/>
            <a:ext cx="5633452"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FF0000"/>
                </a:solidFill>
                <a:latin typeface="Calibri"/>
                <a:ea typeface="Calibri"/>
                <a:cs typeface="Calibri"/>
                <a:sym typeface="Calibri"/>
              </a:rPr>
              <a:t>The table to the left shows a summary of the data added to the visit_occurrence table.  Since 129 records were added from the admissions table, we would expect that the difference between the min and max of the visit_occurrence_id to be 129, which it is.  Also, the number of rows for person_id is shown to be 15 which matches the White Rabbit summary for the admissions table.</a:t>
            </a:r>
            <a:endParaRPr/>
          </a:p>
        </p:txBody>
      </p:sp>
      <p:graphicFrame>
        <p:nvGraphicFramePr>
          <p:cNvPr id="137" name="Google Shape;137;p18"/>
          <p:cNvGraphicFramePr/>
          <p:nvPr/>
        </p:nvGraphicFramePr>
        <p:xfrm>
          <a:off x="500314" y="3023227"/>
          <a:ext cx="3000000" cy="3000000"/>
        </p:xfrm>
        <a:graphic>
          <a:graphicData uri="http://schemas.openxmlformats.org/drawingml/2006/table">
            <a:tbl>
              <a:tblPr>
                <a:noFill/>
                <a:tableStyleId>{ED955C4C-0249-474E-89AC-10AAE542C433}</a:tableStyleId>
              </a:tblPr>
              <a:tblGrid>
                <a:gridCol w="869900"/>
                <a:gridCol w="869900"/>
                <a:gridCol w="905650"/>
                <a:gridCol w="941400"/>
                <a:gridCol w="762650"/>
                <a:gridCol w="941400"/>
              </a:tblGrid>
              <a:tr h="240425">
                <a:tc gridSpan="2">
                  <a:txBody>
                    <a:bodyPr/>
                    <a:lstStyle/>
                    <a:p>
                      <a:pPr indent="0" lvl="0" marL="0" marR="0" rtl="0" algn="ctr">
                        <a:spcBef>
                          <a:spcPts val="0"/>
                        </a:spcBef>
                        <a:spcAft>
                          <a:spcPts val="0"/>
                        </a:spcAft>
                        <a:buNone/>
                      </a:pPr>
                      <a:r>
                        <a:rPr lang="en-US" sz="1100" u="none" strike="noStrike"/>
                        <a:t>visit_occurrence_id</a:t>
                      </a:r>
                      <a:endParaRPr b="0" i="0" sz="1100" u="none" strike="noStrike">
                        <a:solidFill>
                          <a:srgbClr val="000000"/>
                        </a:solidFill>
                        <a:latin typeface="Calibri"/>
                        <a:ea typeface="Calibri"/>
                        <a:cs typeface="Calibri"/>
                        <a:sym typeface="Calibri"/>
                      </a:endParaRPr>
                    </a:p>
                  </a:txBody>
                  <a:tcPr marT="9525" marB="0" marR="9525" marL="9525" anchor="ctr"/>
                </a:tc>
                <a:tc hMerge="1"/>
                <a:tc gridSpan="2">
                  <a:txBody>
                    <a:bodyPr/>
                    <a:lstStyle/>
                    <a:p>
                      <a:pPr indent="0" lvl="0" marL="0" marR="0" rtl="0" algn="ctr">
                        <a:spcBef>
                          <a:spcPts val="0"/>
                        </a:spcBef>
                        <a:spcAft>
                          <a:spcPts val="0"/>
                        </a:spcAft>
                        <a:buNone/>
                      </a:pPr>
                      <a:r>
                        <a:rPr lang="en-US" sz="1100" u="none" strike="noStrike"/>
                        <a:t>person_id</a:t>
                      </a:r>
                      <a:endParaRPr b="0" i="0" sz="1100" u="none" strike="noStrike">
                        <a:solidFill>
                          <a:srgbClr val="000000"/>
                        </a:solidFill>
                        <a:latin typeface="Calibri"/>
                        <a:ea typeface="Calibri"/>
                        <a:cs typeface="Calibri"/>
                        <a:sym typeface="Calibri"/>
                      </a:endParaRPr>
                    </a:p>
                  </a:txBody>
                  <a:tcPr marT="9525" marB="0" marR="9525" marL="9525" anchor="ctr"/>
                </a:tc>
                <a:tc hMerge="1"/>
                <a:tc gridSpan="2">
                  <a:txBody>
                    <a:bodyPr/>
                    <a:lstStyle/>
                    <a:p>
                      <a:pPr indent="0" lvl="0" marL="0" marR="0" rtl="0" algn="ctr">
                        <a:spcBef>
                          <a:spcPts val="0"/>
                        </a:spcBef>
                        <a:spcAft>
                          <a:spcPts val="0"/>
                        </a:spcAft>
                        <a:buNone/>
                      </a:pPr>
                      <a:r>
                        <a:rPr lang="en-US" sz="1100" u="none" strike="noStrike"/>
                        <a:t>hadm_id</a:t>
                      </a:r>
                      <a:endParaRPr b="0" i="0" sz="1100" u="none" strike="noStrike">
                        <a:solidFill>
                          <a:srgbClr val="000000"/>
                        </a:solidFill>
                        <a:latin typeface="Calibri"/>
                        <a:ea typeface="Calibri"/>
                        <a:cs typeface="Calibri"/>
                        <a:sym typeface="Calibri"/>
                      </a:endParaRPr>
                    </a:p>
                  </a:txBody>
                  <a:tcPr marT="9525" marB="0" marR="9525" marL="9525" anchor="ctr"/>
                </a:tc>
                <a:tc hMerge="1"/>
              </a:tr>
              <a:tr h="228975">
                <a:tc>
                  <a:txBody>
                    <a:bodyPr/>
                    <a:lstStyle/>
                    <a:p>
                      <a:pPr indent="0" lvl="0" marL="0" marR="0" rtl="0" algn="r">
                        <a:spcBef>
                          <a:spcPts val="0"/>
                        </a:spcBef>
                        <a:spcAft>
                          <a:spcPts val="0"/>
                        </a:spcAft>
                        <a:buNone/>
                      </a:pPr>
                      <a:r>
                        <a:rPr lang="en-US" sz="1100" u="none" strike="noStrike"/>
                        <a:t>Min:</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1233</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Min:</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10006</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Min:</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100375</a:t>
                      </a:r>
                      <a:endParaRPr b="0" i="0" sz="1100" u="none" strike="noStrike">
                        <a:solidFill>
                          <a:srgbClr val="000000"/>
                        </a:solidFill>
                        <a:latin typeface="Calibri"/>
                        <a:ea typeface="Calibri"/>
                        <a:cs typeface="Calibri"/>
                        <a:sym typeface="Calibri"/>
                      </a:endParaRPr>
                    </a:p>
                  </a:txBody>
                  <a:tcPr marT="9525" marB="0" marR="9525" marL="9525" anchor="b"/>
                </a:tc>
              </a:tr>
              <a:tr h="228975">
                <a:tc>
                  <a:txBody>
                    <a:bodyPr/>
                    <a:lstStyle/>
                    <a:p>
                      <a:pPr indent="0" lvl="0" marL="0" marR="0" rtl="0" algn="r">
                        <a:spcBef>
                          <a:spcPts val="0"/>
                        </a:spcBef>
                        <a:spcAft>
                          <a:spcPts val="0"/>
                        </a:spcAft>
                        <a:buNone/>
                      </a:pPr>
                      <a:r>
                        <a:rPr lang="en-US" sz="1100" u="none" strike="noStrike"/>
                        <a:t>1st Qu:</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1265</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1st Qu:</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10088</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1st Qu:</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128293</a:t>
                      </a:r>
                      <a:endParaRPr b="0" i="0" sz="1100" u="none" strike="noStrike">
                        <a:solidFill>
                          <a:srgbClr val="000000"/>
                        </a:solidFill>
                        <a:latin typeface="Calibri"/>
                        <a:ea typeface="Calibri"/>
                        <a:cs typeface="Calibri"/>
                        <a:sym typeface="Calibri"/>
                      </a:endParaRPr>
                    </a:p>
                  </a:txBody>
                  <a:tcPr marT="9525" marB="0" marR="9525" marL="9525" anchor="b"/>
                </a:tc>
              </a:tr>
              <a:tr h="228975">
                <a:tc>
                  <a:txBody>
                    <a:bodyPr/>
                    <a:lstStyle/>
                    <a:p>
                      <a:pPr indent="0" lvl="0" marL="0" marR="0" rtl="0" algn="r">
                        <a:spcBef>
                          <a:spcPts val="0"/>
                        </a:spcBef>
                        <a:spcAft>
                          <a:spcPts val="0"/>
                        </a:spcAft>
                        <a:buNone/>
                      </a:pPr>
                      <a:r>
                        <a:rPr lang="en-US" sz="1100" u="none" strike="noStrike"/>
                        <a:t>Median</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1297</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Median</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40310</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Median</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157235</a:t>
                      </a:r>
                      <a:endParaRPr b="0" i="0" sz="1100" u="none" strike="noStrike">
                        <a:solidFill>
                          <a:srgbClr val="000000"/>
                        </a:solidFill>
                        <a:latin typeface="Calibri"/>
                        <a:ea typeface="Calibri"/>
                        <a:cs typeface="Calibri"/>
                        <a:sym typeface="Calibri"/>
                      </a:endParaRPr>
                    </a:p>
                  </a:txBody>
                  <a:tcPr marT="9525" marB="0" marR="9525" marL="9525" anchor="b"/>
                </a:tc>
              </a:tr>
              <a:tr h="228975">
                <a:tc>
                  <a:txBody>
                    <a:bodyPr/>
                    <a:lstStyle/>
                    <a:p>
                      <a:pPr indent="0" lvl="0" marL="0" marR="0" rtl="0" algn="r">
                        <a:spcBef>
                          <a:spcPts val="0"/>
                        </a:spcBef>
                        <a:spcAft>
                          <a:spcPts val="0"/>
                        </a:spcAft>
                        <a:buNone/>
                      </a:pPr>
                      <a:r>
                        <a:rPr lang="en-US" sz="1100" u="none" strike="noStrike"/>
                        <a:t>Mean:</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1297</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Mean:</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28010</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Mean:</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152343</a:t>
                      </a:r>
                      <a:endParaRPr b="0" i="0" sz="1100" u="none" strike="noStrike">
                        <a:solidFill>
                          <a:srgbClr val="000000"/>
                        </a:solidFill>
                        <a:latin typeface="Calibri"/>
                        <a:ea typeface="Calibri"/>
                        <a:cs typeface="Calibri"/>
                        <a:sym typeface="Calibri"/>
                      </a:endParaRPr>
                    </a:p>
                  </a:txBody>
                  <a:tcPr marT="9525" marB="0" marR="9525" marL="9525" anchor="b"/>
                </a:tc>
              </a:tr>
              <a:tr h="228975">
                <a:tc>
                  <a:txBody>
                    <a:bodyPr/>
                    <a:lstStyle/>
                    <a:p>
                      <a:pPr indent="0" lvl="0" marL="0" marR="0" rtl="0" algn="r">
                        <a:spcBef>
                          <a:spcPts val="0"/>
                        </a:spcBef>
                        <a:spcAft>
                          <a:spcPts val="0"/>
                        </a:spcAft>
                        <a:buNone/>
                      </a:pPr>
                      <a:r>
                        <a:rPr lang="en-US" sz="1100" u="none" strike="noStrike"/>
                        <a:t>3rd Qu:</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1329</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3rd Qu:</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42135</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3rd Qu:</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174739</a:t>
                      </a:r>
                      <a:endParaRPr b="0" i="0" sz="1100" u="none" strike="noStrike">
                        <a:solidFill>
                          <a:srgbClr val="000000"/>
                        </a:solidFill>
                        <a:latin typeface="Calibri"/>
                        <a:ea typeface="Calibri"/>
                        <a:cs typeface="Calibri"/>
                        <a:sym typeface="Calibri"/>
                      </a:endParaRPr>
                    </a:p>
                  </a:txBody>
                  <a:tcPr marT="9525" marB="0" marR="9525" marL="9525" anchor="b"/>
                </a:tc>
              </a:tr>
              <a:tr h="240425">
                <a:tc>
                  <a:txBody>
                    <a:bodyPr/>
                    <a:lstStyle/>
                    <a:p>
                      <a:pPr indent="0" lvl="0" marL="0" marR="0" rtl="0" algn="r">
                        <a:spcBef>
                          <a:spcPts val="0"/>
                        </a:spcBef>
                        <a:spcAft>
                          <a:spcPts val="0"/>
                        </a:spcAft>
                        <a:buNone/>
                      </a:pPr>
                      <a:r>
                        <a:rPr lang="en-US" sz="1100" u="none" strike="noStrike"/>
                        <a:t>Max:</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1361</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Max:</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44228</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Max:</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199395</a:t>
                      </a:r>
                      <a:endParaRPr b="0" i="0" sz="1100" u="none" strike="noStrike">
                        <a:solidFill>
                          <a:srgbClr val="000000"/>
                        </a:solidFill>
                        <a:latin typeface="Calibri"/>
                        <a:ea typeface="Calibri"/>
                        <a:cs typeface="Calibri"/>
                        <a:sym typeface="Calibri"/>
                      </a:endParaRPr>
                    </a:p>
                  </a:txBody>
                  <a:tcPr marT="9525" marB="0" marR="9525" marL="9525" anchor="b"/>
                </a:tc>
              </a:tr>
              <a:tr h="228975">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r>
              <a:tr h="228975">
                <a:tc gridSpan="6">
                  <a:txBody>
                    <a:bodyPr/>
                    <a:lstStyle/>
                    <a:p>
                      <a:pPr indent="0" lvl="0" marL="0" marR="0" rtl="0" algn="l">
                        <a:spcBef>
                          <a:spcPts val="0"/>
                        </a:spcBef>
                        <a:spcAft>
                          <a:spcPts val="0"/>
                        </a:spcAft>
                        <a:buNone/>
                      </a:pPr>
                      <a:r>
                        <a:rPr lang="en-US" sz="1100" u="none" strike="noStrike"/>
                        <a:t>        nrow(visit_occurrence[visit_occurrence$person_id=='41976',]</a:t>
                      </a:r>
                      <a:endParaRPr b="0" i="0" sz="1100" u="none" strike="noStrike">
                        <a:solidFill>
                          <a:srgbClr val="305496"/>
                        </a:solidFill>
                        <a:latin typeface="Calibri"/>
                        <a:ea typeface="Calibri"/>
                        <a:cs typeface="Calibri"/>
                        <a:sym typeface="Calibri"/>
                      </a:endParaRPr>
                    </a:p>
                  </a:txBody>
                  <a:tcPr marT="9525" marB="0" marR="9525" marL="9525" anchor="b"/>
                </a:tc>
                <a:tc hMerge="1"/>
                <a:tc hMerge="1"/>
                <a:tc hMerge="1"/>
                <a:tc hMerge="1"/>
                <a:tc hMerge="1"/>
              </a:tr>
              <a:tr h="228975">
                <a:tc>
                  <a:txBody>
                    <a:bodyPr/>
                    <a:lstStyle/>
                    <a:p>
                      <a:pPr indent="0" lvl="0" marL="0" marR="0" rtl="0" algn="l">
                        <a:spcBef>
                          <a:spcPts val="0"/>
                        </a:spcBef>
                        <a:spcAft>
                          <a:spcPts val="0"/>
                        </a:spcAft>
                        <a:buNone/>
                      </a:pPr>
                      <a:r>
                        <a:rPr lang="en-US" sz="1100" u="none" strike="noStrike"/>
                        <a:t>        [1] 15</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r>
            </a:tbl>
          </a:graphicData>
        </a:graphic>
      </p:graphicFrame>
      <p:sp>
        <p:nvSpPr>
          <p:cNvPr id="138" name="Google Shape;138;p18"/>
          <p:cNvSpPr txBox="1"/>
          <p:nvPr/>
        </p:nvSpPr>
        <p:spPr>
          <a:xfrm>
            <a:off x="2157663" y="2139018"/>
            <a:ext cx="787667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 Quality assessment for the visit_occurrence 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4E0B2"/>
        </a:solidFill>
      </p:bgPr>
    </p:bg>
    <p:spTree>
      <p:nvGrpSpPr>
        <p:cNvPr id="143" name="Shape 143"/>
        <p:cNvGrpSpPr/>
        <p:nvPr/>
      </p:nvGrpSpPr>
      <p:grpSpPr>
        <a:xfrm>
          <a:off x="0" y="0"/>
          <a:ext cx="0" cy="0"/>
          <a:chOff x="0" y="0"/>
          <a:chExt cx="0" cy="0"/>
        </a:xfrm>
      </p:grpSpPr>
      <p:sp>
        <p:nvSpPr>
          <p:cNvPr id="144" name="Google Shape;14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Step 6: Perform data quality assessment</a:t>
            </a:r>
            <a:endParaRPr/>
          </a:p>
        </p:txBody>
      </p:sp>
      <p:sp>
        <p:nvSpPr>
          <p:cNvPr id="145" name="Google Shape;145;p19"/>
          <p:cNvSpPr txBox="1"/>
          <p:nvPr/>
        </p:nvSpPr>
        <p:spPr>
          <a:xfrm>
            <a:off x="5978024" y="2943787"/>
            <a:ext cx="5633452" cy="280076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FF0000"/>
                </a:solidFill>
                <a:latin typeface="Calibri"/>
                <a:ea typeface="Calibri"/>
                <a:cs typeface="Calibri"/>
                <a:sym typeface="Calibri"/>
              </a:rPr>
              <a:t>The table to the left shows a summary of the data added to the condition_occurrence table.  We expect 129 new visit_occurrence_id values added, since all the diagnoses contained in the ETL data were the result of 129 visits.  The summary for the visit_occurrence_id field shows that indeed, 129 new id’s were added.  Also, the top 5 condition_source_values shown are consistent with those summarized by the White Rabbit report on the diagnoses_icd table.  Finally, the total number of diagnoses, or conditions, belonging to person_id = 41976 is 266, which again is consistent with the White Rabbit report for the diagnoses_icd table.</a:t>
            </a:r>
            <a:endParaRPr/>
          </a:p>
        </p:txBody>
      </p:sp>
      <p:sp>
        <p:nvSpPr>
          <p:cNvPr id="146" name="Google Shape;146;p19"/>
          <p:cNvSpPr txBox="1"/>
          <p:nvPr/>
        </p:nvSpPr>
        <p:spPr>
          <a:xfrm>
            <a:off x="1852862" y="2139018"/>
            <a:ext cx="787667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 Quality assessment for the condition_occurrence table</a:t>
            </a:r>
            <a:endParaRPr/>
          </a:p>
        </p:txBody>
      </p:sp>
      <p:graphicFrame>
        <p:nvGraphicFramePr>
          <p:cNvPr id="147" name="Google Shape;147;p19"/>
          <p:cNvGraphicFramePr/>
          <p:nvPr/>
        </p:nvGraphicFramePr>
        <p:xfrm>
          <a:off x="306805" y="2943787"/>
          <a:ext cx="3000000" cy="3000000"/>
        </p:xfrm>
        <a:graphic>
          <a:graphicData uri="http://schemas.openxmlformats.org/drawingml/2006/table">
            <a:tbl>
              <a:tblPr>
                <a:noFill/>
                <a:tableStyleId>{ED955C4C-0249-474E-89AC-10AAE542C433}</a:tableStyleId>
              </a:tblPr>
              <a:tblGrid>
                <a:gridCol w="806100"/>
                <a:gridCol w="918050"/>
                <a:gridCol w="794900"/>
                <a:gridCol w="940450"/>
                <a:gridCol w="940450"/>
                <a:gridCol w="1052400"/>
              </a:tblGrid>
              <a:tr h="240975">
                <a:tc gridSpan="2">
                  <a:txBody>
                    <a:bodyPr/>
                    <a:lstStyle/>
                    <a:p>
                      <a:pPr indent="0" lvl="0" marL="0" marR="0" rtl="0" algn="ctr">
                        <a:spcBef>
                          <a:spcPts val="0"/>
                        </a:spcBef>
                        <a:spcAft>
                          <a:spcPts val="0"/>
                        </a:spcAft>
                        <a:buNone/>
                      </a:pPr>
                      <a:r>
                        <a:rPr lang="en-US" sz="1100" u="none" strike="noStrike"/>
                        <a:t>visit_occurrence_id</a:t>
                      </a:r>
                      <a:endParaRPr b="0" i="0" sz="1100" u="none" strike="noStrike">
                        <a:solidFill>
                          <a:srgbClr val="000000"/>
                        </a:solidFill>
                        <a:latin typeface="Calibri"/>
                        <a:ea typeface="Calibri"/>
                        <a:cs typeface="Calibri"/>
                        <a:sym typeface="Calibri"/>
                      </a:endParaRPr>
                    </a:p>
                  </a:txBody>
                  <a:tcPr marT="9525" marB="0" marR="9525" marL="9525" anchor="ctr"/>
                </a:tc>
                <a:tc hMerge="1"/>
                <a:tc gridSpan="2">
                  <a:txBody>
                    <a:bodyPr/>
                    <a:lstStyle/>
                    <a:p>
                      <a:pPr indent="0" lvl="0" marL="0" marR="0" rtl="0" algn="ctr">
                        <a:spcBef>
                          <a:spcPts val="0"/>
                        </a:spcBef>
                        <a:spcAft>
                          <a:spcPts val="0"/>
                        </a:spcAft>
                        <a:buNone/>
                      </a:pPr>
                      <a:r>
                        <a:rPr lang="en-US" sz="1100" u="none" strike="noStrike"/>
                        <a:t>person_id</a:t>
                      </a:r>
                      <a:endParaRPr b="0" i="0" sz="1100" u="none" strike="noStrike">
                        <a:solidFill>
                          <a:srgbClr val="000000"/>
                        </a:solidFill>
                        <a:latin typeface="Calibri"/>
                        <a:ea typeface="Calibri"/>
                        <a:cs typeface="Calibri"/>
                        <a:sym typeface="Calibri"/>
                      </a:endParaRPr>
                    </a:p>
                  </a:txBody>
                  <a:tcPr marT="9525" marB="0" marR="9525" marL="9525" anchor="ctr"/>
                </a:tc>
                <a:tc hMerge="1"/>
                <a:tc gridSpan="2">
                  <a:txBody>
                    <a:bodyPr/>
                    <a:lstStyle/>
                    <a:p>
                      <a:pPr indent="0" lvl="0" marL="0" marR="0" rtl="0" algn="ctr">
                        <a:spcBef>
                          <a:spcPts val="0"/>
                        </a:spcBef>
                        <a:spcAft>
                          <a:spcPts val="0"/>
                        </a:spcAft>
                        <a:buNone/>
                      </a:pPr>
                      <a:r>
                        <a:rPr lang="en-US" sz="1100" u="none" strike="noStrike"/>
                        <a:t>condition_source_value</a:t>
                      </a:r>
                      <a:endParaRPr b="0" i="0" sz="1100" u="none" strike="noStrike">
                        <a:solidFill>
                          <a:srgbClr val="000000"/>
                        </a:solidFill>
                        <a:latin typeface="Calibri"/>
                        <a:ea typeface="Calibri"/>
                        <a:cs typeface="Calibri"/>
                        <a:sym typeface="Calibri"/>
                      </a:endParaRPr>
                    </a:p>
                  </a:txBody>
                  <a:tcPr marT="9525" marB="0" marR="9525" marL="9525" anchor="ctr"/>
                </a:tc>
                <a:tc hMerge="1"/>
              </a:tr>
              <a:tr h="229500">
                <a:tc>
                  <a:txBody>
                    <a:bodyPr/>
                    <a:lstStyle/>
                    <a:p>
                      <a:pPr indent="0" lvl="0" marL="0" marR="0" rtl="0" algn="r">
                        <a:spcBef>
                          <a:spcPts val="0"/>
                        </a:spcBef>
                        <a:spcAft>
                          <a:spcPts val="0"/>
                        </a:spcAft>
                        <a:buNone/>
                      </a:pPr>
                      <a:r>
                        <a:rPr lang="en-US" sz="1100" u="none" strike="noStrike"/>
                        <a:t>Min:</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1233</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Min:</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10006</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4019:</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53</a:t>
                      </a:r>
                      <a:endParaRPr b="0" i="0" sz="1100" u="none" strike="noStrike">
                        <a:solidFill>
                          <a:srgbClr val="000000"/>
                        </a:solidFill>
                        <a:latin typeface="Calibri"/>
                        <a:ea typeface="Calibri"/>
                        <a:cs typeface="Calibri"/>
                        <a:sym typeface="Calibri"/>
                      </a:endParaRPr>
                    </a:p>
                  </a:txBody>
                  <a:tcPr marT="9525" marB="0" marR="9525" marL="9525" anchor="b"/>
                </a:tc>
              </a:tr>
              <a:tr h="229500">
                <a:tc>
                  <a:txBody>
                    <a:bodyPr/>
                    <a:lstStyle/>
                    <a:p>
                      <a:pPr indent="0" lvl="0" marL="0" marR="0" rtl="0" algn="r">
                        <a:spcBef>
                          <a:spcPts val="0"/>
                        </a:spcBef>
                        <a:spcAft>
                          <a:spcPts val="0"/>
                        </a:spcAft>
                        <a:buNone/>
                      </a:pPr>
                      <a:r>
                        <a:rPr lang="en-US" sz="1100" u="none" strike="noStrike"/>
                        <a:t>1st Qu:</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1265</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1st Qu:</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10088</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42731:</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48</a:t>
                      </a:r>
                      <a:endParaRPr b="0" i="0" sz="1100" u="none" strike="noStrike">
                        <a:solidFill>
                          <a:srgbClr val="000000"/>
                        </a:solidFill>
                        <a:latin typeface="Calibri"/>
                        <a:ea typeface="Calibri"/>
                        <a:cs typeface="Calibri"/>
                        <a:sym typeface="Calibri"/>
                      </a:endParaRPr>
                    </a:p>
                  </a:txBody>
                  <a:tcPr marT="9525" marB="0" marR="9525" marL="9525" anchor="b"/>
                </a:tc>
              </a:tr>
              <a:tr h="229500">
                <a:tc>
                  <a:txBody>
                    <a:bodyPr/>
                    <a:lstStyle/>
                    <a:p>
                      <a:pPr indent="0" lvl="0" marL="0" marR="0" rtl="0" algn="r">
                        <a:spcBef>
                          <a:spcPts val="0"/>
                        </a:spcBef>
                        <a:spcAft>
                          <a:spcPts val="0"/>
                        </a:spcAft>
                        <a:buNone/>
                      </a:pPr>
                      <a:r>
                        <a:rPr lang="en-US" sz="1100" u="none" strike="noStrike"/>
                        <a:t>Median</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1297</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Median</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40310</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5849:</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45</a:t>
                      </a:r>
                      <a:endParaRPr b="0" i="0" sz="1100" u="none" strike="noStrike">
                        <a:solidFill>
                          <a:srgbClr val="000000"/>
                        </a:solidFill>
                        <a:latin typeface="Calibri"/>
                        <a:ea typeface="Calibri"/>
                        <a:cs typeface="Calibri"/>
                        <a:sym typeface="Calibri"/>
                      </a:endParaRPr>
                    </a:p>
                  </a:txBody>
                  <a:tcPr marT="9525" marB="0" marR="9525" marL="9525" anchor="b"/>
                </a:tc>
              </a:tr>
              <a:tr h="229500">
                <a:tc>
                  <a:txBody>
                    <a:bodyPr/>
                    <a:lstStyle/>
                    <a:p>
                      <a:pPr indent="0" lvl="0" marL="0" marR="0" rtl="0" algn="r">
                        <a:spcBef>
                          <a:spcPts val="0"/>
                        </a:spcBef>
                        <a:spcAft>
                          <a:spcPts val="0"/>
                        </a:spcAft>
                        <a:buNone/>
                      </a:pPr>
                      <a:r>
                        <a:rPr lang="en-US" sz="1100" u="none" strike="noStrike"/>
                        <a:t>Mean:</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1297</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Mean:</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28010</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4280:</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39</a:t>
                      </a:r>
                      <a:endParaRPr b="0" i="0" sz="1100" u="none" strike="noStrike">
                        <a:solidFill>
                          <a:srgbClr val="000000"/>
                        </a:solidFill>
                        <a:latin typeface="Calibri"/>
                        <a:ea typeface="Calibri"/>
                        <a:cs typeface="Calibri"/>
                        <a:sym typeface="Calibri"/>
                      </a:endParaRPr>
                    </a:p>
                  </a:txBody>
                  <a:tcPr marT="9525" marB="0" marR="9525" marL="9525" anchor="b"/>
                </a:tc>
              </a:tr>
              <a:tr h="229500">
                <a:tc>
                  <a:txBody>
                    <a:bodyPr/>
                    <a:lstStyle/>
                    <a:p>
                      <a:pPr indent="0" lvl="0" marL="0" marR="0" rtl="0" algn="r">
                        <a:spcBef>
                          <a:spcPts val="0"/>
                        </a:spcBef>
                        <a:spcAft>
                          <a:spcPts val="0"/>
                        </a:spcAft>
                        <a:buNone/>
                      </a:pPr>
                      <a:r>
                        <a:rPr lang="en-US" sz="1100" u="none" strike="noStrike"/>
                        <a:t>3rd Qu:</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1329</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3rd Qu:</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42135</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25000:</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31</a:t>
                      </a:r>
                      <a:endParaRPr b="0" i="0" sz="1100" u="none" strike="noStrike">
                        <a:solidFill>
                          <a:srgbClr val="000000"/>
                        </a:solidFill>
                        <a:latin typeface="Calibri"/>
                        <a:ea typeface="Calibri"/>
                        <a:cs typeface="Calibri"/>
                        <a:sym typeface="Calibri"/>
                      </a:endParaRPr>
                    </a:p>
                  </a:txBody>
                  <a:tcPr marT="9525" marB="0" marR="9525" marL="9525" anchor="b"/>
                </a:tc>
              </a:tr>
              <a:tr h="240975">
                <a:tc>
                  <a:txBody>
                    <a:bodyPr/>
                    <a:lstStyle/>
                    <a:p>
                      <a:pPr indent="0" lvl="0" marL="0" marR="0" rtl="0" algn="r">
                        <a:spcBef>
                          <a:spcPts val="0"/>
                        </a:spcBef>
                        <a:spcAft>
                          <a:spcPts val="0"/>
                        </a:spcAft>
                        <a:buNone/>
                      </a:pPr>
                      <a:r>
                        <a:rPr lang="en-US" sz="1100" u="none" strike="noStrike"/>
                        <a:t>Max:</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1361</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Max:</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44228</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strike="noStrike"/>
                        <a:t>(other):</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strike="noStrike"/>
                        <a:t>1545</a:t>
                      </a:r>
                      <a:endParaRPr b="0" i="0" sz="1100" u="none" strike="noStrike">
                        <a:solidFill>
                          <a:srgbClr val="000000"/>
                        </a:solidFill>
                        <a:latin typeface="Calibri"/>
                        <a:ea typeface="Calibri"/>
                        <a:cs typeface="Calibri"/>
                        <a:sym typeface="Calibri"/>
                      </a:endParaRPr>
                    </a:p>
                  </a:txBody>
                  <a:tcPr marT="9525" marB="0" marR="9525" marL="9525" anchor="b"/>
                </a:tc>
              </a:tr>
              <a:tr h="229500">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r>
              <a:tr h="229500">
                <a:tc gridSpan="6">
                  <a:txBody>
                    <a:bodyPr/>
                    <a:lstStyle/>
                    <a:p>
                      <a:pPr indent="0" lvl="0" marL="0" marR="0" rtl="0" algn="l">
                        <a:spcBef>
                          <a:spcPts val="0"/>
                        </a:spcBef>
                        <a:spcAft>
                          <a:spcPts val="0"/>
                        </a:spcAft>
                        <a:buNone/>
                      </a:pPr>
                      <a:r>
                        <a:rPr lang="en-US" sz="1100" u="none" strike="noStrike"/>
                        <a:t>        nrow(condition_occurrence[condition_occurrence$person_id=='41976',])</a:t>
                      </a:r>
                      <a:endParaRPr b="0" i="0" sz="1100" u="none" strike="noStrike">
                        <a:solidFill>
                          <a:srgbClr val="305496"/>
                        </a:solidFill>
                        <a:latin typeface="Calibri"/>
                        <a:ea typeface="Calibri"/>
                        <a:cs typeface="Calibri"/>
                        <a:sym typeface="Calibri"/>
                      </a:endParaRPr>
                    </a:p>
                  </a:txBody>
                  <a:tcPr marT="9525" marB="0" marR="9525" marL="9525" anchor="b"/>
                </a:tc>
                <a:tc hMerge="1"/>
                <a:tc hMerge="1"/>
                <a:tc hMerge="1"/>
                <a:tc hMerge="1"/>
                <a:tc hMerge="1"/>
              </a:tr>
              <a:tr h="229500">
                <a:tc>
                  <a:txBody>
                    <a:bodyPr/>
                    <a:lstStyle/>
                    <a:p>
                      <a:pPr indent="0" lvl="0" marL="0" marR="0" rtl="0" algn="l">
                        <a:spcBef>
                          <a:spcPts val="0"/>
                        </a:spcBef>
                        <a:spcAft>
                          <a:spcPts val="0"/>
                        </a:spcAft>
                        <a:buNone/>
                      </a:pPr>
                      <a:r>
                        <a:rPr lang="en-US" sz="1100" u="none" strike="noStrike"/>
                        <a:t>        [1] 266</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