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audio1.wav" ContentType="audio/wav"/>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2"/>
  </p:sldMasterIdLst>
  <p:sldIdLst>
    <p:sldId id="275" r:id="rId3"/>
    <p:sldId id="261" r:id="rId4"/>
    <p:sldId id="276" r:id="rId5"/>
    <p:sldId id="292" r:id="rId6"/>
    <p:sldId id="293" r:id="rId7"/>
    <p:sldId id="294" r:id="rId8"/>
    <p:sldId id="295" r:id="rId9"/>
    <p:sldId id="286" r:id="rId10"/>
    <p:sldId id="280" r:id="rId11"/>
    <p:sldId id="281" r:id="rId12"/>
    <p:sldId id="288" r:id="rId13"/>
    <p:sldId id="277" r:id="rId14"/>
    <p:sldId id="263" r:id="rId15"/>
    <p:sldId id="258" r:id="rId16"/>
    <p:sldId id="282" r:id="rId17"/>
    <p:sldId id="283" r:id="rId18"/>
    <p:sldId id="284" r:id="rId19"/>
    <p:sldId id="285" r:id="rId20"/>
    <p:sldId id="296" r:id="rId21"/>
    <p:sldId id="289" r:id="rId22"/>
    <p:sldId id="287" r:id="rId23"/>
  </p:sldIdLst>
  <p:sldSz cx="9144000" cy="6858000" type="screen4x3"/>
  <p:notesSz cx="6858000" cy="9144000"/>
  <p:custDataLst>
    <p:custData r:id="rId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660"/>
  </p:normalViewPr>
  <p:slideViewPr>
    <p:cSldViewPr>
      <p:cViewPr varScale="1">
        <p:scale>
          <a:sx n="65" d="100"/>
          <a:sy n="65" d="100"/>
        </p:scale>
        <p:origin x="1560"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0404068E-D2C2-4349-8500-F9696D2CA8F5}" type="datetimeFigureOut">
              <a:rPr lang="en-US" smtClean="0"/>
              <a:t>10/19/2018</a:t>
            </a:fld>
            <a:endParaRPr lang="en-US" dirty="0"/>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0D1533E1-FDE3-4A7A-9C86-83C5573F6E4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04068E-D2C2-4349-8500-F9696D2CA8F5}" type="datetimeFigureOut">
              <a:rPr lang="en-US" smtClean="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1533E1-FDE3-4A7A-9C86-83C5573F6E4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04068E-D2C2-4349-8500-F9696D2CA8F5}" type="datetimeFigureOut">
              <a:rPr lang="en-US" smtClean="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1533E1-FDE3-4A7A-9C86-83C5573F6E4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04068E-D2C2-4349-8500-F9696D2CA8F5}" type="datetimeFigureOut">
              <a:rPr lang="en-US" smtClean="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1533E1-FDE3-4A7A-9C86-83C5573F6E4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4068E-D2C2-4349-8500-F9696D2CA8F5}" type="datetimeFigureOut">
              <a:rPr lang="en-US" smtClean="0"/>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1533E1-FDE3-4A7A-9C86-83C5573F6E4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0404068E-D2C2-4349-8500-F9696D2CA8F5}" type="datetimeFigureOut">
              <a:rPr lang="en-US" smtClean="0"/>
              <a:t>10/19/2018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1533E1-FDE3-4A7A-9C86-83C5573F6E46}" type="slidenum">
              <a:rPr lang="en-US" smtClean="0"/>
              <a:t>‹#›</a:t>
            </a:fld>
            <a:endParaRPr lang="en-US" dirty="0"/>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404068E-D2C2-4349-8500-F9696D2CA8F5}" type="datetimeFigureOut">
              <a:rPr lang="en-US" smtClean="0"/>
              <a:t>10/19/2018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D1533E1-FDE3-4A7A-9C86-83C5573F6E46}" type="slidenum">
              <a:rPr lang="en-US" smtClean="0"/>
              <a:t>‹#›</a:t>
            </a:fld>
            <a:endParaRPr lang="en-US" dirty="0"/>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04068E-D2C2-4349-8500-F9696D2CA8F5}" type="datetimeFigureOut">
              <a:rPr lang="en-US" smtClean="0"/>
              <a:t>10/19/2018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D1533E1-FDE3-4A7A-9C86-83C5573F6E4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4068E-D2C2-4349-8500-F9696D2CA8F5}" type="datetimeFigureOut">
              <a:rPr lang="en-US" smtClean="0"/>
              <a:t>10/19/2018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D1533E1-FDE3-4A7A-9C86-83C5573F6E4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0404068E-D2C2-4349-8500-F9696D2CA8F5}" type="datetimeFigureOut">
              <a:rPr lang="en-US" smtClean="0"/>
              <a:t>10/19/2018</a:t>
            </a:fld>
            <a:endParaRPr lang="en-US" dirty="0"/>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0D1533E1-FDE3-4A7A-9C86-83C5573F6E4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0404068E-D2C2-4349-8500-F9696D2CA8F5}" type="datetimeFigureOut">
              <a:rPr lang="en-US" smtClean="0"/>
              <a:t>10/19/2018</a:t>
            </a:fld>
            <a:endParaRPr lang="en-US" dirty="0"/>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0D1533E1-FDE3-4A7A-9C86-83C5573F6E4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0404068E-D2C2-4349-8500-F9696D2CA8F5}" type="datetimeFigureOut">
              <a:rPr lang="en-US" smtClean="0"/>
              <a:t>10/19/2018</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D1533E1-FDE3-4A7A-9C86-83C5573F6E4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5.png"/><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How to find the</a:t>
            </a:r>
            <a:br>
              <a:rPr lang="en-US" dirty="0"/>
            </a:br>
            <a:r>
              <a:rPr lang="en-US" dirty="0"/>
              <a:t>number of bikes shared  </a:t>
            </a:r>
          </a:p>
        </p:txBody>
      </p:sp>
      <p:sp>
        <p:nvSpPr>
          <p:cNvPr id="3" name="Subtitle 2"/>
          <p:cNvSpPr>
            <a:spLocks noGrp="1"/>
          </p:cNvSpPr>
          <p:nvPr>
            <p:ph type="subTitle" idx="1"/>
          </p:nvPr>
        </p:nvSpPr>
        <p:spPr/>
        <p:txBody>
          <a:bodyPr/>
          <a:lstStyle/>
          <a:p>
            <a:r>
              <a:rPr lang="en-US" dirty="0"/>
              <a:t>By: Seid Ahmed</a:t>
            </a:r>
          </a:p>
          <a:p>
            <a:endParaRPr lang="en-US" dirty="0"/>
          </a:p>
          <a:p>
            <a:endParaRPr lang="en-US" dirty="0"/>
          </a:p>
          <a:p>
            <a:r>
              <a:rPr lang="en-US" sz="800" dirty="0"/>
              <a:t>:</a:t>
            </a:r>
            <a:endParaRPr lang="en-US" dirty="0"/>
          </a:p>
        </p:txBody>
      </p:sp>
      <p:pic>
        <p:nvPicPr>
          <p:cNvPr id="11" name="MS900069265[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752600" y="4106777"/>
            <a:ext cx="609600" cy="609600"/>
          </a:xfrm>
          <a:prstGeom prst="rect">
            <a:avLst/>
          </a:prstGeom>
        </p:spPr>
      </p:pic>
    </p:spTree>
    <p:extLst>
      <p:ext uri="{BB962C8B-B14F-4D97-AF65-F5344CB8AC3E}">
        <p14:creationId xmlns:p14="http://schemas.microsoft.com/office/powerpoint/2010/main" val="1098854741"/>
      </p:ext>
    </p:extLst>
  </p:cSld>
  <p:clrMapOvr>
    <a:masterClrMapping/>
  </p:clrMapOvr>
  <mc:AlternateContent xmlns:mc="http://schemas.openxmlformats.org/markup-compatibility/2006" xmlns:p14="http://schemas.microsoft.com/office/powerpoint/2010/main">
    <mc:Choice Requires="p14">
      <p:transition spd="slow" p14:dur="1400">
        <p14:doors dir="vert"/>
        <p:sndAc>
          <p:stSnd>
            <p:snd r:embed="rId4" name="cashreg.wav"/>
          </p:stSnd>
        </p:sndAc>
      </p:transition>
    </mc:Choice>
    <mc:Fallback xmlns="">
      <p:transition spd="slow">
        <p:fade/>
        <p:sndAc>
          <p:stSnd>
            <p:snd r:embed="rId8" name="cashreg.wav"/>
          </p:stSnd>
        </p:sndAc>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635" fill="hold"/>
                                        <p:tgtEl>
                                          <p:spTgt spid="11"/>
                                        </p:tgtEl>
                                      </p:cBhvr>
                                    </p:cmd>
                                  </p:childTnLst>
                                </p:cTn>
                              </p:par>
                            </p:childTnLst>
                          </p:cTn>
                        </p:par>
                      </p:childTnLst>
                    </p:cTn>
                  </p:par>
                </p:childTnLst>
              </p:cTn>
              <p:nextCondLst>
                <p:cond evt="onClick" delay="0">
                  <p:tgtEl>
                    <p:spTgt spid="11"/>
                  </p:tgtEl>
                </p:cond>
              </p:nextCondLst>
            </p:seq>
            <p:audio>
              <p:cMediaNode vol="80000">
                <p:cTn id="7" fill="hold" display="0">
                  <p:stCondLst>
                    <p:cond delay="indefinite"/>
                  </p:stCondLst>
                  <p:endCondLst>
                    <p:cond evt="onStopAudio" delay="0">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60B3-0718-44DC-A32A-1D303F224F68}"/>
              </a:ext>
            </a:extLst>
          </p:cNvPr>
          <p:cNvSpPr>
            <a:spLocks noGrp="1"/>
          </p:cNvSpPr>
          <p:nvPr>
            <p:ph type="title"/>
          </p:nvPr>
        </p:nvSpPr>
        <p:spPr/>
        <p:txBody>
          <a:bodyPr/>
          <a:lstStyle/>
          <a:p>
            <a:r>
              <a:rPr lang="en-US" dirty="0"/>
              <a:t>Attribute information…</a:t>
            </a:r>
          </a:p>
        </p:txBody>
      </p:sp>
      <p:sp>
        <p:nvSpPr>
          <p:cNvPr id="3" name="Content Placeholder 2">
            <a:extLst>
              <a:ext uri="{FF2B5EF4-FFF2-40B4-BE49-F238E27FC236}">
                <a16:creationId xmlns:a16="http://schemas.microsoft.com/office/drawing/2014/main" id="{3394748B-1A1E-4F2E-AF6E-D81011F02E59}"/>
              </a:ext>
            </a:extLst>
          </p:cNvPr>
          <p:cNvSpPr>
            <a:spLocks noGrp="1"/>
          </p:cNvSpPr>
          <p:nvPr>
            <p:ph idx="1"/>
          </p:nvPr>
        </p:nvSpPr>
        <p:spPr>
          <a:xfrm>
            <a:off x="1463040" y="2119256"/>
            <a:ext cx="6461760" cy="3921161"/>
          </a:xfrm>
        </p:spPr>
        <p:txBody>
          <a:bodyPr>
            <a:normAutofit fontScale="92500" lnSpcReduction="10000"/>
          </a:bodyPr>
          <a:lstStyle/>
          <a:p>
            <a:pPr marL="0" indent="0">
              <a:buNone/>
            </a:pPr>
            <a:r>
              <a:rPr lang="en-US" dirty="0"/>
              <a:t>weathersit :</a:t>
            </a:r>
          </a:p>
          <a:p>
            <a:r>
              <a:rPr lang="en-US" dirty="0"/>
              <a:t>1: Clear, Few clouds, Partly cloudy, Partly cloudy</a:t>
            </a:r>
          </a:p>
          <a:p>
            <a:r>
              <a:rPr lang="en-US" dirty="0"/>
              <a:t>2: Mist + Cloudy, Mist + Broken clouds, Mist + Few clouds, Mist</a:t>
            </a:r>
          </a:p>
          <a:p>
            <a:r>
              <a:rPr lang="en-US" dirty="0"/>
              <a:t>3: Light Snow, Light Rain + Thunderstorm + Scattered clouds, Light Rain + Scattered clouds</a:t>
            </a:r>
          </a:p>
          <a:p>
            <a:r>
              <a:rPr lang="en-US" dirty="0"/>
              <a:t>4: Heavy Rain + Ice Pallets + Thunderstorm + Mist, Snow + Fog</a:t>
            </a:r>
          </a:p>
          <a:p>
            <a:r>
              <a:rPr lang="en-US" dirty="0"/>
              <a:t>temp : Normalized temperature in Celsius. The values are derived via (t-t_min)/(t_max-t_min), t_min=-8, t_max=+39 (only in hourly scale)</a:t>
            </a:r>
          </a:p>
          <a:p>
            <a:endParaRPr lang="en-US" dirty="0"/>
          </a:p>
        </p:txBody>
      </p:sp>
    </p:spTree>
    <p:extLst>
      <p:ext uri="{BB962C8B-B14F-4D97-AF65-F5344CB8AC3E}">
        <p14:creationId xmlns:p14="http://schemas.microsoft.com/office/powerpoint/2010/main" val="117718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770C-3483-4008-B36B-00FB9A05E09A}"/>
              </a:ext>
            </a:extLst>
          </p:cNvPr>
          <p:cNvSpPr>
            <a:spLocks noGrp="1"/>
          </p:cNvSpPr>
          <p:nvPr>
            <p:ph type="title"/>
          </p:nvPr>
        </p:nvSpPr>
        <p:spPr/>
        <p:txBody>
          <a:bodyPr/>
          <a:lstStyle/>
          <a:p>
            <a:r>
              <a:rPr lang="en-US" dirty="0"/>
              <a:t>Attribute information…</a:t>
            </a:r>
          </a:p>
        </p:txBody>
      </p:sp>
      <p:sp>
        <p:nvSpPr>
          <p:cNvPr id="3" name="Content Placeholder 2">
            <a:extLst>
              <a:ext uri="{FF2B5EF4-FFF2-40B4-BE49-F238E27FC236}">
                <a16:creationId xmlns:a16="http://schemas.microsoft.com/office/drawing/2014/main" id="{03F7D257-5D54-4AE5-B864-94F1CDACBEAB}"/>
              </a:ext>
            </a:extLst>
          </p:cNvPr>
          <p:cNvSpPr>
            <a:spLocks noGrp="1"/>
          </p:cNvSpPr>
          <p:nvPr>
            <p:ph idx="1"/>
          </p:nvPr>
        </p:nvSpPr>
        <p:spPr>
          <a:xfrm>
            <a:off x="1463040" y="2119256"/>
            <a:ext cx="6196405" cy="3921161"/>
          </a:xfrm>
        </p:spPr>
        <p:txBody>
          <a:bodyPr>
            <a:normAutofit fontScale="92500" lnSpcReduction="20000"/>
          </a:bodyPr>
          <a:lstStyle/>
          <a:p>
            <a:r>
              <a:rPr lang="en-US" dirty="0"/>
              <a:t>atemp: Normalized feeling temperature in Celsius. The values are derived via (t-t_min)/(t_max-t_min), t_min=-16, t_max=+50 (only in hourly scale)</a:t>
            </a:r>
          </a:p>
          <a:p>
            <a:r>
              <a:rPr lang="en-US" dirty="0"/>
              <a:t>hum: Normalized humidity. The values are divided to 100 (max)</a:t>
            </a:r>
          </a:p>
          <a:p>
            <a:r>
              <a:rPr lang="en-US" dirty="0"/>
              <a:t>windspeed: Normalized wind speed. The values are divided to 67 (max)</a:t>
            </a:r>
          </a:p>
          <a:p>
            <a:r>
              <a:rPr lang="en-US" dirty="0"/>
              <a:t>casual: count of casual users</a:t>
            </a:r>
          </a:p>
          <a:p>
            <a:r>
              <a:rPr lang="en-US" dirty="0"/>
              <a:t>registered: count of registered users</a:t>
            </a:r>
          </a:p>
          <a:p>
            <a:r>
              <a:rPr lang="en-US" dirty="0"/>
              <a:t>cnt: count of total rental bikes including both casual and registered</a:t>
            </a:r>
          </a:p>
          <a:p>
            <a:endParaRPr lang="en-US" dirty="0"/>
          </a:p>
        </p:txBody>
      </p:sp>
    </p:spTree>
    <p:extLst>
      <p:ext uri="{BB962C8B-B14F-4D97-AF65-F5344CB8AC3E}">
        <p14:creationId xmlns:p14="http://schemas.microsoft.com/office/powerpoint/2010/main" val="145968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What does bike share count?</a:t>
            </a:r>
            <a:br>
              <a:rPr lang="en-US" dirty="0"/>
            </a:br>
            <a:br>
              <a:rPr lang="en-US" dirty="0"/>
            </a:br>
            <a:r>
              <a:rPr lang="en-US" dirty="0"/>
              <a:t> </a:t>
            </a:r>
          </a:p>
        </p:txBody>
      </p:sp>
      <p:sp>
        <p:nvSpPr>
          <p:cNvPr id="3" name="Content Placeholder 2"/>
          <p:cNvSpPr>
            <a:spLocks noGrp="1"/>
          </p:cNvSpPr>
          <p:nvPr>
            <p:ph idx="1"/>
          </p:nvPr>
        </p:nvSpPr>
        <p:spPr>
          <a:xfrm>
            <a:off x="1188157" y="1971618"/>
            <a:ext cx="6965244" cy="3895781"/>
          </a:xfrm>
        </p:spPr>
        <p:txBody>
          <a:bodyPr/>
          <a:lstStyle/>
          <a:p>
            <a:r>
              <a:rPr lang="en-US" dirty="0"/>
              <a:t>A  bike share count is the  number of bikes shared </a:t>
            </a:r>
          </a:p>
          <a:p>
            <a:pPr marL="0" indent="0">
              <a:buNone/>
            </a:pPr>
            <a:r>
              <a:rPr lang="en-US" dirty="0"/>
              <a:t>per hour .</a:t>
            </a:r>
          </a:p>
        </p:txBody>
      </p:sp>
    </p:spTree>
    <p:extLst>
      <p:ext uri="{BB962C8B-B14F-4D97-AF65-F5344CB8AC3E}">
        <p14:creationId xmlns:p14="http://schemas.microsoft.com/office/powerpoint/2010/main" val="2590905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Who is affected by this problem?</a:t>
            </a:r>
          </a:p>
        </p:txBody>
      </p:sp>
      <p:sp>
        <p:nvSpPr>
          <p:cNvPr id="3" name="Content Placeholder 2"/>
          <p:cNvSpPr>
            <a:spLocks noGrp="1"/>
          </p:cNvSpPr>
          <p:nvPr>
            <p:ph idx="1"/>
          </p:nvPr>
        </p:nvSpPr>
        <p:spPr/>
        <p:txBody>
          <a:bodyPr/>
          <a:lstStyle/>
          <a:p>
            <a:r>
              <a:rPr lang="en-US" dirty="0"/>
              <a:t>The business profit is affected if the  required bikes  are  not available for business.</a:t>
            </a:r>
          </a:p>
          <a:p>
            <a:r>
              <a:rPr lang="en-US" dirty="0"/>
              <a:t>If there is less use of bikes , gas consumption will be higher.</a:t>
            </a:r>
          </a:p>
          <a:p>
            <a:r>
              <a:rPr lang="en-US" dirty="0"/>
              <a:t>The less bikers we have ,the environment could be affected in a negative way.</a:t>
            </a:r>
          </a:p>
          <a:p>
            <a:pPr marL="0" indent="0">
              <a:buNone/>
            </a:pPr>
            <a:endParaRPr lang="en-US" dirty="0"/>
          </a:p>
        </p:txBody>
      </p:sp>
    </p:spTree>
    <p:extLst>
      <p:ext uri="{BB962C8B-B14F-4D97-AF65-F5344CB8AC3E}">
        <p14:creationId xmlns:p14="http://schemas.microsoft.com/office/powerpoint/2010/main" val="1271483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should I go about solving this problem?</a:t>
            </a:r>
          </a:p>
        </p:txBody>
      </p:sp>
      <p:sp>
        <p:nvSpPr>
          <p:cNvPr id="3" name="Content Placeholder 2"/>
          <p:cNvSpPr>
            <a:spLocks noGrp="1"/>
          </p:cNvSpPr>
          <p:nvPr>
            <p:ph idx="1"/>
          </p:nvPr>
        </p:nvSpPr>
        <p:spPr/>
        <p:txBody>
          <a:bodyPr>
            <a:normAutofit/>
          </a:bodyPr>
          <a:lstStyle/>
          <a:p>
            <a:r>
              <a:rPr lang="en-US" dirty="0"/>
              <a:t> The dataset was downloaded from the university of California website and saved as a .csv file and investigated if there are any missing values.</a:t>
            </a:r>
          </a:p>
          <a:p>
            <a:r>
              <a:rPr lang="en-US" dirty="0"/>
              <a:t>Any irrelevant data types are coerced to make sense for the data analysis. </a:t>
            </a:r>
          </a:p>
          <a:p>
            <a:endParaRPr lang="en-US" dirty="0"/>
          </a:p>
        </p:txBody>
      </p:sp>
    </p:spTree>
    <p:extLst>
      <p:ext uri="{BB962C8B-B14F-4D97-AF65-F5344CB8AC3E}">
        <p14:creationId xmlns:p14="http://schemas.microsoft.com/office/powerpoint/2010/main" val="204591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D664-99D5-4DEF-86C2-B33FDA2DB4C8}"/>
              </a:ext>
            </a:extLst>
          </p:cNvPr>
          <p:cNvSpPr>
            <a:spLocks noGrp="1"/>
          </p:cNvSpPr>
          <p:nvPr>
            <p:ph type="title"/>
          </p:nvPr>
        </p:nvSpPr>
        <p:spPr/>
        <p:txBody>
          <a:bodyPr>
            <a:normAutofit/>
          </a:bodyPr>
          <a:lstStyle/>
          <a:p>
            <a:r>
              <a:rPr lang="en-US" dirty="0"/>
              <a:t>Data wrangling</a:t>
            </a:r>
          </a:p>
        </p:txBody>
      </p:sp>
      <p:sp>
        <p:nvSpPr>
          <p:cNvPr id="3" name="Content Placeholder 2">
            <a:extLst>
              <a:ext uri="{FF2B5EF4-FFF2-40B4-BE49-F238E27FC236}">
                <a16:creationId xmlns:a16="http://schemas.microsoft.com/office/drawing/2014/main" id="{69981576-9D8F-415B-8A14-DC3398A6125F}"/>
              </a:ext>
            </a:extLst>
          </p:cNvPr>
          <p:cNvSpPr>
            <a:spLocks noGrp="1"/>
          </p:cNvSpPr>
          <p:nvPr>
            <p:ph idx="1"/>
          </p:nvPr>
        </p:nvSpPr>
        <p:spPr/>
        <p:txBody>
          <a:bodyPr/>
          <a:lstStyle/>
          <a:p>
            <a:r>
              <a:rPr lang="en-US" dirty="0"/>
              <a:t>The provided data files were processed using python’s panda’s tools. Summary statistics such as dataset size were gathered to better understand the contents of the files. Missing and unknown objects were removed. I have standardized the column name to make it more readable.</a:t>
            </a:r>
          </a:p>
        </p:txBody>
      </p:sp>
    </p:spTree>
    <p:extLst>
      <p:ext uri="{BB962C8B-B14F-4D97-AF65-F5344CB8AC3E}">
        <p14:creationId xmlns:p14="http://schemas.microsoft.com/office/powerpoint/2010/main" val="1714306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55A3-6B4A-4DED-B4D8-3876E2599F13}"/>
              </a:ext>
            </a:extLst>
          </p:cNvPr>
          <p:cNvSpPr>
            <a:spLocks noGrp="1"/>
          </p:cNvSpPr>
          <p:nvPr>
            <p:ph type="title"/>
          </p:nvPr>
        </p:nvSpPr>
        <p:spPr/>
        <p:txBody>
          <a:bodyPr>
            <a:normAutofit/>
          </a:bodyPr>
          <a:lstStyle/>
          <a:p>
            <a:r>
              <a:rPr lang="en-US" dirty="0"/>
              <a:t>Data Wrangling…</a:t>
            </a:r>
          </a:p>
        </p:txBody>
      </p:sp>
      <p:sp>
        <p:nvSpPr>
          <p:cNvPr id="3" name="Content Placeholder 2">
            <a:extLst>
              <a:ext uri="{FF2B5EF4-FFF2-40B4-BE49-F238E27FC236}">
                <a16:creationId xmlns:a16="http://schemas.microsoft.com/office/drawing/2014/main" id="{690C5ABA-B108-4A3D-9FBF-85D3BF51CB72}"/>
              </a:ext>
            </a:extLst>
          </p:cNvPr>
          <p:cNvSpPr>
            <a:spLocks noGrp="1"/>
          </p:cNvSpPr>
          <p:nvPr>
            <p:ph idx="1"/>
          </p:nvPr>
        </p:nvSpPr>
        <p:spPr/>
        <p:txBody>
          <a:bodyPr/>
          <a:lstStyle/>
          <a:p>
            <a:r>
              <a:rPr lang="en-US" dirty="0"/>
              <a:t> I type cast the attributes to reflect the intended values of the columns. Visualization of the hourly distribution counts give us different interesting relationships. The season wise hourly distribution of counts shows that in all the seasons there are peaks around 8AM and 5PM which are considered to be rush hours. </a:t>
            </a:r>
          </a:p>
        </p:txBody>
      </p:sp>
    </p:spTree>
    <p:extLst>
      <p:ext uri="{BB962C8B-B14F-4D97-AF65-F5344CB8AC3E}">
        <p14:creationId xmlns:p14="http://schemas.microsoft.com/office/powerpoint/2010/main" val="205803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7DE6-AFD2-404D-91BA-9E76152A5696}"/>
              </a:ext>
            </a:extLst>
          </p:cNvPr>
          <p:cNvSpPr>
            <a:spLocks noGrp="1"/>
          </p:cNvSpPr>
          <p:nvPr>
            <p:ph type="title"/>
          </p:nvPr>
        </p:nvSpPr>
        <p:spPr/>
        <p:txBody>
          <a:bodyPr>
            <a:normAutofit/>
          </a:bodyPr>
          <a:lstStyle/>
          <a:p>
            <a:r>
              <a:rPr lang="en-US" dirty="0"/>
              <a:t>Data Wrangling…</a:t>
            </a:r>
          </a:p>
        </p:txBody>
      </p:sp>
      <p:sp>
        <p:nvSpPr>
          <p:cNvPr id="3" name="Content Placeholder 2">
            <a:extLst>
              <a:ext uri="{FF2B5EF4-FFF2-40B4-BE49-F238E27FC236}">
                <a16:creationId xmlns:a16="http://schemas.microsoft.com/office/drawing/2014/main" id="{903E1891-4ECA-4BD2-B96A-F943678DFBDD}"/>
              </a:ext>
            </a:extLst>
          </p:cNvPr>
          <p:cNvSpPr>
            <a:spLocks noGrp="1"/>
          </p:cNvSpPr>
          <p:nvPr>
            <p:ph idx="1"/>
          </p:nvPr>
        </p:nvSpPr>
        <p:spPr/>
        <p:txBody>
          <a:bodyPr/>
          <a:lstStyle/>
          <a:p>
            <a:r>
              <a:rPr lang="en-US" dirty="0"/>
              <a:t>The analysis of hourly counts by weekday wise hourly distribution shows that on average weekdays have a higher usage than weekends. The analysis of a random hourly distribution of counts shows that early hours and late nights have low counts, but significant outliers as do afternoon hours. Peak hours have higher medians and counts with virtually no outliers. </a:t>
            </a:r>
          </a:p>
        </p:txBody>
      </p:sp>
    </p:spTree>
    <p:extLst>
      <p:ext uri="{BB962C8B-B14F-4D97-AF65-F5344CB8AC3E}">
        <p14:creationId xmlns:p14="http://schemas.microsoft.com/office/powerpoint/2010/main" val="1777563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F29B-1714-4F73-9FFD-06FFA264FCE0}"/>
              </a:ext>
            </a:extLst>
          </p:cNvPr>
          <p:cNvSpPr>
            <a:spLocks noGrp="1"/>
          </p:cNvSpPr>
          <p:nvPr>
            <p:ph type="title"/>
          </p:nvPr>
        </p:nvSpPr>
        <p:spPr/>
        <p:txBody>
          <a:bodyPr>
            <a:normAutofit/>
          </a:bodyPr>
          <a:lstStyle/>
          <a:p>
            <a:r>
              <a:rPr lang="en-US" dirty="0"/>
              <a:t>Data Wrangling…</a:t>
            </a:r>
          </a:p>
        </p:txBody>
      </p:sp>
      <p:sp>
        <p:nvSpPr>
          <p:cNvPr id="3" name="Content Placeholder 2">
            <a:extLst>
              <a:ext uri="{FF2B5EF4-FFF2-40B4-BE49-F238E27FC236}">
                <a16:creationId xmlns:a16="http://schemas.microsoft.com/office/drawing/2014/main" id="{0AB8171A-3AC9-4D13-82C4-F4EA7F891CD2}"/>
              </a:ext>
            </a:extLst>
          </p:cNvPr>
          <p:cNvSpPr>
            <a:spLocks noGrp="1"/>
          </p:cNvSpPr>
          <p:nvPr>
            <p:ph idx="1"/>
          </p:nvPr>
        </p:nvSpPr>
        <p:spPr/>
        <p:txBody>
          <a:bodyPr/>
          <a:lstStyle/>
          <a:p>
            <a:r>
              <a:rPr lang="en-US" dirty="0"/>
              <a:t>The monthly distribution of total counts shows that the highest counts occur from June to October of the year which makes senses as it’s the fall season of the year. If we have other datasets that could explain the nature of our bikes or their efficiencies, it could help as improve our bike share count.</a:t>
            </a:r>
          </a:p>
        </p:txBody>
      </p:sp>
    </p:spTree>
    <p:extLst>
      <p:ext uri="{BB962C8B-B14F-4D97-AF65-F5344CB8AC3E}">
        <p14:creationId xmlns:p14="http://schemas.microsoft.com/office/powerpoint/2010/main" val="2120730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BB37-B86B-46FC-8A40-0FBEEED2F22A}"/>
              </a:ext>
            </a:extLst>
          </p:cNvPr>
          <p:cNvSpPr>
            <a:spLocks noGrp="1"/>
          </p:cNvSpPr>
          <p:nvPr>
            <p:ph type="title"/>
          </p:nvPr>
        </p:nvSpPr>
        <p:spPr/>
        <p:txBody>
          <a:bodyPr/>
          <a:lstStyle/>
          <a:p>
            <a:r>
              <a:rPr lang="en-US" dirty="0"/>
              <a:t>Initial Findings</a:t>
            </a:r>
          </a:p>
        </p:txBody>
      </p:sp>
      <p:sp>
        <p:nvSpPr>
          <p:cNvPr id="3" name="Content Placeholder 2">
            <a:extLst>
              <a:ext uri="{FF2B5EF4-FFF2-40B4-BE49-F238E27FC236}">
                <a16:creationId xmlns:a16="http://schemas.microsoft.com/office/drawing/2014/main" id="{C0EEEE07-BC91-4C57-ADEC-9BD7C80727B0}"/>
              </a:ext>
            </a:extLst>
          </p:cNvPr>
          <p:cNvSpPr>
            <a:spLocks noGrp="1"/>
          </p:cNvSpPr>
          <p:nvPr>
            <p:ph idx="1"/>
          </p:nvPr>
        </p:nvSpPr>
        <p:spPr>
          <a:xfrm>
            <a:off x="1463040" y="2119256"/>
            <a:ext cx="6690360" cy="4052943"/>
          </a:xfrm>
        </p:spPr>
        <p:txBody>
          <a:bodyPr>
            <a:normAutofit fontScale="85000" lnSpcReduction="20000"/>
          </a:bodyPr>
          <a:lstStyle/>
          <a:p>
            <a:r>
              <a:rPr lang="en-US" dirty="0"/>
              <a:t>There is a higher bike sharing count  around </a:t>
            </a:r>
          </a:p>
          <a:p>
            <a:pPr marL="0" indent="0">
              <a:buNone/>
            </a:pPr>
            <a:r>
              <a:rPr lang="en-US" dirty="0"/>
              <a:t>rush hours. Typically they are 8AM and 5PM.</a:t>
            </a:r>
          </a:p>
          <a:p>
            <a:pPr marL="0" indent="0">
              <a:buNone/>
            </a:pPr>
            <a:endParaRPr lang="en-US" dirty="0"/>
          </a:p>
          <a:p>
            <a:pPr lvl="0">
              <a:buClr>
                <a:srgbClr val="AA2B1E"/>
              </a:buClr>
            </a:pPr>
            <a:r>
              <a:rPr lang="en-US" dirty="0">
                <a:solidFill>
                  <a:prstClr val="black"/>
                </a:solidFill>
              </a:rPr>
              <a:t>Weekdays have higher usages as compared </a:t>
            </a:r>
          </a:p>
          <a:p>
            <a:pPr marL="0" lvl="0" indent="0">
              <a:buClr>
                <a:srgbClr val="AA2B1E"/>
              </a:buClr>
              <a:buNone/>
            </a:pPr>
            <a:r>
              <a:rPr lang="en-US" dirty="0">
                <a:solidFill>
                  <a:prstClr val="black"/>
                </a:solidFill>
              </a:rPr>
              <a:t>to weekends.</a:t>
            </a:r>
          </a:p>
          <a:p>
            <a:pPr marL="0" lvl="0" indent="0">
              <a:buClr>
                <a:srgbClr val="AA2B1E"/>
              </a:buClr>
              <a:buNone/>
            </a:pPr>
            <a:endParaRPr lang="en-US" dirty="0">
              <a:solidFill>
                <a:prstClr val="black"/>
              </a:solidFill>
            </a:endParaRPr>
          </a:p>
          <a:p>
            <a:r>
              <a:rPr lang="en-US" dirty="0"/>
              <a:t>Early hours of a day(0-4) and late nights (21-23)</a:t>
            </a:r>
          </a:p>
          <a:p>
            <a:pPr marL="0" indent="0">
              <a:buNone/>
            </a:pPr>
            <a:r>
              <a:rPr lang="en-US" dirty="0"/>
              <a:t>have low counts of bike sharing.</a:t>
            </a:r>
          </a:p>
          <a:p>
            <a:pPr marL="0" indent="0">
              <a:buNone/>
            </a:pPr>
            <a:endParaRPr lang="en-US" dirty="0"/>
          </a:p>
          <a:p>
            <a:pPr marL="0" indent="0">
              <a:buNone/>
            </a:pPr>
            <a:endParaRPr lang="en-US" dirty="0"/>
          </a:p>
          <a:p>
            <a:pPr marL="0" lvl="0" indent="0">
              <a:buClr>
                <a:srgbClr val="AA2B1E"/>
              </a:buClr>
              <a:buNone/>
            </a:pPr>
            <a:endParaRPr lang="en-US" dirty="0">
              <a:solidFill>
                <a:prstClr val="black"/>
              </a:solidFill>
            </a:endParaRPr>
          </a:p>
          <a:p>
            <a:pPr marL="0" lvl="0" indent="0">
              <a:buClr>
                <a:srgbClr val="AA2B1E"/>
              </a:buClr>
              <a:buNone/>
            </a:pPr>
            <a:endParaRPr lang="en-US" dirty="0">
              <a:solidFill>
                <a:prstClr val="black"/>
              </a:solidFill>
            </a:endParaRPr>
          </a:p>
          <a:p>
            <a:pPr marL="0" lvl="0" indent="0">
              <a:buClr>
                <a:srgbClr val="AA2B1E"/>
              </a:buClr>
              <a:buNone/>
            </a:pPr>
            <a:r>
              <a:rPr lang="en-US" dirty="0">
                <a:solidFill>
                  <a:prstClr val="black"/>
                </a:solidFill>
              </a:rPr>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309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reliable information?</a:t>
            </a:r>
          </a:p>
        </p:txBody>
      </p:sp>
      <p:sp>
        <p:nvSpPr>
          <p:cNvPr id="3" name="Content Placeholder 2"/>
          <p:cNvSpPr>
            <a:spLocks noGrp="1"/>
          </p:cNvSpPr>
          <p:nvPr>
            <p:ph idx="1"/>
          </p:nvPr>
        </p:nvSpPr>
        <p:spPr>
          <a:xfrm>
            <a:off x="1463039" y="2119257"/>
            <a:ext cx="6196405" cy="3603812"/>
          </a:xfrm>
        </p:spPr>
        <p:txBody>
          <a:bodyPr/>
          <a:lstStyle/>
          <a:p>
            <a:r>
              <a:rPr lang="en-US" dirty="0"/>
              <a:t>Reliable information is information that is true or can be backed up by data.</a:t>
            </a:r>
          </a:p>
          <a:p>
            <a:pPr marL="0" indent="0">
              <a:buNone/>
            </a:pPr>
            <a:endParaRPr lang="en-US" dirty="0"/>
          </a:p>
          <a:p>
            <a:pPr marL="0" indent="0">
              <a:buNone/>
            </a:pPr>
            <a:endParaRPr lang="en-US" dirty="0"/>
          </a:p>
          <a:p>
            <a:pPr marL="0" indent="0">
              <a:buNone/>
            </a:pPr>
            <a:r>
              <a:rPr lang="en-US" dirty="0"/>
              <a:t> </a:t>
            </a:r>
          </a:p>
        </p:txBody>
      </p:sp>
      <p:pic>
        <p:nvPicPr>
          <p:cNvPr id="5123" name="Picture 3" descr="C:\Users\hcps-chavateal\AppData\Local\Microsoft\Windows\Temporary Internet Files\Content.IE5\EPGMFMGA\MC90044874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3308684"/>
            <a:ext cx="3462338" cy="230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399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DAA8-27C6-4629-960A-C3D2BF2F632C}"/>
              </a:ext>
            </a:extLst>
          </p:cNvPr>
          <p:cNvSpPr>
            <a:spLocks noGrp="1"/>
          </p:cNvSpPr>
          <p:nvPr>
            <p:ph type="title"/>
          </p:nvPr>
        </p:nvSpPr>
        <p:spPr/>
        <p:txBody>
          <a:bodyPr/>
          <a:lstStyle/>
          <a:p>
            <a:r>
              <a:rPr lang="en-US" dirty="0"/>
              <a:t>Modelling and Conclusion</a:t>
            </a:r>
          </a:p>
        </p:txBody>
      </p:sp>
      <p:sp>
        <p:nvSpPr>
          <p:cNvPr id="3" name="Content Placeholder 2">
            <a:extLst>
              <a:ext uri="{FF2B5EF4-FFF2-40B4-BE49-F238E27FC236}">
                <a16:creationId xmlns:a16="http://schemas.microsoft.com/office/drawing/2014/main" id="{0BC84A0B-8707-4C43-B6D2-4E9C7E29252D}"/>
              </a:ext>
            </a:extLst>
          </p:cNvPr>
          <p:cNvSpPr>
            <a:spLocks noGrp="1"/>
          </p:cNvSpPr>
          <p:nvPr>
            <p:ph idx="1"/>
          </p:nvPr>
        </p:nvSpPr>
        <p:spPr/>
        <p:txBody>
          <a:bodyPr/>
          <a:lstStyle/>
          <a:p>
            <a:r>
              <a:rPr lang="en-US" dirty="0"/>
              <a:t>We don't know for sure which kind of models fit our data. So we investigated a linear regression model and a non-linear regression model. We check the score of each of them and we see that a non-linear regression model(decision tree regressor) gives us a better score. </a:t>
            </a:r>
          </a:p>
        </p:txBody>
      </p:sp>
    </p:spTree>
    <p:extLst>
      <p:ext uri="{BB962C8B-B14F-4D97-AF65-F5344CB8AC3E}">
        <p14:creationId xmlns:p14="http://schemas.microsoft.com/office/powerpoint/2010/main" val="949124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DB1A-5005-4AF9-9E16-20877AC9D12A}"/>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1DF59A36-FE68-4B37-B3A5-7DFF29C17833}"/>
              </a:ext>
            </a:extLst>
          </p:cNvPr>
          <p:cNvSpPr>
            <a:spLocks noGrp="1"/>
          </p:cNvSpPr>
          <p:nvPr>
            <p:ph idx="1"/>
          </p:nvPr>
        </p:nvSpPr>
        <p:spPr/>
        <p:txBody>
          <a:bodyPr/>
          <a:lstStyle/>
          <a:p>
            <a:r>
              <a:rPr lang="en-US" dirty="0"/>
              <a:t>The tuning of the model using sample values gives us a much better score. The proposed decision tree regressor model fits the test data reasonably well. The residual error was presented to show that the model is a good fit for unseen data.</a:t>
            </a:r>
          </a:p>
        </p:txBody>
      </p:sp>
    </p:spTree>
    <p:extLst>
      <p:ext uri="{BB962C8B-B14F-4D97-AF65-F5344CB8AC3E}">
        <p14:creationId xmlns:p14="http://schemas.microsoft.com/office/powerpoint/2010/main" val="224916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What is the problem?</a:t>
            </a:r>
            <a:br>
              <a:rPr lang="en-US" dirty="0"/>
            </a:br>
            <a:br>
              <a:rPr lang="en-US" dirty="0"/>
            </a:br>
            <a:r>
              <a:rPr lang="en-US" dirty="0"/>
              <a:t> </a:t>
            </a:r>
          </a:p>
        </p:txBody>
      </p:sp>
      <p:sp>
        <p:nvSpPr>
          <p:cNvPr id="3" name="Content Placeholder 2"/>
          <p:cNvSpPr>
            <a:spLocks noGrp="1"/>
          </p:cNvSpPr>
          <p:nvPr>
            <p:ph idx="1"/>
          </p:nvPr>
        </p:nvSpPr>
        <p:spPr>
          <a:xfrm>
            <a:off x="1188157" y="1971618"/>
            <a:ext cx="6965244" cy="3895781"/>
          </a:xfrm>
        </p:spPr>
        <p:txBody>
          <a:bodyPr/>
          <a:lstStyle/>
          <a:p>
            <a:r>
              <a:rPr lang="en-US" dirty="0"/>
              <a:t>Given the Bike Sharing dataset with hourly level information of bikes along with weather and other attributes, model a system which can predict the bike count.</a:t>
            </a:r>
          </a:p>
        </p:txBody>
      </p:sp>
    </p:spTree>
    <p:extLst>
      <p:ext uri="{BB962C8B-B14F-4D97-AF65-F5344CB8AC3E}">
        <p14:creationId xmlns:p14="http://schemas.microsoft.com/office/powerpoint/2010/main" val="156016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1A57-E4F9-46ED-99C6-B6BDD21D74AD}"/>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724FDD3D-F51C-4C52-8255-11F2EBBB447B}"/>
              </a:ext>
            </a:extLst>
          </p:cNvPr>
          <p:cNvSpPr>
            <a:spLocks noGrp="1"/>
          </p:cNvSpPr>
          <p:nvPr>
            <p:ph idx="1"/>
          </p:nvPr>
        </p:nvSpPr>
        <p:spPr/>
        <p:txBody>
          <a:bodyPr/>
          <a:lstStyle/>
          <a:p>
            <a:r>
              <a:rPr lang="en-US" dirty="0"/>
              <a:t>Bike sharing systems are new generation of traditional bike rentals where entire process from membership, rental and return has become automatic. Through these systems, user can easily rent a bike from a position and return at another position.</a:t>
            </a:r>
          </a:p>
        </p:txBody>
      </p:sp>
    </p:spTree>
    <p:extLst>
      <p:ext uri="{BB962C8B-B14F-4D97-AF65-F5344CB8AC3E}">
        <p14:creationId xmlns:p14="http://schemas.microsoft.com/office/powerpoint/2010/main" val="197544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FD33-9038-4254-8A16-6ADA2BC16491}"/>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89C194E8-2D06-4370-BDE4-CF87008CF801}"/>
              </a:ext>
            </a:extLst>
          </p:cNvPr>
          <p:cNvSpPr>
            <a:spLocks noGrp="1"/>
          </p:cNvSpPr>
          <p:nvPr>
            <p:ph idx="1"/>
          </p:nvPr>
        </p:nvSpPr>
        <p:spPr/>
        <p:txBody>
          <a:bodyPr/>
          <a:lstStyle/>
          <a:p>
            <a:r>
              <a:rPr lang="en-US" dirty="0"/>
              <a:t>Currently, there are about over 500 bike-sharing programs around the world which is composed of over 500 thousand bicycles. Today, there exists great interest in these systems due to their key role in traffic, environmental and health issues. </a:t>
            </a:r>
          </a:p>
        </p:txBody>
      </p:sp>
    </p:spTree>
    <p:extLst>
      <p:ext uri="{BB962C8B-B14F-4D97-AF65-F5344CB8AC3E}">
        <p14:creationId xmlns:p14="http://schemas.microsoft.com/office/powerpoint/2010/main" val="392577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88D3-1A4A-4067-A6FB-6D8B1E929D0D}"/>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4E1AA668-7816-4DD5-A8AE-1C406BB4AAD8}"/>
              </a:ext>
            </a:extLst>
          </p:cNvPr>
          <p:cNvSpPr>
            <a:spLocks noGrp="1"/>
          </p:cNvSpPr>
          <p:nvPr>
            <p:ph idx="1"/>
          </p:nvPr>
        </p:nvSpPr>
        <p:spPr/>
        <p:txBody>
          <a:bodyPr/>
          <a:lstStyle/>
          <a:p>
            <a:r>
              <a:rPr lang="en-US" dirty="0"/>
              <a:t>Apart from interesting real-world applications of bike sharing systems, the characteristics of data being generated by these systems make them attractive for the research. Opposed to other transport services such as bus or subway, the duration of travel, departure and arrival position is explicitly recorded in these systems.</a:t>
            </a:r>
          </a:p>
        </p:txBody>
      </p:sp>
    </p:spTree>
    <p:extLst>
      <p:ext uri="{BB962C8B-B14F-4D97-AF65-F5344CB8AC3E}">
        <p14:creationId xmlns:p14="http://schemas.microsoft.com/office/powerpoint/2010/main" val="370512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FEF1-0EC9-43B8-8946-B73AD59E436B}"/>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344D3A85-AD14-46BF-9E26-10918D6AD9C9}"/>
              </a:ext>
            </a:extLst>
          </p:cNvPr>
          <p:cNvSpPr>
            <a:spLocks noGrp="1"/>
          </p:cNvSpPr>
          <p:nvPr>
            <p:ph idx="1"/>
          </p:nvPr>
        </p:nvSpPr>
        <p:spPr/>
        <p:txBody>
          <a:bodyPr/>
          <a:lstStyle/>
          <a:p>
            <a:r>
              <a:rPr lang="en-US" dirty="0"/>
              <a:t>This feature turns bike sharing system into a virtual sensor network that can be used for sensing mobility in the city. Hence, it is expected that most of notable events in the city could be detected via monitoring these data.</a:t>
            </a:r>
          </a:p>
        </p:txBody>
      </p:sp>
    </p:spTree>
    <p:extLst>
      <p:ext uri="{BB962C8B-B14F-4D97-AF65-F5344CB8AC3E}">
        <p14:creationId xmlns:p14="http://schemas.microsoft.com/office/powerpoint/2010/main" val="3863835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7E7D-8B79-47BF-A30D-AE7955E47E0A}"/>
              </a:ext>
            </a:extLst>
          </p:cNvPr>
          <p:cNvSpPr>
            <a:spLocks noGrp="1"/>
          </p:cNvSpPr>
          <p:nvPr>
            <p:ph type="title"/>
          </p:nvPr>
        </p:nvSpPr>
        <p:spPr/>
        <p:txBody>
          <a:bodyPr>
            <a:normAutofit/>
          </a:bodyPr>
          <a:lstStyle/>
          <a:p>
            <a:r>
              <a:rPr lang="en-US" dirty="0"/>
              <a:t>Dataset information…</a:t>
            </a:r>
          </a:p>
        </p:txBody>
      </p:sp>
      <p:sp>
        <p:nvSpPr>
          <p:cNvPr id="3" name="Content Placeholder 2">
            <a:extLst>
              <a:ext uri="{FF2B5EF4-FFF2-40B4-BE49-F238E27FC236}">
                <a16:creationId xmlns:a16="http://schemas.microsoft.com/office/drawing/2014/main" id="{93C1C7A7-63F2-4C1D-BB2D-9EC697393D29}"/>
              </a:ext>
            </a:extLst>
          </p:cNvPr>
          <p:cNvSpPr>
            <a:spLocks noGrp="1"/>
          </p:cNvSpPr>
          <p:nvPr>
            <p:ph idx="1"/>
          </p:nvPr>
        </p:nvSpPr>
        <p:spPr/>
        <p:txBody>
          <a:bodyPr/>
          <a:lstStyle/>
          <a:p>
            <a:r>
              <a:rPr lang="en-US" dirty="0"/>
              <a:t>Moreover, having a dataset that explains the hourly weather condition could also be very helpful. I investigated the effects of the features have on bike share count. The collinearity between features was also investigated to determine which features are more important to predict bike share count.</a:t>
            </a:r>
          </a:p>
        </p:txBody>
      </p:sp>
    </p:spTree>
    <p:extLst>
      <p:ext uri="{BB962C8B-B14F-4D97-AF65-F5344CB8AC3E}">
        <p14:creationId xmlns:p14="http://schemas.microsoft.com/office/powerpoint/2010/main" val="31813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3164-09A0-4541-B643-43F04A45E94A}"/>
              </a:ext>
            </a:extLst>
          </p:cNvPr>
          <p:cNvSpPr>
            <a:spLocks noGrp="1"/>
          </p:cNvSpPr>
          <p:nvPr>
            <p:ph type="title"/>
          </p:nvPr>
        </p:nvSpPr>
        <p:spPr/>
        <p:txBody>
          <a:bodyPr/>
          <a:lstStyle/>
          <a:p>
            <a:r>
              <a:rPr lang="en-US" dirty="0"/>
              <a:t>Attribute Information</a:t>
            </a:r>
          </a:p>
        </p:txBody>
      </p:sp>
      <p:sp>
        <p:nvSpPr>
          <p:cNvPr id="3" name="Content Placeholder 2">
            <a:extLst>
              <a:ext uri="{FF2B5EF4-FFF2-40B4-BE49-F238E27FC236}">
                <a16:creationId xmlns:a16="http://schemas.microsoft.com/office/drawing/2014/main" id="{65707FBB-BC96-4F3F-B255-02049DACE4E0}"/>
              </a:ext>
            </a:extLst>
          </p:cNvPr>
          <p:cNvSpPr>
            <a:spLocks noGrp="1"/>
          </p:cNvSpPr>
          <p:nvPr>
            <p:ph idx="1"/>
          </p:nvPr>
        </p:nvSpPr>
        <p:spPr>
          <a:xfrm>
            <a:off x="1463040" y="2119256"/>
            <a:ext cx="6597228" cy="3921161"/>
          </a:xfrm>
        </p:spPr>
        <p:txBody>
          <a:bodyPr>
            <a:normAutofit fontScale="85000" lnSpcReduction="20000"/>
          </a:bodyPr>
          <a:lstStyle/>
          <a:p>
            <a:pPr marL="0" indent="0">
              <a:buNone/>
            </a:pPr>
            <a:r>
              <a:rPr lang="en-US" dirty="0"/>
              <a:t>Both hour.csv and day.csv have the following fields, except hr which is not available in day.csv</a:t>
            </a:r>
          </a:p>
          <a:p>
            <a:r>
              <a:rPr lang="en-US" dirty="0"/>
              <a:t>instant: record index</a:t>
            </a:r>
          </a:p>
          <a:p>
            <a:r>
              <a:rPr lang="en-US" dirty="0"/>
              <a:t>dteday : date</a:t>
            </a:r>
          </a:p>
          <a:p>
            <a:r>
              <a:rPr lang="en-US" dirty="0"/>
              <a:t>season : season (1:springer, 2:summer, 3:fall, 4:winter)</a:t>
            </a:r>
          </a:p>
          <a:p>
            <a:r>
              <a:rPr lang="en-US" dirty="0"/>
              <a:t>yr : year (0: 2011, 1:2012)</a:t>
            </a:r>
          </a:p>
          <a:p>
            <a:r>
              <a:rPr lang="en-US" dirty="0"/>
              <a:t>mnth : month ( 1 to 12)</a:t>
            </a:r>
          </a:p>
          <a:p>
            <a:r>
              <a:rPr lang="en-US" dirty="0"/>
              <a:t>hr : hour (0 to 23)</a:t>
            </a:r>
          </a:p>
          <a:p>
            <a:r>
              <a:rPr lang="en-US" dirty="0"/>
              <a:t>holiday : weather day is holiday or not (extracted from [Web Link])</a:t>
            </a:r>
          </a:p>
          <a:p>
            <a:r>
              <a:rPr lang="en-US" dirty="0"/>
              <a:t>weekday : day of the week</a:t>
            </a:r>
          </a:p>
          <a:p>
            <a:r>
              <a:rPr lang="en-US" dirty="0"/>
              <a:t>workingday : if day is neither weekend nor holiday is 1, otherwise is 0.</a:t>
            </a:r>
          </a:p>
          <a:p>
            <a:endParaRPr lang="en-US" dirty="0"/>
          </a:p>
        </p:txBody>
      </p:sp>
    </p:spTree>
    <p:extLst>
      <p:ext uri="{BB962C8B-B14F-4D97-AF65-F5344CB8AC3E}">
        <p14:creationId xmlns:p14="http://schemas.microsoft.com/office/powerpoint/2010/main" val="11472293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version>
  <revision id="1.0.37047.0"/>
</version>
</file>

<file path=customXml/itemProps1.xml><?xml version="1.0" encoding="utf-8"?>
<ds:datastoreItem xmlns:ds="http://schemas.openxmlformats.org/officeDocument/2006/customXml" ds:itemID="{C00E94A9-B732-44DB-B430-B36EB10E817A}">
  <ds:schemaRefs/>
</ds:datastoreItem>
</file>

<file path=docProps/app.xml><?xml version="1.0" encoding="utf-8"?>
<Properties xmlns="http://schemas.openxmlformats.org/officeDocument/2006/extended-properties" xmlns:vt="http://schemas.openxmlformats.org/officeDocument/2006/docPropsVTypes">
  <Template>Pushpin</Template>
  <TotalTime>3196</TotalTime>
  <Words>1070</Words>
  <Application>Microsoft Office PowerPoint</Application>
  <PresentationFormat>On-screen Show (4:3)</PresentationFormat>
  <Paragraphs>86</Paragraphs>
  <Slides>21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Brush Script MT</vt:lpstr>
      <vt:lpstr>Constantia</vt:lpstr>
      <vt:lpstr>Franklin Gothic Book</vt:lpstr>
      <vt:lpstr>Rage Italic</vt:lpstr>
      <vt:lpstr>Pushpin</vt:lpstr>
      <vt:lpstr>How to find the number of bikes shared  </vt:lpstr>
      <vt:lpstr>What is reliable information?</vt:lpstr>
      <vt:lpstr> What is the problem?   </vt:lpstr>
      <vt:lpstr>Dataset information</vt:lpstr>
      <vt:lpstr>Dataset information…</vt:lpstr>
      <vt:lpstr>Dataset Information…</vt:lpstr>
      <vt:lpstr>Dataset Information…</vt:lpstr>
      <vt:lpstr>Dataset information…</vt:lpstr>
      <vt:lpstr>Attribute Information</vt:lpstr>
      <vt:lpstr>Attribute information…</vt:lpstr>
      <vt:lpstr>Attribute information…</vt:lpstr>
      <vt:lpstr> What does bike share count?   </vt:lpstr>
      <vt:lpstr>Who is affected by this problem?</vt:lpstr>
      <vt:lpstr>How should I go about solving this problem?</vt:lpstr>
      <vt:lpstr>Data wrangling</vt:lpstr>
      <vt:lpstr>Data Wrangling…</vt:lpstr>
      <vt:lpstr>Data Wrangling…</vt:lpstr>
      <vt:lpstr>Data Wrangling…</vt:lpstr>
      <vt:lpstr>Initial Findings</vt:lpstr>
      <vt:lpstr>Modelling and Conclusion</vt:lpstr>
      <vt:lpstr>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seid ahmed</cp:lastModifiedBy>
  <cp:revision>75</cp:revision>
  <dcterms:created xsi:type="dcterms:W3CDTF">2011-12-05T20:04:06Z</dcterms:created>
  <dcterms:modified xsi:type="dcterms:W3CDTF">2018-10-21T18:33:51Z</dcterms:modified>
</cp:coreProperties>
</file>