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audio1.wav" ContentType="audio/wav"/>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2"/>
  </p:sldMasterIdLst>
  <p:sldIdLst>
    <p:sldId id="275" r:id="rId3"/>
    <p:sldId id="261" r:id="rId4"/>
    <p:sldId id="276" r:id="rId5"/>
    <p:sldId id="277" r:id="rId6"/>
    <p:sldId id="263" r:id="rId7"/>
    <p:sldId id="258" r:id="rId8"/>
    <p:sldId id="280" r:id="rId9"/>
    <p:sldId id="282" r:id="rId10"/>
    <p:sldId id="283" r:id="rId11"/>
    <p:sldId id="278" r:id="rId12"/>
    <p:sldId id="291" r:id="rId13"/>
    <p:sldId id="292" r:id="rId14"/>
    <p:sldId id="293" r:id="rId15"/>
    <p:sldId id="287" r:id="rId16"/>
    <p:sldId id="285" r:id="rId17"/>
    <p:sldId id="289" r:id="rId18"/>
    <p:sldId id="286" r:id="rId19"/>
    <p:sldId id="290" r:id="rId20"/>
    <p:sldId id="284" r:id="rId21"/>
    <p:sldId id="259" r:id="rId22"/>
    <p:sldId id="279" r:id="rId23"/>
  </p:sldIdLst>
  <p:sldSz cx="9144000" cy="6858000" type="screen4x3"/>
  <p:notesSz cx="6858000" cy="9144000"/>
  <p:custDataLst>
    <p:custData r:id="rId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p:cViewPr varScale="1">
        <p:scale>
          <a:sx n="65" d="100"/>
          <a:sy n="65" d="100"/>
        </p:scale>
        <p:origin x="744"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0404068E-D2C2-4349-8500-F9696D2CA8F5}" type="datetimeFigureOut">
              <a:rPr lang="en-US" smtClean="0"/>
              <a:t>10/22/2018</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D1533E1-FDE3-4A7A-9C86-83C5573F6E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4068E-D2C2-4349-8500-F9696D2CA8F5}"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4068E-D2C2-4349-8500-F9696D2CA8F5}"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4068E-D2C2-4349-8500-F9696D2CA8F5}"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4068E-D2C2-4349-8500-F9696D2CA8F5}"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0404068E-D2C2-4349-8500-F9696D2CA8F5}" type="datetimeFigureOut">
              <a:rPr lang="en-US" smtClean="0"/>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1533E1-FDE3-4A7A-9C86-83C5573F6E46}" type="slidenum">
              <a:rPr lang="en-US" smtClean="0"/>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404068E-D2C2-4349-8500-F9696D2CA8F5}" type="datetimeFigureOut">
              <a:rPr lang="en-US" smtClean="0"/>
              <a:t>10/22/2018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1533E1-FDE3-4A7A-9C86-83C5573F6E46}" type="slidenum">
              <a:rPr lang="en-US" smtClean="0"/>
              <a:t>‹#›</a:t>
            </a:fld>
            <a:endParaRPr lang="en-US" dirty="0"/>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4068E-D2C2-4349-8500-F9696D2CA8F5}" type="datetimeFigureOut">
              <a:rPr lang="en-US" smtClean="0"/>
              <a:t>10/22/2018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4068E-D2C2-4349-8500-F9696D2CA8F5}" type="datetimeFigureOut">
              <a:rPr lang="en-US" smtClean="0"/>
              <a:t>10/22/2018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0404068E-D2C2-4349-8500-F9696D2CA8F5}" type="datetimeFigureOut">
              <a:rPr lang="en-US" smtClean="0"/>
              <a:t>10/22/2018</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0D1533E1-FDE3-4A7A-9C86-83C5573F6E4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0404068E-D2C2-4349-8500-F9696D2CA8F5}" type="datetimeFigureOut">
              <a:rPr lang="en-US" smtClean="0"/>
              <a:t>10/22/2018</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0D1533E1-FDE3-4A7A-9C86-83C5573F6E4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0404068E-D2C2-4349-8500-F9696D2CA8F5}" type="datetimeFigureOut">
              <a:rPr lang="en-US" smtClean="0"/>
              <a:t>10/22/2018</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D1533E1-FDE3-4A7A-9C86-83C5573F6E4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5.png"/><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colleagues-business-lecture-437019/"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pxhere.com/en/photo/1079382" TargetMode="Externa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Auto+M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How to tackle fuel</a:t>
            </a:r>
            <a:br>
              <a:rPr lang="en-US" dirty="0"/>
            </a:br>
            <a:r>
              <a:rPr lang="en-US" dirty="0"/>
              <a:t>efficiency of a car </a:t>
            </a:r>
          </a:p>
        </p:txBody>
      </p:sp>
      <p:sp>
        <p:nvSpPr>
          <p:cNvPr id="3" name="Subtitle 2"/>
          <p:cNvSpPr>
            <a:spLocks noGrp="1"/>
          </p:cNvSpPr>
          <p:nvPr>
            <p:ph type="subTitle" idx="1"/>
          </p:nvPr>
        </p:nvSpPr>
        <p:spPr/>
        <p:txBody>
          <a:bodyPr/>
          <a:lstStyle/>
          <a:p>
            <a:r>
              <a:rPr lang="en-US" dirty="0"/>
              <a:t>By: Seid Ahmed</a:t>
            </a:r>
          </a:p>
          <a:p>
            <a:endParaRPr lang="en-US" dirty="0"/>
          </a:p>
          <a:p>
            <a:endParaRPr lang="en-US" dirty="0"/>
          </a:p>
          <a:p>
            <a:r>
              <a:rPr lang="en-US" sz="800" dirty="0"/>
              <a:t>:</a:t>
            </a:r>
            <a:endParaRPr lang="en-US" dirty="0"/>
          </a:p>
        </p:txBody>
      </p:sp>
      <p:pic>
        <p:nvPicPr>
          <p:cNvPr id="11" name="MS900069265[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752600" y="4106777"/>
            <a:ext cx="609600" cy="609600"/>
          </a:xfrm>
          <a:prstGeom prst="rect">
            <a:avLst/>
          </a:prstGeom>
        </p:spPr>
      </p:pic>
    </p:spTree>
    <p:extLst>
      <p:ext uri="{BB962C8B-B14F-4D97-AF65-F5344CB8AC3E}">
        <p14:creationId xmlns:p14="http://schemas.microsoft.com/office/powerpoint/2010/main" val="1098854741"/>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4" name="cashreg.wav"/>
          </p:stSnd>
        </p:sndAc>
      </p:transition>
    </mc:Choice>
    <mc:Fallback xmlns="">
      <p:transition spd="slow">
        <p:fade/>
        <p:sndAc>
          <p:stSnd>
            <p:snd r:embed="rId8" name="cashreg.wav"/>
          </p:stSnd>
        </p:sndAc>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35" fill="hold"/>
                                        <p:tgtEl>
                                          <p:spTgt spid="11"/>
                                        </p:tgtEl>
                                      </p:cBhvr>
                                    </p:cmd>
                                  </p:childTnLst>
                                </p:cTn>
                              </p:par>
                            </p:childTnLst>
                          </p:cTn>
                        </p:par>
                      </p:childTnLst>
                    </p:cTn>
                  </p:par>
                </p:childTnLst>
              </p:cTn>
              <p:nextCondLst>
                <p:cond evt="onClick" delay="0">
                  <p:tgtEl>
                    <p:spTgt spid="11"/>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Initial Findings</a:t>
            </a:r>
          </a:p>
        </p:txBody>
      </p:sp>
      <p:sp>
        <p:nvSpPr>
          <p:cNvPr id="3" name="Content Placeholder 2"/>
          <p:cNvSpPr>
            <a:spLocks noGrp="1"/>
          </p:cNvSpPr>
          <p:nvPr>
            <p:ph idx="1"/>
          </p:nvPr>
        </p:nvSpPr>
        <p:spPr>
          <a:xfrm>
            <a:off x="1463040" y="2119257"/>
            <a:ext cx="6233160" cy="4052944"/>
          </a:xfrm>
        </p:spPr>
        <p:txBody>
          <a:bodyPr>
            <a:normAutofit fontScale="85000" lnSpcReduction="20000"/>
          </a:bodyPr>
          <a:lstStyle/>
          <a:p>
            <a:r>
              <a:rPr lang="en-US" dirty="0"/>
              <a:t>We first investigated the distributions and the skew of each of the features if we can see any pattern.</a:t>
            </a:r>
          </a:p>
          <a:p>
            <a:r>
              <a:rPr lang="en-US" dirty="0"/>
              <a:t>From the multimodal data visualization we see that efficiency measured by mpg improved over years for different cars of every origin i.e. whether its foreign made or US made. </a:t>
            </a:r>
          </a:p>
          <a:p>
            <a:r>
              <a:rPr lang="en-US" dirty="0"/>
              <a:t>The measure of efficiency  measured by mpg as compared to cylinders shows mpg decreases as the cylinders increase. </a:t>
            </a:r>
          </a:p>
          <a:p>
            <a:r>
              <a:rPr lang="en-US" dirty="0"/>
              <a:t>When we compare cars of the same year by origin the US cars are less efficient or have less mpg than the foreign made cars. Last but not least, foreign model cars are more efficient as compared to US model cars.</a:t>
            </a:r>
          </a:p>
          <a:p>
            <a:endParaRPr lang="en-US" dirty="0"/>
          </a:p>
        </p:txBody>
      </p:sp>
    </p:spTree>
    <p:extLst>
      <p:ext uri="{BB962C8B-B14F-4D97-AF65-F5344CB8AC3E}">
        <p14:creationId xmlns:p14="http://schemas.microsoft.com/office/powerpoint/2010/main" val="27082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D5B8-4683-4530-BB48-8F827E022E16}"/>
              </a:ext>
            </a:extLst>
          </p:cNvPr>
          <p:cNvSpPr>
            <a:spLocks noGrp="1"/>
          </p:cNvSpPr>
          <p:nvPr>
            <p:ph type="title"/>
          </p:nvPr>
        </p:nvSpPr>
        <p:spPr>
          <a:xfrm>
            <a:off x="1095023" y="381000"/>
            <a:ext cx="6905977" cy="2438400"/>
          </a:xfrm>
        </p:spPr>
        <p:txBody>
          <a:bodyPr>
            <a:normAutofit/>
          </a:bodyPr>
          <a:lstStyle/>
          <a:p>
            <a:r>
              <a:rPr lang="en-US" sz="3200" dirty="0"/>
              <a:t>75% of  cars from USA  have MPG below global average compared to cars from Japan and Europe.</a:t>
            </a:r>
          </a:p>
        </p:txBody>
      </p:sp>
      <p:pic>
        <p:nvPicPr>
          <p:cNvPr id="8" name="Content Placeholder 7">
            <a:extLst>
              <a:ext uri="{FF2B5EF4-FFF2-40B4-BE49-F238E27FC236}">
                <a16:creationId xmlns:a16="http://schemas.microsoft.com/office/drawing/2014/main" id="{B43ADD4A-3350-4DF4-93B2-4D3E1A92BE8D}"/>
              </a:ext>
            </a:extLst>
          </p:cNvPr>
          <p:cNvPicPr>
            <a:picLocks noGrp="1" noChangeAspect="1"/>
          </p:cNvPicPr>
          <p:nvPr>
            <p:ph idx="1"/>
          </p:nvPr>
        </p:nvPicPr>
        <p:blipFill>
          <a:blip r:embed="rId2"/>
          <a:stretch>
            <a:fillRect/>
          </a:stretch>
        </p:blipFill>
        <p:spPr>
          <a:xfrm>
            <a:off x="1143000" y="2514599"/>
            <a:ext cx="7238999" cy="3581401"/>
          </a:xfrm>
          <a:prstGeom prst="rect">
            <a:avLst/>
          </a:prstGeom>
        </p:spPr>
      </p:pic>
    </p:spTree>
    <p:extLst>
      <p:ext uri="{BB962C8B-B14F-4D97-AF65-F5344CB8AC3E}">
        <p14:creationId xmlns:p14="http://schemas.microsoft.com/office/powerpoint/2010/main" val="94379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0508-2EBF-4B56-B714-0E9A7BF04634}"/>
              </a:ext>
            </a:extLst>
          </p:cNvPr>
          <p:cNvSpPr>
            <a:spLocks noGrp="1"/>
          </p:cNvSpPr>
          <p:nvPr>
            <p:ph type="title"/>
          </p:nvPr>
        </p:nvSpPr>
        <p:spPr/>
        <p:txBody>
          <a:bodyPr>
            <a:normAutofit/>
          </a:bodyPr>
          <a:lstStyle/>
          <a:p>
            <a:r>
              <a:rPr lang="en-US" sz="3200" dirty="0"/>
              <a:t>The MPG generally gets better as the year goes by</a:t>
            </a:r>
          </a:p>
        </p:txBody>
      </p:sp>
      <p:pic>
        <p:nvPicPr>
          <p:cNvPr id="4" name="Content Placeholder 3">
            <a:extLst>
              <a:ext uri="{FF2B5EF4-FFF2-40B4-BE49-F238E27FC236}">
                <a16:creationId xmlns:a16="http://schemas.microsoft.com/office/drawing/2014/main" id="{48AB3962-86F5-4A78-82A7-18BD39433E6E}"/>
              </a:ext>
            </a:extLst>
          </p:cNvPr>
          <p:cNvPicPr>
            <a:picLocks noGrp="1" noChangeAspect="1"/>
          </p:cNvPicPr>
          <p:nvPr>
            <p:ph idx="1"/>
          </p:nvPr>
        </p:nvPicPr>
        <p:blipFill>
          <a:blip r:embed="rId2"/>
          <a:stretch>
            <a:fillRect/>
          </a:stretch>
        </p:blipFill>
        <p:spPr>
          <a:xfrm>
            <a:off x="2175669" y="2135188"/>
            <a:ext cx="4772025" cy="3571875"/>
          </a:xfrm>
          <a:prstGeom prst="rect">
            <a:avLst/>
          </a:prstGeom>
        </p:spPr>
      </p:pic>
    </p:spTree>
    <p:extLst>
      <p:ext uri="{BB962C8B-B14F-4D97-AF65-F5344CB8AC3E}">
        <p14:creationId xmlns:p14="http://schemas.microsoft.com/office/powerpoint/2010/main" val="22347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4D93-AE57-41A0-A7AB-082F4297D61A}"/>
              </a:ext>
            </a:extLst>
          </p:cNvPr>
          <p:cNvSpPr>
            <a:spLocks noGrp="1"/>
          </p:cNvSpPr>
          <p:nvPr>
            <p:ph type="title"/>
          </p:nvPr>
        </p:nvSpPr>
        <p:spPr/>
        <p:txBody>
          <a:bodyPr>
            <a:normAutofit fontScale="90000"/>
          </a:bodyPr>
          <a:lstStyle/>
          <a:p>
            <a:r>
              <a:rPr lang="en-US" dirty="0"/>
              <a:t> </a:t>
            </a:r>
            <a:r>
              <a:rPr lang="en-US" sz="3600" dirty="0"/>
              <a:t>The cylinders 4 and 5 have better MPG</a:t>
            </a:r>
          </a:p>
        </p:txBody>
      </p:sp>
      <p:pic>
        <p:nvPicPr>
          <p:cNvPr id="4" name="Content Placeholder 3">
            <a:extLst>
              <a:ext uri="{FF2B5EF4-FFF2-40B4-BE49-F238E27FC236}">
                <a16:creationId xmlns:a16="http://schemas.microsoft.com/office/drawing/2014/main" id="{87FB51EC-B7B5-439B-80D9-BEB743B07AC8}"/>
              </a:ext>
            </a:extLst>
          </p:cNvPr>
          <p:cNvPicPr>
            <a:picLocks noGrp="1" noChangeAspect="1"/>
          </p:cNvPicPr>
          <p:nvPr>
            <p:ph idx="1"/>
          </p:nvPr>
        </p:nvPicPr>
        <p:blipFill>
          <a:blip r:embed="rId2"/>
          <a:stretch>
            <a:fillRect/>
          </a:stretch>
        </p:blipFill>
        <p:spPr>
          <a:xfrm>
            <a:off x="2175669" y="2135188"/>
            <a:ext cx="4772025" cy="4037012"/>
          </a:xfrm>
          <a:prstGeom prst="rect">
            <a:avLst/>
          </a:prstGeom>
        </p:spPr>
      </p:pic>
    </p:spTree>
    <p:extLst>
      <p:ext uri="{BB962C8B-B14F-4D97-AF65-F5344CB8AC3E}">
        <p14:creationId xmlns:p14="http://schemas.microsoft.com/office/powerpoint/2010/main" val="1115192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4C03-614C-4890-919C-F0E1A86024D5}"/>
              </a:ext>
            </a:extLst>
          </p:cNvPr>
          <p:cNvSpPr>
            <a:spLocks noGrp="1"/>
          </p:cNvSpPr>
          <p:nvPr>
            <p:ph type="title"/>
          </p:nvPr>
        </p:nvSpPr>
        <p:spPr/>
        <p:txBody>
          <a:bodyPr>
            <a:normAutofit fontScale="90000"/>
          </a:bodyPr>
          <a:lstStyle/>
          <a:p>
            <a:r>
              <a:rPr lang="en-US" dirty="0"/>
              <a:t>Evaluate Algorithm: Baseline </a:t>
            </a:r>
          </a:p>
        </p:txBody>
      </p:sp>
      <p:sp>
        <p:nvSpPr>
          <p:cNvPr id="3" name="Content Placeholder 2">
            <a:extLst>
              <a:ext uri="{FF2B5EF4-FFF2-40B4-BE49-F238E27FC236}">
                <a16:creationId xmlns:a16="http://schemas.microsoft.com/office/drawing/2014/main" id="{E7914F3F-6B6C-4719-BAB9-8254FC604186}"/>
              </a:ext>
            </a:extLst>
          </p:cNvPr>
          <p:cNvSpPr>
            <a:spLocks noGrp="1"/>
          </p:cNvSpPr>
          <p:nvPr>
            <p:ph idx="1"/>
          </p:nvPr>
        </p:nvSpPr>
        <p:spPr/>
        <p:txBody>
          <a:bodyPr>
            <a:normAutofit/>
          </a:bodyPr>
          <a:lstStyle/>
          <a:p>
            <a:pPr marL="0" indent="0">
              <a:buNone/>
            </a:pPr>
            <a:r>
              <a:rPr lang="en-US" dirty="0"/>
              <a:t>We use Test options and evaluation metric</a:t>
            </a:r>
          </a:p>
          <a:p>
            <a:r>
              <a:rPr lang="en-US" dirty="0"/>
              <a:t>num_folds = 10</a:t>
            </a:r>
          </a:p>
          <a:p>
            <a:r>
              <a:rPr lang="en-US" dirty="0"/>
              <a:t>seed = 42</a:t>
            </a:r>
          </a:p>
          <a:p>
            <a:r>
              <a:rPr lang="en-US" dirty="0"/>
              <a:t>scoring = 'neg_mean_squared_error’</a:t>
            </a:r>
          </a:p>
          <a:p>
            <a:r>
              <a:rPr lang="en-US" dirty="0"/>
              <a:t> The algorithms all use default tuning parameters</a:t>
            </a:r>
          </a:p>
          <a:p>
            <a:r>
              <a:rPr lang="en-US" dirty="0"/>
              <a:t> We will see the mean and standard deviation of MSE for each algorithm</a:t>
            </a:r>
          </a:p>
        </p:txBody>
      </p:sp>
    </p:spTree>
    <p:extLst>
      <p:ext uri="{BB962C8B-B14F-4D97-AF65-F5344CB8AC3E}">
        <p14:creationId xmlns:p14="http://schemas.microsoft.com/office/powerpoint/2010/main" val="132781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4F33-18B3-48A0-9D0B-3CF97869CE92}"/>
              </a:ext>
            </a:extLst>
          </p:cNvPr>
          <p:cNvSpPr>
            <a:spLocks noGrp="1"/>
          </p:cNvSpPr>
          <p:nvPr>
            <p:ph type="title"/>
          </p:nvPr>
        </p:nvSpPr>
        <p:spPr/>
        <p:txBody>
          <a:bodyPr/>
          <a:lstStyle/>
          <a:p>
            <a:r>
              <a:rPr lang="en-US" dirty="0"/>
              <a:t>Algorithm Comparison</a:t>
            </a:r>
          </a:p>
        </p:txBody>
      </p:sp>
      <p:pic>
        <p:nvPicPr>
          <p:cNvPr id="4" name="Content Placeholder 3">
            <a:extLst>
              <a:ext uri="{FF2B5EF4-FFF2-40B4-BE49-F238E27FC236}">
                <a16:creationId xmlns:a16="http://schemas.microsoft.com/office/drawing/2014/main" id="{765E1F95-B518-465F-A2B1-57598C866995}"/>
              </a:ext>
            </a:extLst>
          </p:cNvPr>
          <p:cNvPicPr>
            <a:picLocks noGrp="1" noChangeAspect="1"/>
          </p:cNvPicPr>
          <p:nvPr>
            <p:ph idx="1"/>
          </p:nvPr>
        </p:nvPicPr>
        <p:blipFill>
          <a:blip r:embed="rId2"/>
          <a:stretch>
            <a:fillRect/>
          </a:stretch>
        </p:blipFill>
        <p:spPr>
          <a:xfrm>
            <a:off x="1298118" y="2362200"/>
            <a:ext cx="6762149" cy="3637495"/>
          </a:xfrm>
          <a:prstGeom prst="rect">
            <a:avLst/>
          </a:prstGeom>
        </p:spPr>
      </p:pic>
    </p:spTree>
    <p:extLst>
      <p:ext uri="{BB962C8B-B14F-4D97-AF65-F5344CB8AC3E}">
        <p14:creationId xmlns:p14="http://schemas.microsoft.com/office/powerpoint/2010/main" val="382380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C755-4C1A-4376-8021-DC6EB616652F}"/>
              </a:ext>
            </a:extLst>
          </p:cNvPr>
          <p:cNvSpPr>
            <a:spLocks noGrp="1"/>
          </p:cNvSpPr>
          <p:nvPr>
            <p:ph type="title"/>
          </p:nvPr>
        </p:nvSpPr>
        <p:spPr/>
        <p:txBody>
          <a:bodyPr/>
          <a:lstStyle/>
          <a:p>
            <a:r>
              <a:rPr lang="en-US" dirty="0"/>
              <a:t>Standardize the dataset</a:t>
            </a:r>
          </a:p>
        </p:txBody>
      </p:sp>
      <p:sp>
        <p:nvSpPr>
          <p:cNvPr id="3" name="Content Placeholder 2">
            <a:extLst>
              <a:ext uri="{FF2B5EF4-FFF2-40B4-BE49-F238E27FC236}">
                <a16:creationId xmlns:a16="http://schemas.microsoft.com/office/drawing/2014/main" id="{A256BD33-C1E8-4603-98C2-A581ECAC6145}"/>
              </a:ext>
            </a:extLst>
          </p:cNvPr>
          <p:cNvSpPr>
            <a:spLocks noGrp="1"/>
          </p:cNvSpPr>
          <p:nvPr>
            <p:ph idx="1"/>
          </p:nvPr>
        </p:nvSpPr>
        <p:spPr/>
        <p:txBody>
          <a:bodyPr/>
          <a:lstStyle/>
          <a:p>
            <a:r>
              <a:rPr lang="en-US" dirty="0"/>
              <a:t>KNN has a lower error upon standardization.</a:t>
            </a:r>
          </a:p>
        </p:txBody>
      </p:sp>
    </p:spTree>
    <p:extLst>
      <p:ext uri="{BB962C8B-B14F-4D97-AF65-F5344CB8AC3E}">
        <p14:creationId xmlns:p14="http://schemas.microsoft.com/office/powerpoint/2010/main" val="267505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70DC-DDD7-437D-BFF0-E445D02A9C92}"/>
              </a:ext>
            </a:extLst>
          </p:cNvPr>
          <p:cNvSpPr>
            <a:spLocks noGrp="1"/>
          </p:cNvSpPr>
          <p:nvPr>
            <p:ph type="title"/>
          </p:nvPr>
        </p:nvSpPr>
        <p:spPr/>
        <p:txBody>
          <a:bodyPr>
            <a:normAutofit fontScale="90000"/>
          </a:bodyPr>
          <a:lstStyle/>
          <a:p>
            <a:r>
              <a:rPr lang="en-US" dirty="0"/>
              <a:t>Scaled algorithm comparison</a:t>
            </a:r>
          </a:p>
        </p:txBody>
      </p:sp>
      <p:pic>
        <p:nvPicPr>
          <p:cNvPr id="4" name="Content Placeholder 3">
            <a:extLst>
              <a:ext uri="{FF2B5EF4-FFF2-40B4-BE49-F238E27FC236}">
                <a16:creationId xmlns:a16="http://schemas.microsoft.com/office/drawing/2014/main" id="{A9A6DFC5-5B3D-4682-A3C5-4A3D598DC548}"/>
              </a:ext>
            </a:extLst>
          </p:cNvPr>
          <p:cNvPicPr>
            <a:picLocks noGrp="1" noChangeAspect="1"/>
          </p:cNvPicPr>
          <p:nvPr>
            <p:ph idx="1"/>
          </p:nvPr>
        </p:nvPicPr>
        <p:blipFill>
          <a:blip r:embed="rId2"/>
          <a:stretch>
            <a:fillRect/>
          </a:stretch>
        </p:blipFill>
        <p:spPr>
          <a:xfrm>
            <a:off x="2747169" y="2606674"/>
            <a:ext cx="4872831" cy="3529925"/>
          </a:xfrm>
          <a:prstGeom prst="rect">
            <a:avLst/>
          </a:prstGeom>
        </p:spPr>
      </p:pic>
    </p:spTree>
    <p:extLst>
      <p:ext uri="{BB962C8B-B14F-4D97-AF65-F5344CB8AC3E}">
        <p14:creationId xmlns:p14="http://schemas.microsoft.com/office/powerpoint/2010/main" val="50640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3F45-F79C-43F2-939E-4A5431B0663B}"/>
              </a:ext>
            </a:extLst>
          </p:cNvPr>
          <p:cNvSpPr>
            <a:spLocks noGrp="1"/>
          </p:cNvSpPr>
          <p:nvPr>
            <p:ph type="title"/>
          </p:nvPr>
        </p:nvSpPr>
        <p:spPr/>
        <p:txBody>
          <a:bodyPr/>
          <a:lstStyle/>
          <a:p>
            <a:r>
              <a:rPr lang="en-US" dirty="0"/>
              <a:t>Ensembles</a:t>
            </a:r>
          </a:p>
        </p:txBody>
      </p:sp>
      <p:sp>
        <p:nvSpPr>
          <p:cNvPr id="3" name="Content Placeholder 2">
            <a:extLst>
              <a:ext uri="{FF2B5EF4-FFF2-40B4-BE49-F238E27FC236}">
                <a16:creationId xmlns:a16="http://schemas.microsoft.com/office/drawing/2014/main" id="{0DB30843-F35B-4BA2-8DEE-CD6A2B4F6FD0}"/>
              </a:ext>
            </a:extLst>
          </p:cNvPr>
          <p:cNvSpPr>
            <a:spLocks noGrp="1"/>
          </p:cNvSpPr>
          <p:nvPr>
            <p:ph idx="1"/>
          </p:nvPr>
        </p:nvSpPr>
        <p:spPr/>
        <p:txBody>
          <a:bodyPr/>
          <a:lstStyle/>
          <a:p>
            <a:r>
              <a:rPr lang="en-US" dirty="0"/>
              <a:t>Using ensembles we found that  Gradient Boosting Regressor with standardization gives a lower error</a:t>
            </a:r>
          </a:p>
        </p:txBody>
      </p:sp>
    </p:spTree>
    <p:extLst>
      <p:ext uri="{BB962C8B-B14F-4D97-AF65-F5344CB8AC3E}">
        <p14:creationId xmlns:p14="http://schemas.microsoft.com/office/powerpoint/2010/main" val="383589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F91E-A37A-4B60-8ADF-7E77086690F3}"/>
              </a:ext>
            </a:extLst>
          </p:cNvPr>
          <p:cNvSpPr>
            <a:spLocks noGrp="1"/>
          </p:cNvSpPr>
          <p:nvPr>
            <p:ph type="title"/>
          </p:nvPr>
        </p:nvSpPr>
        <p:spPr/>
        <p:txBody>
          <a:bodyPr>
            <a:normAutofit fontScale="90000"/>
          </a:bodyPr>
          <a:lstStyle/>
          <a:p>
            <a:r>
              <a:rPr lang="en-US" dirty="0"/>
              <a:t>Scaled Ensemble Algorithms</a:t>
            </a:r>
          </a:p>
        </p:txBody>
      </p:sp>
      <p:pic>
        <p:nvPicPr>
          <p:cNvPr id="6" name="Content Placeholder 5">
            <a:extLst>
              <a:ext uri="{FF2B5EF4-FFF2-40B4-BE49-F238E27FC236}">
                <a16:creationId xmlns:a16="http://schemas.microsoft.com/office/drawing/2014/main" id="{95D14E3A-630E-4405-8DE4-05487AADECCA}"/>
              </a:ext>
            </a:extLst>
          </p:cNvPr>
          <p:cNvPicPr>
            <a:picLocks noGrp="1" noChangeAspect="1"/>
          </p:cNvPicPr>
          <p:nvPr>
            <p:ph idx="1"/>
          </p:nvPr>
        </p:nvPicPr>
        <p:blipFill>
          <a:blip r:embed="rId2"/>
          <a:stretch>
            <a:fillRect/>
          </a:stretch>
        </p:blipFill>
        <p:spPr>
          <a:xfrm>
            <a:off x="2667000" y="3008312"/>
            <a:ext cx="4419600" cy="3270267"/>
          </a:xfrm>
          <a:prstGeom prst="rect">
            <a:avLst/>
          </a:prstGeom>
        </p:spPr>
      </p:pic>
    </p:spTree>
    <p:extLst>
      <p:ext uri="{BB962C8B-B14F-4D97-AF65-F5344CB8AC3E}">
        <p14:creationId xmlns:p14="http://schemas.microsoft.com/office/powerpoint/2010/main" val="325462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reliable information?</a:t>
            </a:r>
          </a:p>
        </p:txBody>
      </p:sp>
      <p:sp>
        <p:nvSpPr>
          <p:cNvPr id="3" name="Content Placeholder 2"/>
          <p:cNvSpPr>
            <a:spLocks noGrp="1"/>
          </p:cNvSpPr>
          <p:nvPr>
            <p:ph idx="1"/>
          </p:nvPr>
        </p:nvSpPr>
        <p:spPr>
          <a:xfrm>
            <a:off x="1463039" y="2119257"/>
            <a:ext cx="6196405" cy="3603812"/>
          </a:xfrm>
        </p:spPr>
        <p:txBody>
          <a:bodyPr/>
          <a:lstStyle/>
          <a:p>
            <a:r>
              <a:rPr lang="en-US" dirty="0"/>
              <a:t>Reliable information is information that is true or can be backed up by data.</a:t>
            </a:r>
          </a:p>
          <a:p>
            <a:pPr marL="0" indent="0">
              <a:buNone/>
            </a:pPr>
            <a:endParaRPr lang="en-US" dirty="0"/>
          </a:p>
          <a:p>
            <a:pPr marL="0" indent="0">
              <a:buNone/>
            </a:pPr>
            <a:endParaRPr lang="en-US" dirty="0"/>
          </a:p>
          <a:p>
            <a:pPr marL="0" indent="0">
              <a:buNone/>
            </a:pPr>
            <a:r>
              <a:rPr lang="en-US" dirty="0"/>
              <a:t> </a:t>
            </a:r>
          </a:p>
        </p:txBody>
      </p:sp>
      <p:pic>
        <p:nvPicPr>
          <p:cNvPr id="5123" name="Picture 3" descr="C:\Users\hcps-chavateal\AppData\Local\Microsoft\Windows\Temporary Internet Files\Content.IE5\EPGMFMGA\MC90044874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3308684"/>
            <a:ext cx="3462338" cy="230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399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a:xfrm>
            <a:off x="1447800" y="2057400"/>
            <a:ext cx="6858000" cy="4190210"/>
          </a:xfrm>
        </p:spPr>
        <p:txBody>
          <a:bodyPr>
            <a:normAutofit lnSpcReduction="10000"/>
          </a:bodyPr>
          <a:lstStyle/>
          <a:p>
            <a:r>
              <a:rPr lang="en-US" dirty="0"/>
              <a:t>Efficiency measured by mpg improved over years for different cars of every origin i.e. whether its foreign made or US made. </a:t>
            </a:r>
          </a:p>
          <a:p>
            <a:r>
              <a:rPr lang="en-US" dirty="0"/>
              <a:t>The measure of efficiency measured by mpg as compared to cylinders shows mpg decreases as the cylinders increase. </a:t>
            </a:r>
          </a:p>
          <a:p>
            <a:r>
              <a:rPr lang="en-US" dirty="0"/>
              <a:t>When we compare cars of the same year by origin the US cars are less efficient or have less mpg than the foreign made cars. </a:t>
            </a:r>
          </a:p>
          <a:p>
            <a:r>
              <a:rPr lang="en-US" dirty="0"/>
              <a:t>Last but not least, foreign model cars are more efficient as compared to US model cars.</a:t>
            </a:r>
          </a:p>
          <a:p>
            <a:pPr marL="0" indent="0">
              <a:buNone/>
            </a:pPr>
            <a:endParaRPr lang="en-US" dirty="0"/>
          </a:p>
        </p:txBody>
      </p:sp>
    </p:spTree>
    <p:extLst>
      <p:ext uri="{BB962C8B-B14F-4D97-AF65-F5344CB8AC3E}">
        <p14:creationId xmlns:p14="http://schemas.microsoft.com/office/powerpoint/2010/main" val="4004511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factors will influence my decision about this problem?</a:t>
            </a:r>
          </a:p>
        </p:txBody>
      </p:sp>
      <p:sp>
        <p:nvSpPr>
          <p:cNvPr id="3" name="Content Placeholder 2"/>
          <p:cNvSpPr>
            <a:spLocks noGrp="1"/>
          </p:cNvSpPr>
          <p:nvPr>
            <p:ph idx="1"/>
          </p:nvPr>
        </p:nvSpPr>
        <p:spPr>
          <a:xfrm>
            <a:off x="1447800" y="2057400"/>
            <a:ext cx="6196405" cy="3603812"/>
          </a:xfrm>
        </p:spPr>
        <p:txBody>
          <a:bodyPr>
            <a:normAutofit/>
          </a:bodyPr>
          <a:lstStyle/>
          <a:p>
            <a:r>
              <a:rPr lang="en-US" dirty="0"/>
              <a:t> Gas is very expensive.  I want a car that gets good miles per gallon (mpg).  </a:t>
            </a:r>
          </a:p>
          <a:p>
            <a:r>
              <a:rPr lang="en-US" dirty="0"/>
              <a:t>I don’t have extra money to fix an older, cheaper, used car. </a:t>
            </a:r>
          </a:p>
          <a:p>
            <a:r>
              <a:rPr lang="en-US" dirty="0"/>
              <a:t>I have other expenses and don’t want to buy a car that would go over my budget.</a:t>
            </a:r>
          </a:p>
        </p:txBody>
      </p:sp>
      <p:pic>
        <p:nvPicPr>
          <p:cNvPr id="3074" name="Picture 2" descr="C:\Program Files\Microsoft Office\MEDIA\CAGCAT10\j02788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100636" y="1945105"/>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cps-chavateal\AppData\Local\Microsoft\Windows\Temporary Internet Files\Content.IE5\EPGMFMGA\MC90008927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5334000"/>
            <a:ext cx="1295400" cy="9136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hcps-chavateal\AppData\Local\Microsoft\Windows\Temporary Internet Files\Content.IE5\9B4P8P1P\MP90043125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031831" y="5390374"/>
            <a:ext cx="1018673" cy="86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08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What is the problem?</a:t>
            </a:r>
            <a:br>
              <a:rPr lang="en-US" dirty="0"/>
            </a:br>
            <a:br>
              <a:rPr lang="en-US" dirty="0"/>
            </a:br>
            <a:r>
              <a:rPr lang="en-US" dirty="0"/>
              <a:t> </a:t>
            </a:r>
          </a:p>
        </p:txBody>
      </p:sp>
      <p:sp>
        <p:nvSpPr>
          <p:cNvPr id="3" name="Content Placeholder 2"/>
          <p:cNvSpPr>
            <a:spLocks noGrp="1"/>
          </p:cNvSpPr>
          <p:nvPr>
            <p:ph idx="1"/>
          </p:nvPr>
        </p:nvSpPr>
        <p:spPr>
          <a:xfrm>
            <a:off x="1188157" y="1971618"/>
            <a:ext cx="6965244" cy="3895781"/>
          </a:xfrm>
        </p:spPr>
        <p:txBody>
          <a:bodyPr/>
          <a:lstStyle/>
          <a:p>
            <a:r>
              <a:rPr lang="en-US" dirty="0"/>
              <a:t> The project is aimed at investigating the miles per gallon(mpg) for cars with a number  of features.</a:t>
            </a:r>
          </a:p>
          <a:p>
            <a:r>
              <a:rPr lang="en-US" dirty="0"/>
              <a:t>mpg, cylinders, displacement, horsepower,</a:t>
            </a:r>
          </a:p>
          <a:p>
            <a:pPr marL="0" indent="0">
              <a:buNone/>
            </a:pPr>
            <a:r>
              <a:rPr lang="en-US" dirty="0"/>
              <a:t>weight,acceleration,model yean, origin, car name(unique for each instance)</a:t>
            </a:r>
          </a:p>
          <a:p>
            <a:pPr marL="0" indent="0">
              <a:buNone/>
            </a:pPr>
            <a:endParaRPr lang="en-US" dirty="0"/>
          </a:p>
        </p:txBody>
      </p:sp>
    </p:spTree>
    <p:extLst>
      <p:ext uri="{BB962C8B-B14F-4D97-AF65-F5344CB8AC3E}">
        <p14:creationId xmlns:p14="http://schemas.microsoft.com/office/powerpoint/2010/main" val="156016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What does mpg mean?</a:t>
            </a:r>
            <a:br>
              <a:rPr lang="en-US" dirty="0"/>
            </a:br>
            <a:br>
              <a:rPr lang="en-US" dirty="0"/>
            </a:br>
            <a:r>
              <a:rPr lang="en-US" dirty="0"/>
              <a:t> </a:t>
            </a:r>
          </a:p>
        </p:txBody>
      </p:sp>
      <p:sp>
        <p:nvSpPr>
          <p:cNvPr id="3" name="Content Placeholder 2"/>
          <p:cNvSpPr>
            <a:spLocks noGrp="1"/>
          </p:cNvSpPr>
          <p:nvPr>
            <p:ph idx="1"/>
          </p:nvPr>
        </p:nvSpPr>
        <p:spPr>
          <a:xfrm>
            <a:off x="1188157" y="1971618"/>
            <a:ext cx="6965244" cy="3895781"/>
          </a:xfrm>
        </p:spPr>
        <p:txBody>
          <a:bodyPr/>
          <a:lstStyle/>
          <a:p>
            <a:r>
              <a:rPr lang="en-US" dirty="0"/>
              <a:t>A car’s mpg figure will tell you approximately how far it’ll travel using a gallon of fuel.</a:t>
            </a:r>
          </a:p>
          <a:p>
            <a:pPr marL="0" indent="0">
              <a:buNone/>
            </a:pPr>
            <a:r>
              <a:rPr lang="en-US" dirty="0"/>
              <a:t>For example, a car capable of 45mpg will drive for around 45 miles on a single gallon before</a:t>
            </a:r>
          </a:p>
          <a:p>
            <a:pPr marL="0" indent="0">
              <a:buNone/>
            </a:pPr>
            <a:r>
              <a:rPr lang="en-US" dirty="0"/>
              <a:t>spluttering to a halt.</a:t>
            </a:r>
          </a:p>
          <a:p>
            <a:endParaRPr lang="en-US" dirty="0"/>
          </a:p>
        </p:txBody>
      </p:sp>
      <p:pic>
        <p:nvPicPr>
          <p:cNvPr id="4" name="Picture 3">
            <a:extLst>
              <a:ext uri="{FF2B5EF4-FFF2-40B4-BE49-F238E27FC236}">
                <a16:creationId xmlns:a16="http://schemas.microsoft.com/office/drawing/2014/main" id="{661A5B90-AC32-4B54-B8EC-B6E6821B2125}"/>
              </a:ext>
            </a:extLst>
          </p:cNvPr>
          <p:cNvPicPr>
            <a:picLocks noChangeAspect="1"/>
          </p:cNvPicPr>
          <p:nvPr/>
        </p:nvPicPr>
        <p:blipFill>
          <a:blip r:embed="rId2"/>
          <a:stretch>
            <a:fillRect/>
          </a:stretch>
        </p:blipFill>
        <p:spPr>
          <a:xfrm>
            <a:off x="1516712" y="4038599"/>
            <a:ext cx="6255687" cy="2001819"/>
          </a:xfrm>
          <a:prstGeom prst="rect">
            <a:avLst/>
          </a:prstGeom>
        </p:spPr>
      </p:pic>
    </p:spTree>
    <p:extLst>
      <p:ext uri="{BB962C8B-B14F-4D97-AF65-F5344CB8AC3E}">
        <p14:creationId xmlns:p14="http://schemas.microsoft.com/office/powerpoint/2010/main" val="259090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is affected by this problem?</a:t>
            </a:r>
          </a:p>
        </p:txBody>
      </p:sp>
      <p:sp>
        <p:nvSpPr>
          <p:cNvPr id="3" name="Content Placeholder 2"/>
          <p:cNvSpPr>
            <a:spLocks noGrp="1"/>
          </p:cNvSpPr>
          <p:nvPr>
            <p:ph idx="1"/>
          </p:nvPr>
        </p:nvSpPr>
        <p:spPr/>
        <p:txBody>
          <a:bodyPr/>
          <a:lstStyle/>
          <a:p>
            <a:r>
              <a:rPr lang="en-US" dirty="0"/>
              <a:t>The business profit is affected if the  cars are intended for the business.</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bwMode="auto">
          <a:xfrm>
            <a:off x="4114800" y="4030776"/>
            <a:ext cx="1835335" cy="12235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bwMode="auto">
          <a:xfrm>
            <a:off x="1770038" y="3886200"/>
            <a:ext cx="1095668" cy="13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48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should I go about solving this problem?</a:t>
            </a:r>
          </a:p>
        </p:txBody>
      </p:sp>
      <p:sp>
        <p:nvSpPr>
          <p:cNvPr id="3" name="Content Placeholder 2"/>
          <p:cNvSpPr>
            <a:spLocks noGrp="1"/>
          </p:cNvSpPr>
          <p:nvPr>
            <p:ph idx="1"/>
          </p:nvPr>
        </p:nvSpPr>
        <p:spPr/>
        <p:txBody>
          <a:bodyPr>
            <a:normAutofit/>
          </a:bodyPr>
          <a:lstStyle/>
          <a:p>
            <a:r>
              <a:rPr lang="en-US" dirty="0"/>
              <a:t> The dataset was downloaded from the university of California website and saved as a .csv file and investigated if there are any missing values.</a:t>
            </a:r>
          </a:p>
          <a:p>
            <a:r>
              <a:rPr lang="en-US" dirty="0"/>
              <a:t>Any irrelevant data types are coerced to make sense for the data analysis. </a:t>
            </a:r>
          </a:p>
          <a:p>
            <a:r>
              <a:rPr lang="en-US" dirty="0"/>
              <a:t>We could also use more detailed datasets related to engines to get more insight.</a:t>
            </a:r>
          </a:p>
          <a:p>
            <a:endParaRPr lang="en-US" dirty="0"/>
          </a:p>
        </p:txBody>
      </p:sp>
    </p:spTree>
    <p:extLst>
      <p:ext uri="{BB962C8B-B14F-4D97-AF65-F5344CB8AC3E}">
        <p14:creationId xmlns:p14="http://schemas.microsoft.com/office/powerpoint/2010/main" val="204591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B3DA-1C19-4083-93C8-8C5C9FA1CC54}"/>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76FF864E-81E5-47AD-95F5-78094E860A4E}"/>
              </a:ext>
            </a:extLst>
          </p:cNvPr>
          <p:cNvSpPr>
            <a:spLocks noGrp="1"/>
          </p:cNvSpPr>
          <p:nvPr>
            <p:ph idx="1"/>
          </p:nvPr>
        </p:nvSpPr>
        <p:spPr/>
        <p:txBody>
          <a:bodyPr/>
          <a:lstStyle/>
          <a:p>
            <a:pPr marL="0" indent="0">
              <a:buNone/>
            </a:pPr>
            <a:r>
              <a:rPr lang="en-US" dirty="0" err="1"/>
              <a:t>Source:</a:t>
            </a:r>
            <a:r>
              <a:rPr lang="en-US" dirty="0" err="1">
                <a:hlinkClick r:id="rId2"/>
              </a:rPr>
              <a:t>https</a:t>
            </a:r>
            <a:r>
              <a:rPr lang="en-US" dirty="0">
                <a:hlinkClick r:id="rId2"/>
              </a:rPr>
              <a:t>://archive.ics.uci.edu/ml/datasets/</a:t>
            </a:r>
            <a:r>
              <a:rPr lang="en-US" dirty="0" err="1">
                <a:hlinkClick r:id="rId2"/>
              </a:rPr>
              <a:t>Auto+MPG</a:t>
            </a:r>
            <a:endParaRPr lang="en-US" dirty="0"/>
          </a:p>
          <a:p>
            <a:pPr marL="0" indent="0">
              <a:buNone/>
            </a:pPr>
            <a:r>
              <a:rPr lang="en-US" dirty="0"/>
              <a:t>Statistics:</a:t>
            </a:r>
          </a:p>
          <a:p>
            <a:r>
              <a:rPr lang="en-US" dirty="0"/>
              <a:t>Rows:398</a:t>
            </a:r>
          </a:p>
          <a:p>
            <a:r>
              <a:rPr lang="en-US" dirty="0"/>
              <a:t>Features:9</a:t>
            </a:r>
          </a:p>
          <a:p>
            <a:r>
              <a:rPr lang="en-US" dirty="0"/>
              <a:t>Primary </a:t>
            </a:r>
            <a:r>
              <a:rPr lang="en-US" dirty="0" err="1"/>
              <a:t>Feature:MPG</a:t>
            </a:r>
            <a:endParaRPr lang="en-US" dirty="0"/>
          </a:p>
        </p:txBody>
      </p:sp>
    </p:spTree>
    <p:extLst>
      <p:ext uri="{BB962C8B-B14F-4D97-AF65-F5344CB8AC3E}">
        <p14:creationId xmlns:p14="http://schemas.microsoft.com/office/powerpoint/2010/main" val="377090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1BEF9E5-3027-4635-A884-949130DDBC64}"/>
              </a:ext>
            </a:extLst>
          </p:cNvPr>
          <p:cNvSpPr>
            <a:spLocks noGrp="1"/>
          </p:cNvSpPr>
          <p:nvPr>
            <p:ph type="subTitle" idx="1"/>
          </p:nvPr>
        </p:nvSpPr>
        <p:spPr>
          <a:xfrm>
            <a:off x="1727200" y="3736621"/>
            <a:ext cx="5849937" cy="1592615"/>
          </a:xfrm>
        </p:spPr>
        <p:txBody>
          <a:bodyPr>
            <a:normAutofit/>
          </a:bodyPr>
          <a:lstStyle/>
          <a:p>
            <a:r>
              <a:rPr lang="en-US" sz="4000" dirty="0"/>
              <a:t>Methodology</a:t>
            </a:r>
          </a:p>
          <a:p>
            <a:endParaRPr lang="en-US" sz="4000" dirty="0"/>
          </a:p>
        </p:txBody>
      </p:sp>
      <p:pic>
        <p:nvPicPr>
          <p:cNvPr id="5" name="Picture 2" descr="Image result for statistics methodology pictures">
            <a:extLst>
              <a:ext uri="{FF2B5EF4-FFF2-40B4-BE49-F238E27FC236}">
                <a16:creationId xmlns:a16="http://schemas.microsoft.com/office/drawing/2014/main" id="{5A00DAC2-88A3-4BD3-AE1F-9AF1F9139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470" y="1235889"/>
            <a:ext cx="6010275" cy="220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77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6976-FD3F-4D1F-9A91-8CFEDAD46F8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0FD58F9-1362-4953-8CB3-09606AB9098B}"/>
              </a:ext>
            </a:extLst>
          </p:cNvPr>
          <p:cNvSpPr>
            <a:spLocks noGrp="1"/>
          </p:cNvSpPr>
          <p:nvPr>
            <p:ph sz="quarter" idx="13"/>
          </p:nvPr>
        </p:nvSpPr>
        <p:spPr/>
        <p:txBody>
          <a:bodyPr>
            <a:normAutofit/>
          </a:bodyPr>
          <a:lstStyle/>
          <a:p>
            <a:pPr marL="0" indent="0">
              <a:buNone/>
            </a:pPr>
            <a:r>
              <a:rPr lang="en-US" dirty="0"/>
              <a:t>Machine Learning  Algorithm:</a:t>
            </a:r>
          </a:p>
          <a:p>
            <a:r>
              <a:rPr lang="en-US" dirty="0"/>
              <a:t>Linear Regression</a:t>
            </a:r>
          </a:p>
          <a:p>
            <a:r>
              <a:rPr lang="en-US" dirty="0"/>
              <a:t>K-Means</a:t>
            </a:r>
          </a:p>
          <a:p>
            <a:r>
              <a:rPr lang="en-US" dirty="0"/>
              <a:t>Decision Tree</a:t>
            </a:r>
          </a:p>
          <a:p>
            <a:r>
              <a:rPr lang="en-US" dirty="0"/>
              <a:t>Random Forest</a:t>
            </a:r>
          </a:p>
        </p:txBody>
      </p:sp>
      <p:sp>
        <p:nvSpPr>
          <p:cNvPr id="4" name="Content Placeholder 3">
            <a:extLst>
              <a:ext uri="{FF2B5EF4-FFF2-40B4-BE49-F238E27FC236}">
                <a16:creationId xmlns:a16="http://schemas.microsoft.com/office/drawing/2014/main" id="{1CB69102-BEE6-4C48-95BA-3B56F6ABAE5D}"/>
              </a:ext>
            </a:extLst>
          </p:cNvPr>
          <p:cNvSpPr>
            <a:spLocks noGrp="1"/>
          </p:cNvSpPr>
          <p:nvPr>
            <p:ph sz="quarter" idx="14"/>
          </p:nvPr>
        </p:nvSpPr>
        <p:spPr/>
        <p:txBody>
          <a:bodyPr/>
          <a:lstStyle/>
          <a:p>
            <a:pPr marL="0" indent="0">
              <a:buNone/>
            </a:pPr>
            <a:r>
              <a:rPr lang="en-US" dirty="0"/>
              <a:t>Tools of Disposal:</a:t>
            </a:r>
          </a:p>
          <a:p>
            <a:r>
              <a:rPr lang="en-US" dirty="0"/>
              <a:t>Jupyter Notebook</a:t>
            </a:r>
          </a:p>
        </p:txBody>
      </p:sp>
    </p:spTree>
    <p:extLst>
      <p:ext uri="{BB962C8B-B14F-4D97-AF65-F5344CB8AC3E}">
        <p14:creationId xmlns:p14="http://schemas.microsoft.com/office/powerpoint/2010/main" val="13237616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version>
  <revision id="1.0.37047.0"/>
</version>
</file>

<file path=customXml/itemProps1.xml><?xml version="1.0" encoding="utf-8"?>
<ds:datastoreItem xmlns:ds="http://schemas.openxmlformats.org/officeDocument/2006/customXml" ds:itemID="{C00E94A9-B732-44DB-B430-B36EB10E817A}">
  <ds:schemaRefs/>
</ds:datastoreItem>
</file>

<file path=docProps/app.xml><?xml version="1.0" encoding="utf-8"?>
<Properties xmlns="http://schemas.openxmlformats.org/officeDocument/2006/extended-properties" xmlns:vt="http://schemas.openxmlformats.org/officeDocument/2006/docPropsVTypes">
  <Template>Pushpin</Template>
  <TotalTime>888</TotalTime>
  <Words>649</Words>
  <Application>Microsoft Office PowerPoint</Application>
  <PresentationFormat>On-screen Show (4:3)</PresentationFormat>
  <Paragraphs>70</Paragraphs>
  <Slides>21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Brush Script MT</vt:lpstr>
      <vt:lpstr>Constantia</vt:lpstr>
      <vt:lpstr>Franklin Gothic Book</vt:lpstr>
      <vt:lpstr>Rage Italic</vt:lpstr>
      <vt:lpstr>Pushpin</vt:lpstr>
      <vt:lpstr>How to tackle fuel efficiency of a car </vt:lpstr>
      <vt:lpstr>What is reliable information?</vt:lpstr>
      <vt:lpstr> What is the problem?   </vt:lpstr>
      <vt:lpstr> What does mpg mean?   </vt:lpstr>
      <vt:lpstr>Who is affected by this problem?</vt:lpstr>
      <vt:lpstr>How should I go about solving this problem?</vt:lpstr>
      <vt:lpstr>Data Source</vt:lpstr>
      <vt:lpstr>PowerPoint Presentation</vt:lpstr>
      <vt:lpstr>Methodology</vt:lpstr>
      <vt:lpstr>Initial Findings</vt:lpstr>
      <vt:lpstr>75% of  cars from USA  have MPG below global average compared to cars from Japan and Europe.</vt:lpstr>
      <vt:lpstr>The MPG generally gets better as the year goes by</vt:lpstr>
      <vt:lpstr> The cylinders 4 and 5 have better MPG</vt:lpstr>
      <vt:lpstr>Evaluate Algorithm: Baseline </vt:lpstr>
      <vt:lpstr>Algorithm Comparison</vt:lpstr>
      <vt:lpstr>Standardize the dataset</vt:lpstr>
      <vt:lpstr>Scaled algorithm comparison</vt:lpstr>
      <vt:lpstr>Ensembles</vt:lpstr>
      <vt:lpstr>Scaled Ensemble Algorithms</vt:lpstr>
      <vt:lpstr>Conclusion</vt:lpstr>
      <vt:lpstr>What factors will influence my decision about this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seid ahmed</cp:lastModifiedBy>
  <cp:revision>77</cp:revision>
  <dcterms:created xsi:type="dcterms:W3CDTF">2011-12-05T20:04:06Z</dcterms:created>
  <dcterms:modified xsi:type="dcterms:W3CDTF">2018-10-22T18:21:47Z</dcterms:modified>
</cp:coreProperties>
</file>