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5011DE-5DE7-941D-F68C-F7121AC6546F}" v="3033" dt="2024-09-26T18:06:38.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9/26/2024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29287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47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457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0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16818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88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76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44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16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1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9/26/2024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41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9/26/2024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30614900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sj91qTGsb6I" TargetMode="External"/><Relationship Id="rId3" Type="http://schemas.openxmlformats.org/officeDocument/2006/relationships/hyperlink" Target="https://lumenci.com/blogs/optoelectronic-devices/" TargetMode="External"/><Relationship Id="rId7" Type="http://schemas.openxmlformats.org/officeDocument/2006/relationships/hyperlink" Target="https://www.britannica.com/science/seismic-wave" TargetMode="External"/><Relationship Id="rId2" Type="http://schemas.openxmlformats.org/officeDocument/2006/relationships/hyperlink" Target="https://www.youtube.com/watch?v=esIMngdLCUo" TargetMode="External"/><Relationship Id="rId1" Type="http://schemas.openxmlformats.org/officeDocument/2006/relationships/slideLayout" Target="../slideLayouts/slideLayout2.xml"/><Relationship Id="rId6" Type="http://schemas.openxmlformats.org/officeDocument/2006/relationships/hyperlink" Target="https://www.britannica.com/science/Rayleigh-wave" TargetMode="External"/><Relationship Id="rId5" Type="http://schemas.openxmlformats.org/officeDocument/2006/relationships/hyperlink" Target="https://www.nature.com/articles/s41467-018-04860-y" TargetMode="External"/><Relationship Id="rId4" Type="http://schemas.openxmlformats.org/officeDocument/2006/relationships/hyperlink" Target="https://product.kyowa-ei.com/en/learn/measuring-instruments/amplifi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18633" y="1247140"/>
            <a:ext cx="3608208" cy="3450844"/>
          </a:xfrm>
        </p:spPr>
        <p:txBody>
          <a:bodyPr>
            <a:normAutofit fontScale="90000"/>
          </a:bodyPr>
          <a:lstStyle/>
          <a:p>
            <a:r>
              <a:rPr lang="en-US" sz="3700" dirty="0"/>
              <a:t>Distributive Acoustic Sensing(DAS)</a:t>
            </a:r>
            <a:br>
              <a:rPr lang="en-US" sz="3700" dirty="0"/>
            </a:br>
            <a:r>
              <a:rPr lang="en-US" sz="2400" b="0" dirty="0"/>
              <a:t>Or DVS(Distributive Acoustic Sensing)</a:t>
            </a:r>
            <a:endParaRPr lang="en-US" sz="2400" b="0" dirty="0">
              <a:solidFill>
                <a:srgbClr val="000000"/>
              </a:solidFill>
            </a:endParaRPr>
          </a:p>
          <a:p>
            <a:br>
              <a:rPr lang="en-US" sz="3700" dirty="0"/>
            </a:br>
            <a:endParaRPr lang="en-US" sz="3700"/>
          </a:p>
        </p:txBody>
      </p:sp>
      <p:sp>
        <p:nvSpPr>
          <p:cNvPr id="3" name="Subtitle 2"/>
          <p:cNvSpPr>
            <a:spLocks noGrp="1"/>
          </p:cNvSpPr>
          <p:nvPr>
            <p:ph type="subTitle" idx="1"/>
          </p:nvPr>
        </p:nvSpPr>
        <p:spPr>
          <a:xfrm>
            <a:off x="8018633" y="4818126"/>
            <a:ext cx="3608208" cy="1268984"/>
          </a:xfrm>
        </p:spPr>
        <p:txBody>
          <a:bodyPr vert="horz" lIns="91440" tIns="45720" rIns="91440" bIns="45720" rtlCol="0">
            <a:normAutofit/>
          </a:bodyPr>
          <a:lstStyle/>
          <a:p>
            <a:r>
              <a:rPr lang="en-US" dirty="0"/>
              <a:t>Zaka </a:t>
            </a:r>
            <a:r>
              <a:rPr lang="en-US" dirty="0" err="1"/>
              <a:t>Shahmurzada</a:t>
            </a:r>
          </a:p>
        </p:txBody>
      </p:sp>
      <p:pic>
        <p:nvPicPr>
          <p:cNvPr id="29" name="Picture 28">
            <a:extLst>
              <a:ext uri="{FF2B5EF4-FFF2-40B4-BE49-F238E27FC236}">
                <a16:creationId xmlns:a16="http://schemas.microsoft.com/office/drawing/2014/main" id="{F65EFDD4-679F-71F7-E0A6-DF34B3FCC31B}"/>
              </a:ext>
            </a:extLst>
          </p:cNvPr>
          <p:cNvPicPr>
            <a:picLocks noChangeAspect="1"/>
          </p:cNvPicPr>
          <p:nvPr/>
        </p:nvPicPr>
        <p:blipFill>
          <a:blip r:embed="rId2"/>
          <a:srcRect l="4809" r="-6" b="-6"/>
          <a:stretch/>
        </p:blipFill>
        <p:spPr>
          <a:xfrm>
            <a:off x="20" y="1375492"/>
            <a:ext cx="7453462" cy="5482508"/>
          </a:xfrm>
          <a:prstGeom prst="rect">
            <a:avLst/>
          </a:prstGeom>
        </p:spPr>
      </p:pic>
      <p:sp>
        <p:nvSpPr>
          <p:cNvPr id="30" name="Rectangle 29">
            <a:extLst>
              <a:ext uri="{FF2B5EF4-FFF2-40B4-BE49-F238E27FC236}">
                <a16:creationId xmlns:a16="http://schemas.microsoft.com/office/drawing/2014/main" id="{47D97D42-A01D-BC41-A1DE-4E2766A4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ectangle 30">
            <a:extLst>
              <a:ext uri="{FF2B5EF4-FFF2-40B4-BE49-F238E27FC236}">
                <a16:creationId xmlns:a16="http://schemas.microsoft.com/office/drawing/2014/main" id="{B7258F36-452C-D64A-A553-BEE4EAFE4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0514-91B1-5C27-194E-95A6C6A2368D}"/>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60A99BBC-5754-B31D-47D2-74B2BED084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457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0AC5-DAD1-325E-0A5F-CEC6B66CB1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6E0ECBF-44BB-988A-07BB-A3A6F68A632F}"/>
              </a:ext>
            </a:extLst>
          </p:cNvPr>
          <p:cNvSpPr>
            <a:spLocks noGrp="1"/>
          </p:cNvSpPr>
          <p:nvPr>
            <p:ph idx="1"/>
          </p:nvPr>
        </p:nvSpPr>
        <p:spPr/>
        <p:txBody>
          <a:bodyPr vert="horz" lIns="91440" tIns="45720" rIns="91440" bIns="45720" rtlCol="0" anchor="t">
            <a:normAutofit/>
          </a:bodyPr>
          <a:lstStyle/>
          <a:p>
            <a:r>
              <a:rPr lang="en-US" sz="1600" u="sng" dirty="0">
                <a:latin typeface="Aptos"/>
                <a:hlinkClick r:id="rId2"/>
              </a:rPr>
              <a:t>https://www.youtube.com/watch?v=esIMngdLCUo</a:t>
            </a:r>
            <a:endParaRPr lang="en-US" sz="1600">
              <a:latin typeface="Aptos"/>
            </a:endParaRPr>
          </a:p>
          <a:p>
            <a:r>
              <a:rPr lang="en-US" sz="1600" u="sng" dirty="0">
                <a:latin typeface="Aptos"/>
                <a:hlinkClick r:id="rId3"/>
              </a:rPr>
              <a:t>https://lumenci.com/blogs/optoelectronic-devices/</a:t>
            </a:r>
            <a:endParaRPr lang="en-US" sz="1600">
              <a:latin typeface="Aptos"/>
            </a:endParaRPr>
          </a:p>
          <a:p>
            <a:r>
              <a:rPr lang="en-US" sz="1600" u="sng" dirty="0">
                <a:latin typeface="Aptos"/>
                <a:hlinkClick r:id="rId4"/>
              </a:rPr>
              <a:t>https://product.kyowa-ei.com/en/learn/measuring-instruments/amplifiers</a:t>
            </a:r>
            <a:endParaRPr lang="en-US" sz="1600">
              <a:latin typeface="Aptos"/>
            </a:endParaRPr>
          </a:p>
          <a:p>
            <a:r>
              <a:rPr lang="en-US" sz="1600" u="sng" dirty="0">
                <a:latin typeface="Aptos"/>
                <a:hlinkClick r:id="rId5"/>
              </a:rPr>
              <a:t>https://www.nature.com/articles/s41467-018-04860-y</a:t>
            </a:r>
            <a:endParaRPr lang="en-US" sz="1600">
              <a:latin typeface="Aptos"/>
            </a:endParaRPr>
          </a:p>
          <a:p>
            <a:r>
              <a:rPr lang="en-US" sz="1600" u="sng" dirty="0">
                <a:latin typeface="Aptos"/>
                <a:hlinkClick r:id="rId6"/>
              </a:rPr>
              <a:t>https://www.britannica.com/science/Rayleigh-wave</a:t>
            </a:r>
            <a:endParaRPr lang="en-US" sz="1600">
              <a:latin typeface="Aptos"/>
            </a:endParaRPr>
          </a:p>
          <a:p>
            <a:r>
              <a:rPr lang="en-US" sz="1600" u="sng" dirty="0">
                <a:latin typeface="Aptos"/>
                <a:hlinkClick r:id="rId7"/>
              </a:rPr>
              <a:t>https://www.britannica.com/science/seismic-wave</a:t>
            </a:r>
            <a:endParaRPr lang="en-US" sz="1600">
              <a:latin typeface="Aptos"/>
            </a:endParaRPr>
          </a:p>
          <a:p>
            <a:r>
              <a:rPr lang="en-US" sz="1600" u="sng" dirty="0">
                <a:latin typeface="Aptos"/>
                <a:hlinkClick r:id="rId8"/>
              </a:rPr>
              <a:t>https://www.youtube.com/watch?v=sj91qTGsb6I</a:t>
            </a:r>
            <a:endParaRPr lang="en-US" sz="1600">
              <a:latin typeface="Aptos"/>
            </a:endParaRPr>
          </a:p>
          <a:p>
            <a:endParaRPr lang="en-US" dirty="0"/>
          </a:p>
        </p:txBody>
      </p:sp>
    </p:spTree>
    <p:extLst>
      <p:ext uri="{BB962C8B-B14F-4D97-AF65-F5344CB8AC3E}">
        <p14:creationId xmlns:p14="http://schemas.microsoft.com/office/powerpoint/2010/main" val="300887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5483-0F55-F0DF-354C-CB00C54EA7C9}"/>
              </a:ext>
            </a:extLst>
          </p:cNvPr>
          <p:cNvSpPr>
            <a:spLocks noGrp="1"/>
          </p:cNvSpPr>
          <p:nvPr>
            <p:ph type="title"/>
          </p:nvPr>
        </p:nvSpPr>
        <p:spPr/>
        <p:txBody>
          <a:bodyPr/>
          <a:lstStyle/>
          <a:p>
            <a:r>
              <a:rPr lang="en-US" dirty="0"/>
              <a:t>DAS</a:t>
            </a:r>
          </a:p>
        </p:txBody>
      </p:sp>
      <p:sp>
        <p:nvSpPr>
          <p:cNvPr id="3" name="Content Placeholder 2">
            <a:extLst>
              <a:ext uri="{FF2B5EF4-FFF2-40B4-BE49-F238E27FC236}">
                <a16:creationId xmlns:a16="http://schemas.microsoft.com/office/drawing/2014/main" id="{5DC6A4EC-66CB-1824-EFA2-385F48E6A04D}"/>
              </a:ext>
            </a:extLst>
          </p:cNvPr>
          <p:cNvSpPr>
            <a:spLocks noGrp="1"/>
          </p:cNvSpPr>
          <p:nvPr>
            <p:ph idx="1"/>
          </p:nvPr>
        </p:nvSpPr>
        <p:spPr/>
        <p:txBody>
          <a:bodyPr vert="horz" lIns="91440" tIns="45720" rIns="91440" bIns="45720" rtlCol="0" anchor="t">
            <a:normAutofit/>
          </a:bodyPr>
          <a:lstStyle/>
          <a:p>
            <a:r>
              <a:rPr lang="en-US" dirty="0"/>
              <a:t>DAS uses the optoelectronic instrument that measures the dynamic strain or strain-rate in the depth of ground.</a:t>
            </a:r>
          </a:p>
          <a:p>
            <a:r>
              <a:rPr lang="en-US" dirty="0"/>
              <a:t>DAS is more useful and cheap method for being used to detect the high strain rates in the certain locations</a:t>
            </a:r>
          </a:p>
        </p:txBody>
      </p:sp>
    </p:spTree>
    <p:extLst>
      <p:ext uri="{BB962C8B-B14F-4D97-AF65-F5344CB8AC3E}">
        <p14:creationId xmlns:p14="http://schemas.microsoft.com/office/powerpoint/2010/main" val="233482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B63E-836E-D60E-18B1-04084F1F027B}"/>
              </a:ext>
            </a:extLst>
          </p:cNvPr>
          <p:cNvSpPr>
            <a:spLocks noGrp="1"/>
          </p:cNvSpPr>
          <p:nvPr>
            <p:ph type="title"/>
          </p:nvPr>
        </p:nvSpPr>
        <p:spPr/>
        <p:txBody>
          <a:bodyPr/>
          <a:lstStyle/>
          <a:p>
            <a:r>
              <a:rPr lang="en-US" dirty="0"/>
              <a:t>Working Principle of DAS</a:t>
            </a:r>
          </a:p>
        </p:txBody>
      </p:sp>
      <p:sp>
        <p:nvSpPr>
          <p:cNvPr id="3" name="Content Placeholder 2">
            <a:extLst>
              <a:ext uri="{FF2B5EF4-FFF2-40B4-BE49-F238E27FC236}">
                <a16:creationId xmlns:a16="http://schemas.microsoft.com/office/drawing/2014/main" id="{D6DC158D-B4B9-7541-89F5-97EA82381219}"/>
              </a:ext>
            </a:extLst>
          </p:cNvPr>
          <p:cNvSpPr>
            <a:spLocks noGrp="1"/>
          </p:cNvSpPr>
          <p:nvPr>
            <p:ph idx="1"/>
          </p:nvPr>
        </p:nvSpPr>
        <p:spPr/>
        <p:txBody>
          <a:bodyPr vert="horz" lIns="91440" tIns="45720" rIns="91440" bIns="45720" rtlCol="0" anchor="t">
            <a:normAutofit/>
          </a:bodyPr>
          <a:lstStyle/>
          <a:p>
            <a:r>
              <a:rPr lang="en-US" dirty="0"/>
              <a:t>In simple terms the working principle of DAS interrogator is sending the laser pulses to the optical fiber. WHY LASER PULSES ? Because inside of fiber optic cables is glasses so that the speed goes close to light speed. </a:t>
            </a:r>
          </a:p>
          <a:p>
            <a:r>
              <a:rPr lang="en-US" dirty="0"/>
              <a:t>What the HELL LASER PULSES DO TO MEASURE THE SEISMIC WAWES OR OTHER STUFF ? It basically goes and comes back with backscattering called Rayleigh scattering, according to the deformation in the cable which is measured by strain rate(1/s) we get the information deformation level.</a:t>
            </a:r>
          </a:p>
        </p:txBody>
      </p:sp>
    </p:spTree>
    <p:extLst>
      <p:ext uri="{BB962C8B-B14F-4D97-AF65-F5344CB8AC3E}">
        <p14:creationId xmlns:p14="http://schemas.microsoft.com/office/powerpoint/2010/main" val="115962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DA77-0DF5-D895-32EA-351732FA0D81}"/>
              </a:ext>
            </a:extLst>
          </p:cNvPr>
          <p:cNvSpPr>
            <a:spLocks noGrp="1"/>
          </p:cNvSpPr>
          <p:nvPr>
            <p:ph type="title"/>
          </p:nvPr>
        </p:nvSpPr>
        <p:spPr/>
        <p:txBody>
          <a:bodyPr/>
          <a:lstStyle/>
          <a:p>
            <a:r>
              <a:rPr lang="en-US" sz="4400" b="1" baseline="0">
                <a:solidFill>
                  <a:srgbClr val="FFFFFF"/>
                </a:solidFill>
                <a:latin typeface="Neue Haas Grotesk Text Pro"/>
              </a:rPr>
              <a:t>Working Principle of DAS</a:t>
            </a:r>
            <a:r>
              <a:rPr lang="en-US" sz="4400">
                <a:latin typeface="Neue Haas Grotesk Text Pro"/>
                <a:ea typeface="Neue Haas Grotesk Text Pro"/>
                <a:cs typeface="Neue Haas Grotesk Text Pro"/>
              </a:rPr>
              <a:t>​</a:t>
            </a:r>
            <a:endParaRPr lang="en-US"/>
          </a:p>
        </p:txBody>
      </p:sp>
      <p:sp>
        <p:nvSpPr>
          <p:cNvPr id="3" name="Content Placeholder 2">
            <a:extLst>
              <a:ext uri="{FF2B5EF4-FFF2-40B4-BE49-F238E27FC236}">
                <a16:creationId xmlns:a16="http://schemas.microsoft.com/office/drawing/2014/main" id="{9B32514E-4B4F-2FF4-2F5F-3BC80CF9EF3A}"/>
              </a:ext>
            </a:extLst>
          </p:cNvPr>
          <p:cNvSpPr>
            <a:spLocks noGrp="1"/>
          </p:cNvSpPr>
          <p:nvPr>
            <p:ph idx="1"/>
          </p:nvPr>
        </p:nvSpPr>
        <p:spPr/>
        <p:txBody>
          <a:bodyPr vert="horz" lIns="91440" tIns="45720" rIns="91440" bIns="45720" rtlCol="0" anchor="t">
            <a:normAutofit/>
          </a:bodyPr>
          <a:lstStyle/>
          <a:p>
            <a:r>
              <a:rPr lang="en-US" dirty="0"/>
              <a:t>If the cable is deformed then there will be latency in the scattering, also its nature will be changed a bit.</a:t>
            </a:r>
          </a:p>
          <a:p>
            <a:r>
              <a:rPr lang="en-US" dirty="0"/>
              <a:t>As you can guess higher strain rates means that place is active tectonic zone, which the strain rate is in the range of 10^-14 to 10^-10</a:t>
            </a:r>
          </a:p>
          <a:p>
            <a:endParaRPr lang="en-US" dirty="0"/>
          </a:p>
        </p:txBody>
      </p:sp>
    </p:spTree>
    <p:extLst>
      <p:ext uri="{BB962C8B-B14F-4D97-AF65-F5344CB8AC3E}">
        <p14:creationId xmlns:p14="http://schemas.microsoft.com/office/powerpoint/2010/main" val="417190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B089-47CA-957A-47D2-283666CBF029}"/>
              </a:ext>
            </a:extLst>
          </p:cNvPr>
          <p:cNvSpPr>
            <a:spLocks noGrp="1"/>
          </p:cNvSpPr>
          <p:nvPr>
            <p:ph type="title"/>
          </p:nvPr>
        </p:nvSpPr>
        <p:spPr/>
        <p:txBody>
          <a:bodyPr/>
          <a:lstStyle/>
          <a:p>
            <a:r>
              <a:rPr lang="en-US" dirty="0"/>
              <a:t>Why should we choose DAS instead of other methods</a:t>
            </a:r>
          </a:p>
        </p:txBody>
      </p:sp>
      <p:sp>
        <p:nvSpPr>
          <p:cNvPr id="3" name="Content Placeholder 2">
            <a:extLst>
              <a:ext uri="{FF2B5EF4-FFF2-40B4-BE49-F238E27FC236}">
                <a16:creationId xmlns:a16="http://schemas.microsoft.com/office/drawing/2014/main" id="{F323BBF4-0795-411F-2C99-A4C6ACC7E2F1}"/>
              </a:ext>
            </a:extLst>
          </p:cNvPr>
          <p:cNvSpPr>
            <a:spLocks noGrp="1"/>
          </p:cNvSpPr>
          <p:nvPr>
            <p:ph idx="1"/>
          </p:nvPr>
        </p:nvSpPr>
        <p:spPr/>
        <p:txBody>
          <a:bodyPr vert="horz" lIns="91440" tIns="45720" rIns="91440" bIns="45720" rtlCol="0" anchor="t">
            <a:normAutofit/>
          </a:bodyPr>
          <a:lstStyle/>
          <a:p>
            <a:r>
              <a:rPr lang="en-US" dirty="0"/>
              <a:t>Because DAS is cheaper and used the fiber optic cable which is used for telecommunication purposes(is cheap). Even </a:t>
            </a:r>
            <a:r>
              <a:rPr lang="en-US" err="1"/>
              <a:t>Baktelecom</a:t>
            </a:r>
            <a:r>
              <a:rPr lang="en-US" dirty="0"/>
              <a:t> uses it in the suburban areas to give the bandwidth in higher speed. </a:t>
            </a:r>
          </a:p>
          <a:p>
            <a:r>
              <a:rPr lang="en-US" dirty="0"/>
              <a:t>Second advantage is higher spatial resolution which is 1 meter apart from the cable. Additionally, there are made geophones on the fiber optic cable with the stable gauge length between them that detects the seismic waves along the cable. </a:t>
            </a:r>
          </a:p>
        </p:txBody>
      </p:sp>
    </p:spTree>
    <p:extLst>
      <p:ext uri="{BB962C8B-B14F-4D97-AF65-F5344CB8AC3E}">
        <p14:creationId xmlns:p14="http://schemas.microsoft.com/office/powerpoint/2010/main" val="130581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FA87-5A12-BD86-358C-D91411BCFB11}"/>
              </a:ext>
            </a:extLst>
          </p:cNvPr>
          <p:cNvSpPr>
            <a:spLocks noGrp="1"/>
          </p:cNvSpPr>
          <p:nvPr>
            <p:ph type="title"/>
          </p:nvPr>
        </p:nvSpPr>
        <p:spPr/>
        <p:txBody>
          <a:bodyPr/>
          <a:lstStyle/>
          <a:p>
            <a:r>
              <a:rPr lang="en-US" dirty="0"/>
              <a:t>The relation of our dataset with DAS</a:t>
            </a:r>
          </a:p>
        </p:txBody>
      </p:sp>
      <p:sp>
        <p:nvSpPr>
          <p:cNvPr id="3" name="Content Placeholder 2">
            <a:extLst>
              <a:ext uri="{FF2B5EF4-FFF2-40B4-BE49-F238E27FC236}">
                <a16:creationId xmlns:a16="http://schemas.microsoft.com/office/drawing/2014/main" id="{59ED802C-402C-E79D-93C2-6A9401003E7D}"/>
              </a:ext>
            </a:extLst>
          </p:cNvPr>
          <p:cNvSpPr>
            <a:spLocks noGrp="1"/>
          </p:cNvSpPr>
          <p:nvPr>
            <p:ph idx="1"/>
          </p:nvPr>
        </p:nvSpPr>
        <p:spPr/>
        <p:txBody>
          <a:bodyPr vert="horz" lIns="91440" tIns="45720" rIns="91440" bIns="45720" rtlCol="0" anchor="t">
            <a:normAutofit/>
          </a:bodyPr>
          <a:lstStyle/>
          <a:p>
            <a:r>
              <a:rPr lang="en-US" sz="2000" dirty="0"/>
              <a:t>DAS cables goes vertically into the depth of the ground. So, in our data there were 4654 row. Each row represents the 1 meter into the earth layer. Guess what ? 1*4654 = 4654 meters(the length of our cable which goes vertically in the ground.</a:t>
            </a:r>
          </a:p>
          <a:p>
            <a:r>
              <a:rPr lang="en-US" sz="2000" dirty="0"/>
              <a:t>Guess what again ? We will look at the higher numbers, guess why ? Because they are higher strain rates and there is a possibility of earthquake.</a:t>
            </a:r>
          </a:p>
          <a:p>
            <a:r>
              <a:rPr lang="en-US" sz="2000" dirty="0"/>
              <a:t>So, we got the assumption that each row is 1 meter depth, but what about columns ? EACH column corresponds to the minutes. </a:t>
            </a:r>
          </a:p>
        </p:txBody>
      </p:sp>
    </p:spTree>
    <p:extLst>
      <p:ext uri="{BB962C8B-B14F-4D97-AF65-F5344CB8AC3E}">
        <p14:creationId xmlns:p14="http://schemas.microsoft.com/office/powerpoint/2010/main" val="313023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97F8-7980-9236-10C7-FD7227FECE4D}"/>
              </a:ext>
            </a:extLst>
          </p:cNvPr>
          <p:cNvSpPr>
            <a:spLocks noGrp="1"/>
          </p:cNvSpPr>
          <p:nvPr>
            <p:ph type="title"/>
          </p:nvPr>
        </p:nvSpPr>
        <p:spPr/>
        <p:txBody>
          <a:bodyPr/>
          <a:lstStyle/>
          <a:p>
            <a:r>
              <a:rPr lang="en-US" dirty="0"/>
              <a:t>Applications of DAS </a:t>
            </a:r>
          </a:p>
        </p:txBody>
      </p:sp>
      <p:sp>
        <p:nvSpPr>
          <p:cNvPr id="3" name="Content Placeholder 2">
            <a:extLst>
              <a:ext uri="{FF2B5EF4-FFF2-40B4-BE49-F238E27FC236}">
                <a16:creationId xmlns:a16="http://schemas.microsoft.com/office/drawing/2014/main" id="{C6E1230F-4E82-454A-1CC2-53BEED2C651B}"/>
              </a:ext>
            </a:extLst>
          </p:cNvPr>
          <p:cNvSpPr>
            <a:spLocks noGrp="1"/>
          </p:cNvSpPr>
          <p:nvPr>
            <p:ph idx="1"/>
          </p:nvPr>
        </p:nvSpPr>
        <p:spPr/>
        <p:txBody>
          <a:bodyPr vert="horz" lIns="91440" tIns="45720" rIns="91440" bIns="45720" rtlCol="0" anchor="t">
            <a:normAutofit/>
          </a:bodyPr>
          <a:lstStyle/>
          <a:p>
            <a:r>
              <a:rPr lang="en-US" dirty="0"/>
              <a:t>Oil and Gas industry</a:t>
            </a:r>
          </a:p>
          <a:p>
            <a:r>
              <a:rPr lang="en-US" dirty="0"/>
              <a:t>Perimeter security(because it can detect the waves or movements on the objects)</a:t>
            </a:r>
          </a:p>
          <a:p>
            <a:r>
              <a:rPr lang="en-US" dirty="0"/>
              <a:t>Infrastructure monitoring</a:t>
            </a:r>
          </a:p>
          <a:p>
            <a:r>
              <a:rPr lang="en-US" dirty="0"/>
              <a:t>Seismic monitoring(Which our dataset is about)</a:t>
            </a:r>
          </a:p>
          <a:p>
            <a:endParaRPr lang="en-US" dirty="0"/>
          </a:p>
        </p:txBody>
      </p:sp>
    </p:spTree>
    <p:extLst>
      <p:ext uri="{BB962C8B-B14F-4D97-AF65-F5344CB8AC3E}">
        <p14:creationId xmlns:p14="http://schemas.microsoft.com/office/powerpoint/2010/main" val="249795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A8CA-A696-7BEF-14AD-8F8556B7FDF1}"/>
              </a:ext>
            </a:extLst>
          </p:cNvPr>
          <p:cNvSpPr>
            <a:spLocks noGrp="1"/>
          </p:cNvSpPr>
          <p:nvPr>
            <p:ph type="title"/>
          </p:nvPr>
        </p:nvSpPr>
        <p:spPr/>
        <p:txBody>
          <a:bodyPr/>
          <a:lstStyle/>
          <a:p>
            <a:r>
              <a:rPr lang="en-US" dirty="0"/>
              <a:t>Interesting facts</a:t>
            </a:r>
          </a:p>
        </p:txBody>
      </p:sp>
      <p:sp>
        <p:nvSpPr>
          <p:cNvPr id="3" name="Content Placeholder 2">
            <a:extLst>
              <a:ext uri="{FF2B5EF4-FFF2-40B4-BE49-F238E27FC236}">
                <a16:creationId xmlns:a16="http://schemas.microsoft.com/office/drawing/2014/main" id="{1B0EB16B-05FB-918F-CB50-99047AF7F891}"/>
              </a:ext>
            </a:extLst>
          </p:cNvPr>
          <p:cNvSpPr>
            <a:spLocks noGrp="1"/>
          </p:cNvSpPr>
          <p:nvPr>
            <p:ph idx="1"/>
          </p:nvPr>
        </p:nvSpPr>
        <p:spPr/>
        <p:txBody>
          <a:bodyPr vert="horz" lIns="91440" tIns="45720" rIns="91440" bIns="45720" rtlCol="0" anchor="t">
            <a:normAutofit/>
          </a:bodyPr>
          <a:lstStyle/>
          <a:p>
            <a:r>
              <a:rPr lang="en-US" dirty="0"/>
              <a:t>There are some strain rates those are high(but not much). They are related to the cars which are going on the ground and affects to our cable, so that, we get the a bit higher strain rates than the normal</a:t>
            </a:r>
          </a:p>
        </p:txBody>
      </p:sp>
    </p:spTree>
    <p:extLst>
      <p:ext uri="{BB962C8B-B14F-4D97-AF65-F5344CB8AC3E}">
        <p14:creationId xmlns:p14="http://schemas.microsoft.com/office/powerpoint/2010/main" val="104739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29F6-AD43-A4CD-2245-41253B4534F2}"/>
              </a:ext>
            </a:extLst>
          </p:cNvPr>
          <p:cNvSpPr>
            <a:spLocks noGrp="1"/>
          </p:cNvSpPr>
          <p:nvPr>
            <p:ph type="title"/>
          </p:nvPr>
        </p:nvSpPr>
        <p:spPr/>
        <p:txBody>
          <a:bodyPr>
            <a:normAutofit fontScale="90000"/>
          </a:bodyPr>
          <a:lstStyle/>
          <a:p>
            <a:r>
              <a:rPr lang="en-US" dirty="0"/>
              <a:t>Advantages of DAS (OH GOD, I thought you were about to skip this part)</a:t>
            </a:r>
          </a:p>
        </p:txBody>
      </p:sp>
      <p:sp>
        <p:nvSpPr>
          <p:cNvPr id="3" name="Content Placeholder 2">
            <a:extLst>
              <a:ext uri="{FF2B5EF4-FFF2-40B4-BE49-F238E27FC236}">
                <a16:creationId xmlns:a16="http://schemas.microsoft.com/office/drawing/2014/main" id="{0032CB75-BCBF-9ACE-AE9D-3F605971DF22}"/>
              </a:ext>
            </a:extLst>
          </p:cNvPr>
          <p:cNvSpPr>
            <a:spLocks noGrp="1"/>
          </p:cNvSpPr>
          <p:nvPr>
            <p:ph idx="1"/>
          </p:nvPr>
        </p:nvSpPr>
        <p:spPr>
          <a:xfrm>
            <a:off x="1587710" y="2562582"/>
            <a:ext cx="9486690" cy="3523586"/>
          </a:xfrm>
        </p:spPr>
        <p:txBody>
          <a:bodyPr vert="horz" lIns="91440" tIns="45720" rIns="91440" bIns="45720" rtlCol="0" anchor="t">
            <a:normAutofit lnSpcReduction="10000"/>
          </a:bodyPr>
          <a:lstStyle/>
          <a:p>
            <a:r>
              <a:rPr lang="en-US" dirty="0"/>
              <a:t>Non-destructive</a:t>
            </a:r>
          </a:p>
          <a:p>
            <a:pPr lvl="1">
              <a:buClr>
                <a:srgbClr val="C34D64"/>
              </a:buClr>
              <a:buFont typeface="Courier New" panose="020B0604020202020204" pitchFamily="34" charset="0"/>
              <a:buChar char="o"/>
            </a:pPr>
            <a:r>
              <a:rPr lang="en-US" dirty="0"/>
              <a:t>Non-destructive to the structures</a:t>
            </a:r>
          </a:p>
          <a:p>
            <a:pPr lvl="1">
              <a:buClr>
                <a:srgbClr val="C34D64"/>
              </a:buClr>
              <a:buFont typeface="Courier New" panose="020B0604020202020204" pitchFamily="34" charset="0"/>
              <a:buChar char="o"/>
            </a:pPr>
            <a:r>
              <a:rPr lang="en-US" dirty="0"/>
              <a:t>Zero interruption(to the environment)</a:t>
            </a:r>
          </a:p>
          <a:p>
            <a:pPr>
              <a:buClr>
                <a:srgbClr val="C34D64"/>
              </a:buClr>
            </a:pPr>
            <a:r>
              <a:rPr lang="en-US" dirty="0"/>
              <a:t>Permanent</a:t>
            </a:r>
          </a:p>
          <a:p>
            <a:pPr lvl="1">
              <a:buClr>
                <a:srgbClr val="C34D64"/>
              </a:buClr>
              <a:buFont typeface="Courier New" panose="020B0604020202020204" pitchFamily="34" charset="0"/>
              <a:buChar char="o"/>
            </a:pPr>
            <a:r>
              <a:rPr lang="en-US" dirty="0"/>
              <a:t>Lower-cost for optic fiber cable </a:t>
            </a:r>
          </a:p>
          <a:p>
            <a:pPr lvl="1">
              <a:buClr>
                <a:srgbClr val="C34D64"/>
              </a:buClr>
              <a:buFont typeface="Courier New" panose="020B0604020202020204" pitchFamily="34" charset="0"/>
              <a:buChar char="o"/>
            </a:pPr>
            <a:r>
              <a:rPr lang="en-US" dirty="0"/>
              <a:t>Long-term monitoring</a:t>
            </a:r>
          </a:p>
          <a:p>
            <a:pPr>
              <a:buClr>
                <a:srgbClr val="C34D64"/>
              </a:buClr>
            </a:pPr>
            <a:r>
              <a:rPr lang="en-US" dirty="0"/>
              <a:t>Flexible</a:t>
            </a:r>
          </a:p>
          <a:p>
            <a:pPr lvl="1">
              <a:buClr>
                <a:srgbClr val="C34D64"/>
              </a:buClr>
              <a:buFont typeface="Courier New" panose="020B0604020202020204" pitchFamily="34" charset="0"/>
              <a:buChar char="o"/>
            </a:pPr>
            <a:r>
              <a:rPr lang="en-US" dirty="0"/>
              <a:t>Easy to deploy in logistically challenging areas, such as: high temperatures, power limitations, and land access barriers</a:t>
            </a:r>
          </a:p>
          <a:p>
            <a:pPr marL="228600">
              <a:buClr>
                <a:srgbClr val="C34D64"/>
              </a:buClr>
            </a:pPr>
            <a:endParaRPr lang="en-US" dirty="0"/>
          </a:p>
        </p:txBody>
      </p:sp>
    </p:spTree>
    <p:extLst>
      <p:ext uri="{BB962C8B-B14F-4D97-AF65-F5344CB8AC3E}">
        <p14:creationId xmlns:p14="http://schemas.microsoft.com/office/powerpoint/2010/main" val="1690921823"/>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2F1B30"/>
      </a:dk2>
      <a:lt2>
        <a:srgbClr val="F0F3F3"/>
      </a:lt2>
      <a:accent1>
        <a:srgbClr val="C34D64"/>
      </a:accent1>
      <a:accent2>
        <a:srgbClr val="B13B83"/>
      </a:accent2>
      <a:accent3>
        <a:srgbClr val="C04DC3"/>
      </a:accent3>
      <a:accent4>
        <a:srgbClr val="7D3BB1"/>
      </a:accent4>
      <a:accent5>
        <a:srgbClr val="5D4DC3"/>
      </a:accent5>
      <a:accent6>
        <a:srgbClr val="3B5CB1"/>
      </a:accent6>
      <a:hlink>
        <a:srgbClr val="7856C6"/>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InterweaveVTI</vt:lpstr>
      <vt:lpstr>Distributive Acoustic Sensing(DAS) Or DVS(Distributive Acoustic Sensing)  </vt:lpstr>
      <vt:lpstr>DAS</vt:lpstr>
      <vt:lpstr>Working Principle of DAS</vt:lpstr>
      <vt:lpstr>Working Principle of DAS​</vt:lpstr>
      <vt:lpstr>Why should we choose DAS instead of other methods</vt:lpstr>
      <vt:lpstr>The relation of our dataset with DAS</vt:lpstr>
      <vt:lpstr>Applications of DAS </vt:lpstr>
      <vt:lpstr>Interesting facts</vt:lpstr>
      <vt:lpstr>Advantages of DAS (OH GOD, I thought you were about to skip this part)</vt:lpstr>
      <vt:lpstr>Questions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336</cp:revision>
  <dcterms:created xsi:type="dcterms:W3CDTF">2024-09-26T16:57:11Z</dcterms:created>
  <dcterms:modified xsi:type="dcterms:W3CDTF">2024-09-26T18:07:19Z</dcterms:modified>
</cp:coreProperties>
</file>