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6" r:id="rId8"/>
    <p:sldId id="262" r:id="rId9"/>
    <p:sldId id="269" r:id="rId10"/>
    <p:sldId id="267" r:id="rId11"/>
    <p:sldId id="268" r:id="rId12"/>
    <p:sldId id="263" r:id="rId13"/>
    <p:sldId id="264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8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2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31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5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9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1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5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7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7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8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ckchair.com/ap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9AA6F3-B6A6-5828-6CE2-6AB77A7326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594" b="18157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600" y="1066800"/>
            <a:ext cx="4681728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577D8-E0C5-8A40-C1DB-4BC994B36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9722" y="1562101"/>
            <a:ext cx="3884568" cy="273853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/>
              <a:t>CS490 Final Presentation</a:t>
            </a:r>
            <a:br>
              <a:rPr lang="en-US" sz="4800"/>
            </a:br>
            <a:r>
              <a:rPr lang="en-US" sz="4800"/>
              <a:t>Bitcoin Wallet Transfers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8982D-D94C-D44A-2702-7F7B1940B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9722" y="4321622"/>
            <a:ext cx="3813048" cy="941832"/>
          </a:xfrm>
        </p:spPr>
        <p:txBody>
          <a:bodyPr>
            <a:normAutofit/>
          </a:bodyPr>
          <a:lstStyle/>
          <a:p>
            <a:r>
              <a:rPr lang="en-US" sz="2000"/>
              <a:t>BY: Zakery Hickey &amp; Kamalakar Bulipe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619035" y="3435440"/>
            <a:ext cx="0" cy="46908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068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7EA04-1582-070E-9ECB-C61C9FB1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r>
              <a:rPr lang="en-US" dirty="0"/>
              <a:t>Random Failure vs Targeted Attack</a:t>
            </a:r>
          </a:p>
        </p:txBody>
      </p:sp>
      <p:pic>
        <p:nvPicPr>
          <p:cNvPr id="5" name="Content Placeholder 4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34A22B7D-E2BD-B7E9-F0D4-DDC30F585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2442059"/>
            <a:ext cx="5648193" cy="338891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B779BD-2045-F62C-5ECF-F8999556A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0" y="2256287"/>
            <a:ext cx="4563618" cy="3760459"/>
          </a:xfrm>
        </p:spPr>
        <p:txBody>
          <a:bodyPr anchor="t">
            <a:normAutofit/>
          </a:bodyPr>
          <a:lstStyle/>
          <a:p>
            <a:r>
              <a:rPr lang="en-US" dirty="0"/>
              <a:t>Attacks are detrimental to network</a:t>
            </a:r>
          </a:p>
          <a:p>
            <a:pPr lvl="1"/>
            <a:r>
              <a:rPr lang="en-US" dirty="0"/>
              <a:t>Understandable since communities are only held together by the sender of funds.</a:t>
            </a:r>
          </a:p>
          <a:p>
            <a:r>
              <a:rPr lang="en-US" dirty="0"/>
              <a:t>Random failure points are still high risk since all it takes is hitting one of the main nodes in transaction to isolate many others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891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4D4FD-DD77-D9EB-2C2B-08298789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r>
              <a:rPr lang="en-US" dirty="0"/>
              <a:t>Betweenness Centrality vs Targeted attack</a:t>
            </a:r>
          </a:p>
        </p:txBody>
      </p:sp>
      <p:pic>
        <p:nvPicPr>
          <p:cNvPr id="5" name="Content Placeholder 4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2F8AB0B2-2DF1-9E76-D5A2-5D2521BFB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2442059"/>
            <a:ext cx="5648193" cy="338891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B91A7C-F38E-78A6-00E6-F6E70D7ED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0" y="2256287"/>
            <a:ext cx="4563618" cy="3760459"/>
          </a:xfrm>
        </p:spPr>
        <p:txBody>
          <a:bodyPr anchor="t">
            <a:normAutofit/>
          </a:bodyPr>
          <a:lstStyle/>
          <a:p>
            <a:r>
              <a:rPr lang="en-US" dirty="0"/>
              <a:t>Both break the network down just as easily</a:t>
            </a:r>
          </a:p>
          <a:p>
            <a:pPr lvl="1"/>
            <a:r>
              <a:rPr lang="en-US" dirty="0"/>
              <a:t>Shows our network is very fragile and falls apart easily</a:t>
            </a:r>
          </a:p>
          <a:p>
            <a:pPr lvl="1"/>
            <a:r>
              <a:rPr lang="en-US" dirty="0"/>
              <a:t>Makes sense as the largest connected component is connected directly through transfers and would shatter regardless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075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2F6B-E833-36F4-537C-B8C04E99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D18E0-83D1-AB1F-26FF-B2F2AF017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Bitcoin transactions include layers of obfuscation</a:t>
            </a:r>
          </a:p>
          <a:p>
            <a:pPr lvl="1"/>
            <a:r>
              <a:rPr lang="en-US" dirty="0"/>
              <a:t>Every transaction wallet hashes change</a:t>
            </a:r>
          </a:p>
          <a:p>
            <a:pPr lvl="2"/>
            <a:r>
              <a:rPr lang="en-US" dirty="0"/>
              <a:t>Creates very isolated communities outside main transaction(s)</a:t>
            </a:r>
          </a:p>
          <a:p>
            <a:r>
              <a:rPr lang="en-US" dirty="0"/>
              <a:t>Data locked behind API’s with paywalls</a:t>
            </a:r>
          </a:p>
          <a:p>
            <a:pPr lvl="1"/>
            <a:r>
              <a:rPr lang="en-US" dirty="0"/>
              <a:t>Very few free resources that lack data quality and quantity</a:t>
            </a:r>
          </a:p>
          <a:p>
            <a:r>
              <a:rPr lang="en-US" dirty="0"/>
              <a:t>Very isolated and sparse network</a:t>
            </a:r>
          </a:p>
          <a:p>
            <a:pPr lvl="1"/>
            <a:r>
              <a:rPr lang="en-US" dirty="0"/>
              <a:t>Required multiple comparisons to decide whether scale free capabilities</a:t>
            </a:r>
          </a:p>
          <a:p>
            <a:pPr lvl="1"/>
            <a:r>
              <a:rPr lang="en-US" dirty="0"/>
              <a:t>Creative analysis on clustering</a:t>
            </a:r>
          </a:p>
        </p:txBody>
      </p:sp>
    </p:spTree>
    <p:extLst>
      <p:ext uri="{BB962C8B-B14F-4D97-AF65-F5344CB8AC3E}">
        <p14:creationId xmlns:p14="http://schemas.microsoft.com/office/powerpoint/2010/main" val="383202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7607F-26AD-AD8C-E221-DAF3555A7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US" dirty="0"/>
              <a:t>Findings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AA41-28CD-61DF-F0AA-7B3234CCE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61673"/>
            <a:ext cx="10890929" cy="35362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Many transactions don’t go more than 1 to 2 degree </a:t>
            </a:r>
          </a:p>
          <a:p>
            <a:pPr lvl="1"/>
            <a:r>
              <a:rPr lang="en-US" dirty="0"/>
              <a:t>Lack of laundering paths to analyze</a:t>
            </a:r>
          </a:p>
          <a:p>
            <a:pPr lvl="1"/>
            <a:r>
              <a:rPr lang="en-US" dirty="0"/>
              <a:t>Reinforces fact that the network is highly fragile</a:t>
            </a:r>
          </a:p>
          <a:p>
            <a:r>
              <a:rPr lang="en-US" dirty="0"/>
              <a:t>Multiple large transactions sending exact same amount of bitcoin from dozens to hundreds of wallets</a:t>
            </a:r>
          </a:p>
          <a:p>
            <a:pPr lvl="1"/>
            <a:r>
              <a:rPr lang="en-US" dirty="0"/>
              <a:t>Since these data are wallet to wallet, most likely mixing is occurring here</a:t>
            </a:r>
          </a:p>
          <a:p>
            <a:pPr lvl="2"/>
            <a:r>
              <a:rPr lang="en-US" dirty="0"/>
              <a:t>Still cannot rule out other reasons such as automatic payouts or phishing</a:t>
            </a:r>
          </a:p>
          <a:p>
            <a:pPr lvl="1"/>
            <a:r>
              <a:rPr lang="en-US" dirty="0"/>
              <a:t>Analyzing these hubs shows massive transfers every few minutes</a:t>
            </a:r>
          </a:p>
          <a:p>
            <a:r>
              <a:rPr lang="en-US" dirty="0"/>
              <a:t>Wallet transfers are scale free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768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37FBC-2CD3-1D75-F6C3-1D6B8C42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r>
              <a:rPr lang="en-US" dirty="0"/>
              <a:t>Applications of network</a:t>
            </a:r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8C472637-6242-0705-3561-B90B527D2A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16" r="46439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A8328-1666-91CB-B9C0-27D3B0277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21" y="2633236"/>
            <a:ext cx="6034187" cy="3664687"/>
          </a:xfrm>
        </p:spPr>
        <p:txBody>
          <a:bodyPr>
            <a:normAutofit/>
          </a:bodyPr>
          <a:lstStyle/>
          <a:p>
            <a:r>
              <a:rPr lang="en-US" dirty="0"/>
              <a:t>Any block in the blockchain can be analyzed to find major transaction hubs.</a:t>
            </a:r>
          </a:p>
          <a:p>
            <a:pPr lvl="1"/>
            <a:r>
              <a:rPr lang="en-US" dirty="0"/>
              <a:t>These hubs can be backtracked to find the wallet address and transaction hashes of senders/recipients and investigated.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95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9B2B-7098-FD78-658D-82CE688C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F3B05-913A-4CB0-15A9-805A715E7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9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12C9-2D9B-E662-7040-147149DB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3ABAB-FA00-531D-487D-D0575A4D4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Blockchair</a:t>
            </a:r>
            <a:r>
              <a:rPr lang="en-US" dirty="0"/>
              <a:t> Rest API</a:t>
            </a:r>
          </a:p>
          <a:p>
            <a:pPr lvl="1"/>
            <a:r>
              <a:rPr lang="en-US" dirty="0">
                <a:hlinkClick r:id="rId2"/>
              </a:rPr>
              <a:t>https://blockchair.com/api</a:t>
            </a:r>
            <a:endParaRPr lang="en-US" dirty="0"/>
          </a:p>
          <a:p>
            <a:pPr lvl="1"/>
            <a:r>
              <a:rPr lang="en-US" dirty="0"/>
              <a:t>Main workflow</a:t>
            </a:r>
          </a:p>
          <a:p>
            <a:pPr lvl="2"/>
            <a:r>
              <a:rPr lang="en-US" dirty="0"/>
              <a:t>Request blocks from blockchain</a:t>
            </a:r>
          </a:p>
          <a:p>
            <a:pPr lvl="3"/>
            <a:r>
              <a:rPr lang="en-US" dirty="0"/>
              <a:t>Parse all transaction hashes in blocks</a:t>
            </a:r>
          </a:p>
          <a:p>
            <a:pPr lvl="4"/>
            <a:r>
              <a:rPr lang="en-US" dirty="0"/>
              <a:t>Parse recipient &amp; sender addresses, transaction amount in </a:t>
            </a:r>
            <a:r>
              <a:rPr lang="en-US" dirty="0" err="1"/>
              <a:t>btc</a:t>
            </a:r>
            <a:endParaRPr lang="en-US" dirty="0"/>
          </a:p>
          <a:p>
            <a:pPr lvl="2"/>
            <a:r>
              <a:rPr lang="en-US" dirty="0"/>
              <a:t>Write data to .csv file</a:t>
            </a:r>
          </a:p>
          <a:p>
            <a:pPr lvl="3"/>
            <a:r>
              <a:rPr lang="en-US" dirty="0"/>
              <a:t>Parse .csv to generate nodes, edges, and direction for network </a:t>
            </a:r>
          </a:p>
        </p:txBody>
      </p:sp>
    </p:spTree>
    <p:extLst>
      <p:ext uri="{BB962C8B-B14F-4D97-AF65-F5344CB8AC3E}">
        <p14:creationId xmlns:p14="http://schemas.microsoft.com/office/powerpoint/2010/main" val="178451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2C91-3971-A608-47F1-DE9F61A4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0A5FCA0-9A07-5B79-015A-E061108BC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525"/>
            <a:ext cx="12192001" cy="6867525"/>
          </a:xfrm>
        </p:spPr>
      </p:pic>
    </p:spTree>
    <p:extLst>
      <p:ext uri="{BB962C8B-B14F-4D97-AF65-F5344CB8AC3E}">
        <p14:creationId xmlns:p14="http://schemas.microsoft.com/office/powerpoint/2010/main" val="372110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FCE029E-5073-4498-8104-8427AA98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08C9A-8869-148F-010F-8B8378F4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552" y="914400"/>
            <a:ext cx="5182459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Important Nodes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4546EB-44D6-DD97-BF4A-31035909D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7" r="2" b="2"/>
          <a:stretch/>
        </p:blipFill>
        <p:spPr>
          <a:xfrm>
            <a:off x="2" y="914400"/>
            <a:ext cx="2835431" cy="268652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3B68B8-8876-CBDE-2AD7-BAB82EE27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6" r="-1" b="2402"/>
          <a:stretch/>
        </p:blipFill>
        <p:spPr>
          <a:xfrm>
            <a:off x="2835429" y="914400"/>
            <a:ext cx="2845630" cy="2686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36194C-C07F-A8B8-8BC6-DB1CCFE23E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3" r="2" b="19647"/>
          <a:stretch/>
        </p:blipFill>
        <p:spPr>
          <a:xfrm>
            <a:off x="2" y="3597932"/>
            <a:ext cx="5681061" cy="267484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FF515C-2521-4964-9DAC-2BFB8EC86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72784"/>
            <a:ext cx="5681065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AB4DAF-1A3E-59EC-1AAD-0F0CCF97FD75}"/>
              </a:ext>
            </a:extLst>
          </p:cNvPr>
          <p:cNvSpPr txBox="1"/>
          <p:nvPr/>
        </p:nvSpPr>
        <p:spPr>
          <a:xfrm>
            <a:off x="6348550" y="2179005"/>
            <a:ext cx="5182459" cy="4123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/>
              <a:t>Nodes 84, 45, 118</a:t>
            </a:r>
          </a:p>
          <a:p>
            <a:pPr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/>
              <a:t>118 Highest Betweenness Centrality at 56</a:t>
            </a:r>
          </a:p>
          <a:p>
            <a:pPr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/>
              <a:t>45 has highest weighted edge with a </a:t>
            </a:r>
            <a:r>
              <a:rPr lang="en-US" dirty="0" err="1"/>
              <a:t>btc</a:t>
            </a:r>
            <a:r>
              <a:rPr lang="en-US" dirty="0"/>
              <a:t> valued at over $3,000,000 </a:t>
            </a:r>
          </a:p>
          <a:p>
            <a:pPr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/>
              <a:t>84 is a wallet sending the exact same </a:t>
            </a:r>
            <a:r>
              <a:rPr lang="en-US" dirty="0" err="1"/>
              <a:t>btc</a:t>
            </a:r>
            <a:r>
              <a:rPr lang="en-US" dirty="0"/>
              <a:t> value to over 100 recipients at the exact same time.</a:t>
            </a:r>
          </a:p>
        </p:txBody>
      </p:sp>
    </p:spTree>
    <p:extLst>
      <p:ext uri="{BB962C8B-B14F-4D97-AF65-F5344CB8AC3E}">
        <p14:creationId xmlns:p14="http://schemas.microsoft.com/office/powerpoint/2010/main" val="409003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8554E3-EF78-7820-0BBD-996E33DFC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635365"/>
            <a:ext cx="5358392" cy="1298477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Properties of the network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2BDF2-7375-ACDC-326E-9B7C35D0C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836141"/>
            <a:ext cx="5295901" cy="279131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62720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21A40-2EDA-8ED5-DF22-A9058C130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622" y="914400"/>
            <a:ext cx="4763387" cy="5383523"/>
          </a:xfrm>
        </p:spPr>
        <p:txBody>
          <a:bodyPr anchor="t">
            <a:normAutofit/>
          </a:bodyPr>
          <a:lstStyle/>
          <a:p>
            <a:r>
              <a:rPr lang="en-US" dirty="0"/>
              <a:t>Directed Graph</a:t>
            </a:r>
          </a:p>
          <a:p>
            <a:r>
              <a:rPr lang="en-US" dirty="0"/>
              <a:t>1469 Nodes, 1252 Edges</a:t>
            </a:r>
          </a:p>
          <a:p>
            <a:r>
              <a:rPr lang="en-US" dirty="0"/>
              <a:t>Average degree: 0.852</a:t>
            </a:r>
          </a:p>
          <a:p>
            <a:r>
              <a:rPr lang="en-US" dirty="0"/>
              <a:t>Diameter: 4</a:t>
            </a:r>
          </a:p>
          <a:p>
            <a:r>
              <a:rPr lang="en-US" dirty="0"/>
              <a:t>Clustering Coefficient: 0.03</a:t>
            </a:r>
          </a:p>
          <a:p>
            <a:r>
              <a:rPr lang="en-US" dirty="0"/>
              <a:t>Average Path Length: 1.191</a:t>
            </a:r>
          </a:p>
          <a:p>
            <a:r>
              <a:rPr lang="en-US" dirty="0"/>
              <a:t>Degree Distribution with heavy tail</a:t>
            </a:r>
          </a:p>
        </p:txBody>
      </p:sp>
    </p:spTree>
    <p:extLst>
      <p:ext uri="{BB962C8B-B14F-4D97-AF65-F5344CB8AC3E}">
        <p14:creationId xmlns:p14="http://schemas.microsoft.com/office/powerpoint/2010/main" val="109826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49397-1BA4-D846-CB32-709059DB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133476"/>
            <a:ext cx="10890929" cy="1097280"/>
          </a:xfrm>
        </p:spPr>
        <p:txBody>
          <a:bodyPr/>
          <a:lstStyle/>
          <a:p>
            <a:r>
              <a:rPr lang="en-US" dirty="0"/>
              <a:t>Comparison with other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C2923-8256-42DE-0ED8-D0F16942D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158364"/>
            <a:ext cx="10890928" cy="3566160"/>
          </a:xfrm>
        </p:spPr>
        <p:txBody>
          <a:bodyPr/>
          <a:lstStyle/>
          <a:p>
            <a:r>
              <a:rPr lang="en-US" dirty="0"/>
              <a:t>2 random networks generated and compared to real network</a:t>
            </a:r>
          </a:p>
          <a:p>
            <a:pPr lvl="1"/>
            <a:r>
              <a:rPr lang="en-US" dirty="0"/>
              <a:t>The real network had higher clustering coefficient, lower average degree, and shorter avg path length</a:t>
            </a:r>
          </a:p>
          <a:p>
            <a:pPr lvl="1"/>
            <a:r>
              <a:rPr lang="en-US" dirty="0"/>
              <a:t>Randoms clustering coefficients were .005 and .001</a:t>
            </a:r>
          </a:p>
          <a:p>
            <a:r>
              <a:rPr lang="en-US" dirty="0" err="1"/>
              <a:t>Barabasi</a:t>
            </a:r>
            <a:r>
              <a:rPr lang="en-US" dirty="0"/>
              <a:t> Scale Free Network</a:t>
            </a:r>
          </a:p>
          <a:p>
            <a:pPr lvl="1"/>
            <a:r>
              <a:rPr lang="en-US" dirty="0"/>
              <a:t>Closer properties to real network than that of random networks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B2DD0-F7E4-AE2C-8D85-FA76FE01C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8" y="3941444"/>
            <a:ext cx="4580357" cy="2751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F6A13E-DE36-AFEA-2F72-52337DD8C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41443"/>
            <a:ext cx="5220443" cy="275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6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blue dots&#10;&#10;AI-generated content may be incorrect.">
            <a:extLst>
              <a:ext uri="{FF2B5EF4-FFF2-40B4-BE49-F238E27FC236}">
                <a16:creationId xmlns:a16="http://schemas.microsoft.com/office/drawing/2014/main" id="{D9DE67DF-4702-C230-7535-70D034A31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216" y="4009374"/>
            <a:ext cx="4580357" cy="2751539"/>
          </a:xfrm>
        </p:spPr>
      </p:pic>
      <p:pic>
        <p:nvPicPr>
          <p:cNvPr id="7" name="Picture 6" descr="A graph with blue dots&#10;&#10;AI-generated content may be incorrect.">
            <a:extLst>
              <a:ext uri="{FF2B5EF4-FFF2-40B4-BE49-F238E27FC236}">
                <a16:creationId xmlns:a16="http://schemas.microsoft.com/office/drawing/2014/main" id="{EA22246C-BE9A-B13E-83C9-81F00417E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778" y="677461"/>
            <a:ext cx="5220443" cy="2751539"/>
          </a:xfrm>
          <a:prstGeom prst="rect">
            <a:avLst/>
          </a:prstGeom>
        </p:spPr>
      </p:pic>
      <p:pic>
        <p:nvPicPr>
          <p:cNvPr id="9" name="Picture 8" descr="A graph with blue dots&#10;&#10;AI-generated content may be incorrect.">
            <a:extLst>
              <a:ext uri="{FF2B5EF4-FFF2-40B4-BE49-F238E27FC236}">
                <a16:creationId xmlns:a16="http://schemas.microsoft.com/office/drawing/2014/main" id="{CA946A3F-A293-9ADC-9BE5-69E8D0E0F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428" y="4009375"/>
            <a:ext cx="4577586" cy="275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6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A1ACB-C909-F7E3-70D7-D2F87F61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543" y="1371600"/>
            <a:ext cx="4034835" cy="1097280"/>
          </a:xfrm>
        </p:spPr>
        <p:txBody>
          <a:bodyPr>
            <a:normAutofit/>
          </a:bodyPr>
          <a:lstStyle/>
          <a:p>
            <a:r>
              <a:rPr lang="en-US" sz="3600"/>
              <a:t>Clustering</a:t>
            </a:r>
          </a:p>
        </p:txBody>
      </p:sp>
      <p:pic>
        <p:nvPicPr>
          <p:cNvPr id="7" name="Picture 6" descr="A network of dots and lines&#10;&#10;AI-generated content may be incorrect.">
            <a:extLst>
              <a:ext uri="{FF2B5EF4-FFF2-40B4-BE49-F238E27FC236}">
                <a16:creationId xmlns:a16="http://schemas.microsoft.com/office/drawing/2014/main" id="{8D968C2B-66AE-2C10-8665-C1DB641F5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35" y="643465"/>
            <a:ext cx="3519888" cy="5654439"/>
          </a:xfrm>
          <a:prstGeom prst="rect">
            <a:avLst/>
          </a:prstGeom>
        </p:spPr>
      </p:pic>
      <p:pic>
        <p:nvPicPr>
          <p:cNvPr id="9" name="Picture 8" descr="A diagram of orange dots and black lines&#10;&#10;AI-generated content may be incorrect.">
            <a:extLst>
              <a:ext uri="{FF2B5EF4-FFF2-40B4-BE49-F238E27FC236}">
                <a16:creationId xmlns:a16="http://schemas.microsoft.com/office/drawing/2014/main" id="{55A29BE3-AF1C-DFEA-7D99-2D02AE862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832" y="952671"/>
            <a:ext cx="2178133" cy="235473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D00D77-D299-4699-8F8E-BD436FF71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1834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diagram of numbers and lines&#10;&#10;AI-generated content may be incorrect.">
            <a:extLst>
              <a:ext uri="{FF2B5EF4-FFF2-40B4-BE49-F238E27FC236}">
                <a16:creationId xmlns:a16="http://schemas.microsoft.com/office/drawing/2014/main" id="{B0F2B272-06CE-1FC0-4115-EEE4D8B9E2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832" y="3633961"/>
            <a:ext cx="2178133" cy="21400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7CB4B-2D2B-A8F5-CE11-8E54BBE94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543" y="2636204"/>
            <a:ext cx="4026466" cy="36617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Louvain communities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8 main communities making up all major hubs in network</a:t>
            </a:r>
            <a:endParaRPr lang="en-US"/>
          </a:p>
          <a:p>
            <a:pPr lvl="2">
              <a:lnSpc>
                <a:spcPct val="110000"/>
              </a:lnSpc>
            </a:pPr>
            <a:r>
              <a:rPr lang="en-US" dirty="0"/>
              <a:t>Still only making up 32% of entire network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Not very robust as most of graph is made up of only a few major hubs that keep communities together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Visualizes all major transactions clearly</a:t>
            </a:r>
            <a:endParaRPr lang="en-US"/>
          </a:p>
          <a:p>
            <a:pPr>
              <a:lnSpc>
                <a:spcPct val="11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F9696-70A4-4AF6-7DBE-106A4542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0" y="1371600"/>
            <a:ext cx="6684689" cy="1097280"/>
          </a:xfrm>
        </p:spPr>
        <p:txBody>
          <a:bodyPr anchor="t">
            <a:normAutofit/>
          </a:bodyPr>
          <a:lstStyle/>
          <a:p>
            <a:r>
              <a:rPr lang="en-US" sz="3700" dirty="0"/>
              <a:t>Intra Community Dendrograms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D507314-A2ED-14BB-1C50-72408D8D3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678194"/>
            <a:ext cx="3581358" cy="179067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B560739-B433-CD10-ACB8-1B71423D4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9204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20CE4DC-52E3-5EA2-20A3-49834E44A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2695574"/>
            <a:ext cx="3581358" cy="1790679"/>
          </a:xfrm>
          <a:prstGeom prst="rect">
            <a:avLst/>
          </a:prstGeom>
        </p:spPr>
      </p:pic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92946171-68A9-BF02-853B-45E912AA7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4671059"/>
            <a:ext cx="3581358" cy="1790679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790AE9E-1766-947D-4CB0-B9C15F4CC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0" y="2633853"/>
            <a:ext cx="6684689" cy="3664065"/>
          </a:xfrm>
        </p:spPr>
        <p:txBody>
          <a:bodyPr>
            <a:normAutofit/>
          </a:bodyPr>
          <a:lstStyle/>
          <a:p>
            <a:r>
              <a:rPr lang="en-US" dirty="0"/>
              <a:t>Very isolated network so opted for intra community dendrograms</a:t>
            </a:r>
          </a:p>
          <a:p>
            <a:pPr lvl="1"/>
            <a:r>
              <a:rPr lang="en-US" dirty="0"/>
              <a:t>Transaction hierarchal structure is very similar across network</a:t>
            </a:r>
          </a:p>
          <a:p>
            <a:pPr lvl="2"/>
            <a:r>
              <a:rPr lang="en-US" dirty="0"/>
              <a:t>All have two main sub communities</a:t>
            </a:r>
          </a:p>
          <a:p>
            <a:pPr lvl="3"/>
            <a:r>
              <a:rPr lang="en-US" dirty="0"/>
              <a:t>Left hand side cluster are nearly identical</a:t>
            </a:r>
          </a:p>
          <a:p>
            <a:pPr lvl="3"/>
            <a:r>
              <a:rPr lang="en-US" dirty="0"/>
              <a:t>Right hand side has smaller, tighter cluster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0215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549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Grandview Display</vt:lpstr>
      <vt:lpstr>DashVTI</vt:lpstr>
      <vt:lpstr>CS490 Final Presentation Bitcoin Wallet Transfers</vt:lpstr>
      <vt:lpstr>Dataset and Collection</vt:lpstr>
      <vt:lpstr>PowerPoint Presentation</vt:lpstr>
      <vt:lpstr>Important Nodes</vt:lpstr>
      <vt:lpstr>Properties of the network</vt:lpstr>
      <vt:lpstr>Comparison with other Networks</vt:lpstr>
      <vt:lpstr>PowerPoint Presentation</vt:lpstr>
      <vt:lpstr>Clustering</vt:lpstr>
      <vt:lpstr>Intra Community Dendrograms</vt:lpstr>
      <vt:lpstr>Random Failure vs Targeted Attack</vt:lpstr>
      <vt:lpstr>Betweenness Centrality vs Targeted attack</vt:lpstr>
      <vt:lpstr>Challenges</vt:lpstr>
      <vt:lpstr>Findings</vt:lpstr>
      <vt:lpstr>Applications of network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Hickey, Zakery</dc:creator>
  <cp:lastModifiedBy>Hickey, Zakery</cp:lastModifiedBy>
  <cp:revision>7</cp:revision>
  <dcterms:created xsi:type="dcterms:W3CDTF">2025-04-21T03:01:14Z</dcterms:created>
  <dcterms:modified xsi:type="dcterms:W3CDTF">2025-04-21T12:03:58Z</dcterms:modified>
</cp:coreProperties>
</file>